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0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80B"/>
    <a:srgbClr val="EC18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-7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E6209F-7B73-E245-BC80-D576F6A5EF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21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9EE641-4391-F14D-8040-9B83B68174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31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4B9BD6-FE06-4241-9A68-BD59528E4509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Assimilation theory - learning involves integrating new info with existing knowledge; above are 3 primary functions of cognitive processes; instructional manipulations such as illustrations may promote these cognitive processes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13E54A-AFB2-E244-AAB1-E679C6AE0261}" type="slidenum">
              <a:rPr lang="en-US"/>
              <a:pPr/>
              <a:t>3</a:t>
            </a:fld>
            <a:endParaRPr 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Illustration = graphic + words and arrows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8B729-B0CE-B148-B93E-C2BA0746102C}" type="slidenum">
              <a:rPr lang="en-US"/>
              <a:pPr/>
              <a:t>4</a:t>
            </a:fld>
            <a:endParaRPr lang="en-US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AE5D1-667F-8148-982C-D7770E4AE337}" type="slidenum">
              <a:rPr lang="en-US"/>
              <a:pPr/>
              <a:t>5</a:t>
            </a:fld>
            <a:endParaRPr lang="en-US"/>
          </a:p>
        </p:txBody>
      </p:sp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Sequential nature of systems perhaps insert figure 2 on next blank slide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4D5EF0-A578-CE43-87D7-F3B72ED9F622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Perhaps insert a slide with Figure 1 on it (diagram)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9100F5-7AB6-9F40-9059-CCEC44FD503A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Illustrations group recalled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marginally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more explanatative information than did no -illustrations group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610578-34E2-2C48-9166-6C7F3D3BA9E7}" type="slidenum">
              <a:rPr lang="en-US"/>
              <a:pPr/>
              <a:t>10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Need figure 3 (right) inserted here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B45B5-B945-0446-87B9-BF06CA558AEB}" type="slidenum">
              <a:rPr lang="en-US"/>
              <a:pPr/>
              <a:t>13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Need figure 4 (left) inserted here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DEB3F5-5F51-2148-8DFE-DF42C6FE1734}" type="slidenum">
              <a:rPr lang="en-US"/>
              <a:pPr/>
              <a:t>14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Need figure 4 (right), p.244 inserted here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EF769-FB3A-E74E-8DD2-C34809B39C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9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AE366-0BC6-D84C-9EEA-4A5A1C5F24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A2448-8AA9-054B-B999-E7BA3F344E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386003B-C8E7-C741-BF6E-3922711685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10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1398EFE-19BD-1D47-934D-2D67B984BE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3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44F1-28CE-AC43-9BA9-76C401FFB1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4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F5EF6-DBEF-4248-9ECD-A7E37D9DA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9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006CC-54AC-924D-BA2C-52A7BE84EB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3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9F3CA-7D58-B343-BF99-DC9F01F1BB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80288-9C90-B04B-BD33-EA1EBEEB96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8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151F4-32CC-F549-84B7-EF76C3D3E6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4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EC99E-D74E-0941-8CCE-59FC82B188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0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4C58E-FAE0-9D46-8124-3A490C6534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8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8DE258-CDC1-9646-A229-32801E127A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B2E5-C83C-9D4C-966A-22B98E036661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/>
              <a:t>Systematic Thinking Fostered by Illustrations in Scientific Text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362200"/>
            <a:ext cx="6400800" cy="381000"/>
          </a:xfrm>
        </p:spPr>
        <p:txBody>
          <a:bodyPr/>
          <a:lstStyle/>
          <a:p>
            <a:r>
              <a:rPr lang="en-US"/>
              <a:t>Mayer (1989)</a:t>
            </a:r>
          </a:p>
          <a:p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00400"/>
            <a:ext cx="4826000" cy="303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ADBF-190C-ED4D-B02A-C8E556261FC9}" type="slidenum">
              <a:rPr lang="en-US"/>
              <a:pPr/>
              <a:t>10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/>
              <a:t>Results: Transfer and Recognition</a:t>
            </a:r>
            <a:br>
              <a:rPr lang="en-US"/>
            </a:br>
            <a:r>
              <a:rPr lang="en-US" sz="2400" i="1"/>
              <a:t>Figure 3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Illustrations group </a:t>
            </a:r>
            <a:r>
              <a:rPr lang="en-US" sz="2800" b="1">
                <a:solidFill>
                  <a:srgbClr val="EC080B"/>
                </a:solidFill>
              </a:rPr>
              <a:t>&gt;</a:t>
            </a:r>
            <a:r>
              <a:rPr lang="en-US" sz="2800" b="1"/>
              <a:t> </a:t>
            </a:r>
            <a:r>
              <a:rPr lang="en-US" sz="2800"/>
              <a:t>no illustrations group on transfer scores;      </a:t>
            </a:r>
            <a:r>
              <a:rPr lang="en-US" sz="2800" b="1" i="1">
                <a:solidFill>
                  <a:srgbClr val="EC080B"/>
                </a:solidFill>
              </a:rPr>
              <a:t>p </a:t>
            </a:r>
            <a:r>
              <a:rPr lang="en-US" sz="2800" b="1">
                <a:solidFill>
                  <a:srgbClr val="EC080B"/>
                </a:solidFill>
              </a:rPr>
              <a:t>=.01</a:t>
            </a:r>
            <a:r>
              <a:rPr lang="en-US" sz="2800" i="1"/>
              <a:t>	</a:t>
            </a:r>
            <a:endParaRPr lang="en-US" sz="2800"/>
          </a:p>
          <a:p>
            <a:endParaRPr lang="en-US" sz="2800"/>
          </a:p>
          <a:p>
            <a:r>
              <a:rPr lang="en-US" sz="2800"/>
              <a:t>Illustrations group</a:t>
            </a:r>
            <a:r>
              <a:rPr lang="en-US" sz="2800" b="1"/>
              <a:t> </a:t>
            </a:r>
            <a:r>
              <a:rPr lang="en-US" sz="2800" b="1">
                <a:solidFill>
                  <a:srgbClr val="EC080B"/>
                </a:solidFill>
              </a:rPr>
              <a:t>=</a:t>
            </a:r>
            <a:r>
              <a:rPr lang="en-US" sz="2800"/>
              <a:t> no illustrations group on recognition scores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94263" y="1981200"/>
            <a:ext cx="3316287" cy="4114800"/>
          </a:xfrm>
          <a:noFill/>
          <a:ln/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514600"/>
            <a:ext cx="13970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971800"/>
            <a:ext cx="3556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8BA8-C2DD-E941-90EB-EE8F96710193}" type="slidenum">
              <a:rPr lang="en-US"/>
              <a:pPr/>
              <a:t>11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/>
              <a:t>Possible confound in Experiment 1: are effects of illustrations due to labels, graphics, or both?</a:t>
            </a:r>
          </a:p>
          <a:p>
            <a:r>
              <a:rPr lang="en-US"/>
              <a:t>Add two new control groups to Experiment 1 protocol (illustrations = graphics + labels)</a:t>
            </a:r>
          </a:p>
          <a:p>
            <a:pPr lvl="1"/>
            <a:r>
              <a:rPr lang="en-US"/>
              <a:t>Text + graphics only</a:t>
            </a:r>
          </a:p>
          <a:p>
            <a:pPr lvl="1"/>
            <a:r>
              <a:rPr lang="en-US"/>
              <a:t>Text + labels only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82FC-D3D9-0443-93A5-FE5A59B7E10C}" type="slidenum">
              <a:rPr lang="en-US"/>
              <a:pPr/>
              <a:t>12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Experiment 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Subjects: 44 novice female college students</a:t>
            </a:r>
          </a:p>
          <a:p>
            <a:pPr>
              <a:lnSpc>
                <a:spcPct val="90000"/>
              </a:lnSpc>
            </a:pPr>
            <a:r>
              <a:rPr lang="en-US" sz="2800"/>
              <a:t>Materials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Text, questionnaire, posttests identical to Experiment 1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Illustrations without labels: pointer lines and words deleted (new group)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Labels without illustrations: graphics and pointer lines deleted (new group)</a:t>
            </a:r>
          </a:p>
          <a:p>
            <a:pPr>
              <a:lnSpc>
                <a:spcPct val="90000"/>
              </a:lnSpc>
            </a:pPr>
            <a:r>
              <a:rPr lang="en-US" sz="2800"/>
              <a:t>Procedural </a:t>
            </a:r>
            <a:r>
              <a:rPr lang="en-US" sz="2800" b="1">
                <a:solidFill>
                  <a:srgbClr val="EC080B"/>
                </a:solidFill>
              </a:rPr>
              <a:t>differences</a:t>
            </a:r>
            <a:r>
              <a:rPr lang="en-US" sz="2800"/>
              <a:t> from Experiment 1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text alone group; added two groups (see materials)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Recall test: </a:t>
            </a:r>
            <a:r>
              <a:rPr lang="en-US" sz="2400" b="1">
                <a:solidFill>
                  <a:srgbClr val="EC080B"/>
                </a:solidFill>
              </a:rPr>
              <a:t>10</a:t>
            </a:r>
            <a:r>
              <a:rPr lang="en-US" sz="2400"/>
              <a:t> minutes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Transfer test: </a:t>
            </a:r>
            <a:r>
              <a:rPr lang="en-US" sz="2400" b="1">
                <a:solidFill>
                  <a:srgbClr val="EC080B"/>
                </a:solidFill>
              </a:rPr>
              <a:t>12.5</a:t>
            </a:r>
            <a:r>
              <a:rPr lang="en-US" sz="2400"/>
              <a:t> minutes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D799-6C7E-9343-A5B6-DDE2C4935186}" type="slidenum">
              <a:rPr lang="en-US"/>
              <a:pPr/>
              <a:t>13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Results: Recall (idea units)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 </a:t>
            </a:r>
            <a:r>
              <a:rPr lang="en-US" sz="2400" i="1"/>
              <a:t>Figure 4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191000" cy="4114800"/>
          </a:xfrm>
        </p:spPr>
        <p:txBody>
          <a:bodyPr/>
          <a:lstStyle/>
          <a:p>
            <a:r>
              <a:rPr lang="en-US" sz="2800">
                <a:solidFill>
                  <a:srgbClr val="EC080B"/>
                </a:solidFill>
              </a:rPr>
              <a:t>Group </a:t>
            </a:r>
            <a:r>
              <a:rPr lang="en-US" sz="2800" b="1">
                <a:solidFill>
                  <a:srgbClr val="EC080B"/>
                </a:solidFill>
              </a:rPr>
              <a:t>x</a:t>
            </a:r>
            <a:r>
              <a:rPr lang="en-US" sz="2800">
                <a:solidFill>
                  <a:srgbClr val="EC080B"/>
                </a:solidFill>
              </a:rPr>
              <a:t> type</a:t>
            </a:r>
            <a:r>
              <a:rPr lang="en-US" sz="2800"/>
              <a:t> interaction: illustration group has more explanative than other recall</a:t>
            </a:r>
          </a:p>
          <a:p>
            <a:r>
              <a:rPr lang="en-US" sz="2800"/>
              <a:t>For explanative recall: illustrations &gt; labels- without-illustrations &gt; illustrations-without-labels 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033588"/>
            <a:ext cx="3810000" cy="4008437"/>
          </a:xfr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97F20-CAEB-FF44-A99C-08746A7FE5F3}" type="slidenum">
              <a:rPr lang="en-US"/>
              <a:pPr/>
              <a:t>14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077200" cy="1143000"/>
          </a:xfrm>
        </p:spPr>
        <p:txBody>
          <a:bodyPr/>
          <a:lstStyle/>
          <a:p>
            <a:r>
              <a:rPr lang="en-US"/>
              <a:t>Results: Transfer and Recognition</a:t>
            </a:r>
            <a:br>
              <a:rPr lang="en-US"/>
            </a:br>
            <a:r>
              <a:rPr lang="en-US" sz="2400" i="1"/>
              <a:t>Figure 4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1981200"/>
            <a:ext cx="3276600" cy="4114800"/>
          </a:xfrm>
        </p:spPr>
        <p:txBody>
          <a:bodyPr/>
          <a:lstStyle/>
          <a:p>
            <a:endParaRPr lang="en-US" sz="2800"/>
          </a:p>
          <a:p>
            <a:r>
              <a:rPr lang="en-US" sz="2800"/>
              <a:t>Illustrations group &gt; other groups on transfer scores; </a:t>
            </a:r>
            <a:r>
              <a:rPr lang="en-US" sz="2800" b="1" i="1">
                <a:solidFill>
                  <a:srgbClr val="EC080B"/>
                </a:solidFill>
              </a:rPr>
              <a:t>p</a:t>
            </a:r>
            <a:r>
              <a:rPr lang="en-US" sz="2800" b="1">
                <a:solidFill>
                  <a:srgbClr val="EC080B"/>
                </a:solidFill>
              </a:rPr>
              <a:t> = .05</a:t>
            </a:r>
            <a:r>
              <a:rPr lang="en-US" sz="2800"/>
              <a:t>  </a:t>
            </a:r>
          </a:p>
          <a:p>
            <a:r>
              <a:rPr lang="en-US" sz="2800"/>
              <a:t>No significant differences among the groups on recognition scores               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286000"/>
            <a:ext cx="3219450" cy="4114800"/>
          </a:xfrm>
          <a:noFill/>
          <a:ln/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330200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352800"/>
            <a:ext cx="16764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B2EF-B234-EC45-B889-6EE3BD45F931}" type="slidenum">
              <a:rPr lang="en-US"/>
              <a:pPr/>
              <a:t>15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ja-JP" altLang="en-US">
                <a:latin typeface="Arial"/>
              </a:rPr>
              <a:t>“</a:t>
            </a:r>
            <a:r>
              <a:rPr lang="en-US"/>
              <a:t>…a diagram is (sometimes) worth a thousand words.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(Larkin &amp; Simon, 1987)</a:t>
            </a:r>
          </a:p>
          <a:p>
            <a:r>
              <a:rPr lang="en-US"/>
              <a:t>Coherent diagrams (labeled graphics) that integrate information in the text affect cognitive processing of reader by focusing attention (</a:t>
            </a:r>
            <a:r>
              <a:rPr lang="en-US" i="1">
                <a:solidFill>
                  <a:srgbClr val="EC080B"/>
                </a:solidFill>
              </a:rPr>
              <a:t>recall of explanative over nonexplanative information</a:t>
            </a:r>
            <a:r>
              <a:rPr lang="en-US"/>
              <a:t>) and building connections (</a:t>
            </a:r>
            <a:r>
              <a:rPr lang="en-US" i="1">
                <a:solidFill>
                  <a:srgbClr val="EC080B"/>
                </a:solidFill>
              </a:rPr>
              <a:t>problem-solving transfer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C9-DADC-594A-A818-D14D3DDA1613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Understanding Expository Text by Building Mental Models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r>
              <a:rPr lang="en-US"/>
              <a:t>Focus on </a:t>
            </a:r>
            <a:r>
              <a:rPr lang="en-US" b="1" i="1">
                <a:solidFill>
                  <a:srgbClr val="EC080B"/>
                </a:solidFill>
              </a:rPr>
              <a:t>explanative</a:t>
            </a:r>
            <a:r>
              <a:rPr lang="en-US"/>
              <a:t> </a:t>
            </a:r>
            <a:r>
              <a:rPr lang="en-US" b="1" i="1">
                <a:solidFill>
                  <a:srgbClr val="EC080B"/>
                </a:solidFill>
              </a:rPr>
              <a:t>information</a:t>
            </a:r>
            <a:r>
              <a:rPr lang="en-US"/>
              <a:t> in text</a:t>
            </a:r>
          </a:p>
          <a:p>
            <a:r>
              <a:rPr lang="en-US"/>
              <a:t>Build </a:t>
            </a:r>
            <a:r>
              <a:rPr lang="en-US" b="1" i="1">
                <a:solidFill>
                  <a:srgbClr val="EC080B"/>
                </a:solidFill>
              </a:rPr>
              <a:t>internal connections</a:t>
            </a:r>
            <a:r>
              <a:rPr lang="en-US"/>
              <a:t> among ideas in text</a:t>
            </a:r>
          </a:p>
          <a:p>
            <a:r>
              <a:rPr lang="en-US"/>
              <a:t>Develop </a:t>
            </a:r>
            <a:r>
              <a:rPr lang="en-US" b="1" i="1">
                <a:solidFill>
                  <a:srgbClr val="EC080B"/>
                </a:solidFill>
              </a:rPr>
              <a:t>external connections</a:t>
            </a:r>
            <a:r>
              <a:rPr lang="en-US"/>
              <a:t> between text ideas and prior knowledge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3400" y="54102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EC080B"/>
                </a:solidFill>
              </a:rPr>
              <a:t>How do illustrations help readers build useful mental models?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E27-0B1F-904F-905D-9B064C875C41}" type="slidenum">
              <a:rPr lang="en-US"/>
              <a:pPr/>
              <a:t>3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The Illustration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914400"/>
            <a:ext cx="5329238" cy="5700713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4213-8CB2-1B47-BA7F-FAD97F5B5F84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143000"/>
          </a:xfrm>
        </p:spPr>
        <p:txBody>
          <a:bodyPr/>
          <a:lstStyle/>
          <a:p>
            <a:r>
              <a:rPr lang="en-US"/>
              <a:t>Learning from Text and Illustrations </a:t>
            </a:r>
            <a:br>
              <a:rPr lang="en-US"/>
            </a:br>
            <a:r>
              <a:rPr lang="en-US"/>
              <a:t>(T + I) vs. Text Alone (T)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en-US" b="1" i="1">
                <a:solidFill>
                  <a:srgbClr val="EC080B"/>
                </a:solidFill>
              </a:rPr>
              <a:t>Explanative information </a:t>
            </a:r>
            <a:r>
              <a:rPr lang="en-US" b="1"/>
              <a:t>:</a:t>
            </a:r>
            <a:r>
              <a:rPr lang="en-US" b="1" i="1"/>
              <a:t> </a:t>
            </a:r>
            <a:r>
              <a:rPr lang="en-US"/>
              <a:t>T + I should recall more explanative information vs. T alone</a:t>
            </a:r>
          </a:p>
          <a:p>
            <a:r>
              <a:rPr lang="en-US" b="1" i="1">
                <a:solidFill>
                  <a:srgbClr val="EC080B"/>
                </a:solidFill>
              </a:rPr>
              <a:t>Building connections </a:t>
            </a:r>
            <a:r>
              <a:rPr lang="en-US" b="1"/>
              <a:t>:</a:t>
            </a:r>
            <a:r>
              <a:rPr lang="en-US"/>
              <a:t> T + I should perform better on transfer (but not verbatim recognition) vs. T alone</a:t>
            </a:r>
            <a:endParaRPr lang="en-US" b="1" i="1">
              <a:solidFill>
                <a:srgbClr val="EC080B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42B-0153-E242-9E57-09E8CC403C81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Instructional Methods (e.g. illustration): Criteria for Research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Meaningful material such as explanative text, specifically how systems work</a:t>
            </a:r>
          </a:p>
          <a:p>
            <a:pPr>
              <a:lnSpc>
                <a:spcPct val="90000"/>
              </a:lnSpc>
            </a:pPr>
            <a:r>
              <a:rPr lang="en-US" sz="2800"/>
              <a:t>Novice status of learner - non-spontaneous engagement</a:t>
            </a:r>
          </a:p>
          <a:p>
            <a:pPr>
              <a:lnSpc>
                <a:spcPct val="90000"/>
              </a:lnSpc>
            </a:pPr>
            <a:r>
              <a:rPr lang="en-US" sz="2800"/>
              <a:t>Instructional manipulation (illustration) focuses on explanative information and helps reader build connections </a:t>
            </a:r>
          </a:p>
          <a:p>
            <a:pPr>
              <a:lnSpc>
                <a:spcPct val="90000"/>
              </a:lnSpc>
            </a:pPr>
            <a:r>
              <a:rPr lang="en-US" sz="2800"/>
              <a:t>Evaluation - systematic thinking used for superior problem solving transfer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" y="62484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See also: Figure 2, p. 242.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40F3-F325-CD44-B9F0-86F636881F10}" type="slidenum">
              <a:rPr lang="en-US"/>
              <a:pPr/>
              <a:t>6</a:t>
            </a:fld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98425"/>
            <a:ext cx="4360863" cy="660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8166-7872-1443-BAD4-18D8D9841C39}" type="slidenum">
              <a:rPr lang="en-US"/>
              <a:pPr/>
              <a:t>7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/>
              <a:t>Experiment 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/>
              <a:t>Subjects: 34 novice female college students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/>
              <a:t>Materials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Text + labeled illustrations and text alone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Experience questionnaire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Posttests (recall, transfer, recognition)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/>
              <a:t>Procedure</a:t>
            </a:r>
          </a:p>
          <a:p>
            <a:pPr marL="990600" lvl="1" indent="-5334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/>
              <a:t>Random assignment</a:t>
            </a:r>
          </a:p>
          <a:p>
            <a:pPr marL="990600" lvl="1" indent="-5334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/>
              <a:t>Experience questionnaire</a:t>
            </a:r>
          </a:p>
          <a:p>
            <a:pPr marL="990600" lvl="1" indent="-5334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/>
              <a:t>Recall test - 8 minutes</a:t>
            </a:r>
          </a:p>
          <a:p>
            <a:pPr marL="990600" lvl="1" indent="-5334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/>
              <a:t>Transfer test - 10 minutes divided</a:t>
            </a:r>
          </a:p>
          <a:p>
            <a:pPr marL="990600" lvl="1" indent="-5334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/>
              <a:t>Verbatim recognition test - 2 minutes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9E57-F1B2-6D42-8F8F-A0002136E96C}" type="slidenum">
              <a:rPr lang="en-US"/>
              <a:pPr/>
              <a:t>8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 1 Data Analysis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Recall Test</a:t>
            </a:r>
          </a:p>
          <a:p>
            <a:pPr lvl="1"/>
            <a:r>
              <a:rPr lang="en-US"/>
              <a:t>Idea Units: 35 explanative (causal) vs. 60 nonexplanative</a:t>
            </a:r>
          </a:p>
          <a:p>
            <a:r>
              <a:rPr lang="en-US"/>
              <a:t>Transfer Test</a:t>
            </a:r>
          </a:p>
          <a:p>
            <a:pPr lvl="1"/>
            <a:r>
              <a:rPr lang="en-US"/>
              <a:t>5 questions; total possible score = 15</a:t>
            </a:r>
          </a:p>
          <a:p>
            <a:r>
              <a:rPr lang="en-US"/>
              <a:t>Recognition Test</a:t>
            </a:r>
          </a:p>
          <a:p>
            <a:pPr lvl="1"/>
            <a:r>
              <a:rPr lang="en-US"/>
              <a:t>8 pairs of sentences; total possible score = 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3188-818E-B148-8E1C-4027E9FF1769}" type="slidenum">
              <a:rPr lang="en-US"/>
              <a:pPr/>
              <a:t>9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Results: Recall (idea units)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 </a:t>
            </a:r>
            <a:r>
              <a:rPr lang="en-US" sz="2400" i="1"/>
              <a:t>Figure 3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267200" cy="4114800"/>
          </a:xfrm>
        </p:spPr>
        <p:txBody>
          <a:bodyPr/>
          <a:lstStyle/>
          <a:p>
            <a:r>
              <a:rPr lang="en-US" sz="2400"/>
              <a:t>No illustrations: same rate of recall of explanative and nonexplanative idea units</a:t>
            </a:r>
          </a:p>
          <a:p>
            <a:r>
              <a:rPr lang="en-US" sz="2400">
                <a:solidFill>
                  <a:srgbClr val="EC080B"/>
                </a:solidFill>
              </a:rPr>
              <a:t>Group </a:t>
            </a:r>
            <a:r>
              <a:rPr lang="en-US" sz="2400" b="1">
                <a:solidFill>
                  <a:srgbClr val="EC080B"/>
                </a:solidFill>
              </a:rPr>
              <a:t>x</a:t>
            </a:r>
            <a:r>
              <a:rPr lang="en-US" sz="2400">
                <a:solidFill>
                  <a:srgbClr val="EC080B"/>
                </a:solidFill>
              </a:rPr>
              <a:t> Type interaction</a:t>
            </a:r>
            <a:r>
              <a:rPr lang="en-US" sz="2400"/>
              <a:t>: illustration group has more explanative than other recall</a:t>
            </a:r>
          </a:p>
          <a:p>
            <a:r>
              <a:rPr lang="en-US" sz="2400"/>
              <a:t>Significance </a:t>
            </a:r>
            <a:r>
              <a:rPr lang="en-US" sz="2400">
                <a:solidFill>
                  <a:srgbClr val="EC080B"/>
                </a:solidFill>
              </a:rPr>
              <a:t>????</a:t>
            </a:r>
            <a:r>
              <a:rPr lang="en-US" sz="2400"/>
              <a:t> (</a:t>
            </a:r>
            <a:r>
              <a:rPr lang="en-US" sz="2400" b="1" i="1">
                <a:solidFill>
                  <a:srgbClr val="EC080B"/>
                </a:solidFill>
              </a:rPr>
              <a:t>p </a:t>
            </a:r>
            <a:r>
              <a:rPr lang="en-US" sz="2400" b="1">
                <a:solidFill>
                  <a:srgbClr val="EC080B"/>
                </a:solidFill>
              </a:rPr>
              <a:t>&lt; .06</a:t>
            </a:r>
            <a:r>
              <a:rPr lang="en-US" sz="2400"/>
              <a:t>) of explanative recall difference between illustrations and non illustrations group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8513" y="1981200"/>
            <a:ext cx="3582987" cy="4114800"/>
          </a:xfrm>
          <a:noFill/>
          <a:ln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22600"/>
            <a:ext cx="3556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690</Words>
  <Application>Microsoft Macintosh PowerPoint</Application>
  <PresentationFormat>On-screen Show (4:3)</PresentationFormat>
  <Paragraphs>101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Times</vt:lpstr>
      <vt:lpstr>Blank Presentation</vt:lpstr>
      <vt:lpstr>Systematic Thinking Fostered by Illustrations in Scientific Text</vt:lpstr>
      <vt:lpstr>Understanding Expository Text by Building Mental Models</vt:lpstr>
      <vt:lpstr>The Illustration</vt:lpstr>
      <vt:lpstr>Learning from Text and Illustrations  (T + I) vs. Text Alone (T)</vt:lpstr>
      <vt:lpstr>Instructional Methods (e.g. illustration): Criteria for Research</vt:lpstr>
      <vt:lpstr>PowerPoint Presentation</vt:lpstr>
      <vt:lpstr>Experiment 1</vt:lpstr>
      <vt:lpstr>Experiment 1 Data Analysis</vt:lpstr>
      <vt:lpstr>Results: Recall (idea units)  Figure 3</vt:lpstr>
      <vt:lpstr>Results: Transfer and Recognition Figure 3</vt:lpstr>
      <vt:lpstr>Experiment 2</vt:lpstr>
      <vt:lpstr>Experiment 2</vt:lpstr>
      <vt:lpstr>Results: Recall (idea units)  Figure 4</vt:lpstr>
      <vt:lpstr>Results: Transfer and Recognition Figure 4</vt:lpstr>
      <vt:lpstr>Conclusions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Systematic Thinking Fostered by Illustrations in Scientific Text</dc:title>
  <dc:creator>Karen Evans</dc:creator>
  <cp:lastModifiedBy>Ken Koedinger</cp:lastModifiedBy>
  <cp:revision>59</cp:revision>
  <cp:lastPrinted>2003-09-09T00:35:18Z</cp:lastPrinted>
  <dcterms:created xsi:type="dcterms:W3CDTF">2003-09-05T13:50:46Z</dcterms:created>
  <dcterms:modified xsi:type="dcterms:W3CDTF">2015-10-01T10:49:17Z</dcterms:modified>
</cp:coreProperties>
</file>