
<file path=[Content_Types].xml><?xml version="1.0" encoding="utf-8"?>
<Types xmlns="http://schemas.openxmlformats.org/package/2006/content-types">
  <Default Extension="xml" ContentType="application/xml"/>
  <Default Extension="wmf" ContentType="image/x-wmf"/>
  <Default Extension="xls" ContentType="application/vnd.ms-exce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2.bin" ContentType="application/vnd.openxmlformats-officedocument.oleObject"/>
  <Override PartName="/ppt/charts/chart1.xml" ContentType="application/vnd.openxmlformats-officedocument.drawingml.chart+xml"/>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Lst>
  <p:notesMasterIdLst>
    <p:notesMasterId r:id="rId37"/>
  </p:notesMasterIdLst>
  <p:handoutMasterIdLst>
    <p:handoutMasterId r:id="rId38"/>
  </p:handoutMasterIdLst>
  <p:sldIdLst>
    <p:sldId id="266" r:id="rId2"/>
    <p:sldId id="795" r:id="rId3"/>
    <p:sldId id="775" r:id="rId4"/>
    <p:sldId id="776" r:id="rId5"/>
    <p:sldId id="777" r:id="rId6"/>
    <p:sldId id="778" r:id="rId7"/>
    <p:sldId id="779" r:id="rId8"/>
    <p:sldId id="780" r:id="rId9"/>
    <p:sldId id="781" r:id="rId10"/>
    <p:sldId id="812" r:id="rId11"/>
    <p:sldId id="782" r:id="rId12"/>
    <p:sldId id="783" r:id="rId13"/>
    <p:sldId id="784" r:id="rId14"/>
    <p:sldId id="785" r:id="rId15"/>
    <p:sldId id="786" r:id="rId16"/>
    <p:sldId id="787" r:id="rId17"/>
    <p:sldId id="788" r:id="rId18"/>
    <p:sldId id="789" r:id="rId19"/>
    <p:sldId id="790" r:id="rId20"/>
    <p:sldId id="791" r:id="rId21"/>
    <p:sldId id="792" r:id="rId22"/>
    <p:sldId id="796" r:id="rId23"/>
    <p:sldId id="798" r:id="rId24"/>
    <p:sldId id="799" r:id="rId25"/>
    <p:sldId id="758" r:id="rId26"/>
    <p:sldId id="759" r:id="rId27"/>
    <p:sldId id="760" r:id="rId28"/>
    <p:sldId id="761" r:id="rId29"/>
    <p:sldId id="762" r:id="rId30"/>
    <p:sldId id="808" r:id="rId31"/>
    <p:sldId id="763" r:id="rId32"/>
    <p:sldId id="765" r:id="rId33"/>
    <p:sldId id="766" r:id="rId34"/>
    <p:sldId id="767" r:id="rId35"/>
    <p:sldId id="74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80" autoAdjust="0"/>
  </p:normalViewPr>
  <p:slideViewPr>
    <p:cSldViewPr snapToGrid="0">
      <p:cViewPr varScale="1">
        <p:scale>
          <a:sx n="80" d="100"/>
          <a:sy n="80" d="100"/>
        </p:scale>
        <p:origin x="-172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0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rons\My%20Documents\Learnlab\Angles%20Unit%202006\Tables%20January%202007%20study%20-%20PS%20-%20Fixed%20Fading%20-%20Adaptive%20Fading%20-%2016%20mei%202008%20-%20Vince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Delayed Post-Test</a:t>
            </a:r>
          </a:p>
        </c:rich>
      </c:tx>
      <c:layout>
        <c:manualLayout>
          <c:xMode val="edge"/>
          <c:yMode val="edge"/>
          <c:x val="0.342728721409825"/>
          <c:y val="0.0314768826973552"/>
        </c:manualLayout>
      </c:layout>
      <c:overlay val="0"/>
    </c:title>
    <c:autoTitleDeleted val="0"/>
    <c:plotArea>
      <c:layout/>
      <c:barChart>
        <c:barDir val="col"/>
        <c:grouping val="stacked"/>
        <c:varyColors val="0"/>
        <c:ser>
          <c:idx val="0"/>
          <c:order val="0"/>
          <c:invertIfNegative val="0"/>
          <c:errBars>
            <c:errBarType val="both"/>
            <c:errValType val="cust"/>
            <c:noEndCap val="0"/>
            <c:plus>
              <c:numLit>
                <c:formatCode>General</c:formatCode>
                <c:ptCount val="3"/>
                <c:pt idx="0">
                  <c:v>1.39</c:v>
                </c:pt>
                <c:pt idx="1">
                  <c:v>1.46</c:v>
                </c:pt>
                <c:pt idx="2">
                  <c:v>1.980000000000004</c:v>
                </c:pt>
              </c:numLit>
            </c:plus>
            <c:minus>
              <c:numLit>
                <c:formatCode>General</c:formatCode>
                <c:ptCount val="3"/>
                <c:pt idx="0">
                  <c:v>1.39</c:v>
                </c:pt>
                <c:pt idx="1">
                  <c:v>1.46</c:v>
                </c:pt>
                <c:pt idx="2">
                  <c:v>1.980000000000004</c:v>
                </c:pt>
              </c:numLit>
            </c:minus>
          </c:errBars>
          <c:cat>
            <c:strRef>
              <c:f>Sheet1!$A$17:$A$19</c:f>
              <c:strCache>
                <c:ptCount val="3"/>
                <c:pt idx="0">
                  <c:v>problem solving</c:v>
                </c:pt>
                <c:pt idx="1">
                  <c:v>fixed fading</c:v>
                </c:pt>
                <c:pt idx="2">
                  <c:v>adaptive fading</c:v>
                </c:pt>
              </c:strCache>
            </c:strRef>
          </c:cat>
          <c:val>
            <c:numRef>
              <c:f>Sheet1!$B$17:$B$19</c:f>
              <c:numCache>
                <c:formatCode>General</c:formatCode>
                <c:ptCount val="3"/>
                <c:pt idx="0">
                  <c:v>6.930000000000002</c:v>
                </c:pt>
                <c:pt idx="1">
                  <c:v>9.38</c:v>
                </c:pt>
                <c:pt idx="2">
                  <c:v>11.64</c:v>
                </c:pt>
              </c:numCache>
            </c:numRef>
          </c:val>
        </c:ser>
        <c:dLbls>
          <c:showLegendKey val="0"/>
          <c:showVal val="0"/>
          <c:showCatName val="0"/>
          <c:showSerName val="0"/>
          <c:showPercent val="0"/>
          <c:showBubbleSize val="0"/>
        </c:dLbls>
        <c:gapWidth val="55"/>
        <c:overlap val="100"/>
        <c:axId val="-2113957160"/>
        <c:axId val="-2113951672"/>
      </c:barChart>
      <c:catAx>
        <c:axId val="-2113957160"/>
        <c:scaling>
          <c:orientation val="minMax"/>
        </c:scaling>
        <c:delete val="0"/>
        <c:axPos val="b"/>
        <c:title>
          <c:tx>
            <c:rich>
              <a:bodyPr/>
              <a:lstStyle/>
              <a:p>
                <a:pPr>
                  <a:defRPr/>
                </a:pPr>
                <a:r>
                  <a:rPr lang="en-US"/>
                  <a:t>experimental condition</a:t>
                </a:r>
              </a:p>
            </c:rich>
          </c:tx>
          <c:layout/>
          <c:overlay val="0"/>
        </c:title>
        <c:numFmt formatCode="General" sourceLinked="1"/>
        <c:majorTickMark val="none"/>
        <c:minorTickMark val="none"/>
        <c:tickLblPos val="nextTo"/>
        <c:crossAx val="-2113951672"/>
        <c:crosses val="autoZero"/>
        <c:auto val="1"/>
        <c:lblAlgn val="ctr"/>
        <c:lblOffset val="100"/>
        <c:noMultiLvlLbl val="0"/>
      </c:catAx>
      <c:valAx>
        <c:axId val="-2113951672"/>
        <c:scaling>
          <c:orientation val="minMax"/>
          <c:max val="14.0"/>
          <c:min val="0.0"/>
        </c:scaling>
        <c:delete val="0"/>
        <c:axPos val="l"/>
        <c:majorGridlines/>
        <c:title>
          <c:tx>
            <c:rich>
              <a:bodyPr/>
              <a:lstStyle/>
              <a:p>
                <a:pPr>
                  <a:defRPr/>
                </a:pPr>
                <a:r>
                  <a:rPr lang="en-US"/>
                  <a:t>performance in %</a:t>
                </a:r>
              </a:p>
            </c:rich>
          </c:tx>
          <c:layout/>
          <c:overlay val="0"/>
        </c:title>
        <c:numFmt formatCode="General" sourceLinked="1"/>
        <c:majorTickMark val="none"/>
        <c:minorTickMark val="none"/>
        <c:tickLblPos val="nextTo"/>
        <c:crossAx val="-2113957160"/>
        <c:crosses val="autoZero"/>
        <c:crossBetween val="between"/>
        <c:majorUnit val="2.0"/>
      </c:valAx>
    </c:plotArea>
    <c:plotVisOnly val="1"/>
    <c:dispBlanksAs val="gap"/>
    <c:showDLblsOverMax val="0"/>
  </c:chart>
  <c:txPr>
    <a:bodyPr/>
    <a:lstStyle/>
    <a:p>
      <a:pPr>
        <a:defRPr sz="2400">
          <a:solidFill>
            <a:srgbClr val="000000"/>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AAE000-3065-4488-BFF6-CFEFBAEB0DD0}"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US"/>
        </a:p>
      </dgm:t>
    </dgm:pt>
    <dgm:pt modelId="{7BC2B6FF-D7DF-4B69-A9B4-14846145CE09}">
      <dgm:prSet phldrT="[Text]"/>
      <dgm:spPr/>
      <dgm:t>
        <a:bodyPr/>
        <a:lstStyle/>
        <a:p>
          <a:r>
            <a:rPr lang="en-US" dirty="0" smtClean="0"/>
            <a:t>Evidence</a:t>
          </a:r>
          <a:endParaRPr lang="en-US" dirty="0"/>
        </a:p>
      </dgm:t>
    </dgm:pt>
    <dgm:pt modelId="{7CDD98C3-F5E4-4391-90C5-1E1BA715F0C9}" type="parTrans" cxnId="{A3216C21-61D7-4903-9FAE-F1C35803BC64}">
      <dgm:prSet/>
      <dgm:spPr/>
      <dgm:t>
        <a:bodyPr/>
        <a:lstStyle/>
        <a:p>
          <a:endParaRPr lang="en-US"/>
        </a:p>
      </dgm:t>
    </dgm:pt>
    <dgm:pt modelId="{F1080818-0E8A-4DF5-923E-E5D470536DEB}" type="sibTrans" cxnId="{A3216C21-61D7-4903-9FAE-F1C35803BC64}">
      <dgm:prSet/>
      <dgm:spPr/>
      <dgm:t>
        <a:bodyPr/>
        <a:lstStyle/>
        <a:p>
          <a:endParaRPr lang="en-US"/>
        </a:p>
      </dgm:t>
    </dgm:pt>
    <dgm:pt modelId="{3128ED2E-1DA8-45D8-B8EF-BCBF14B1DAE6}">
      <dgm:prSet phldrT="[Text]"/>
      <dgm:spPr>
        <a:solidFill>
          <a:srgbClr val="FFFFCC"/>
        </a:solidFill>
      </dgm:spPr>
      <dgm:t>
        <a:bodyPr/>
        <a:lstStyle/>
        <a:p>
          <a:r>
            <a:rPr lang="en-US" dirty="0" smtClean="0"/>
            <a:t>Politics</a:t>
          </a:r>
          <a:endParaRPr lang="en-US" dirty="0"/>
        </a:p>
      </dgm:t>
    </dgm:pt>
    <dgm:pt modelId="{6C1264D8-5C03-4168-9299-CA671B4BABA6}" type="parTrans" cxnId="{E336CE7D-57EC-43FD-B0DB-7683093665FF}">
      <dgm:prSet/>
      <dgm:spPr/>
      <dgm:t>
        <a:bodyPr/>
        <a:lstStyle/>
        <a:p>
          <a:endParaRPr lang="en-US"/>
        </a:p>
      </dgm:t>
    </dgm:pt>
    <dgm:pt modelId="{33A69BE4-A1C5-4761-B3E2-FC2A5804BDB7}" type="sibTrans" cxnId="{E336CE7D-57EC-43FD-B0DB-7683093665FF}">
      <dgm:prSet/>
      <dgm:spPr/>
      <dgm:t>
        <a:bodyPr/>
        <a:lstStyle/>
        <a:p>
          <a:endParaRPr lang="en-US"/>
        </a:p>
      </dgm:t>
    </dgm:pt>
    <dgm:pt modelId="{FB83A8AB-DA08-407A-B339-D4C21A59B222}">
      <dgm:prSet phldrT="[Text]"/>
      <dgm:spPr>
        <a:solidFill>
          <a:schemeClr val="accent4">
            <a:lumMod val="20000"/>
            <a:lumOff val="80000"/>
          </a:schemeClr>
        </a:solidFill>
      </dgm:spPr>
      <dgm:t>
        <a:bodyPr/>
        <a:lstStyle/>
        <a:p>
          <a:r>
            <a:rPr lang="en-US" dirty="0" smtClean="0"/>
            <a:t>Ideology</a:t>
          </a:r>
          <a:endParaRPr lang="en-US" dirty="0"/>
        </a:p>
      </dgm:t>
    </dgm:pt>
    <dgm:pt modelId="{24DA18D5-9D10-4675-BFC2-0EC85E65F480}" type="parTrans" cxnId="{70AA81DA-7526-4C7D-A37C-CF7C864A9641}">
      <dgm:prSet/>
      <dgm:spPr/>
      <dgm:t>
        <a:bodyPr/>
        <a:lstStyle/>
        <a:p>
          <a:endParaRPr lang="en-US"/>
        </a:p>
      </dgm:t>
    </dgm:pt>
    <dgm:pt modelId="{A3B9C9E4-EBD2-4AFF-A8A0-0A8C098F84BD}" type="sibTrans" cxnId="{70AA81DA-7526-4C7D-A37C-CF7C864A9641}">
      <dgm:prSet/>
      <dgm:spPr/>
      <dgm:t>
        <a:bodyPr/>
        <a:lstStyle/>
        <a:p>
          <a:endParaRPr lang="en-US"/>
        </a:p>
      </dgm:t>
    </dgm:pt>
    <dgm:pt modelId="{EA400E91-CBF9-4ADE-8E0B-1E33D87E43F5}">
      <dgm:prSet phldrT="[Text]"/>
      <dgm:spPr>
        <a:solidFill>
          <a:schemeClr val="accent6">
            <a:lumMod val="20000"/>
            <a:lumOff val="80000"/>
          </a:schemeClr>
        </a:solidFill>
      </dgm:spPr>
      <dgm:t>
        <a:bodyPr/>
        <a:lstStyle/>
        <a:p>
          <a:r>
            <a:rPr lang="en-US" dirty="0" smtClean="0"/>
            <a:t>Fads</a:t>
          </a:r>
          <a:endParaRPr lang="en-US" dirty="0"/>
        </a:p>
      </dgm:t>
    </dgm:pt>
    <dgm:pt modelId="{E35A44D5-625A-4410-8985-E2BF96049971}" type="parTrans" cxnId="{8FEF6C9B-282F-45C8-8D4B-D6933C38AEB9}">
      <dgm:prSet/>
      <dgm:spPr/>
      <dgm:t>
        <a:bodyPr/>
        <a:lstStyle/>
        <a:p>
          <a:endParaRPr lang="en-US"/>
        </a:p>
      </dgm:t>
    </dgm:pt>
    <dgm:pt modelId="{0B28386F-8C21-4BB6-8537-8F025EFCD652}" type="sibTrans" cxnId="{8FEF6C9B-282F-45C8-8D4B-D6933C38AEB9}">
      <dgm:prSet/>
      <dgm:spPr/>
      <dgm:t>
        <a:bodyPr/>
        <a:lstStyle/>
        <a:p>
          <a:endParaRPr lang="en-US"/>
        </a:p>
      </dgm:t>
    </dgm:pt>
    <dgm:pt modelId="{B5E7FDEF-F779-4C3B-B1A7-235206636965}">
      <dgm:prSet phldrT="[Text]"/>
      <dgm:spPr>
        <a:solidFill>
          <a:srgbClr val="FFCC99"/>
        </a:solidFill>
      </dgm:spPr>
      <dgm:t>
        <a:bodyPr/>
        <a:lstStyle/>
        <a:p>
          <a:r>
            <a:rPr lang="en-US" dirty="0" smtClean="0"/>
            <a:t>Opinions</a:t>
          </a:r>
          <a:endParaRPr lang="en-US" dirty="0"/>
        </a:p>
      </dgm:t>
    </dgm:pt>
    <dgm:pt modelId="{FB450A39-C523-4F7D-A602-EF32B098DB0C}" type="parTrans" cxnId="{2A33CD54-0F8D-405C-AFFA-CE80D14B6DE6}">
      <dgm:prSet/>
      <dgm:spPr/>
      <dgm:t>
        <a:bodyPr/>
        <a:lstStyle/>
        <a:p>
          <a:endParaRPr lang="en-US"/>
        </a:p>
      </dgm:t>
    </dgm:pt>
    <dgm:pt modelId="{AC6EF37D-E611-4584-AD92-48D7877685AB}" type="sibTrans" cxnId="{2A33CD54-0F8D-405C-AFFA-CE80D14B6DE6}">
      <dgm:prSet/>
      <dgm:spPr/>
      <dgm:t>
        <a:bodyPr/>
        <a:lstStyle/>
        <a:p>
          <a:endParaRPr lang="en-US"/>
        </a:p>
      </dgm:t>
    </dgm:pt>
    <dgm:pt modelId="{861A32A3-FF94-4592-803F-7B3330057210}" type="pres">
      <dgm:prSet presAssocID="{9AAAE000-3065-4488-BFF6-CFEFBAEB0DD0}" presName="cycle" presStyleCnt="0">
        <dgm:presLayoutVars>
          <dgm:dir/>
          <dgm:resizeHandles val="exact"/>
        </dgm:presLayoutVars>
      </dgm:prSet>
      <dgm:spPr/>
      <dgm:t>
        <a:bodyPr/>
        <a:lstStyle/>
        <a:p>
          <a:endParaRPr lang="en-US"/>
        </a:p>
      </dgm:t>
    </dgm:pt>
    <dgm:pt modelId="{29C1A384-9706-4FC0-A0EA-87ABB1D61333}" type="pres">
      <dgm:prSet presAssocID="{7BC2B6FF-D7DF-4B69-A9B4-14846145CE09}" presName="node" presStyleLbl="node1" presStyleIdx="0" presStyleCnt="5">
        <dgm:presLayoutVars>
          <dgm:bulletEnabled val="1"/>
        </dgm:presLayoutVars>
      </dgm:prSet>
      <dgm:spPr/>
      <dgm:t>
        <a:bodyPr/>
        <a:lstStyle/>
        <a:p>
          <a:endParaRPr lang="en-US"/>
        </a:p>
      </dgm:t>
    </dgm:pt>
    <dgm:pt modelId="{BE0A4E5F-2875-4A0D-B549-CEA54F4E360E}" type="pres">
      <dgm:prSet presAssocID="{7BC2B6FF-D7DF-4B69-A9B4-14846145CE09}" presName="spNode" presStyleCnt="0"/>
      <dgm:spPr/>
    </dgm:pt>
    <dgm:pt modelId="{2881413D-8F76-4E19-A8B3-BEC24566F5FD}" type="pres">
      <dgm:prSet presAssocID="{F1080818-0E8A-4DF5-923E-E5D470536DEB}" presName="sibTrans" presStyleLbl="sibTrans1D1" presStyleIdx="0" presStyleCnt="5"/>
      <dgm:spPr/>
      <dgm:t>
        <a:bodyPr/>
        <a:lstStyle/>
        <a:p>
          <a:endParaRPr lang="en-US"/>
        </a:p>
      </dgm:t>
    </dgm:pt>
    <dgm:pt modelId="{C63EDC87-C9D0-4F6F-AF14-014B4F12DA48}" type="pres">
      <dgm:prSet presAssocID="{3128ED2E-1DA8-45D8-B8EF-BCBF14B1DAE6}" presName="node" presStyleLbl="node1" presStyleIdx="1" presStyleCnt="5">
        <dgm:presLayoutVars>
          <dgm:bulletEnabled val="1"/>
        </dgm:presLayoutVars>
      </dgm:prSet>
      <dgm:spPr/>
      <dgm:t>
        <a:bodyPr/>
        <a:lstStyle/>
        <a:p>
          <a:endParaRPr lang="en-US"/>
        </a:p>
      </dgm:t>
    </dgm:pt>
    <dgm:pt modelId="{FAE41A76-E636-4B90-B27A-BF558DB1B831}" type="pres">
      <dgm:prSet presAssocID="{3128ED2E-1DA8-45D8-B8EF-BCBF14B1DAE6}" presName="spNode" presStyleCnt="0"/>
      <dgm:spPr/>
    </dgm:pt>
    <dgm:pt modelId="{9E53FE6D-B262-4142-94FA-0F33EA1871EF}" type="pres">
      <dgm:prSet presAssocID="{33A69BE4-A1C5-4761-B3E2-FC2A5804BDB7}" presName="sibTrans" presStyleLbl="sibTrans1D1" presStyleIdx="1" presStyleCnt="5"/>
      <dgm:spPr/>
      <dgm:t>
        <a:bodyPr/>
        <a:lstStyle/>
        <a:p>
          <a:endParaRPr lang="en-US"/>
        </a:p>
      </dgm:t>
    </dgm:pt>
    <dgm:pt modelId="{87DD36E6-C13F-4C9B-B4E0-087C15B617C8}" type="pres">
      <dgm:prSet presAssocID="{FB83A8AB-DA08-407A-B339-D4C21A59B222}" presName="node" presStyleLbl="node1" presStyleIdx="2" presStyleCnt="5">
        <dgm:presLayoutVars>
          <dgm:bulletEnabled val="1"/>
        </dgm:presLayoutVars>
      </dgm:prSet>
      <dgm:spPr/>
      <dgm:t>
        <a:bodyPr/>
        <a:lstStyle/>
        <a:p>
          <a:endParaRPr lang="en-US"/>
        </a:p>
      </dgm:t>
    </dgm:pt>
    <dgm:pt modelId="{3D9EE9E4-1755-4BBD-B497-01988387D2DF}" type="pres">
      <dgm:prSet presAssocID="{FB83A8AB-DA08-407A-B339-D4C21A59B222}" presName="spNode" presStyleCnt="0"/>
      <dgm:spPr/>
    </dgm:pt>
    <dgm:pt modelId="{B0FE5AF1-867D-4811-B50C-2E98AAB40058}" type="pres">
      <dgm:prSet presAssocID="{A3B9C9E4-EBD2-4AFF-A8A0-0A8C098F84BD}" presName="sibTrans" presStyleLbl="sibTrans1D1" presStyleIdx="2" presStyleCnt="5"/>
      <dgm:spPr/>
      <dgm:t>
        <a:bodyPr/>
        <a:lstStyle/>
        <a:p>
          <a:endParaRPr lang="en-US"/>
        </a:p>
      </dgm:t>
    </dgm:pt>
    <dgm:pt modelId="{D3E01A5C-00D3-4382-8D10-AF762DD03204}" type="pres">
      <dgm:prSet presAssocID="{EA400E91-CBF9-4ADE-8E0B-1E33D87E43F5}" presName="node" presStyleLbl="node1" presStyleIdx="3" presStyleCnt="5">
        <dgm:presLayoutVars>
          <dgm:bulletEnabled val="1"/>
        </dgm:presLayoutVars>
      </dgm:prSet>
      <dgm:spPr/>
      <dgm:t>
        <a:bodyPr/>
        <a:lstStyle/>
        <a:p>
          <a:endParaRPr lang="en-US"/>
        </a:p>
      </dgm:t>
    </dgm:pt>
    <dgm:pt modelId="{3456A000-656D-4C81-BA68-BB7D0E129D0E}" type="pres">
      <dgm:prSet presAssocID="{EA400E91-CBF9-4ADE-8E0B-1E33D87E43F5}" presName="spNode" presStyleCnt="0"/>
      <dgm:spPr/>
    </dgm:pt>
    <dgm:pt modelId="{B64F2508-3BE7-4647-B7E8-7360F54CB6B5}" type="pres">
      <dgm:prSet presAssocID="{0B28386F-8C21-4BB6-8537-8F025EFCD652}" presName="sibTrans" presStyleLbl="sibTrans1D1" presStyleIdx="3" presStyleCnt="5"/>
      <dgm:spPr/>
      <dgm:t>
        <a:bodyPr/>
        <a:lstStyle/>
        <a:p>
          <a:endParaRPr lang="en-US"/>
        </a:p>
      </dgm:t>
    </dgm:pt>
    <dgm:pt modelId="{7D7A1977-3EEF-4D54-A17F-3587E9103E92}" type="pres">
      <dgm:prSet presAssocID="{B5E7FDEF-F779-4C3B-B1A7-235206636965}" presName="node" presStyleLbl="node1" presStyleIdx="4" presStyleCnt="5">
        <dgm:presLayoutVars>
          <dgm:bulletEnabled val="1"/>
        </dgm:presLayoutVars>
      </dgm:prSet>
      <dgm:spPr/>
      <dgm:t>
        <a:bodyPr/>
        <a:lstStyle/>
        <a:p>
          <a:endParaRPr lang="en-US"/>
        </a:p>
      </dgm:t>
    </dgm:pt>
    <dgm:pt modelId="{FF6A0974-DFD4-4023-A19F-ED0A97878340}" type="pres">
      <dgm:prSet presAssocID="{B5E7FDEF-F779-4C3B-B1A7-235206636965}" presName="spNode" presStyleCnt="0"/>
      <dgm:spPr/>
    </dgm:pt>
    <dgm:pt modelId="{0B485495-0C9B-44EF-8CFB-BC00DD7536D5}" type="pres">
      <dgm:prSet presAssocID="{AC6EF37D-E611-4584-AD92-48D7877685AB}" presName="sibTrans" presStyleLbl="sibTrans1D1" presStyleIdx="4" presStyleCnt="5"/>
      <dgm:spPr/>
      <dgm:t>
        <a:bodyPr/>
        <a:lstStyle/>
        <a:p>
          <a:endParaRPr lang="en-US"/>
        </a:p>
      </dgm:t>
    </dgm:pt>
  </dgm:ptLst>
  <dgm:cxnLst>
    <dgm:cxn modelId="{7F100E22-7602-034F-868F-817E4966F9BE}" type="presOf" srcId="{33A69BE4-A1C5-4761-B3E2-FC2A5804BDB7}" destId="{9E53FE6D-B262-4142-94FA-0F33EA1871EF}" srcOrd="0" destOrd="0" presId="urn:microsoft.com/office/officeart/2005/8/layout/cycle6"/>
    <dgm:cxn modelId="{70AA81DA-7526-4C7D-A37C-CF7C864A9641}" srcId="{9AAAE000-3065-4488-BFF6-CFEFBAEB0DD0}" destId="{FB83A8AB-DA08-407A-B339-D4C21A59B222}" srcOrd="2" destOrd="0" parTransId="{24DA18D5-9D10-4675-BFC2-0EC85E65F480}" sibTransId="{A3B9C9E4-EBD2-4AFF-A8A0-0A8C098F84BD}"/>
    <dgm:cxn modelId="{E336CE7D-57EC-43FD-B0DB-7683093665FF}" srcId="{9AAAE000-3065-4488-BFF6-CFEFBAEB0DD0}" destId="{3128ED2E-1DA8-45D8-B8EF-BCBF14B1DAE6}" srcOrd="1" destOrd="0" parTransId="{6C1264D8-5C03-4168-9299-CA671B4BABA6}" sibTransId="{33A69BE4-A1C5-4761-B3E2-FC2A5804BDB7}"/>
    <dgm:cxn modelId="{310A9766-5C8F-C944-91D5-25D44F1A7DB1}" type="presOf" srcId="{F1080818-0E8A-4DF5-923E-E5D470536DEB}" destId="{2881413D-8F76-4E19-A8B3-BEC24566F5FD}" srcOrd="0" destOrd="0" presId="urn:microsoft.com/office/officeart/2005/8/layout/cycle6"/>
    <dgm:cxn modelId="{EEF5E360-5DAD-8445-BDA1-7B9A42962E1E}" type="presOf" srcId="{9AAAE000-3065-4488-BFF6-CFEFBAEB0DD0}" destId="{861A32A3-FF94-4592-803F-7B3330057210}" srcOrd="0" destOrd="0" presId="urn:microsoft.com/office/officeart/2005/8/layout/cycle6"/>
    <dgm:cxn modelId="{8FEF6C9B-282F-45C8-8D4B-D6933C38AEB9}" srcId="{9AAAE000-3065-4488-BFF6-CFEFBAEB0DD0}" destId="{EA400E91-CBF9-4ADE-8E0B-1E33D87E43F5}" srcOrd="3" destOrd="0" parTransId="{E35A44D5-625A-4410-8985-E2BF96049971}" sibTransId="{0B28386F-8C21-4BB6-8537-8F025EFCD652}"/>
    <dgm:cxn modelId="{8426FD01-9AAF-E949-AF84-49849BBCF534}" type="presOf" srcId="{EA400E91-CBF9-4ADE-8E0B-1E33D87E43F5}" destId="{D3E01A5C-00D3-4382-8D10-AF762DD03204}" srcOrd="0" destOrd="0" presId="urn:microsoft.com/office/officeart/2005/8/layout/cycle6"/>
    <dgm:cxn modelId="{689316D6-679C-264C-8520-554068DD271B}" type="presOf" srcId="{B5E7FDEF-F779-4C3B-B1A7-235206636965}" destId="{7D7A1977-3EEF-4D54-A17F-3587E9103E92}" srcOrd="0" destOrd="0" presId="urn:microsoft.com/office/officeart/2005/8/layout/cycle6"/>
    <dgm:cxn modelId="{19411F39-A558-2D4E-98A7-DCED87C7A916}" type="presOf" srcId="{3128ED2E-1DA8-45D8-B8EF-BCBF14B1DAE6}" destId="{C63EDC87-C9D0-4F6F-AF14-014B4F12DA48}" srcOrd="0" destOrd="0" presId="urn:microsoft.com/office/officeart/2005/8/layout/cycle6"/>
    <dgm:cxn modelId="{2A33CD54-0F8D-405C-AFFA-CE80D14B6DE6}" srcId="{9AAAE000-3065-4488-BFF6-CFEFBAEB0DD0}" destId="{B5E7FDEF-F779-4C3B-B1A7-235206636965}" srcOrd="4" destOrd="0" parTransId="{FB450A39-C523-4F7D-A602-EF32B098DB0C}" sibTransId="{AC6EF37D-E611-4584-AD92-48D7877685AB}"/>
    <dgm:cxn modelId="{A3216C21-61D7-4903-9FAE-F1C35803BC64}" srcId="{9AAAE000-3065-4488-BFF6-CFEFBAEB0DD0}" destId="{7BC2B6FF-D7DF-4B69-A9B4-14846145CE09}" srcOrd="0" destOrd="0" parTransId="{7CDD98C3-F5E4-4391-90C5-1E1BA715F0C9}" sibTransId="{F1080818-0E8A-4DF5-923E-E5D470536DEB}"/>
    <dgm:cxn modelId="{73B82ED4-7745-8D40-889B-29C770D3856E}" type="presOf" srcId="{A3B9C9E4-EBD2-4AFF-A8A0-0A8C098F84BD}" destId="{B0FE5AF1-867D-4811-B50C-2E98AAB40058}" srcOrd="0" destOrd="0" presId="urn:microsoft.com/office/officeart/2005/8/layout/cycle6"/>
    <dgm:cxn modelId="{92ABDC84-0783-E544-942E-7B9DCE7B6773}" type="presOf" srcId="{FB83A8AB-DA08-407A-B339-D4C21A59B222}" destId="{87DD36E6-C13F-4C9B-B4E0-087C15B617C8}" srcOrd="0" destOrd="0" presId="urn:microsoft.com/office/officeart/2005/8/layout/cycle6"/>
    <dgm:cxn modelId="{9E96229C-CA24-3F4F-86E9-4AA7E6A5D76B}" type="presOf" srcId="{0B28386F-8C21-4BB6-8537-8F025EFCD652}" destId="{B64F2508-3BE7-4647-B7E8-7360F54CB6B5}" srcOrd="0" destOrd="0" presId="urn:microsoft.com/office/officeart/2005/8/layout/cycle6"/>
    <dgm:cxn modelId="{7BEEFE61-67C0-6946-9EEE-A8147A37C14E}" type="presOf" srcId="{AC6EF37D-E611-4584-AD92-48D7877685AB}" destId="{0B485495-0C9B-44EF-8CFB-BC00DD7536D5}" srcOrd="0" destOrd="0" presId="urn:microsoft.com/office/officeart/2005/8/layout/cycle6"/>
    <dgm:cxn modelId="{1DC72DFB-08C6-5748-B409-DB7C427AAC22}" type="presOf" srcId="{7BC2B6FF-D7DF-4B69-A9B4-14846145CE09}" destId="{29C1A384-9706-4FC0-A0EA-87ABB1D61333}" srcOrd="0" destOrd="0" presId="urn:microsoft.com/office/officeart/2005/8/layout/cycle6"/>
    <dgm:cxn modelId="{7D849C59-F2D2-C34D-95DC-5A3AF2881187}" type="presParOf" srcId="{861A32A3-FF94-4592-803F-7B3330057210}" destId="{29C1A384-9706-4FC0-A0EA-87ABB1D61333}" srcOrd="0" destOrd="0" presId="urn:microsoft.com/office/officeart/2005/8/layout/cycle6"/>
    <dgm:cxn modelId="{C5CFA34A-34FC-6D47-B91E-083EAE07E032}" type="presParOf" srcId="{861A32A3-FF94-4592-803F-7B3330057210}" destId="{BE0A4E5F-2875-4A0D-B549-CEA54F4E360E}" srcOrd="1" destOrd="0" presId="urn:microsoft.com/office/officeart/2005/8/layout/cycle6"/>
    <dgm:cxn modelId="{1894839F-7BD7-F340-873F-5364FC11BBE6}" type="presParOf" srcId="{861A32A3-FF94-4592-803F-7B3330057210}" destId="{2881413D-8F76-4E19-A8B3-BEC24566F5FD}" srcOrd="2" destOrd="0" presId="urn:microsoft.com/office/officeart/2005/8/layout/cycle6"/>
    <dgm:cxn modelId="{5FDF48BF-E61A-1144-B636-5095CD2C3CCE}" type="presParOf" srcId="{861A32A3-FF94-4592-803F-7B3330057210}" destId="{C63EDC87-C9D0-4F6F-AF14-014B4F12DA48}" srcOrd="3" destOrd="0" presId="urn:microsoft.com/office/officeart/2005/8/layout/cycle6"/>
    <dgm:cxn modelId="{B743E937-884A-5B4C-9E31-24391B128FB9}" type="presParOf" srcId="{861A32A3-FF94-4592-803F-7B3330057210}" destId="{FAE41A76-E636-4B90-B27A-BF558DB1B831}" srcOrd="4" destOrd="0" presId="urn:microsoft.com/office/officeart/2005/8/layout/cycle6"/>
    <dgm:cxn modelId="{8456303F-4D8B-734D-AE84-B0D26F594D0F}" type="presParOf" srcId="{861A32A3-FF94-4592-803F-7B3330057210}" destId="{9E53FE6D-B262-4142-94FA-0F33EA1871EF}" srcOrd="5" destOrd="0" presId="urn:microsoft.com/office/officeart/2005/8/layout/cycle6"/>
    <dgm:cxn modelId="{5B926837-385B-BB44-A9FD-F00503B7DE91}" type="presParOf" srcId="{861A32A3-FF94-4592-803F-7B3330057210}" destId="{87DD36E6-C13F-4C9B-B4E0-087C15B617C8}" srcOrd="6" destOrd="0" presId="urn:microsoft.com/office/officeart/2005/8/layout/cycle6"/>
    <dgm:cxn modelId="{D7A52CE1-5377-2B4E-BD8B-7FC016E51DE1}" type="presParOf" srcId="{861A32A3-FF94-4592-803F-7B3330057210}" destId="{3D9EE9E4-1755-4BBD-B497-01988387D2DF}" srcOrd="7" destOrd="0" presId="urn:microsoft.com/office/officeart/2005/8/layout/cycle6"/>
    <dgm:cxn modelId="{C599D673-D19A-BF44-BE41-B326A0D234E1}" type="presParOf" srcId="{861A32A3-FF94-4592-803F-7B3330057210}" destId="{B0FE5AF1-867D-4811-B50C-2E98AAB40058}" srcOrd="8" destOrd="0" presId="urn:microsoft.com/office/officeart/2005/8/layout/cycle6"/>
    <dgm:cxn modelId="{8070FAD3-2CFC-EC4C-9680-D6C64B7A3569}" type="presParOf" srcId="{861A32A3-FF94-4592-803F-7B3330057210}" destId="{D3E01A5C-00D3-4382-8D10-AF762DD03204}" srcOrd="9" destOrd="0" presId="urn:microsoft.com/office/officeart/2005/8/layout/cycle6"/>
    <dgm:cxn modelId="{6600B23D-4D4A-604E-9E3C-93B25D08F6D9}" type="presParOf" srcId="{861A32A3-FF94-4592-803F-7B3330057210}" destId="{3456A000-656D-4C81-BA68-BB7D0E129D0E}" srcOrd="10" destOrd="0" presId="urn:microsoft.com/office/officeart/2005/8/layout/cycle6"/>
    <dgm:cxn modelId="{B803E9CE-846A-D74D-85B8-57976766A348}" type="presParOf" srcId="{861A32A3-FF94-4592-803F-7B3330057210}" destId="{B64F2508-3BE7-4647-B7E8-7360F54CB6B5}" srcOrd="11" destOrd="0" presId="urn:microsoft.com/office/officeart/2005/8/layout/cycle6"/>
    <dgm:cxn modelId="{3B975DEE-C7A0-DA43-ACF1-13AE804D590A}" type="presParOf" srcId="{861A32A3-FF94-4592-803F-7B3330057210}" destId="{7D7A1977-3EEF-4D54-A17F-3587E9103E92}" srcOrd="12" destOrd="0" presId="urn:microsoft.com/office/officeart/2005/8/layout/cycle6"/>
    <dgm:cxn modelId="{4C61339D-C6D8-C74D-A6A1-722A48773B68}" type="presParOf" srcId="{861A32A3-FF94-4592-803F-7B3330057210}" destId="{FF6A0974-DFD4-4023-A19F-ED0A97878340}" srcOrd="13" destOrd="0" presId="urn:microsoft.com/office/officeart/2005/8/layout/cycle6"/>
    <dgm:cxn modelId="{3B033095-FECE-124B-B815-7A5913EE0254}" type="presParOf" srcId="{861A32A3-FF94-4592-803F-7B3330057210}" destId="{0B485495-0C9B-44EF-8CFB-BC00DD7536D5}"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1A384-9706-4FC0-A0EA-87ABB1D61333}">
      <dsp:nvSpPr>
        <dsp:cNvPr id="0" name=""/>
        <dsp:cNvSpPr/>
      </dsp:nvSpPr>
      <dsp:spPr>
        <a:xfrm>
          <a:off x="2380505" y="2370"/>
          <a:ext cx="1334988" cy="86774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Evidence</a:t>
          </a:r>
          <a:endParaRPr lang="en-US" sz="2300" kern="1200" dirty="0"/>
        </a:p>
      </dsp:txBody>
      <dsp:txXfrm>
        <a:off x="2422865" y="44730"/>
        <a:ext cx="1250268" cy="783022"/>
      </dsp:txXfrm>
    </dsp:sp>
    <dsp:sp modelId="{2881413D-8F76-4E19-A8B3-BEC24566F5FD}">
      <dsp:nvSpPr>
        <dsp:cNvPr id="0" name=""/>
        <dsp:cNvSpPr/>
      </dsp:nvSpPr>
      <dsp:spPr>
        <a:xfrm>
          <a:off x="1315405" y="436241"/>
          <a:ext cx="3465188" cy="3465188"/>
        </a:xfrm>
        <a:custGeom>
          <a:avLst/>
          <a:gdLst/>
          <a:ahLst/>
          <a:cxnLst/>
          <a:rect l="0" t="0" r="0" b="0"/>
          <a:pathLst>
            <a:path>
              <a:moveTo>
                <a:pt x="2409246" y="137594"/>
              </a:moveTo>
              <a:arcTo wR="1732594" hR="1732594" stAng="17579295" swAng="1959991"/>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EDC87-C9D0-4F6F-AF14-014B4F12DA48}">
      <dsp:nvSpPr>
        <dsp:cNvPr id="0" name=""/>
        <dsp:cNvSpPr/>
      </dsp:nvSpPr>
      <dsp:spPr>
        <a:xfrm>
          <a:off x="4028301" y="1199563"/>
          <a:ext cx="1334988" cy="867742"/>
        </a:xfrm>
        <a:prstGeom prst="roundRect">
          <a:avLst/>
        </a:prstGeom>
        <a:solidFill>
          <a:srgbClr val="FFFFCC"/>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Politics</a:t>
          </a:r>
          <a:endParaRPr lang="en-US" sz="2300" kern="1200" dirty="0"/>
        </a:p>
      </dsp:txBody>
      <dsp:txXfrm>
        <a:off x="4070661" y="1241923"/>
        <a:ext cx="1250268" cy="783022"/>
      </dsp:txXfrm>
    </dsp:sp>
    <dsp:sp modelId="{9E53FE6D-B262-4142-94FA-0F33EA1871EF}">
      <dsp:nvSpPr>
        <dsp:cNvPr id="0" name=""/>
        <dsp:cNvSpPr/>
      </dsp:nvSpPr>
      <dsp:spPr>
        <a:xfrm>
          <a:off x="1315405" y="436241"/>
          <a:ext cx="3465188" cy="3465188"/>
        </a:xfrm>
        <a:custGeom>
          <a:avLst/>
          <a:gdLst/>
          <a:ahLst/>
          <a:cxnLst/>
          <a:rect l="0" t="0" r="0" b="0"/>
          <a:pathLst>
            <a:path>
              <a:moveTo>
                <a:pt x="3462825" y="1642133"/>
              </a:moveTo>
              <a:arcTo wR="1732594" hR="1732594" stAng="21420430" swAng="2195114"/>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DD36E6-C13F-4C9B-B4E0-087C15B617C8}">
      <dsp:nvSpPr>
        <dsp:cNvPr id="0" name=""/>
        <dsp:cNvSpPr/>
      </dsp:nvSpPr>
      <dsp:spPr>
        <a:xfrm>
          <a:off x="3398899" y="3136663"/>
          <a:ext cx="1334988" cy="867742"/>
        </a:xfrm>
        <a:prstGeom prst="roundRect">
          <a:avLst/>
        </a:prstGeom>
        <a:solidFill>
          <a:schemeClr val="accent4">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Ideology</a:t>
          </a:r>
          <a:endParaRPr lang="en-US" sz="2300" kern="1200" dirty="0"/>
        </a:p>
      </dsp:txBody>
      <dsp:txXfrm>
        <a:off x="3441259" y="3179023"/>
        <a:ext cx="1250268" cy="783022"/>
      </dsp:txXfrm>
    </dsp:sp>
    <dsp:sp modelId="{B0FE5AF1-867D-4811-B50C-2E98AAB40058}">
      <dsp:nvSpPr>
        <dsp:cNvPr id="0" name=""/>
        <dsp:cNvSpPr/>
      </dsp:nvSpPr>
      <dsp:spPr>
        <a:xfrm>
          <a:off x="1315405" y="436241"/>
          <a:ext cx="3465188" cy="3465188"/>
        </a:xfrm>
        <a:custGeom>
          <a:avLst/>
          <a:gdLst/>
          <a:ahLst/>
          <a:cxnLst/>
          <a:rect l="0" t="0" r="0" b="0"/>
          <a:pathLst>
            <a:path>
              <a:moveTo>
                <a:pt x="2076618" y="3430690"/>
              </a:moveTo>
              <a:arcTo wR="1732594" hR="1732594" stAng="4712834" swAng="1374332"/>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E01A5C-00D3-4382-8D10-AF762DD03204}">
      <dsp:nvSpPr>
        <dsp:cNvPr id="0" name=""/>
        <dsp:cNvSpPr/>
      </dsp:nvSpPr>
      <dsp:spPr>
        <a:xfrm>
          <a:off x="1362112" y="3136663"/>
          <a:ext cx="1334988" cy="867742"/>
        </a:xfrm>
        <a:prstGeom prst="roundRect">
          <a:avLst/>
        </a:prstGeom>
        <a:solidFill>
          <a:schemeClr val="accent6">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Fads</a:t>
          </a:r>
          <a:endParaRPr lang="en-US" sz="2300" kern="1200" dirty="0"/>
        </a:p>
      </dsp:txBody>
      <dsp:txXfrm>
        <a:off x="1404472" y="3179023"/>
        <a:ext cx="1250268" cy="783022"/>
      </dsp:txXfrm>
    </dsp:sp>
    <dsp:sp modelId="{B64F2508-3BE7-4647-B7E8-7360F54CB6B5}">
      <dsp:nvSpPr>
        <dsp:cNvPr id="0" name=""/>
        <dsp:cNvSpPr/>
      </dsp:nvSpPr>
      <dsp:spPr>
        <a:xfrm>
          <a:off x="1315405" y="436241"/>
          <a:ext cx="3465188" cy="3465188"/>
        </a:xfrm>
        <a:custGeom>
          <a:avLst/>
          <a:gdLst/>
          <a:ahLst/>
          <a:cxnLst/>
          <a:rect l="0" t="0" r="0" b="0"/>
          <a:pathLst>
            <a:path>
              <a:moveTo>
                <a:pt x="289352" y="2691206"/>
              </a:moveTo>
              <a:arcTo wR="1732594" hR="1732594" stAng="8784456" swAng="2195114"/>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7A1977-3EEF-4D54-A17F-3587E9103E92}">
      <dsp:nvSpPr>
        <dsp:cNvPr id="0" name=""/>
        <dsp:cNvSpPr/>
      </dsp:nvSpPr>
      <dsp:spPr>
        <a:xfrm>
          <a:off x="732710" y="1199563"/>
          <a:ext cx="1334988" cy="867742"/>
        </a:xfrm>
        <a:prstGeom prst="roundRect">
          <a:avLst/>
        </a:prstGeom>
        <a:solidFill>
          <a:srgbClr val="FFCC99"/>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Opinions</a:t>
          </a:r>
          <a:endParaRPr lang="en-US" sz="2300" kern="1200" dirty="0"/>
        </a:p>
      </dsp:txBody>
      <dsp:txXfrm>
        <a:off x="775070" y="1241923"/>
        <a:ext cx="1250268" cy="783022"/>
      </dsp:txXfrm>
    </dsp:sp>
    <dsp:sp modelId="{0B485495-0C9B-44EF-8CFB-BC00DD7536D5}">
      <dsp:nvSpPr>
        <dsp:cNvPr id="0" name=""/>
        <dsp:cNvSpPr/>
      </dsp:nvSpPr>
      <dsp:spPr>
        <a:xfrm>
          <a:off x="1315405" y="436241"/>
          <a:ext cx="3465188" cy="3465188"/>
        </a:xfrm>
        <a:custGeom>
          <a:avLst/>
          <a:gdLst/>
          <a:ahLst/>
          <a:cxnLst/>
          <a:rect l="0" t="0" r="0" b="0"/>
          <a:pathLst>
            <a:path>
              <a:moveTo>
                <a:pt x="302072" y="755102"/>
              </a:moveTo>
              <a:arcTo wR="1732594" hR="1732594" stAng="12860714" swAng="1959991"/>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10/1/15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17059566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10/1/15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172174557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Discuss some reasons why the previous slide comparing graphics to no graphics may have shown no effect. </a:t>
            </a:r>
          </a:p>
        </p:txBody>
      </p:sp>
      <p:sp>
        <p:nvSpPr>
          <p:cNvPr id="4" name="Slide Number Placeholder 3"/>
          <p:cNvSpPr>
            <a:spLocks noGrp="1"/>
          </p:cNvSpPr>
          <p:nvPr>
            <p:ph type="sldNum" sz="quarter" idx="5"/>
          </p:nvPr>
        </p:nvSpPr>
        <p:spPr/>
        <p:txBody>
          <a:bodyPr/>
          <a:lstStyle/>
          <a:p>
            <a:pPr>
              <a:defRPr/>
            </a:pPr>
            <a:fld id="{0A6FEDE5-B1A9-42BC-9E5F-5A35CF971661}"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69954E23-427D-42D0-AF4F-23E3510EF994}" type="slidenum">
              <a:rPr lang="en-US" smtClean="0"/>
              <a:pPr>
                <a:defRPr/>
              </a:pPr>
              <a:t>12</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If you want to introduce some statistics, use the following slides to illustrate: means, standard deviations, probability, and effect size.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DD7AB3C6-7B68-4161-8814-4038AD4786AE}" type="slidenum">
              <a:rPr lang="en-US" smtClean="0"/>
              <a:pPr>
                <a:defRPr/>
              </a:pPr>
              <a:t>13</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Standard deviation is the amount of dispersion around the mean.  Less dispersion equals more consistency among outcomes.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Introduce the concept of statistical significance.  Stress that even a small difference in scores may be statistically significant but not necessarily of practical significance. </a:t>
            </a:r>
          </a:p>
        </p:txBody>
      </p:sp>
      <p:sp>
        <p:nvSpPr>
          <p:cNvPr id="4" name="Slide Number Placeholder 3"/>
          <p:cNvSpPr>
            <a:spLocks noGrp="1"/>
          </p:cNvSpPr>
          <p:nvPr>
            <p:ph type="sldNum" sz="quarter" idx="5"/>
          </p:nvPr>
        </p:nvSpPr>
        <p:spPr/>
        <p:txBody>
          <a:bodyPr/>
          <a:lstStyle/>
          <a:p>
            <a:pPr>
              <a:defRPr/>
            </a:pPr>
            <a:fld id="{125ACD93-EA91-4812-94BF-CAB42BC3E392}"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7FAA0120-C425-440D-B8BA-70537E0CE61E}" type="slidenum">
              <a:rPr lang="en-US" smtClean="0"/>
              <a:pPr>
                <a:defRPr/>
              </a:pPr>
              <a:t>15</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Effect sizes tell you the practical significance of the results.  The effect size indicates the amount of change in the standard deviation of the control group that would accrue with the tested instructional method.   Look for effect sizes of at least .5.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histogram of effect sizes we reviewed in Chapter 1.  The comparisons 318 studies that compared learning via ILT and electronic distance learning environments.  </a:t>
            </a:r>
          </a:p>
        </p:txBody>
      </p:sp>
      <p:sp>
        <p:nvSpPr>
          <p:cNvPr id="4" name="Slide Number Placeholder 3"/>
          <p:cNvSpPr>
            <a:spLocks noGrp="1"/>
          </p:cNvSpPr>
          <p:nvPr>
            <p:ph type="sldNum" sz="quarter" idx="5"/>
          </p:nvPr>
        </p:nvSpPr>
        <p:spPr/>
        <p:txBody>
          <a:bodyPr/>
          <a:lstStyle/>
          <a:p>
            <a:pPr>
              <a:defRPr/>
            </a:pPr>
            <a:fld id="{E9E9E750-6353-41B3-A467-A6F564370426}"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Discuss possible differences and similarities: age, culture, prior experience,</a:t>
            </a:r>
          </a:p>
        </p:txBody>
      </p:sp>
      <p:sp>
        <p:nvSpPr>
          <p:cNvPr id="4" name="Slide Number Placeholder 3"/>
          <p:cNvSpPr>
            <a:spLocks noGrp="1"/>
          </p:cNvSpPr>
          <p:nvPr>
            <p:ph type="sldNum" sz="quarter" idx="5"/>
          </p:nvPr>
        </p:nvSpPr>
        <p:spPr/>
        <p:txBody>
          <a:bodyPr/>
          <a:lstStyle/>
          <a:p>
            <a:pPr>
              <a:defRPr/>
            </a:pPr>
            <a:fld id="{54A4DC47-FAB3-4DC6-A0A5-A23C5F50B1EB}"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Review quality of the research design discussed previously . </a:t>
            </a:r>
          </a:p>
        </p:txBody>
      </p:sp>
      <p:sp>
        <p:nvSpPr>
          <p:cNvPr id="4" name="Slide Number Placeholder 3"/>
          <p:cNvSpPr>
            <a:spLocks noGrp="1"/>
          </p:cNvSpPr>
          <p:nvPr>
            <p:ph type="sldNum" sz="quarter" idx="5"/>
          </p:nvPr>
        </p:nvSpPr>
        <p:spPr/>
        <p:txBody>
          <a:bodyPr/>
          <a:lstStyle/>
          <a:p>
            <a:pPr>
              <a:defRPr/>
            </a:pPr>
            <a:fld id="{9A2A7F28-2E79-48E2-8775-281060520A70}"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Reviews of research give a more robust picture than single experiments. </a:t>
            </a:r>
          </a:p>
        </p:txBody>
      </p:sp>
      <p:sp>
        <p:nvSpPr>
          <p:cNvPr id="4" name="Slide Number Placeholder 3"/>
          <p:cNvSpPr>
            <a:spLocks noGrp="1"/>
          </p:cNvSpPr>
          <p:nvPr>
            <p:ph type="sldNum" sz="quarter" idx="5"/>
          </p:nvPr>
        </p:nvSpPr>
        <p:spPr/>
        <p:txBody>
          <a:bodyPr/>
          <a:lstStyle/>
          <a:p>
            <a:pPr>
              <a:defRPr/>
            </a:pPr>
            <a:fld id="{9939EEE6-D3B0-4DD6-8F01-5F23D8BEA038}"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2D5874E-1326-482D-9BE5-281B6B47D982}"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Review of previous concepts </a:t>
            </a:r>
          </a:p>
        </p:txBody>
      </p:sp>
      <p:sp>
        <p:nvSpPr>
          <p:cNvPr id="4" name="Slide Number Placeholder 3"/>
          <p:cNvSpPr>
            <a:spLocks noGrp="1"/>
          </p:cNvSpPr>
          <p:nvPr>
            <p:ph type="sldNum" sz="quarter" idx="5"/>
          </p:nvPr>
        </p:nvSpPr>
        <p:spPr/>
        <p:txBody>
          <a:bodyPr/>
          <a:lstStyle/>
          <a:p>
            <a:pPr>
              <a:defRPr/>
            </a:pPr>
            <a:fld id="{AD3E5AEA-2B87-4F0F-899D-9EFE3C2A3137}"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871538" y="460375"/>
            <a:ext cx="5114925" cy="3836988"/>
          </a:xfrm>
          <a:ln/>
        </p:spPr>
      </p:sp>
      <p:sp>
        <p:nvSpPr>
          <p:cNvPr id="41987" name="Rectangle 3"/>
          <p:cNvSpPr>
            <a:spLocks noGrp="1" noChangeArrowheads="1"/>
          </p:cNvSpPr>
          <p:nvPr>
            <p:ph type="body" idx="1"/>
          </p:nvPr>
        </p:nvSpPr>
        <p:spPr>
          <a:noFill/>
          <a:ln w="9525"/>
        </p:spPr>
        <p:txBody>
          <a:bodyPr/>
          <a:lstStyle/>
          <a:p>
            <a:r>
              <a:rPr lang="en-US" sz="900"/>
              <a:t>More complex knowledge requires more complex learning processes </a:t>
            </a:r>
          </a:p>
          <a:p>
            <a:r>
              <a:rPr lang="en-US" sz="1000"/>
              <a:t>Constant vs. variable condition &amp; response</a:t>
            </a:r>
          </a:p>
          <a:p>
            <a:pPr lvl="1"/>
            <a:r>
              <a:rPr lang="en-US" sz="1000"/>
              <a:t>Facts (constant condition KCs) require memory</a:t>
            </a:r>
          </a:p>
          <a:p>
            <a:pPr lvl="1"/>
            <a:r>
              <a:rPr lang="en-US" sz="1000"/>
              <a:t>Rules (variable condition KCs) require induction</a:t>
            </a:r>
          </a:p>
          <a:p>
            <a:r>
              <a:rPr lang="en-US" sz="1000"/>
              <a:t>Non-verbal vs. verbal knowledge</a:t>
            </a:r>
          </a:p>
          <a:p>
            <a:pPr lvl="1"/>
            <a:r>
              <a:rPr lang="en-US" sz="1000"/>
              <a:t>KCs can be in non-verbal or verbal form or both</a:t>
            </a:r>
          </a:p>
          <a:p>
            <a:pPr lvl="1"/>
            <a:r>
              <a:rPr lang="en-US" sz="1000"/>
              <a:t>Require different learning processes</a:t>
            </a:r>
          </a:p>
          <a:p>
            <a:r>
              <a:rPr lang="en-US" sz="1000"/>
              <a:t>KCs with rationales can be (re)discovered in addition to be instructed</a:t>
            </a:r>
          </a:p>
          <a:p>
            <a:pPr lvl="1"/>
            <a:r>
              <a:rPr lang="en-US" sz="1000"/>
              <a:t>Principles (verbal, variable, with rationale) require sense making</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6200" y="8686801"/>
            <a:ext cx="2971800" cy="457200"/>
          </a:xfrm>
          <a:prstGeom prst="rect">
            <a:avLst/>
          </a:prstGeom>
          <a:noFill/>
          <a:ln w="9525">
            <a:noFill/>
            <a:miter lim="800000"/>
            <a:headEnd/>
            <a:tailEnd/>
          </a:ln>
        </p:spPr>
        <p:txBody>
          <a:bodyPr anchor="b">
            <a:prstTxWarp prst="textNoShape">
              <a:avLst/>
            </a:prstTxWarp>
          </a:bodyPr>
          <a:lstStyle/>
          <a:p>
            <a:pPr algn="r"/>
            <a:fld id="{DFBFF547-C7B8-6442-A999-86ECFD6712FD}" type="slidenum">
              <a:rPr lang="en-US" sz="1200">
                <a:latin typeface="Times" charset="0"/>
              </a:rPr>
              <a:pPr algn="r"/>
              <a:t>27</a:t>
            </a:fld>
            <a:endParaRPr lang="en-US" sz="1200">
              <a:latin typeface="Times" charset="0"/>
            </a:endParaRPr>
          </a:p>
        </p:txBody>
      </p:sp>
      <p:sp>
        <p:nvSpPr>
          <p:cNvPr id="61443" name="Rectangle 2"/>
          <p:cNvSpPr>
            <a:spLocks noGrp="1" noRot="1" noChangeAspect="1" noChangeArrowheads="1" noTextEdit="1"/>
          </p:cNvSpPr>
          <p:nvPr>
            <p:ph type="sldImg"/>
          </p:nvPr>
        </p:nvSpPr>
        <p:spPr>
          <a:xfrm>
            <a:off x="1152525" y="692150"/>
            <a:ext cx="4554538" cy="3416300"/>
          </a:xfrm>
          <a:solidFill>
            <a:srgbClr val="FFFFFF"/>
          </a:solidFill>
          <a:ln/>
        </p:spPr>
      </p:sp>
      <p:sp>
        <p:nvSpPr>
          <p:cNvPr id="61444" name="Rectangle 3"/>
          <p:cNvSpPr>
            <a:spLocks noGrp="1" noChangeArrowheads="1"/>
          </p:cNvSpPr>
          <p:nvPr>
            <p:ph type="body" idx="1"/>
          </p:nvPr>
        </p:nvSpPr>
        <p:spPr>
          <a:xfrm>
            <a:off x="914400" y="4343401"/>
            <a:ext cx="5029200" cy="4114800"/>
          </a:xfrm>
          <a:no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63491" name="Rectangle 3"/>
          <p:cNvSpPr>
            <a:spLocks noGrp="1" noChangeArrowheads="1"/>
          </p:cNvSpPr>
          <p:nvPr>
            <p:ph type="body" idx="1"/>
          </p:nvPr>
        </p:nvSpPr>
        <p:spPr>
          <a:xfrm>
            <a:off x="685800" y="4343401"/>
            <a:ext cx="5486400" cy="4114800"/>
          </a:xfrm>
          <a:solidFill>
            <a:srgbClr val="FFFFFF"/>
          </a:solidFill>
          <a:ln>
            <a:solidFill>
              <a:srgbClr val="000000"/>
            </a:solid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3277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mtClean="0"/>
              <a:t>Discuss the features of a professional versus paraprofessional versus craft approaches.  One feature of a professional is knowledge and application of evidence to practice.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Discuss how design decisions are made in their projects.  Ask for examples of decisions based on politics, ideology, fads, and opinions.  </a:t>
            </a:r>
          </a:p>
        </p:txBody>
      </p:sp>
      <p:sp>
        <p:nvSpPr>
          <p:cNvPr id="4" name="Slide Number Placeholder 3"/>
          <p:cNvSpPr>
            <a:spLocks noGrp="1"/>
          </p:cNvSpPr>
          <p:nvPr>
            <p:ph type="sldNum" sz="quarter" idx="5"/>
          </p:nvPr>
        </p:nvSpPr>
        <p:spPr/>
        <p:txBody>
          <a:bodyPr/>
          <a:lstStyle/>
          <a:p>
            <a:pPr>
              <a:defRPr/>
            </a:pPr>
            <a:fld id="{E3BBC83E-0C0E-4ED4-B2B0-616B4E67BB5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Give an example of each question and match the method to it.  For example:  Does adding a relevant graphic to text improve learning?   Are graphics equally effective for males and females?  Do graphics affect allocation of attention?  Stress that which method is best depends on the research question. </a:t>
            </a:r>
          </a:p>
        </p:txBody>
      </p:sp>
      <p:sp>
        <p:nvSpPr>
          <p:cNvPr id="4" name="Slide Number Placeholder 3"/>
          <p:cNvSpPr>
            <a:spLocks noGrp="1"/>
          </p:cNvSpPr>
          <p:nvPr>
            <p:ph type="sldNum" sz="quarter" idx="5"/>
          </p:nvPr>
        </p:nvSpPr>
        <p:spPr/>
        <p:txBody>
          <a:bodyPr/>
          <a:lstStyle/>
          <a:p>
            <a:pPr>
              <a:defRPr/>
            </a:pPr>
            <a:fld id="{463B44DA-8609-41C0-999E-77CCB527F0B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p>
            <a:pPr>
              <a:defRPr/>
            </a:pPr>
            <a:fld id="{65EDC2BD-F8EC-49EC-89C5-E21520BED023}" type="slidenum">
              <a:rPr lang="en-US" smtClean="0"/>
              <a:pPr>
                <a:defRPr/>
              </a:pPr>
              <a:t>6</a:t>
            </a:fld>
            <a:endParaRPr lang="en-US" smtClean="0"/>
          </a:p>
        </p:txBody>
      </p:sp>
      <p:sp>
        <p:nvSpPr>
          <p:cNvPr id="35843" name="Rectangle 2"/>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35844" name="Rectangle 3"/>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Discuss key features: random assignment, treatments similar in all respects except for the variable of interest.  Discuss treatment group versus control group.   Experiment should report the mean, standard deviation and sample size.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p>
            <a:pPr>
              <a:defRPr/>
            </a:pPr>
            <a:fld id="{1CF5B7B7-9503-4DB0-B6E8-2059E2934CA9}" type="slidenum">
              <a:rPr lang="en-US" smtClean="0"/>
              <a:pPr>
                <a:defRPr/>
              </a:pPr>
              <a:t>7</a:t>
            </a:fld>
            <a:endParaRPr lang="en-US" smtClean="0"/>
          </a:p>
        </p:txBody>
      </p:sp>
      <p:sp>
        <p:nvSpPr>
          <p:cNvPr id="36867" name="Rectangle 2"/>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36868" name="Rectangle 3"/>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Discuss a 2 by 2 experiment in which 2 different groups are assigned to treatment and control groups.  What groups might be considered other than men and women? Draw bar graphs showing different outcomes.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p>
            <a:pPr>
              <a:defRPr/>
            </a:pPr>
            <a:fld id="{081C05D9-B8F2-41EB-81A6-DA66D04E1A8F}" type="slidenum">
              <a:rPr lang="en-US" smtClean="0"/>
              <a:pPr>
                <a:defRPr/>
              </a:pPr>
              <a:t>8</a:t>
            </a:fld>
            <a:endParaRPr lang="en-US" smtClean="0"/>
          </a:p>
        </p:txBody>
      </p:sp>
      <p:sp>
        <p:nvSpPr>
          <p:cNvPr id="37891" name="Rectangle 2"/>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37892" name="Rectangle 3"/>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Recent experiments have used eye tracking to indicate where learners direct their attention on an instructional layout.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p>
            <a:pPr>
              <a:defRPr/>
            </a:pPr>
            <a:fld id="{C050EA2E-21AB-435F-BA43-88BFCE20C97E}" type="slidenum">
              <a:rPr lang="en-US" smtClean="0"/>
              <a:pPr>
                <a:defRPr/>
              </a:pPr>
              <a:t>9</a:t>
            </a:fld>
            <a:endParaRPr lang="en-US" smtClean="0"/>
          </a:p>
        </p:txBody>
      </p:sp>
      <p:sp>
        <p:nvSpPr>
          <p:cNvPr id="38915" name="Rectangle 2"/>
          <p:cNvSpPr>
            <a:spLocks noGrp="1" noRot="1" noChangeAspect="1" noChangeArrowheads="1" noTextEdit="1"/>
          </p:cNvSpPr>
          <p:nvPr>
            <p:ph type="sldImg"/>
          </p:nvPr>
        </p:nvSpPr>
        <p:spPr bwMode="auto">
          <a:xfrm>
            <a:off x="1141413" y="684213"/>
            <a:ext cx="4575175" cy="3432175"/>
          </a:xfrm>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xfrm>
            <a:off x="685800" y="4343400"/>
            <a:ext cx="5486400" cy="41163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No effect means that there were no significant differences in outcomes between the treatment group and the control group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10/1/15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10/1/15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10/1/15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10/1/15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10/1/15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10/1/15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10/1/15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10/1/15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10/1/15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10/1/15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10/1/15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10/1/15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bin"/><Relationship Id="rId5" Type="http://schemas.openxmlformats.org/officeDocument/2006/relationships/oleObject" Target="../embeddings/Microsoft_Excel_97_-_2004_Worksheet1.xls"/><Relationship Id="rId6"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2.docx"/><Relationship Id="rId5"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Word_Document3.docx"/><Relationship Id="rId5"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noChangeArrowheads="1"/>
          </p:cNvPicPr>
          <p:nvPr/>
        </p:nvPicPr>
        <p:blipFill>
          <a:blip r:embed="rId3"/>
          <a:srcRect t="15800"/>
          <a:stretch>
            <a:fillRect/>
          </a:stretch>
        </p:blipFill>
        <p:spPr bwMode="auto">
          <a:xfrm>
            <a:off x="5226237" y="2209800"/>
            <a:ext cx="2850963" cy="3343275"/>
          </a:xfrm>
          <a:prstGeom prst="rect">
            <a:avLst/>
          </a:prstGeom>
          <a:noFill/>
          <a:ln w="9525">
            <a:noFill/>
            <a:miter lim="800000"/>
            <a:headEnd/>
            <a:tailEnd/>
          </a:ln>
        </p:spPr>
      </p:pic>
      <p:sp>
        <p:nvSpPr>
          <p:cNvPr id="11" name="Title 10"/>
          <p:cNvSpPr>
            <a:spLocks noGrp="1"/>
          </p:cNvSpPr>
          <p:nvPr>
            <p:ph type="ctrTitle"/>
          </p:nvPr>
        </p:nvSpPr>
        <p:spPr>
          <a:xfrm>
            <a:off x="990600" y="892175"/>
            <a:ext cx="7772400" cy="1470025"/>
          </a:xfrm>
        </p:spPr>
        <p:txBody>
          <a:bodyPr>
            <a:normAutofit fontScale="90000"/>
          </a:bodyPr>
          <a:lstStyle/>
          <a:p>
            <a:pPr>
              <a:defRPr/>
            </a:pPr>
            <a:r>
              <a:rPr lang="en-US" dirty="0" smtClean="0"/>
              <a:t>Evidence-based</a:t>
            </a:r>
            <a:br>
              <a:rPr lang="en-US" dirty="0" smtClean="0"/>
            </a:br>
            <a:r>
              <a:rPr lang="en-US" dirty="0" smtClean="0"/>
              <a:t>Practice</a:t>
            </a:r>
            <a:br>
              <a:rPr lang="en-US" dirty="0" smtClean="0"/>
            </a:br>
            <a:r>
              <a:rPr lang="en-US" sz="5400" dirty="0" smtClean="0"/>
              <a:t>Chapter 3</a:t>
            </a:r>
            <a:endParaRPr lang="en-US" sz="5400" dirty="0"/>
          </a:p>
        </p:txBody>
      </p:sp>
      <p:sp>
        <p:nvSpPr>
          <p:cNvPr id="12" name="Subtitle 11"/>
          <p:cNvSpPr>
            <a:spLocks noGrp="1"/>
          </p:cNvSpPr>
          <p:nvPr>
            <p:ph type="subTitle" idx="1"/>
          </p:nvPr>
        </p:nvSpPr>
        <p:spPr>
          <a:xfrm>
            <a:off x="990600" y="3276600"/>
            <a:ext cx="4419600" cy="1752600"/>
          </a:xfrm>
        </p:spPr>
        <p:txBody>
          <a:bodyPr/>
          <a:lstStyle/>
          <a:p>
            <a:r>
              <a:rPr lang="en-US" dirty="0" smtClean="0"/>
              <a:t>Ken Koedinger</a:t>
            </a:r>
          </a:p>
          <a:p>
            <a:r>
              <a:rPr lang="en-US" dirty="0" smtClean="0"/>
              <a:t>Based on slides from Ruth Clark</a:t>
            </a:r>
          </a:p>
          <a:p>
            <a:endParaRPr lang="en-US"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no effect?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10</a:t>
            </a:fld>
            <a:endParaRPr lang="en-US"/>
          </a:p>
        </p:txBody>
      </p:sp>
    </p:spTree>
    <p:extLst>
      <p:ext uri="{BB962C8B-B14F-4D97-AF65-F5344CB8AC3E}">
        <p14:creationId xmlns:p14="http://schemas.microsoft.com/office/powerpoint/2010/main" val="292375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0" y="609600"/>
            <a:ext cx="7924800" cy="685800"/>
          </a:xfrm>
          <a:prstGeom prst="rect">
            <a:avLst/>
          </a:prstGeom>
        </p:spPr>
        <p:txBody>
          <a:bodyPr/>
          <a:lstStyle/>
          <a:p>
            <a:pPr eaLnBrk="0" hangingPunct="0">
              <a:defRPr/>
            </a:pPr>
            <a:endParaRPr lang="en-US" sz="4000" dirty="0">
              <a:solidFill>
                <a:schemeClr val="tx2"/>
              </a:solidFill>
              <a:latin typeface="+mj-lt"/>
              <a:ea typeface="+mj-ea"/>
              <a:cs typeface="+mj-cs"/>
            </a:endParaRPr>
          </a:p>
        </p:txBody>
      </p:sp>
      <p:sp>
        <p:nvSpPr>
          <p:cNvPr id="7" name="Title 6"/>
          <p:cNvSpPr>
            <a:spLocks noGrp="1"/>
          </p:cNvSpPr>
          <p:nvPr>
            <p:ph type="title"/>
          </p:nvPr>
        </p:nvSpPr>
        <p:spPr/>
        <p:txBody>
          <a:bodyPr/>
          <a:lstStyle/>
          <a:p>
            <a:r>
              <a:rPr lang="en-US" smtClean="0"/>
              <a:t>Reasons for no effect</a:t>
            </a:r>
            <a:endParaRPr lang="en-US" dirty="0"/>
          </a:p>
        </p:txBody>
      </p:sp>
      <p:sp>
        <p:nvSpPr>
          <p:cNvPr id="12" name="Content Placeholder 11"/>
          <p:cNvSpPr>
            <a:spLocks noGrp="1"/>
          </p:cNvSpPr>
          <p:nvPr>
            <p:ph idx="1"/>
          </p:nvPr>
        </p:nvSpPr>
        <p:spPr/>
        <p:txBody>
          <a:bodyPr>
            <a:normAutofit fontScale="85000" lnSpcReduction="10000"/>
          </a:bodyPr>
          <a:lstStyle/>
          <a:p>
            <a:r>
              <a:rPr lang="en-US" dirty="0" smtClean="0"/>
              <a:t>instructional treatment did not influence learning</a:t>
            </a:r>
          </a:p>
          <a:p>
            <a:r>
              <a:rPr lang="en-US" dirty="0" smtClean="0"/>
              <a:t>insufficient number of learners</a:t>
            </a:r>
          </a:p>
          <a:p>
            <a:r>
              <a:rPr lang="en-US" dirty="0" smtClean="0"/>
              <a:t>learning measure is not sensitive enough to  detect differences in learning</a:t>
            </a:r>
          </a:p>
          <a:p>
            <a:r>
              <a:rPr lang="en-US" dirty="0" smtClean="0"/>
              <a:t>treatment &amp; control groups are not different enough from each other</a:t>
            </a:r>
          </a:p>
          <a:p>
            <a:r>
              <a:rPr lang="en-US" dirty="0" smtClean="0"/>
              <a:t>learning materials were too easy for all learners so no additional treatment was helpful</a:t>
            </a:r>
          </a:p>
          <a:p>
            <a:r>
              <a:rPr lang="en-US" dirty="0" smtClean="0"/>
              <a:t>other variables </a:t>
            </a:r>
            <a:r>
              <a:rPr lang="en-US" i="1" dirty="0" smtClean="0"/>
              <a:t>confounded </a:t>
            </a:r>
            <a:r>
              <a:rPr lang="en-US" dirty="0" smtClean="0"/>
              <a:t>the effects of the treatment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1066800" y="1676400"/>
            <a:ext cx="7010400" cy="4786313"/>
            <a:chOff x="762000" y="1066800"/>
            <a:chExt cx="7010400" cy="4786313"/>
          </a:xfrm>
        </p:grpSpPr>
        <p:sp>
          <p:nvSpPr>
            <p:cNvPr id="18436" name="Line 3"/>
            <p:cNvSpPr>
              <a:spLocks noChangeShapeType="1"/>
            </p:cNvSpPr>
            <p:nvPr/>
          </p:nvSpPr>
          <p:spPr bwMode="auto">
            <a:xfrm>
              <a:off x="1447800" y="1066800"/>
              <a:ext cx="0" cy="3962400"/>
            </a:xfrm>
            <a:prstGeom prst="line">
              <a:avLst/>
            </a:prstGeom>
            <a:noFill/>
            <a:ln w="28575">
              <a:solidFill>
                <a:schemeClr val="tx1"/>
              </a:solidFill>
              <a:round/>
              <a:headEnd/>
              <a:tailEnd/>
            </a:ln>
          </p:spPr>
          <p:txBody>
            <a:bodyPr/>
            <a:lstStyle/>
            <a:p>
              <a:endParaRPr lang="en-US"/>
            </a:p>
          </p:txBody>
        </p:sp>
        <p:sp>
          <p:nvSpPr>
            <p:cNvPr id="18437" name="Line 4"/>
            <p:cNvSpPr>
              <a:spLocks noChangeShapeType="1"/>
            </p:cNvSpPr>
            <p:nvPr/>
          </p:nvSpPr>
          <p:spPr bwMode="auto">
            <a:xfrm>
              <a:off x="1371600" y="5029200"/>
              <a:ext cx="5105400" cy="0"/>
            </a:xfrm>
            <a:prstGeom prst="line">
              <a:avLst/>
            </a:prstGeom>
            <a:noFill/>
            <a:ln w="28575">
              <a:solidFill>
                <a:schemeClr val="tx1"/>
              </a:solidFill>
              <a:round/>
              <a:headEnd/>
              <a:tailEnd/>
            </a:ln>
          </p:spPr>
          <p:txBody>
            <a:bodyPr/>
            <a:lstStyle/>
            <a:p>
              <a:endParaRPr lang="en-US"/>
            </a:p>
          </p:txBody>
        </p:sp>
        <p:sp>
          <p:nvSpPr>
            <p:cNvPr id="18438" name="Text Box 5"/>
            <p:cNvSpPr txBox="1">
              <a:spLocks noChangeArrowheads="1"/>
            </p:cNvSpPr>
            <p:nvPr/>
          </p:nvSpPr>
          <p:spPr bwMode="auto">
            <a:xfrm rot="-5400000">
              <a:off x="-162718" y="2524918"/>
              <a:ext cx="2216150" cy="366713"/>
            </a:xfrm>
            <a:prstGeom prst="rect">
              <a:avLst/>
            </a:prstGeom>
            <a:noFill/>
            <a:ln w="9525">
              <a:noFill/>
              <a:miter lim="800000"/>
              <a:headEnd/>
              <a:tailEnd/>
            </a:ln>
          </p:spPr>
          <p:txBody>
            <a:bodyPr wrap="none">
              <a:spAutoFit/>
            </a:bodyPr>
            <a:lstStyle/>
            <a:p>
              <a:r>
                <a:rPr lang="en-US"/>
                <a:t>Number of Students</a:t>
              </a:r>
            </a:p>
          </p:txBody>
        </p:sp>
        <p:sp>
          <p:nvSpPr>
            <p:cNvPr id="18439" name="Text Box 6"/>
            <p:cNvSpPr txBox="1">
              <a:spLocks noChangeArrowheads="1"/>
            </p:cNvSpPr>
            <p:nvPr/>
          </p:nvSpPr>
          <p:spPr bwMode="auto">
            <a:xfrm>
              <a:off x="3657600" y="5486400"/>
              <a:ext cx="1403350" cy="366713"/>
            </a:xfrm>
            <a:prstGeom prst="rect">
              <a:avLst/>
            </a:prstGeom>
            <a:noFill/>
            <a:ln w="9525">
              <a:noFill/>
              <a:miter lim="800000"/>
              <a:headEnd/>
              <a:tailEnd/>
            </a:ln>
          </p:spPr>
          <p:txBody>
            <a:bodyPr wrap="none">
              <a:spAutoFit/>
            </a:bodyPr>
            <a:lstStyle/>
            <a:p>
              <a:r>
                <a:rPr lang="en-US"/>
                <a:t>Test Scores</a:t>
              </a:r>
            </a:p>
          </p:txBody>
        </p:sp>
        <p:sp>
          <p:nvSpPr>
            <p:cNvPr id="18440" name="Text Box 7"/>
            <p:cNvSpPr txBox="1">
              <a:spLocks noChangeArrowheads="1"/>
            </p:cNvSpPr>
            <p:nvPr/>
          </p:nvSpPr>
          <p:spPr bwMode="auto">
            <a:xfrm>
              <a:off x="4267200" y="5105400"/>
              <a:ext cx="2393950" cy="366713"/>
            </a:xfrm>
            <a:prstGeom prst="rect">
              <a:avLst/>
            </a:prstGeom>
            <a:noFill/>
            <a:ln w="9525">
              <a:noFill/>
              <a:miter lim="800000"/>
              <a:headEnd/>
              <a:tailEnd/>
            </a:ln>
          </p:spPr>
          <p:txBody>
            <a:bodyPr wrap="none">
              <a:spAutoFit/>
            </a:bodyPr>
            <a:lstStyle/>
            <a:p>
              <a:r>
                <a:rPr lang="en-US"/>
                <a:t>80	90	100</a:t>
              </a:r>
            </a:p>
          </p:txBody>
        </p:sp>
        <p:sp>
          <p:nvSpPr>
            <p:cNvPr id="18441" name="Line 8"/>
            <p:cNvSpPr>
              <a:spLocks noChangeShapeType="1"/>
            </p:cNvSpPr>
            <p:nvPr/>
          </p:nvSpPr>
          <p:spPr bwMode="auto">
            <a:xfrm flipV="1">
              <a:off x="4572000" y="2286000"/>
              <a:ext cx="0" cy="2743200"/>
            </a:xfrm>
            <a:prstGeom prst="line">
              <a:avLst/>
            </a:prstGeom>
            <a:noFill/>
            <a:ln w="28575">
              <a:solidFill>
                <a:schemeClr val="tx1"/>
              </a:solidFill>
              <a:prstDash val="dash"/>
              <a:round/>
              <a:headEnd/>
              <a:tailEnd/>
            </a:ln>
          </p:spPr>
          <p:txBody>
            <a:bodyPr/>
            <a:lstStyle/>
            <a:p>
              <a:endParaRPr lang="en-US"/>
            </a:p>
          </p:txBody>
        </p:sp>
        <p:sp>
          <p:nvSpPr>
            <p:cNvPr id="18442" name="Line 9"/>
            <p:cNvSpPr>
              <a:spLocks noChangeShapeType="1"/>
            </p:cNvSpPr>
            <p:nvPr/>
          </p:nvSpPr>
          <p:spPr bwMode="auto">
            <a:xfrm flipV="1">
              <a:off x="5486400" y="2362200"/>
              <a:ext cx="0" cy="2667000"/>
            </a:xfrm>
            <a:prstGeom prst="line">
              <a:avLst/>
            </a:prstGeom>
            <a:noFill/>
            <a:ln w="28575">
              <a:solidFill>
                <a:schemeClr val="tx1"/>
              </a:solidFill>
              <a:prstDash val="dash"/>
              <a:round/>
              <a:headEnd/>
              <a:tailEnd/>
            </a:ln>
          </p:spPr>
          <p:txBody>
            <a:bodyPr/>
            <a:lstStyle/>
            <a:p>
              <a:endParaRPr lang="en-US"/>
            </a:p>
          </p:txBody>
        </p:sp>
        <p:sp>
          <p:nvSpPr>
            <p:cNvPr id="18443" name="Freeform 14"/>
            <p:cNvSpPr>
              <a:spLocks/>
            </p:cNvSpPr>
            <p:nvPr/>
          </p:nvSpPr>
          <p:spPr bwMode="auto">
            <a:xfrm>
              <a:off x="3886200" y="2286000"/>
              <a:ext cx="1219200" cy="2743200"/>
            </a:xfrm>
            <a:custGeom>
              <a:avLst/>
              <a:gdLst>
                <a:gd name="T0" fmla="*/ 0 w 768"/>
                <a:gd name="T1" fmla="*/ 2147483647 h 1728"/>
                <a:gd name="T2" fmla="*/ 2147483647 w 768"/>
                <a:gd name="T3" fmla="*/ 0 h 1728"/>
                <a:gd name="T4" fmla="*/ 2147483647 w 768"/>
                <a:gd name="T5" fmla="*/ 2147483647 h 1728"/>
                <a:gd name="T6" fmla="*/ 0 60000 65536"/>
                <a:gd name="T7" fmla="*/ 0 60000 65536"/>
                <a:gd name="T8" fmla="*/ 0 60000 65536"/>
                <a:gd name="T9" fmla="*/ 0 w 768"/>
                <a:gd name="T10" fmla="*/ 0 h 1728"/>
                <a:gd name="T11" fmla="*/ 768 w 768"/>
                <a:gd name="T12" fmla="*/ 1728 h 1728"/>
              </a:gdLst>
              <a:ahLst/>
              <a:cxnLst>
                <a:cxn ang="T6">
                  <a:pos x="T0" y="T1"/>
                </a:cxn>
                <a:cxn ang="T7">
                  <a:pos x="T2" y="T3"/>
                </a:cxn>
                <a:cxn ang="T8">
                  <a:pos x="T4" y="T5"/>
                </a:cxn>
              </a:cxnLst>
              <a:rect l="T9" t="T10" r="T11" b="T12"/>
              <a:pathLst>
                <a:path w="768" h="1728">
                  <a:moveTo>
                    <a:pt x="0" y="1728"/>
                  </a:moveTo>
                  <a:cubicBezTo>
                    <a:pt x="152" y="864"/>
                    <a:pt x="304" y="0"/>
                    <a:pt x="432" y="0"/>
                  </a:cubicBezTo>
                  <a:cubicBezTo>
                    <a:pt x="560" y="0"/>
                    <a:pt x="712" y="1440"/>
                    <a:pt x="768" y="1728"/>
                  </a:cubicBezTo>
                </a:path>
              </a:pathLst>
            </a:custGeom>
            <a:noFill/>
            <a:ln w="9525">
              <a:solidFill>
                <a:schemeClr val="tx1"/>
              </a:solidFill>
              <a:round/>
              <a:headEnd/>
              <a:tailEnd/>
            </a:ln>
          </p:spPr>
          <p:txBody>
            <a:bodyPr/>
            <a:lstStyle/>
            <a:p>
              <a:endParaRPr lang="en-US"/>
            </a:p>
          </p:txBody>
        </p:sp>
        <p:sp>
          <p:nvSpPr>
            <p:cNvPr id="18444" name="Freeform 15"/>
            <p:cNvSpPr>
              <a:spLocks/>
            </p:cNvSpPr>
            <p:nvPr/>
          </p:nvSpPr>
          <p:spPr bwMode="auto">
            <a:xfrm>
              <a:off x="4800600" y="2286000"/>
              <a:ext cx="1219200" cy="2743200"/>
            </a:xfrm>
            <a:custGeom>
              <a:avLst/>
              <a:gdLst>
                <a:gd name="T0" fmla="*/ 0 w 768"/>
                <a:gd name="T1" fmla="*/ 2147483647 h 1728"/>
                <a:gd name="T2" fmla="*/ 2147483647 w 768"/>
                <a:gd name="T3" fmla="*/ 0 h 1728"/>
                <a:gd name="T4" fmla="*/ 2147483647 w 768"/>
                <a:gd name="T5" fmla="*/ 2147483647 h 1728"/>
                <a:gd name="T6" fmla="*/ 0 60000 65536"/>
                <a:gd name="T7" fmla="*/ 0 60000 65536"/>
                <a:gd name="T8" fmla="*/ 0 60000 65536"/>
                <a:gd name="T9" fmla="*/ 0 w 768"/>
                <a:gd name="T10" fmla="*/ 0 h 1728"/>
                <a:gd name="T11" fmla="*/ 768 w 768"/>
                <a:gd name="T12" fmla="*/ 1728 h 1728"/>
              </a:gdLst>
              <a:ahLst/>
              <a:cxnLst>
                <a:cxn ang="T6">
                  <a:pos x="T0" y="T1"/>
                </a:cxn>
                <a:cxn ang="T7">
                  <a:pos x="T2" y="T3"/>
                </a:cxn>
                <a:cxn ang="T8">
                  <a:pos x="T4" y="T5"/>
                </a:cxn>
              </a:cxnLst>
              <a:rect l="T9" t="T10" r="T11" b="T12"/>
              <a:pathLst>
                <a:path w="768" h="1728">
                  <a:moveTo>
                    <a:pt x="0" y="1728"/>
                  </a:moveTo>
                  <a:cubicBezTo>
                    <a:pt x="152" y="864"/>
                    <a:pt x="304" y="0"/>
                    <a:pt x="432" y="0"/>
                  </a:cubicBezTo>
                  <a:cubicBezTo>
                    <a:pt x="560" y="0"/>
                    <a:pt x="712" y="1440"/>
                    <a:pt x="768" y="1728"/>
                  </a:cubicBezTo>
                </a:path>
              </a:pathLst>
            </a:custGeom>
            <a:noFill/>
            <a:ln w="9525">
              <a:solidFill>
                <a:schemeClr val="tx1"/>
              </a:solidFill>
              <a:round/>
              <a:headEnd/>
              <a:tailEnd/>
            </a:ln>
          </p:spPr>
          <p:txBody>
            <a:bodyPr/>
            <a:lstStyle/>
            <a:p>
              <a:endParaRPr lang="en-US"/>
            </a:p>
          </p:txBody>
        </p:sp>
        <p:sp>
          <p:nvSpPr>
            <p:cNvPr id="18445" name="Text Box 23"/>
            <p:cNvSpPr txBox="1">
              <a:spLocks noChangeArrowheads="1"/>
            </p:cNvSpPr>
            <p:nvPr/>
          </p:nvSpPr>
          <p:spPr bwMode="auto">
            <a:xfrm>
              <a:off x="2133600" y="2133600"/>
              <a:ext cx="1485900" cy="923925"/>
            </a:xfrm>
            <a:prstGeom prst="rect">
              <a:avLst/>
            </a:prstGeom>
            <a:noFill/>
            <a:ln w="9525">
              <a:noFill/>
              <a:miter lim="800000"/>
              <a:headEnd/>
              <a:tailEnd/>
            </a:ln>
          </p:spPr>
          <p:txBody>
            <a:bodyPr wrap="none">
              <a:spAutoFit/>
            </a:bodyPr>
            <a:lstStyle/>
            <a:p>
              <a:r>
                <a:rPr lang="en-US"/>
                <a:t>Lesson </a:t>
              </a:r>
              <a:r>
                <a:rPr lang="en-US" i="1"/>
                <a:t>with</a:t>
              </a:r>
            </a:p>
            <a:p>
              <a:r>
                <a:rPr lang="en-US"/>
                <a:t>Music</a:t>
              </a:r>
            </a:p>
            <a:p>
              <a:r>
                <a:rPr lang="en-US"/>
                <a:t>Mean = 80%</a:t>
              </a:r>
            </a:p>
          </p:txBody>
        </p:sp>
        <p:sp>
          <p:nvSpPr>
            <p:cNvPr id="18446" name="AutoShape 24"/>
            <p:cNvSpPr>
              <a:spLocks noChangeArrowheads="1"/>
            </p:cNvSpPr>
            <p:nvPr/>
          </p:nvSpPr>
          <p:spPr bwMode="auto">
            <a:xfrm>
              <a:off x="2133600" y="2133600"/>
              <a:ext cx="1828800" cy="838200"/>
            </a:xfrm>
            <a:prstGeom prst="wedgeRectCallout">
              <a:avLst>
                <a:gd name="adj1" fmla="val 75606"/>
                <a:gd name="adj2" fmla="val 54310"/>
              </a:avLst>
            </a:prstGeom>
            <a:noFill/>
            <a:ln w="9525">
              <a:solidFill>
                <a:schemeClr val="tx1"/>
              </a:solidFill>
              <a:miter lim="800000"/>
              <a:headEnd/>
              <a:tailEnd/>
            </a:ln>
          </p:spPr>
          <p:txBody>
            <a:bodyPr/>
            <a:lstStyle/>
            <a:p>
              <a:pPr algn="ctr"/>
              <a:endParaRPr lang="en-US"/>
            </a:p>
          </p:txBody>
        </p:sp>
        <p:sp>
          <p:nvSpPr>
            <p:cNvPr id="18447" name="AutoShape 25"/>
            <p:cNvSpPr>
              <a:spLocks noChangeArrowheads="1"/>
            </p:cNvSpPr>
            <p:nvPr/>
          </p:nvSpPr>
          <p:spPr bwMode="auto">
            <a:xfrm>
              <a:off x="5943600" y="2133600"/>
              <a:ext cx="1828800" cy="838200"/>
            </a:xfrm>
            <a:prstGeom prst="wedgeRectCallout">
              <a:avLst>
                <a:gd name="adj1" fmla="val -69954"/>
                <a:gd name="adj2" fmla="val 70648"/>
              </a:avLst>
            </a:prstGeom>
            <a:noFill/>
            <a:ln w="9525">
              <a:solidFill>
                <a:schemeClr val="tx1"/>
              </a:solidFill>
              <a:miter lim="800000"/>
              <a:headEnd/>
              <a:tailEnd/>
            </a:ln>
          </p:spPr>
          <p:txBody>
            <a:bodyPr/>
            <a:lstStyle/>
            <a:p>
              <a:pPr algn="ctr"/>
              <a:endParaRPr lang="en-US"/>
            </a:p>
          </p:txBody>
        </p:sp>
        <p:sp>
          <p:nvSpPr>
            <p:cNvPr id="18448" name="Text Box 26"/>
            <p:cNvSpPr txBox="1">
              <a:spLocks noChangeArrowheads="1"/>
            </p:cNvSpPr>
            <p:nvPr/>
          </p:nvSpPr>
          <p:spPr bwMode="auto">
            <a:xfrm>
              <a:off x="6019800" y="2133600"/>
              <a:ext cx="1752600" cy="915988"/>
            </a:xfrm>
            <a:prstGeom prst="rect">
              <a:avLst/>
            </a:prstGeom>
            <a:noFill/>
            <a:ln w="9525">
              <a:noFill/>
              <a:miter lim="800000"/>
              <a:headEnd/>
              <a:tailEnd/>
            </a:ln>
          </p:spPr>
          <p:txBody>
            <a:bodyPr wrap="none">
              <a:spAutoFit/>
            </a:bodyPr>
            <a:lstStyle/>
            <a:p>
              <a:r>
                <a:rPr lang="en-US"/>
                <a:t>Lesson </a:t>
              </a:r>
              <a:r>
                <a:rPr lang="en-US" i="1"/>
                <a:t>without</a:t>
              </a:r>
            </a:p>
            <a:p>
              <a:r>
                <a:rPr lang="en-US"/>
                <a:t>Music</a:t>
              </a:r>
            </a:p>
            <a:p>
              <a:r>
                <a:rPr lang="en-US"/>
                <a:t>Mean= 90%</a:t>
              </a:r>
            </a:p>
          </p:txBody>
        </p:sp>
      </p:grpSp>
      <p:sp>
        <p:nvSpPr>
          <p:cNvPr id="33" name="Rectangle 2"/>
          <p:cNvSpPr txBox="1">
            <a:spLocks noChangeArrowheads="1"/>
          </p:cNvSpPr>
          <p:nvPr/>
        </p:nvSpPr>
        <p:spPr>
          <a:xfrm>
            <a:off x="762000" y="609600"/>
            <a:ext cx="7924800" cy="685800"/>
          </a:xfrm>
          <a:prstGeom prst="rect">
            <a:avLst/>
          </a:prstGeom>
        </p:spPr>
        <p:txBody>
          <a:bodyPr/>
          <a:lstStyle/>
          <a:p>
            <a:pPr eaLnBrk="0" hangingPunct="0">
              <a:defRPr/>
            </a:pPr>
            <a:r>
              <a:rPr lang="en-US" sz="4000" dirty="0">
                <a:solidFill>
                  <a:schemeClr val="tx2"/>
                </a:solidFill>
                <a:latin typeface="+mj-lt"/>
                <a:ea typeface="+mj-ea"/>
                <a:cs typeface="+mj-cs"/>
              </a:rPr>
              <a:t>Means for test and control groups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3"/>
          <p:cNvSpPr>
            <a:spLocks noChangeShapeType="1"/>
          </p:cNvSpPr>
          <p:nvPr/>
        </p:nvSpPr>
        <p:spPr bwMode="auto">
          <a:xfrm>
            <a:off x="1828800" y="1524000"/>
            <a:ext cx="0" cy="3962400"/>
          </a:xfrm>
          <a:prstGeom prst="line">
            <a:avLst/>
          </a:prstGeom>
          <a:noFill/>
          <a:ln w="28575">
            <a:solidFill>
              <a:schemeClr val="tx1"/>
            </a:solidFill>
            <a:round/>
            <a:headEnd/>
            <a:tailEnd/>
          </a:ln>
        </p:spPr>
        <p:txBody>
          <a:bodyPr/>
          <a:lstStyle/>
          <a:p>
            <a:endParaRPr lang="en-US"/>
          </a:p>
        </p:txBody>
      </p:sp>
      <p:sp>
        <p:nvSpPr>
          <p:cNvPr id="19459" name="Line 4"/>
          <p:cNvSpPr>
            <a:spLocks noChangeShapeType="1"/>
          </p:cNvSpPr>
          <p:nvPr/>
        </p:nvSpPr>
        <p:spPr bwMode="auto">
          <a:xfrm>
            <a:off x="1752600" y="5486400"/>
            <a:ext cx="5105400" cy="0"/>
          </a:xfrm>
          <a:prstGeom prst="line">
            <a:avLst/>
          </a:prstGeom>
          <a:noFill/>
          <a:ln w="28575">
            <a:solidFill>
              <a:schemeClr val="tx1"/>
            </a:solidFill>
            <a:round/>
            <a:headEnd/>
            <a:tailEnd/>
          </a:ln>
        </p:spPr>
        <p:txBody>
          <a:bodyPr/>
          <a:lstStyle/>
          <a:p>
            <a:endParaRPr lang="en-US"/>
          </a:p>
        </p:txBody>
      </p:sp>
      <p:sp>
        <p:nvSpPr>
          <p:cNvPr id="19460" name="Text Box 5"/>
          <p:cNvSpPr txBox="1">
            <a:spLocks noChangeArrowheads="1"/>
          </p:cNvSpPr>
          <p:nvPr/>
        </p:nvSpPr>
        <p:spPr bwMode="auto">
          <a:xfrm rot="-5400000">
            <a:off x="218282" y="2982118"/>
            <a:ext cx="2216150" cy="366713"/>
          </a:xfrm>
          <a:prstGeom prst="rect">
            <a:avLst/>
          </a:prstGeom>
          <a:noFill/>
          <a:ln w="9525">
            <a:noFill/>
            <a:miter lim="800000"/>
            <a:headEnd/>
            <a:tailEnd/>
          </a:ln>
        </p:spPr>
        <p:txBody>
          <a:bodyPr wrap="none">
            <a:spAutoFit/>
          </a:bodyPr>
          <a:lstStyle/>
          <a:p>
            <a:r>
              <a:rPr lang="en-US"/>
              <a:t>Number of Students</a:t>
            </a:r>
          </a:p>
        </p:txBody>
      </p:sp>
      <p:sp>
        <p:nvSpPr>
          <p:cNvPr id="19461" name="Text Box 6"/>
          <p:cNvSpPr txBox="1">
            <a:spLocks noChangeArrowheads="1"/>
          </p:cNvSpPr>
          <p:nvPr/>
        </p:nvSpPr>
        <p:spPr bwMode="auto">
          <a:xfrm>
            <a:off x="4038600" y="5943600"/>
            <a:ext cx="1403350" cy="366713"/>
          </a:xfrm>
          <a:prstGeom prst="rect">
            <a:avLst/>
          </a:prstGeom>
          <a:noFill/>
          <a:ln w="9525">
            <a:noFill/>
            <a:miter lim="800000"/>
            <a:headEnd/>
            <a:tailEnd/>
          </a:ln>
        </p:spPr>
        <p:txBody>
          <a:bodyPr wrap="none">
            <a:spAutoFit/>
          </a:bodyPr>
          <a:lstStyle/>
          <a:p>
            <a:r>
              <a:rPr lang="en-US"/>
              <a:t>Test Scores</a:t>
            </a:r>
          </a:p>
        </p:txBody>
      </p:sp>
      <p:sp>
        <p:nvSpPr>
          <p:cNvPr id="19462" name="Text Box 7"/>
          <p:cNvSpPr txBox="1">
            <a:spLocks noChangeArrowheads="1"/>
          </p:cNvSpPr>
          <p:nvPr/>
        </p:nvSpPr>
        <p:spPr bwMode="auto">
          <a:xfrm>
            <a:off x="4648200" y="5562600"/>
            <a:ext cx="2393950" cy="366713"/>
          </a:xfrm>
          <a:prstGeom prst="rect">
            <a:avLst/>
          </a:prstGeom>
          <a:noFill/>
          <a:ln w="9525">
            <a:noFill/>
            <a:miter lim="800000"/>
            <a:headEnd/>
            <a:tailEnd/>
          </a:ln>
        </p:spPr>
        <p:txBody>
          <a:bodyPr wrap="none">
            <a:spAutoFit/>
          </a:bodyPr>
          <a:lstStyle/>
          <a:p>
            <a:r>
              <a:rPr lang="en-US"/>
              <a:t>80	90	100</a:t>
            </a:r>
          </a:p>
        </p:txBody>
      </p:sp>
      <p:sp>
        <p:nvSpPr>
          <p:cNvPr id="19463" name="Line 8"/>
          <p:cNvSpPr>
            <a:spLocks noChangeShapeType="1"/>
          </p:cNvSpPr>
          <p:nvPr/>
        </p:nvSpPr>
        <p:spPr bwMode="auto">
          <a:xfrm flipV="1">
            <a:off x="4953000" y="2743200"/>
            <a:ext cx="0" cy="2743200"/>
          </a:xfrm>
          <a:prstGeom prst="line">
            <a:avLst/>
          </a:prstGeom>
          <a:noFill/>
          <a:ln w="28575">
            <a:solidFill>
              <a:schemeClr val="tx1"/>
            </a:solidFill>
            <a:prstDash val="dash"/>
            <a:round/>
            <a:headEnd/>
            <a:tailEnd/>
          </a:ln>
        </p:spPr>
        <p:txBody>
          <a:bodyPr/>
          <a:lstStyle/>
          <a:p>
            <a:endParaRPr lang="en-US"/>
          </a:p>
        </p:txBody>
      </p:sp>
      <p:sp>
        <p:nvSpPr>
          <p:cNvPr id="19464" name="Line 9"/>
          <p:cNvSpPr>
            <a:spLocks noChangeShapeType="1"/>
          </p:cNvSpPr>
          <p:nvPr/>
        </p:nvSpPr>
        <p:spPr bwMode="auto">
          <a:xfrm flipV="1">
            <a:off x="5867400" y="2819400"/>
            <a:ext cx="0" cy="2667000"/>
          </a:xfrm>
          <a:prstGeom prst="line">
            <a:avLst/>
          </a:prstGeom>
          <a:noFill/>
          <a:ln w="28575">
            <a:solidFill>
              <a:schemeClr val="tx1"/>
            </a:solidFill>
            <a:prstDash val="dash"/>
            <a:round/>
            <a:headEnd/>
            <a:tailEnd/>
          </a:ln>
        </p:spPr>
        <p:txBody>
          <a:bodyPr/>
          <a:lstStyle/>
          <a:p>
            <a:endParaRPr lang="en-US"/>
          </a:p>
        </p:txBody>
      </p:sp>
      <p:sp>
        <p:nvSpPr>
          <p:cNvPr id="19465" name="Freeform 14"/>
          <p:cNvSpPr>
            <a:spLocks/>
          </p:cNvSpPr>
          <p:nvPr/>
        </p:nvSpPr>
        <p:spPr bwMode="auto">
          <a:xfrm>
            <a:off x="4267200" y="2743200"/>
            <a:ext cx="1219200" cy="2743200"/>
          </a:xfrm>
          <a:custGeom>
            <a:avLst/>
            <a:gdLst>
              <a:gd name="T0" fmla="*/ 0 w 768"/>
              <a:gd name="T1" fmla="*/ 2147483647 h 1728"/>
              <a:gd name="T2" fmla="*/ 2147483647 w 768"/>
              <a:gd name="T3" fmla="*/ 0 h 1728"/>
              <a:gd name="T4" fmla="*/ 2147483647 w 768"/>
              <a:gd name="T5" fmla="*/ 2147483647 h 1728"/>
              <a:gd name="T6" fmla="*/ 0 60000 65536"/>
              <a:gd name="T7" fmla="*/ 0 60000 65536"/>
              <a:gd name="T8" fmla="*/ 0 60000 65536"/>
              <a:gd name="T9" fmla="*/ 0 w 768"/>
              <a:gd name="T10" fmla="*/ 0 h 1728"/>
              <a:gd name="T11" fmla="*/ 768 w 768"/>
              <a:gd name="T12" fmla="*/ 1728 h 1728"/>
            </a:gdLst>
            <a:ahLst/>
            <a:cxnLst>
              <a:cxn ang="T6">
                <a:pos x="T0" y="T1"/>
              </a:cxn>
              <a:cxn ang="T7">
                <a:pos x="T2" y="T3"/>
              </a:cxn>
              <a:cxn ang="T8">
                <a:pos x="T4" y="T5"/>
              </a:cxn>
            </a:cxnLst>
            <a:rect l="T9" t="T10" r="T11" b="T12"/>
            <a:pathLst>
              <a:path w="768" h="1728">
                <a:moveTo>
                  <a:pt x="0" y="1728"/>
                </a:moveTo>
                <a:cubicBezTo>
                  <a:pt x="152" y="864"/>
                  <a:pt x="304" y="0"/>
                  <a:pt x="432" y="0"/>
                </a:cubicBezTo>
                <a:cubicBezTo>
                  <a:pt x="560" y="0"/>
                  <a:pt x="712" y="1440"/>
                  <a:pt x="768" y="1728"/>
                </a:cubicBezTo>
              </a:path>
            </a:pathLst>
          </a:custGeom>
          <a:noFill/>
          <a:ln w="9525">
            <a:solidFill>
              <a:schemeClr val="tx1"/>
            </a:solidFill>
            <a:round/>
            <a:headEnd/>
            <a:tailEnd/>
          </a:ln>
        </p:spPr>
        <p:txBody>
          <a:bodyPr/>
          <a:lstStyle/>
          <a:p>
            <a:endParaRPr lang="en-US"/>
          </a:p>
        </p:txBody>
      </p:sp>
      <p:sp>
        <p:nvSpPr>
          <p:cNvPr id="19466" name="Freeform 15"/>
          <p:cNvSpPr>
            <a:spLocks/>
          </p:cNvSpPr>
          <p:nvPr/>
        </p:nvSpPr>
        <p:spPr bwMode="auto">
          <a:xfrm>
            <a:off x="5181600" y="2743200"/>
            <a:ext cx="1219200" cy="2743200"/>
          </a:xfrm>
          <a:custGeom>
            <a:avLst/>
            <a:gdLst>
              <a:gd name="T0" fmla="*/ 0 w 768"/>
              <a:gd name="T1" fmla="*/ 2147483647 h 1728"/>
              <a:gd name="T2" fmla="*/ 2147483647 w 768"/>
              <a:gd name="T3" fmla="*/ 0 h 1728"/>
              <a:gd name="T4" fmla="*/ 2147483647 w 768"/>
              <a:gd name="T5" fmla="*/ 2147483647 h 1728"/>
              <a:gd name="T6" fmla="*/ 0 60000 65536"/>
              <a:gd name="T7" fmla="*/ 0 60000 65536"/>
              <a:gd name="T8" fmla="*/ 0 60000 65536"/>
              <a:gd name="T9" fmla="*/ 0 w 768"/>
              <a:gd name="T10" fmla="*/ 0 h 1728"/>
              <a:gd name="T11" fmla="*/ 768 w 768"/>
              <a:gd name="T12" fmla="*/ 1728 h 1728"/>
            </a:gdLst>
            <a:ahLst/>
            <a:cxnLst>
              <a:cxn ang="T6">
                <a:pos x="T0" y="T1"/>
              </a:cxn>
              <a:cxn ang="T7">
                <a:pos x="T2" y="T3"/>
              </a:cxn>
              <a:cxn ang="T8">
                <a:pos x="T4" y="T5"/>
              </a:cxn>
            </a:cxnLst>
            <a:rect l="T9" t="T10" r="T11" b="T12"/>
            <a:pathLst>
              <a:path w="768" h="1728">
                <a:moveTo>
                  <a:pt x="0" y="1728"/>
                </a:moveTo>
                <a:cubicBezTo>
                  <a:pt x="152" y="864"/>
                  <a:pt x="304" y="0"/>
                  <a:pt x="432" y="0"/>
                </a:cubicBezTo>
                <a:cubicBezTo>
                  <a:pt x="560" y="0"/>
                  <a:pt x="712" y="1440"/>
                  <a:pt x="768" y="1728"/>
                </a:cubicBezTo>
              </a:path>
            </a:pathLst>
          </a:custGeom>
          <a:noFill/>
          <a:ln w="9525">
            <a:solidFill>
              <a:schemeClr val="tx1"/>
            </a:solidFill>
            <a:round/>
            <a:headEnd/>
            <a:tailEnd/>
          </a:ln>
        </p:spPr>
        <p:txBody>
          <a:bodyPr/>
          <a:lstStyle/>
          <a:p>
            <a:endParaRPr lang="en-US"/>
          </a:p>
        </p:txBody>
      </p:sp>
      <p:sp>
        <p:nvSpPr>
          <p:cNvPr id="19467" name="Line 17"/>
          <p:cNvSpPr>
            <a:spLocks noChangeShapeType="1"/>
          </p:cNvSpPr>
          <p:nvPr/>
        </p:nvSpPr>
        <p:spPr bwMode="auto">
          <a:xfrm>
            <a:off x="5867400" y="4343400"/>
            <a:ext cx="381000" cy="0"/>
          </a:xfrm>
          <a:prstGeom prst="line">
            <a:avLst/>
          </a:prstGeom>
          <a:noFill/>
          <a:ln w="28575">
            <a:solidFill>
              <a:schemeClr val="tx1"/>
            </a:solidFill>
            <a:round/>
            <a:headEnd type="triangle" w="med" len="med"/>
            <a:tailEnd type="triangle" w="med" len="med"/>
          </a:ln>
        </p:spPr>
        <p:txBody>
          <a:bodyPr/>
          <a:lstStyle/>
          <a:p>
            <a:endParaRPr lang="en-US"/>
          </a:p>
        </p:txBody>
      </p:sp>
      <p:sp>
        <p:nvSpPr>
          <p:cNvPr id="19468" name="Text Box 23"/>
          <p:cNvSpPr txBox="1">
            <a:spLocks noChangeArrowheads="1"/>
          </p:cNvSpPr>
          <p:nvPr/>
        </p:nvSpPr>
        <p:spPr bwMode="auto">
          <a:xfrm>
            <a:off x="2514600" y="2590800"/>
            <a:ext cx="1485900" cy="923925"/>
          </a:xfrm>
          <a:prstGeom prst="rect">
            <a:avLst/>
          </a:prstGeom>
          <a:noFill/>
          <a:ln w="9525">
            <a:noFill/>
            <a:miter lim="800000"/>
            <a:headEnd/>
            <a:tailEnd/>
          </a:ln>
        </p:spPr>
        <p:txBody>
          <a:bodyPr wrap="none">
            <a:spAutoFit/>
          </a:bodyPr>
          <a:lstStyle/>
          <a:p>
            <a:r>
              <a:rPr lang="en-US"/>
              <a:t>Lesson </a:t>
            </a:r>
            <a:r>
              <a:rPr lang="en-US" i="1"/>
              <a:t>with</a:t>
            </a:r>
          </a:p>
          <a:p>
            <a:r>
              <a:rPr lang="en-US"/>
              <a:t>Music</a:t>
            </a:r>
          </a:p>
          <a:p>
            <a:r>
              <a:rPr lang="en-US"/>
              <a:t>Mean = 80%</a:t>
            </a:r>
          </a:p>
        </p:txBody>
      </p:sp>
      <p:sp>
        <p:nvSpPr>
          <p:cNvPr id="19469" name="AutoShape 24"/>
          <p:cNvSpPr>
            <a:spLocks noChangeArrowheads="1"/>
          </p:cNvSpPr>
          <p:nvPr/>
        </p:nvSpPr>
        <p:spPr bwMode="auto">
          <a:xfrm>
            <a:off x="2514600" y="2590800"/>
            <a:ext cx="1828800" cy="838200"/>
          </a:xfrm>
          <a:prstGeom prst="wedgeRectCallout">
            <a:avLst>
              <a:gd name="adj1" fmla="val 75606"/>
              <a:gd name="adj2" fmla="val 54310"/>
            </a:avLst>
          </a:prstGeom>
          <a:noFill/>
          <a:ln w="9525">
            <a:solidFill>
              <a:schemeClr val="tx1"/>
            </a:solidFill>
            <a:miter lim="800000"/>
            <a:headEnd/>
            <a:tailEnd/>
          </a:ln>
        </p:spPr>
        <p:txBody>
          <a:bodyPr/>
          <a:lstStyle/>
          <a:p>
            <a:pPr algn="ctr"/>
            <a:endParaRPr lang="en-US"/>
          </a:p>
        </p:txBody>
      </p:sp>
      <p:sp>
        <p:nvSpPr>
          <p:cNvPr id="19470" name="AutoShape 25"/>
          <p:cNvSpPr>
            <a:spLocks noChangeArrowheads="1"/>
          </p:cNvSpPr>
          <p:nvPr/>
        </p:nvSpPr>
        <p:spPr bwMode="auto">
          <a:xfrm>
            <a:off x="6324600" y="2590800"/>
            <a:ext cx="1828800" cy="838200"/>
          </a:xfrm>
          <a:prstGeom prst="wedgeRectCallout">
            <a:avLst>
              <a:gd name="adj1" fmla="val -69954"/>
              <a:gd name="adj2" fmla="val 70648"/>
            </a:avLst>
          </a:prstGeom>
          <a:noFill/>
          <a:ln w="9525">
            <a:solidFill>
              <a:schemeClr val="tx1"/>
            </a:solidFill>
            <a:miter lim="800000"/>
            <a:headEnd/>
            <a:tailEnd/>
          </a:ln>
        </p:spPr>
        <p:txBody>
          <a:bodyPr/>
          <a:lstStyle/>
          <a:p>
            <a:pPr algn="ctr"/>
            <a:endParaRPr lang="en-US"/>
          </a:p>
        </p:txBody>
      </p:sp>
      <p:sp>
        <p:nvSpPr>
          <p:cNvPr id="19471" name="Text Box 26"/>
          <p:cNvSpPr txBox="1">
            <a:spLocks noChangeArrowheads="1"/>
          </p:cNvSpPr>
          <p:nvPr/>
        </p:nvSpPr>
        <p:spPr bwMode="auto">
          <a:xfrm>
            <a:off x="6400800" y="2590800"/>
            <a:ext cx="1752600" cy="915988"/>
          </a:xfrm>
          <a:prstGeom prst="rect">
            <a:avLst/>
          </a:prstGeom>
          <a:noFill/>
          <a:ln w="9525">
            <a:noFill/>
            <a:miter lim="800000"/>
            <a:headEnd/>
            <a:tailEnd/>
          </a:ln>
        </p:spPr>
        <p:txBody>
          <a:bodyPr wrap="none">
            <a:spAutoFit/>
          </a:bodyPr>
          <a:lstStyle/>
          <a:p>
            <a:r>
              <a:rPr lang="en-US"/>
              <a:t>Lesson </a:t>
            </a:r>
            <a:r>
              <a:rPr lang="en-US" i="1"/>
              <a:t>without</a:t>
            </a:r>
          </a:p>
          <a:p>
            <a:r>
              <a:rPr lang="en-US"/>
              <a:t>Music</a:t>
            </a:r>
          </a:p>
          <a:p>
            <a:r>
              <a:rPr lang="en-US"/>
              <a:t>Mean= 90%</a:t>
            </a:r>
          </a:p>
        </p:txBody>
      </p:sp>
      <p:sp>
        <p:nvSpPr>
          <p:cNvPr id="19472" name="Rectangle 29"/>
          <p:cNvSpPr>
            <a:spLocks noChangeArrowheads="1"/>
          </p:cNvSpPr>
          <p:nvPr/>
        </p:nvSpPr>
        <p:spPr bwMode="auto">
          <a:xfrm>
            <a:off x="6629400" y="3886200"/>
            <a:ext cx="1447800" cy="609600"/>
          </a:xfrm>
          <a:prstGeom prst="rect">
            <a:avLst/>
          </a:prstGeom>
          <a:noFill/>
          <a:ln w="9525">
            <a:solidFill>
              <a:schemeClr val="tx1"/>
            </a:solidFill>
            <a:miter lim="800000"/>
            <a:headEnd/>
            <a:tailEnd/>
          </a:ln>
        </p:spPr>
        <p:txBody>
          <a:bodyPr wrap="none" anchor="ctr"/>
          <a:lstStyle/>
          <a:p>
            <a:endParaRPr lang="en-US"/>
          </a:p>
        </p:txBody>
      </p:sp>
      <p:sp>
        <p:nvSpPr>
          <p:cNvPr id="19473" name="Text Box 30"/>
          <p:cNvSpPr txBox="1">
            <a:spLocks noChangeArrowheads="1"/>
          </p:cNvSpPr>
          <p:nvPr/>
        </p:nvSpPr>
        <p:spPr bwMode="auto">
          <a:xfrm>
            <a:off x="6629400" y="3886200"/>
            <a:ext cx="1524000" cy="584200"/>
          </a:xfrm>
          <a:prstGeom prst="rect">
            <a:avLst/>
          </a:prstGeom>
          <a:noFill/>
          <a:ln w="9525">
            <a:noFill/>
            <a:miter lim="800000"/>
            <a:headEnd/>
            <a:tailEnd/>
          </a:ln>
        </p:spPr>
        <p:txBody>
          <a:bodyPr>
            <a:spAutoFit/>
          </a:bodyPr>
          <a:lstStyle/>
          <a:p>
            <a:r>
              <a:rPr lang="en-US" sz="1400"/>
              <a:t>Standard</a:t>
            </a:r>
          </a:p>
          <a:p>
            <a:r>
              <a:rPr lang="en-US" sz="1400"/>
              <a:t>Deviation </a:t>
            </a:r>
            <a:r>
              <a:rPr lang="en-US"/>
              <a:t>=  10</a:t>
            </a:r>
          </a:p>
        </p:txBody>
      </p:sp>
      <p:sp>
        <p:nvSpPr>
          <p:cNvPr id="19474" name="Line 32"/>
          <p:cNvSpPr>
            <a:spLocks noChangeShapeType="1"/>
          </p:cNvSpPr>
          <p:nvPr/>
        </p:nvSpPr>
        <p:spPr bwMode="auto">
          <a:xfrm>
            <a:off x="6019800" y="4114800"/>
            <a:ext cx="0" cy="228600"/>
          </a:xfrm>
          <a:prstGeom prst="line">
            <a:avLst/>
          </a:prstGeom>
          <a:noFill/>
          <a:ln w="9525">
            <a:solidFill>
              <a:schemeClr val="tx1"/>
            </a:solidFill>
            <a:round/>
            <a:headEnd/>
            <a:tailEnd/>
          </a:ln>
        </p:spPr>
        <p:txBody>
          <a:bodyPr/>
          <a:lstStyle/>
          <a:p>
            <a:endParaRPr lang="en-US"/>
          </a:p>
        </p:txBody>
      </p:sp>
      <p:sp>
        <p:nvSpPr>
          <p:cNvPr id="19475" name="Text Box 30"/>
          <p:cNvSpPr txBox="1">
            <a:spLocks noChangeArrowheads="1"/>
          </p:cNvSpPr>
          <p:nvPr/>
        </p:nvSpPr>
        <p:spPr bwMode="auto">
          <a:xfrm>
            <a:off x="2514600" y="3733800"/>
            <a:ext cx="1450975" cy="584200"/>
          </a:xfrm>
          <a:prstGeom prst="rect">
            <a:avLst/>
          </a:prstGeom>
          <a:noFill/>
          <a:ln w="9525">
            <a:noFill/>
            <a:miter lim="800000"/>
            <a:headEnd/>
            <a:tailEnd/>
          </a:ln>
        </p:spPr>
        <p:txBody>
          <a:bodyPr wrap="none">
            <a:spAutoFit/>
          </a:bodyPr>
          <a:lstStyle/>
          <a:p>
            <a:r>
              <a:rPr lang="en-US" sz="1400"/>
              <a:t>Standard</a:t>
            </a:r>
          </a:p>
          <a:p>
            <a:r>
              <a:rPr lang="en-US" sz="1400"/>
              <a:t>Deviation</a:t>
            </a:r>
            <a:r>
              <a:rPr lang="en-US"/>
              <a:t> = 10</a:t>
            </a:r>
          </a:p>
        </p:txBody>
      </p:sp>
      <p:sp>
        <p:nvSpPr>
          <p:cNvPr id="19476" name="Line 17"/>
          <p:cNvSpPr>
            <a:spLocks noChangeShapeType="1"/>
          </p:cNvSpPr>
          <p:nvPr/>
        </p:nvSpPr>
        <p:spPr bwMode="auto">
          <a:xfrm>
            <a:off x="4495800" y="4343400"/>
            <a:ext cx="457200" cy="0"/>
          </a:xfrm>
          <a:prstGeom prst="line">
            <a:avLst/>
          </a:prstGeom>
          <a:noFill/>
          <a:ln w="28575">
            <a:solidFill>
              <a:schemeClr val="tx1"/>
            </a:solidFill>
            <a:round/>
            <a:headEnd type="triangle" w="med" len="med"/>
            <a:tailEnd type="triangle" w="med" len="med"/>
          </a:ln>
        </p:spPr>
        <p:txBody>
          <a:bodyPr/>
          <a:lstStyle/>
          <a:p>
            <a:endParaRPr lang="en-US"/>
          </a:p>
        </p:txBody>
      </p:sp>
      <p:sp>
        <p:nvSpPr>
          <p:cNvPr id="19477" name="Rectangle 29"/>
          <p:cNvSpPr>
            <a:spLocks noChangeArrowheads="1"/>
          </p:cNvSpPr>
          <p:nvPr/>
        </p:nvSpPr>
        <p:spPr bwMode="auto">
          <a:xfrm>
            <a:off x="2514600" y="3733800"/>
            <a:ext cx="1447800" cy="609600"/>
          </a:xfrm>
          <a:prstGeom prst="rect">
            <a:avLst/>
          </a:prstGeom>
          <a:noFill/>
          <a:ln w="9525">
            <a:solidFill>
              <a:schemeClr val="tx1"/>
            </a:solidFill>
            <a:miter lim="800000"/>
            <a:headEnd/>
            <a:tailEnd/>
          </a:ln>
        </p:spPr>
        <p:txBody>
          <a:bodyPr wrap="none" anchor="ctr"/>
          <a:lstStyle/>
          <a:p>
            <a:endParaRPr lang="en-US"/>
          </a:p>
        </p:txBody>
      </p:sp>
      <p:cxnSp>
        <p:nvCxnSpPr>
          <p:cNvPr id="32" name="Straight Connector 31"/>
          <p:cNvCxnSpPr>
            <a:stCxn id="19477" idx="3"/>
          </p:cNvCxnSpPr>
          <p:nvPr/>
        </p:nvCxnSpPr>
        <p:spPr>
          <a:xfrm>
            <a:off x="3962400" y="40386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648200" y="41910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2"/>
          <p:cNvSpPr txBox="1">
            <a:spLocks noChangeArrowheads="1"/>
          </p:cNvSpPr>
          <p:nvPr/>
        </p:nvSpPr>
        <p:spPr>
          <a:xfrm>
            <a:off x="685800" y="685800"/>
            <a:ext cx="7924800" cy="685800"/>
          </a:xfrm>
          <a:prstGeom prst="rect">
            <a:avLst/>
          </a:prstGeom>
        </p:spPr>
        <p:txBody>
          <a:bodyPr/>
          <a:lstStyle/>
          <a:p>
            <a:pPr eaLnBrk="0" hangingPunct="0">
              <a:defRPr/>
            </a:pPr>
            <a:r>
              <a:rPr lang="en-US" sz="4000" dirty="0">
                <a:solidFill>
                  <a:schemeClr val="tx2"/>
                </a:solidFill>
                <a:latin typeface="+mj-lt"/>
                <a:ea typeface="+mj-ea"/>
                <a:cs typeface="+mj-cs"/>
              </a:rPr>
              <a:t>Means and standard deviations</a:t>
            </a:r>
          </a:p>
        </p:txBody>
      </p:sp>
      <p:cxnSp>
        <p:nvCxnSpPr>
          <p:cNvPr id="37" name="Straight Connector 36"/>
          <p:cNvCxnSpPr/>
          <p:nvPr/>
        </p:nvCxnSpPr>
        <p:spPr>
          <a:xfrm>
            <a:off x="6019800" y="4114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85800"/>
            <a:ext cx="7924800" cy="685800"/>
          </a:xfrm>
          <a:prstGeom prst="rect">
            <a:avLst/>
          </a:prstGeom>
        </p:spPr>
        <p:txBody>
          <a:bodyPr/>
          <a:lstStyle/>
          <a:p>
            <a:pPr eaLnBrk="0" hangingPunct="0">
              <a:defRPr/>
            </a:pPr>
            <a:r>
              <a:rPr lang="en-US" sz="4000" dirty="0">
                <a:solidFill>
                  <a:schemeClr val="tx2"/>
                </a:solidFill>
                <a:latin typeface="+mj-lt"/>
                <a:ea typeface="+mj-ea"/>
                <a:cs typeface="+mj-cs"/>
              </a:rPr>
              <a:t>Statistical significance</a:t>
            </a:r>
          </a:p>
        </p:txBody>
      </p:sp>
      <p:sp>
        <p:nvSpPr>
          <p:cNvPr id="20483" name="TextBox 2"/>
          <p:cNvSpPr txBox="1">
            <a:spLocks noChangeArrowheads="1"/>
          </p:cNvSpPr>
          <p:nvPr/>
        </p:nvSpPr>
        <p:spPr bwMode="auto">
          <a:xfrm>
            <a:off x="457200" y="2514600"/>
            <a:ext cx="4953000" cy="1570038"/>
          </a:xfrm>
          <a:prstGeom prst="rect">
            <a:avLst/>
          </a:prstGeom>
          <a:noFill/>
          <a:ln w="9525">
            <a:noFill/>
            <a:miter lim="800000"/>
            <a:headEnd/>
            <a:tailEnd/>
          </a:ln>
        </p:spPr>
        <p:txBody>
          <a:bodyPr>
            <a:spAutoFit/>
          </a:bodyPr>
          <a:lstStyle/>
          <a:p>
            <a:r>
              <a:rPr lang="en-US" sz="3200">
                <a:solidFill>
                  <a:srgbClr val="008000"/>
                </a:solidFill>
              </a:rPr>
              <a:t>The probability that the results could have</a:t>
            </a:r>
          </a:p>
          <a:p>
            <a:r>
              <a:rPr lang="en-US" sz="3200">
                <a:solidFill>
                  <a:srgbClr val="008000"/>
                </a:solidFill>
              </a:rPr>
              <a:t>occurred by chance.   </a:t>
            </a:r>
          </a:p>
        </p:txBody>
      </p:sp>
      <p:sp>
        <p:nvSpPr>
          <p:cNvPr id="20484" name="TextBox 3"/>
          <p:cNvSpPr txBox="1">
            <a:spLocks noChangeArrowheads="1"/>
          </p:cNvSpPr>
          <p:nvPr/>
        </p:nvSpPr>
        <p:spPr bwMode="auto">
          <a:xfrm>
            <a:off x="6096000" y="2819400"/>
            <a:ext cx="1768475" cy="708025"/>
          </a:xfrm>
          <a:prstGeom prst="rect">
            <a:avLst/>
          </a:prstGeom>
          <a:noFill/>
          <a:ln w="9525">
            <a:noFill/>
            <a:miter lim="800000"/>
            <a:headEnd/>
            <a:tailEnd/>
          </a:ln>
        </p:spPr>
        <p:txBody>
          <a:bodyPr wrap="none">
            <a:spAutoFit/>
          </a:bodyPr>
          <a:lstStyle/>
          <a:p>
            <a:r>
              <a:rPr lang="en-US" sz="4000"/>
              <a:t>p &lt; .05</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3"/>
          <p:cNvSpPr>
            <a:spLocks noChangeShapeType="1"/>
          </p:cNvSpPr>
          <p:nvPr/>
        </p:nvSpPr>
        <p:spPr bwMode="auto">
          <a:xfrm>
            <a:off x="1447800" y="1066800"/>
            <a:ext cx="0" cy="3962400"/>
          </a:xfrm>
          <a:prstGeom prst="line">
            <a:avLst/>
          </a:prstGeom>
          <a:noFill/>
          <a:ln w="28575">
            <a:solidFill>
              <a:schemeClr val="tx1"/>
            </a:solidFill>
            <a:round/>
            <a:headEnd/>
            <a:tailEnd/>
          </a:ln>
        </p:spPr>
        <p:txBody>
          <a:bodyPr/>
          <a:lstStyle/>
          <a:p>
            <a:endParaRPr lang="en-US"/>
          </a:p>
        </p:txBody>
      </p:sp>
      <p:sp>
        <p:nvSpPr>
          <p:cNvPr id="21507" name="Line 4"/>
          <p:cNvSpPr>
            <a:spLocks noChangeShapeType="1"/>
          </p:cNvSpPr>
          <p:nvPr/>
        </p:nvSpPr>
        <p:spPr bwMode="auto">
          <a:xfrm>
            <a:off x="1371600" y="5029200"/>
            <a:ext cx="5105400" cy="0"/>
          </a:xfrm>
          <a:prstGeom prst="line">
            <a:avLst/>
          </a:prstGeom>
          <a:noFill/>
          <a:ln w="28575">
            <a:solidFill>
              <a:schemeClr val="tx1"/>
            </a:solidFill>
            <a:round/>
            <a:headEnd/>
            <a:tailEnd/>
          </a:ln>
        </p:spPr>
        <p:txBody>
          <a:bodyPr/>
          <a:lstStyle/>
          <a:p>
            <a:endParaRPr lang="en-US"/>
          </a:p>
        </p:txBody>
      </p:sp>
      <p:sp>
        <p:nvSpPr>
          <p:cNvPr id="21508" name="Text Box 5"/>
          <p:cNvSpPr txBox="1">
            <a:spLocks noChangeArrowheads="1"/>
          </p:cNvSpPr>
          <p:nvPr/>
        </p:nvSpPr>
        <p:spPr bwMode="auto">
          <a:xfrm rot="-5400000">
            <a:off x="-162718" y="2524918"/>
            <a:ext cx="2216150" cy="366713"/>
          </a:xfrm>
          <a:prstGeom prst="rect">
            <a:avLst/>
          </a:prstGeom>
          <a:noFill/>
          <a:ln w="9525">
            <a:noFill/>
            <a:miter lim="800000"/>
            <a:headEnd/>
            <a:tailEnd/>
          </a:ln>
        </p:spPr>
        <p:txBody>
          <a:bodyPr wrap="none">
            <a:spAutoFit/>
          </a:bodyPr>
          <a:lstStyle/>
          <a:p>
            <a:r>
              <a:rPr lang="en-US"/>
              <a:t>Number of Students</a:t>
            </a:r>
          </a:p>
        </p:txBody>
      </p:sp>
      <p:sp>
        <p:nvSpPr>
          <p:cNvPr id="21509" name="Text Box 6"/>
          <p:cNvSpPr txBox="1">
            <a:spLocks noChangeArrowheads="1"/>
          </p:cNvSpPr>
          <p:nvPr/>
        </p:nvSpPr>
        <p:spPr bwMode="auto">
          <a:xfrm>
            <a:off x="3657600" y="5486400"/>
            <a:ext cx="1403350" cy="366713"/>
          </a:xfrm>
          <a:prstGeom prst="rect">
            <a:avLst/>
          </a:prstGeom>
          <a:noFill/>
          <a:ln w="9525">
            <a:noFill/>
            <a:miter lim="800000"/>
            <a:headEnd/>
            <a:tailEnd/>
          </a:ln>
        </p:spPr>
        <p:txBody>
          <a:bodyPr wrap="none">
            <a:spAutoFit/>
          </a:bodyPr>
          <a:lstStyle/>
          <a:p>
            <a:r>
              <a:rPr lang="en-US"/>
              <a:t>Test Scores</a:t>
            </a:r>
          </a:p>
        </p:txBody>
      </p:sp>
      <p:sp>
        <p:nvSpPr>
          <p:cNvPr id="21510" name="Text Box 7"/>
          <p:cNvSpPr txBox="1">
            <a:spLocks noChangeArrowheads="1"/>
          </p:cNvSpPr>
          <p:nvPr/>
        </p:nvSpPr>
        <p:spPr bwMode="auto">
          <a:xfrm>
            <a:off x="4267200" y="5105400"/>
            <a:ext cx="2393950" cy="366713"/>
          </a:xfrm>
          <a:prstGeom prst="rect">
            <a:avLst/>
          </a:prstGeom>
          <a:noFill/>
          <a:ln w="9525">
            <a:noFill/>
            <a:miter lim="800000"/>
            <a:headEnd/>
            <a:tailEnd/>
          </a:ln>
        </p:spPr>
        <p:txBody>
          <a:bodyPr wrap="none">
            <a:spAutoFit/>
          </a:bodyPr>
          <a:lstStyle/>
          <a:p>
            <a:r>
              <a:rPr lang="en-US"/>
              <a:t>80	90	100</a:t>
            </a:r>
          </a:p>
        </p:txBody>
      </p:sp>
      <p:sp>
        <p:nvSpPr>
          <p:cNvPr id="21511" name="Line 8"/>
          <p:cNvSpPr>
            <a:spLocks noChangeShapeType="1"/>
          </p:cNvSpPr>
          <p:nvPr/>
        </p:nvSpPr>
        <p:spPr bwMode="auto">
          <a:xfrm flipV="1">
            <a:off x="4572000" y="2286000"/>
            <a:ext cx="0" cy="2743200"/>
          </a:xfrm>
          <a:prstGeom prst="line">
            <a:avLst/>
          </a:prstGeom>
          <a:noFill/>
          <a:ln w="28575">
            <a:solidFill>
              <a:schemeClr val="tx1"/>
            </a:solidFill>
            <a:prstDash val="dash"/>
            <a:round/>
            <a:headEnd/>
            <a:tailEnd/>
          </a:ln>
        </p:spPr>
        <p:txBody>
          <a:bodyPr/>
          <a:lstStyle/>
          <a:p>
            <a:endParaRPr lang="en-US"/>
          </a:p>
        </p:txBody>
      </p:sp>
      <p:sp>
        <p:nvSpPr>
          <p:cNvPr id="21512" name="Line 9"/>
          <p:cNvSpPr>
            <a:spLocks noChangeShapeType="1"/>
          </p:cNvSpPr>
          <p:nvPr/>
        </p:nvSpPr>
        <p:spPr bwMode="auto">
          <a:xfrm flipV="1">
            <a:off x="5486400" y="2362200"/>
            <a:ext cx="0" cy="2667000"/>
          </a:xfrm>
          <a:prstGeom prst="line">
            <a:avLst/>
          </a:prstGeom>
          <a:noFill/>
          <a:ln w="28575">
            <a:solidFill>
              <a:schemeClr val="tx1"/>
            </a:solidFill>
            <a:prstDash val="dash"/>
            <a:round/>
            <a:headEnd/>
            <a:tailEnd/>
          </a:ln>
        </p:spPr>
        <p:txBody>
          <a:bodyPr/>
          <a:lstStyle/>
          <a:p>
            <a:endParaRPr lang="en-US"/>
          </a:p>
        </p:txBody>
      </p:sp>
      <p:sp>
        <p:nvSpPr>
          <p:cNvPr id="21513" name="Freeform 14"/>
          <p:cNvSpPr>
            <a:spLocks/>
          </p:cNvSpPr>
          <p:nvPr/>
        </p:nvSpPr>
        <p:spPr bwMode="auto">
          <a:xfrm>
            <a:off x="3886200" y="2286000"/>
            <a:ext cx="1219200" cy="2743200"/>
          </a:xfrm>
          <a:custGeom>
            <a:avLst/>
            <a:gdLst>
              <a:gd name="T0" fmla="*/ 0 w 768"/>
              <a:gd name="T1" fmla="*/ 2147483647 h 1728"/>
              <a:gd name="T2" fmla="*/ 2147483647 w 768"/>
              <a:gd name="T3" fmla="*/ 0 h 1728"/>
              <a:gd name="T4" fmla="*/ 2147483647 w 768"/>
              <a:gd name="T5" fmla="*/ 2147483647 h 1728"/>
              <a:gd name="T6" fmla="*/ 0 60000 65536"/>
              <a:gd name="T7" fmla="*/ 0 60000 65536"/>
              <a:gd name="T8" fmla="*/ 0 60000 65536"/>
              <a:gd name="T9" fmla="*/ 0 w 768"/>
              <a:gd name="T10" fmla="*/ 0 h 1728"/>
              <a:gd name="T11" fmla="*/ 768 w 768"/>
              <a:gd name="T12" fmla="*/ 1728 h 1728"/>
            </a:gdLst>
            <a:ahLst/>
            <a:cxnLst>
              <a:cxn ang="T6">
                <a:pos x="T0" y="T1"/>
              </a:cxn>
              <a:cxn ang="T7">
                <a:pos x="T2" y="T3"/>
              </a:cxn>
              <a:cxn ang="T8">
                <a:pos x="T4" y="T5"/>
              </a:cxn>
            </a:cxnLst>
            <a:rect l="T9" t="T10" r="T11" b="T12"/>
            <a:pathLst>
              <a:path w="768" h="1728">
                <a:moveTo>
                  <a:pt x="0" y="1728"/>
                </a:moveTo>
                <a:cubicBezTo>
                  <a:pt x="152" y="864"/>
                  <a:pt x="304" y="0"/>
                  <a:pt x="432" y="0"/>
                </a:cubicBezTo>
                <a:cubicBezTo>
                  <a:pt x="560" y="0"/>
                  <a:pt x="712" y="1440"/>
                  <a:pt x="768" y="1728"/>
                </a:cubicBezTo>
              </a:path>
            </a:pathLst>
          </a:custGeom>
          <a:noFill/>
          <a:ln w="9525">
            <a:solidFill>
              <a:schemeClr val="tx1"/>
            </a:solidFill>
            <a:round/>
            <a:headEnd/>
            <a:tailEnd/>
          </a:ln>
        </p:spPr>
        <p:txBody>
          <a:bodyPr/>
          <a:lstStyle/>
          <a:p>
            <a:endParaRPr lang="en-US"/>
          </a:p>
        </p:txBody>
      </p:sp>
      <p:sp>
        <p:nvSpPr>
          <p:cNvPr id="21514" name="Freeform 15"/>
          <p:cNvSpPr>
            <a:spLocks/>
          </p:cNvSpPr>
          <p:nvPr/>
        </p:nvSpPr>
        <p:spPr bwMode="auto">
          <a:xfrm>
            <a:off x="4800600" y="2286000"/>
            <a:ext cx="1219200" cy="2743200"/>
          </a:xfrm>
          <a:custGeom>
            <a:avLst/>
            <a:gdLst>
              <a:gd name="T0" fmla="*/ 0 w 768"/>
              <a:gd name="T1" fmla="*/ 2147483647 h 1728"/>
              <a:gd name="T2" fmla="*/ 2147483647 w 768"/>
              <a:gd name="T3" fmla="*/ 0 h 1728"/>
              <a:gd name="T4" fmla="*/ 2147483647 w 768"/>
              <a:gd name="T5" fmla="*/ 2147483647 h 1728"/>
              <a:gd name="T6" fmla="*/ 0 60000 65536"/>
              <a:gd name="T7" fmla="*/ 0 60000 65536"/>
              <a:gd name="T8" fmla="*/ 0 60000 65536"/>
              <a:gd name="T9" fmla="*/ 0 w 768"/>
              <a:gd name="T10" fmla="*/ 0 h 1728"/>
              <a:gd name="T11" fmla="*/ 768 w 768"/>
              <a:gd name="T12" fmla="*/ 1728 h 1728"/>
            </a:gdLst>
            <a:ahLst/>
            <a:cxnLst>
              <a:cxn ang="T6">
                <a:pos x="T0" y="T1"/>
              </a:cxn>
              <a:cxn ang="T7">
                <a:pos x="T2" y="T3"/>
              </a:cxn>
              <a:cxn ang="T8">
                <a:pos x="T4" y="T5"/>
              </a:cxn>
            </a:cxnLst>
            <a:rect l="T9" t="T10" r="T11" b="T12"/>
            <a:pathLst>
              <a:path w="768" h="1728">
                <a:moveTo>
                  <a:pt x="0" y="1728"/>
                </a:moveTo>
                <a:cubicBezTo>
                  <a:pt x="152" y="864"/>
                  <a:pt x="304" y="0"/>
                  <a:pt x="432" y="0"/>
                </a:cubicBezTo>
                <a:cubicBezTo>
                  <a:pt x="560" y="0"/>
                  <a:pt x="712" y="1440"/>
                  <a:pt x="768" y="1728"/>
                </a:cubicBezTo>
              </a:path>
            </a:pathLst>
          </a:custGeom>
          <a:noFill/>
          <a:ln w="9525">
            <a:solidFill>
              <a:schemeClr val="tx1"/>
            </a:solidFill>
            <a:round/>
            <a:headEnd/>
            <a:tailEnd/>
          </a:ln>
        </p:spPr>
        <p:txBody>
          <a:bodyPr/>
          <a:lstStyle/>
          <a:p>
            <a:endParaRPr lang="en-US"/>
          </a:p>
        </p:txBody>
      </p:sp>
      <p:sp>
        <p:nvSpPr>
          <p:cNvPr id="21515" name="Line 16"/>
          <p:cNvSpPr>
            <a:spLocks noChangeShapeType="1"/>
          </p:cNvSpPr>
          <p:nvPr/>
        </p:nvSpPr>
        <p:spPr bwMode="auto">
          <a:xfrm>
            <a:off x="4572000" y="4495800"/>
            <a:ext cx="914400" cy="0"/>
          </a:xfrm>
          <a:prstGeom prst="line">
            <a:avLst/>
          </a:prstGeom>
          <a:noFill/>
          <a:ln w="28575">
            <a:solidFill>
              <a:schemeClr val="tx1"/>
            </a:solidFill>
            <a:round/>
            <a:headEnd type="triangle" w="med" len="med"/>
            <a:tailEnd type="triangle" w="med" len="med"/>
          </a:ln>
        </p:spPr>
        <p:txBody>
          <a:bodyPr/>
          <a:lstStyle/>
          <a:p>
            <a:endParaRPr lang="en-US"/>
          </a:p>
        </p:txBody>
      </p:sp>
      <p:sp>
        <p:nvSpPr>
          <p:cNvPr id="21516" name="Line 17"/>
          <p:cNvSpPr>
            <a:spLocks noChangeShapeType="1"/>
          </p:cNvSpPr>
          <p:nvPr/>
        </p:nvSpPr>
        <p:spPr bwMode="auto">
          <a:xfrm>
            <a:off x="5486400" y="3886200"/>
            <a:ext cx="381000" cy="0"/>
          </a:xfrm>
          <a:prstGeom prst="line">
            <a:avLst/>
          </a:prstGeom>
          <a:noFill/>
          <a:ln w="28575">
            <a:solidFill>
              <a:schemeClr val="tx1"/>
            </a:solidFill>
            <a:round/>
            <a:headEnd type="triangle" w="med" len="med"/>
            <a:tailEnd type="triangle" w="med" len="med"/>
          </a:ln>
        </p:spPr>
        <p:txBody>
          <a:bodyPr/>
          <a:lstStyle/>
          <a:p>
            <a:endParaRPr lang="en-US"/>
          </a:p>
        </p:txBody>
      </p:sp>
      <p:sp>
        <p:nvSpPr>
          <p:cNvPr id="21517" name="Rectangle 18"/>
          <p:cNvSpPr>
            <a:spLocks noChangeArrowheads="1"/>
          </p:cNvSpPr>
          <p:nvPr/>
        </p:nvSpPr>
        <p:spPr bwMode="auto">
          <a:xfrm>
            <a:off x="6248400" y="4267200"/>
            <a:ext cx="2667000" cy="609600"/>
          </a:xfrm>
          <a:prstGeom prst="rect">
            <a:avLst/>
          </a:prstGeom>
          <a:noFill/>
          <a:ln w="9525">
            <a:solidFill>
              <a:schemeClr val="tx1"/>
            </a:solidFill>
            <a:miter lim="800000"/>
            <a:headEnd/>
            <a:tailEnd/>
          </a:ln>
        </p:spPr>
        <p:txBody>
          <a:bodyPr wrap="none" anchor="ctr"/>
          <a:lstStyle/>
          <a:p>
            <a:endParaRPr lang="en-US"/>
          </a:p>
        </p:txBody>
      </p:sp>
      <p:sp>
        <p:nvSpPr>
          <p:cNvPr id="21518" name="Text Box 19"/>
          <p:cNvSpPr txBox="1">
            <a:spLocks noChangeArrowheads="1"/>
          </p:cNvSpPr>
          <p:nvPr/>
        </p:nvSpPr>
        <p:spPr bwMode="auto">
          <a:xfrm>
            <a:off x="6400800" y="4267200"/>
            <a:ext cx="2514600" cy="641350"/>
          </a:xfrm>
          <a:prstGeom prst="rect">
            <a:avLst/>
          </a:prstGeom>
          <a:noFill/>
          <a:ln w="9525">
            <a:noFill/>
            <a:miter lim="800000"/>
            <a:headEnd/>
            <a:tailEnd/>
          </a:ln>
        </p:spPr>
        <p:txBody>
          <a:bodyPr>
            <a:spAutoFit/>
          </a:bodyPr>
          <a:lstStyle/>
          <a:p>
            <a:r>
              <a:rPr lang="en-US"/>
              <a:t>Effect Size = </a:t>
            </a:r>
            <a:r>
              <a:rPr lang="en-US" u="sng"/>
              <a:t>90-80 </a:t>
            </a:r>
            <a:r>
              <a:rPr lang="en-US"/>
              <a:t>= 1</a:t>
            </a:r>
          </a:p>
          <a:p>
            <a:r>
              <a:rPr lang="en-US"/>
              <a:t>                       10</a:t>
            </a:r>
          </a:p>
        </p:txBody>
      </p:sp>
      <p:sp>
        <p:nvSpPr>
          <p:cNvPr id="21519" name="Line 20"/>
          <p:cNvSpPr>
            <a:spLocks noChangeShapeType="1"/>
          </p:cNvSpPr>
          <p:nvPr/>
        </p:nvSpPr>
        <p:spPr bwMode="auto">
          <a:xfrm>
            <a:off x="4953000" y="4724400"/>
            <a:ext cx="1295400" cy="0"/>
          </a:xfrm>
          <a:prstGeom prst="line">
            <a:avLst/>
          </a:prstGeom>
          <a:noFill/>
          <a:ln w="9525">
            <a:solidFill>
              <a:schemeClr val="tx1"/>
            </a:solidFill>
            <a:round/>
            <a:headEnd/>
            <a:tailEnd/>
          </a:ln>
        </p:spPr>
        <p:txBody>
          <a:bodyPr/>
          <a:lstStyle/>
          <a:p>
            <a:endParaRPr lang="en-US"/>
          </a:p>
        </p:txBody>
      </p:sp>
      <p:sp>
        <p:nvSpPr>
          <p:cNvPr id="21520" name="Line 21"/>
          <p:cNvSpPr>
            <a:spLocks noChangeShapeType="1"/>
          </p:cNvSpPr>
          <p:nvPr/>
        </p:nvSpPr>
        <p:spPr bwMode="auto">
          <a:xfrm>
            <a:off x="4953000" y="4495800"/>
            <a:ext cx="0" cy="228600"/>
          </a:xfrm>
          <a:prstGeom prst="line">
            <a:avLst/>
          </a:prstGeom>
          <a:noFill/>
          <a:ln w="9525">
            <a:solidFill>
              <a:schemeClr val="tx1"/>
            </a:solidFill>
            <a:round/>
            <a:headEnd/>
            <a:tailEnd/>
          </a:ln>
        </p:spPr>
        <p:txBody>
          <a:bodyPr/>
          <a:lstStyle/>
          <a:p>
            <a:endParaRPr lang="en-US"/>
          </a:p>
        </p:txBody>
      </p:sp>
      <p:sp>
        <p:nvSpPr>
          <p:cNvPr id="21521" name="Text Box 23"/>
          <p:cNvSpPr txBox="1">
            <a:spLocks noChangeArrowheads="1"/>
          </p:cNvSpPr>
          <p:nvPr/>
        </p:nvSpPr>
        <p:spPr bwMode="auto">
          <a:xfrm>
            <a:off x="2133600" y="2133600"/>
            <a:ext cx="1485900" cy="923925"/>
          </a:xfrm>
          <a:prstGeom prst="rect">
            <a:avLst/>
          </a:prstGeom>
          <a:noFill/>
          <a:ln w="9525">
            <a:noFill/>
            <a:miter lim="800000"/>
            <a:headEnd/>
            <a:tailEnd/>
          </a:ln>
        </p:spPr>
        <p:txBody>
          <a:bodyPr wrap="none">
            <a:spAutoFit/>
          </a:bodyPr>
          <a:lstStyle/>
          <a:p>
            <a:r>
              <a:rPr lang="en-US"/>
              <a:t>Lesson </a:t>
            </a:r>
            <a:r>
              <a:rPr lang="en-US" i="1"/>
              <a:t>with</a:t>
            </a:r>
          </a:p>
          <a:p>
            <a:r>
              <a:rPr lang="en-US"/>
              <a:t>Music</a:t>
            </a:r>
          </a:p>
          <a:p>
            <a:r>
              <a:rPr lang="en-US"/>
              <a:t>Mean = 80%</a:t>
            </a:r>
          </a:p>
        </p:txBody>
      </p:sp>
      <p:sp>
        <p:nvSpPr>
          <p:cNvPr id="21522" name="AutoShape 24"/>
          <p:cNvSpPr>
            <a:spLocks noChangeArrowheads="1"/>
          </p:cNvSpPr>
          <p:nvPr/>
        </p:nvSpPr>
        <p:spPr bwMode="auto">
          <a:xfrm>
            <a:off x="2133600" y="2133600"/>
            <a:ext cx="1828800" cy="838200"/>
          </a:xfrm>
          <a:prstGeom prst="wedgeRectCallout">
            <a:avLst>
              <a:gd name="adj1" fmla="val 75606"/>
              <a:gd name="adj2" fmla="val 54310"/>
            </a:avLst>
          </a:prstGeom>
          <a:noFill/>
          <a:ln w="9525">
            <a:solidFill>
              <a:schemeClr val="tx1"/>
            </a:solidFill>
            <a:miter lim="800000"/>
            <a:headEnd/>
            <a:tailEnd/>
          </a:ln>
        </p:spPr>
        <p:txBody>
          <a:bodyPr/>
          <a:lstStyle/>
          <a:p>
            <a:pPr algn="ctr"/>
            <a:endParaRPr lang="en-US"/>
          </a:p>
        </p:txBody>
      </p:sp>
      <p:sp>
        <p:nvSpPr>
          <p:cNvPr id="21523" name="AutoShape 25"/>
          <p:cNvSpPr>
            <a:spLocks noChangeArrowheads="1"/>
          </p:cNvSpPr>
          <p:nvPr/>
        </p:nvSpPr>
        <p:spPr bwMode="auto">
          <a:xfrm>
            <a:off x="5943600" y="2133600"/>
            <a:ext cx="1828800" cy="838200"/>
          </a:xfrm>
          <a:prstGeom prst="wedgeRectCallout">
            <a:avLst>
              <a:gd name="adj1" fmla="val -69954"/>
              <a:gd name="adj2" fmla="val 70648"/>
            </a:avLst>
          </a:prstGeom>
          <a:noFill/>
          <a:ln w="9525">
            <a:solidFill>
              <a:schemeClr val="tx1"/>
            </a:solidFill>
            <a:miter lim="800000"/>
            <a:headEnd/>
            <a:tailEnd/>
          </a:ln>
        </p:spPr>
        <p:txBody>
          <a:bodyPr/>
          <a:lstStyle/>
          <a:p>
            <a:pPr algn="ctr"/>
            <a:endParaRPr lang="en-US"/>
          </a:p>
        </p:txBody>
      </p:sp>
      <p:sp>
        <p:nvSpPr>
          <p:cNvPr id="21524" name="Text Box 26"/>
          <p:cNvSpPr txBox="1">
            <a:spLocks noChangeArrowheads="1"/>
          </p:cNvSpPr>
          <p:nvPr/>
        </p:nvSpPr>
        <p:spPr bwMode="auto">
          <a:xfrm>
            <a:off x="6019800" y="2133600"/>
            <a:ext cx="1752600" cy="915988"/>
          </a:xfrm>
          <a:prstGeom prst="rect">
            <a:avLst/>
          </a:prstGeom>
          <a:noFill/>
          <a:ln w="9525">
            <a:noFill/>
            <a:miter lim="800000"/>
            <a:headEnd/>
            <a:tailEnd/>
          </a:ln>
        </p:spPr>
        <p:txBody>
          <a:bodyPr wrap="none">
            <a:spAutoFit/>
          </a:bodyPr>
          <a:lstStyle/>
          <a:p>
            <a:r>
              <a:rPr lang="en-US"/>
              <a:t>Lesson </a:t>
            </a:r>
            <a:r>
              <a:rPr lang="en-US" i="1"/>
              <a:t>without</a:t>
            </a:r>
          </a:p>
          <a:p>
            <a:r>
              <a:rPr lang="en-US"/>
              <a:t>Music</a:t>
            </a:r>
          </a:p>
          <a:p>
            <a:r>
              <a:rPr lang="en-US"/>
              <a:t>Mean= 90%</a:t>
            </a:r>
          </a:p>
        </p:txBody>
      </p:sp>
      <p:sp>
        <p:nvSpPr>
          <p:cNvPr id="21525" name="Rectangle 29"/>
          <p:cNvSpPr>
            <a:spLocks noChangeArrowheads="1"/>
          </p:cNvSpPr>
          <p:nvPr/>
        </p:nvSpPr>
        <p:spPr bwMode="auto">
          <a:xfrm>
            <a:off x="6324600" y="3429000"/>
            <a:ext cx="1447800" cy="609600"/>
          </a:xfrm>
          <a:prstGeom prst="rect">
            <a:avLst/>
          </a:prstGeom>
          <a:noFill/>
          <a:ln w="9525">
            <a:solidFill>
              <a:schemeClr val="tx1"/>
            </a:solidFill>
            <a:miter lim="800000"/>
            <a:headEnd/>
            <a:tailEnd/>
          </a:ln>
        </p:spPr>
        <p:txBody>
          <a:bodyPr wrap="none" anchor="ctr"/>
          <a:lstStyle/>
          <a:p>
            <a:endParaRPr lang="en-US"/>
          </a:p>
        </p:txBody>
      </p:sp>
      <p:sp>
        <p:nvSpPr>
          <p:cNvPr id="21526" name="Text Box 30"/>
          <p:cNvSpPr txBox="1">
            <a:spLocks noChangeArrowheads="1"/>
          </p:cNvSpPr>
          <p:nvPr/>
        </p:nvSpPr>
        <p:spPr bwMode="auto">
          <a:xfrm>
            <a:off x="6324600" y="3429000"/>
            <a:ext cx="1524000" cy="584200"/>
          </a:xfrm>
          <a:prstGeom prst="rect">
            <a:avLst/>
          </a:prstGeom>
          <a:noFill/>
          <a:ln w="9525">
            <a:noFill/>
            <a:miter lim="800000"/>
            <a:headEnd/>
            <a:tailEnd/>
          </a:ln>
        </p:spPr>
        <p:txBody>
          <a:bodyPr>
            <a:spAutoFit/>
          </a:bodyPr>
          <a:lstStyle/>
          <a:p>
            <a:r>
              <a:rPr lang="en-US" sz="1400"/>
              <a:t>Standard</a:t>
            </a:r>
          </a:p>
          <a:p>
            <a:r>
              <a:rPr lang="en-US" sz="1400"/>
              <a:t>Deviation </a:t>
            </a:r>
            <a:r>
              <a:rPr lang="en-US"/>
              <a:t>=  10</a:t>
            </a:r>
          </a:p>
        </p:txBody>
      </p:sp>
      <p:sp>
        <p:nvSpPr>
          <p:cNvPr id="21527" name="Line 31"/>
          <p:cNvSpPr>
            <a:spLocks noChangeShapeType="1"/>
          </p:cNvSpPr>
          <p:nvPr/>
        </p:nvSpPr>
        <p:spPr bwMode="auto">
          <a:xfrm flipH="1">
            <a:off x="5638800" y="3657600"/>
            <a:ext cx="685800" cy="0"/>
          </a:xfrm>
          <a:prstGeom prst="line">
            <a:avLst/>
          </a:prstGeom>
          <a:noFill/>
          <a:ln w="9525">
            <a:solidFill>
              <a:schemeClr val="tx1"/>
            </a:solidFill>
            <a:round/>
            <a:headEnd/>
            <a:tailEnd/>
          </a:ln>
        </p:spPr>
        <p:txBody>
          <a:bodyPr/>
          <a:lstStyle/>
          <a:p>
            <a:endParaRPr lang="en-US"/>
          </a:p>
        </p:txBody>
      </p:sp>
      <p:sp>
        <p:nvSpPr>
          <p:cNvPr id="21528" name="Line 32"/>
          <p:cNvSpPr>
            <a:spLocks noChangeShapeType="1"/>
          </p:cNvSpPr>
          <p:nvPr/>
        </p:nvSpPr>
        <p:spPr bwMode="auto">
          <a:xfrm>
            <a:off x="5638800" y="3657600"/>
            <a:ext cx="0" cy="228600"/>
          </a:xfrm>
          <a:prstGeom prst="line">
            <a:avLst/>
          </a:prstGeom>
          <a:noFill/>
          <a:ln w="9525">
            <a:solidFill>
              <a:schemeClr val="tx1"/>
            </a:solidFill>
            <a:round/>
            <a:headEnd/>
            <a:tailEnd/>
          </a:ln>
        </p:spPr>
        <p:txBody>
          <a:bodyPr/>
          <a:lstStyle/>
          <a:p>
            <a:endParaRPr lang="en-US"/>
          </a:p>
        </p:txBody>
      </p:sp>
      <p:sp>
        <p:nvSpPr>
          <p:cNvPr id="21529" name="Text Box 30"/>
          <p:cNvSpPr txBox="1">
            <a:spLocks noChangeArrowheads="1"/>
          </p:cNvSpPr>
          <p:nvPr/>
        </p:nvSpPr>
        <p:spPr bwMode="auto">
          <a:xfrm>
            <a:off x="2133600" y="3276600"/>
            <a:ext cx="1450975" cy="584200"/>
          </a:xfrm>
          <a:prstGeom prst="rect">
            <a:avLst/>
          </a:prstGeom>
          <a:noFill/>
          <a:ln w="9525">
            <a:noFill/>
            <a:miter lim="800000"/>
            <a:headEnd/>
            <a:tailEnd/>
          </a:ln>
        </p:spPr>
        <p:txBody>
          <a:bodyPr wrap="none">
            <a:spAutoFit/>
          </a:bodyPr>
          <a:lstStyle/>
          <a:p>
            <a:r>
              <a:rPr lang="en-US" sz="1400"/>
              <a:t>Standard</a:t>
            </a:r>
          </a:p>
          <a:p>
            <a:r>
              <a:rPr lang="en-US" sz="1400"/>
              <a:t>Deviation</a:t>
            </a:r>
            <a:r>
              <a:rPr lang="en-US"/>
              <a:t> = 10</a:t>
            </a:r>
          </a:p>
        </p:txBody>
      </p:sp>
      <p:sp>
        <p:nvSpPr>
          <p:cNvPr id="21530" name="Line 17"/>
          <p:cNvSpPr>
            <a:spLocks noChangeShapeType="1"/>
          </p:cNvSpPr>
          <p:nvPr/>
        </p:nvSpPr>
        <p:spPr bwMode="auto">
          <a:xfrm>
            <a:off x="4114800" y="3886200"/>
            <a:ext cx="457200" cy="0"/>
          </a:xfrm>
          <a:prstGeom prst="line">
            <a:avLst/>
          </a:prstGeom>
          <a:noFill/>
          <a:ln w="28575">
            <a:solidFill>
              <a:schemeClr val="tx1"/>
            </a:solidFill>
            <a:round/>
            <a:headEnd type="triangle" w="med" len="med"/>
            <a:tailEnd type="triangle" w="med" len="med"/>
          </a:ln>
        </p:spPr>
        <p:txBody>
          <a:bodyPr/>
          <a:lstStyle/>
          <a:p>
            <a:endParaRPr lang="en-US"/>
          </a:p>
        </p:txBody>
      </p:sp>
      <p:sp>
        <p:nvSpPr>
          <p:cNvPr id="21531" name="Rectangle 29"/>
          <p:cNvSpPr>
            <a:spLocks noChangeArrowheads="1"/>
          </p:cNvSpPr>
          <p:nvPr/>
        </p:nvSpPr>
        <p:spPr bwMode="auto">
          <a:xfrm>
            <a:off x="2133600" y="3276600"/>
            <a:ext cx="1447800" cy="609600"/>
          </a:xfrm>
          <a:prstGeom prst="rect">
            <a:avLst/>
          </a:prstGeom>
          <a:noFill/>
          <a:ln w="9525">
            <a:solidFill>
              <a:schemeClr val="tx1"/>
            </a:solidFill>
            <a:miter lim="800000"/>
            <a:headEnd/>
            <a:tailEnd/>
          </a:ln>
        </p:spPr>
        <p:txBody>
          <a:bodyPr wrap="none" anchor="ctr"/>
          <a:lstStyle/>
          <a:p>
            <a:endParaRPr lang="en-US"/>
          </a:p>
        </p:txBody>
      </p:sp>
      <p:cxnSp>
        <p:nvCxnSpPr>
          <p:cNvPr id="32" name="Straight Connector 31"/>
          <p:cNvCxnSpPr>
            <a:stCxn id="21531" idx="3"/>
          </p:cNvCxnSpPr>
          <p:nvPr/>
        </p:nvCxnSpPr>
        <p:spPr>
          <a:xfrm>
            <a:off x="3581400" y="3581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267200" y="3733800"/>
            <a:ext cx="30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2"/>
          <p:cNvSpPr txBox="1">
            <a:spLocks noChangeArrowheads="1"/>
          </p:cNvSpPr>
          <p:nvPr/>
        </p:nvSpPr>
        <p:spPr>
          <a:xfrm>
            <a:off x="914400" y="533400"/>
            <a:ext cx="7924800" cy="685800"/>
          </a:xfrm>
          <a:prstGeom prst="rect">
            <a:avLst/>
          </a:prstGeom>
        </p:spPr>
        <p:txBody>
          <a:bodyPr/>
          <a:lstStyle/>
          <a:p>
            <a:pPr eaLnBrk="0" hangingPunct="0">
              <a:defRPr/>
            </a:pPr>
            <a:r>
              <a:rPr lang="en-US" sz="4000" dirty="0">
                <a:solidFill>
                  <a:schemeClr val="tx2"/>
                </a:solidFill>
                <a:latin typeface="+mj-lt"/>
                <a:ea typeface="+mj-ea"/>
                <a:cs typeface="+mj-cs"/>
              </a:rPr>
              <a:t>Effect size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33400" y="1371600"/>
            <a:ext cx="7851775" cy="1828800"/>
          </a:xfrm>
        </p:spPr>
        <p:txBody>
          <a:bodyPr/>
          <a:lstStyle/>
          <a:p>
            <a:pPr eaLnBrk="1" hangingPunct="1">
              <a:defRPr/>
            </a:pPr>
            <a:endParaRPr lang="en-US" smtClean="0"/>
          </a:p>
        </p:txBody>
      </p:sp>
      <p:sp>
        <p:nvSpPr>
          <p:cNvPr id="22531" name="Rectangle 3"/>
          <p:cNvSpPr>
            <a:spLocks noGrp="1" noChangeArrowheads="1"/>
          </p:cNvSpPr>
          <p:nvPr>
            <p:ph type="subTitle" idx="1"/>
          </p:nvPr>
        </p:nvSpPr>
        <p:spPr>
          <a:xfrm>
            <a:off x="533400" y="3228975"/>
            <a:ext cx="7854950" cy="1752600"/>
          </a:xfrm>
        </p:spPr>
        <p:txBody>
          <a:bodyPr/>
          <a:lstStyle/>
          <a:p>
            <a:pPr marR="0" eaLnBrk="1" hangingPunct="1"/>
            <a:endParaRPr lang="en-US" smtClean="0"/>
          </a:p>
        </p:txBody>
      </p:sp>
      <p:pic>
        <p:nvPicPr>
          <p:cNvPr id="22532" name="Picture 6" descr="The New VC - Fig 2-1 - Graph - Effect Size Distribution"/>
          <p:cNvPicPr>
            <a:picLocks noChangeAspect="1" noChangeArrowheads="1"/>
          </p:cNvPicPr>
          <p:nvPr/>
        </p:nvPicPr>
        <p:blipFill>
          <a:blip r:embed="rId3" cstate="print"/>
          <a:srcRect/>
          <a:stretch>
            <a:fillRect/>
          </a:stretch>
        </p:blipFill>
        <p:spPr bwMode="auto">
          <a:xfrm>
            <a:off x="304800" y="7938"/>
            <a:ext cx="8534400" cy="66214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85800"/>
            <a:ext cx="7924800" cy="685800"/>
          </a:xfrm>
          <a:prstGeom prst="rect">
            <a:avLst/>
          </a:prstGeom>
        </p:spPr>
        <p:txBody>
          <a:bodyPr/>
          <a:lstStyle/>
          <a:p>
            <a:pPr eaLnBrk="0" hangingPunct="0">
              <a:defRPr/>
            </a:pPr>
            <a:r>
              <a:rPr lang="en-US" sz="4000" dirty="0">
                <a:solidFill>
                  <a:schemeClr val="tx2"/>
                </a:solidFill>
                <a:latin typeface="+mj-lt"/>
                <a:ea typeface="+mj-ea"/>
                <a:cs typeface="+mj-cs"/>
              </a:rPr>
              <a:t>Research relevance</a:t>
            </a:r>
          </a:p>
        </p:txBody>
      </p:sp>
      <p:sp>
        <p:nvSpPr>
          <p:cNvPr id="23555" name="TextBox 2"/>
          <p:cNvSpPr txBox="1">
            <a:spLocks noChangeArrowheads="1"/>
          </p:cNvSpPr>
          <p:nvPr/>
        </p:nvSpPr>
        <p:spPr bwMode="auto">
          <a:xfrm>
            <a:off x="457200" y="2514600"/>
            <a:ext cx="4953000" cy="1077913"/>
          </a:xfrm>
          <a:prstGeom prst="rect">
            <a:avLst/>
          </a:prstGeom>
          <a:noFill/>
          <a:ln w="9525">
            <a:noFill/>
            <a:miter lim="800000"/>
            <a:headEnd/>
            <a:tailEnd/>
          </a:ln>
        </p:spPr>
        <p:txBody>
          <a:bodyPr>
            <a:spAutoFit/>
          </a:bodyPr>
          <a:lstStyle/>
          <a:p>
            <a:r>
              <a:rPr lang="en-US" sz="3200">
                <a:solidFill>
                  <a:srgbClr val="008000"/>
                </a:solidFill>
              </a:rPr>
              <a:t>Similarities of the learners to your learners.   </a:t>
            </a:r>
          </a:p>
        </p:txBody>
      </p:sp>
      <p:pic>
        <p:nvPicPr>
          <p:cNvPr id="23556" name="Picture 2" descr="C:\Users\Clark\AppData\Local\Microsoft\Windows\Temporary Internet Files\Content.IE5\GNOU93JE\MC900433446[1].wmf"/>
          <p:cNvPicPr>
            <a:picLocks noChangeAspect="1" noChangeArrowheads="1"/>
          </p:cNvPicPr>
          <p:nvPr/>
        </p:nvPicPr>
        <p:blipFill>
          <a:blip r:embed="rId3" cstate="print"/>
          <a:srcRect/>
          <a:stretch>
            <a:fillRect/>
          </a:stretch>
        </p:blipFill>
        <p:spPr bwMode="auto">
          <a:xfrm>
            <a:off x="5486400" y="1828800"/>
            <a:ext cx="2030413" cy="1981200"/>
          </a:xfrm>
          <a:prstGeom prst="rect">
            <a:avLst/>
          </a:prstGeom>
          <a:noFill/>
          <a:ln w="9525">
            <a:noFill/>
            <a:miter lim="800000"/>
            <a:headEnd/>
            <a:tailEnd/>
          </a:ln>
        </p:spPr>
      </p:pic>
      <p:pic>
        <p:nvPicPr>
          <p:cNvPr id="23557" name="Picture 3" descr="C:\Program Files (x86)\Microsoft Office\MEDIA\CAGCAT10\j0233018.wmf"/>
          <p:cNvPicPr>
            <a:picLocks noChangeAspect="1" noChangeArrowheads="1"/>
          </p:cNvPicPr>
          <p:nvPr/>
        </p:nvPicPr>
        <p:blipFill>
          <a:blip r:embed="rId4" cstate="print"/>
          <a:srcRect/>
          <a:stretch>
            <a:fillRect/>
          </a:stretch>
        </p:blipFill>
        <p:spPr bwMode="auto">
          <a:xfrm>
            <a:off x="3581400" y="4114800"/>
            <a:ext cx="1981200" cy="2012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5"/>
          <p:cNvSpPr txBox="1">
            <a:spLocks noChangeArrowheads="1"/>
          </p:cNvSpPr>
          <p:nvPr/>
        </p:nvSpPr>
        <p:spPr bwMode="auto">
          <a:xfrm>
            <a:off x="897706" y="1677221"/>
            <a:ext cx="7296594" cy="3970318"/>
          </a:xfrm>
          <a:prstGeom prst="rect">
            <a:avLst/>
          </a:prstGeom>
          <a:noFill/>
          <a:ln w="9525">
            <a:noFill/>
            <a:miter lim="800000"/>
            <a:headEnd/>
            <a:tailEnd/>
          </a:ln>
        </p:spPr>
        <p:txBody>
          <a:bodyPr wrap="square">
            <a:spAutoFit/>
          </a:bodyPr>
          <a:lstStyle/>
          <a:p>
            <a:r>
              <a:rPr lang="en-US" sz="2800" dirty="0" smtClean="0">
                <a:solidFill>
                  <a:srgbClr val="008000"/>
                </a:solidFill>
              </a:rPr>
              <a:t>Features of a good experimental design (starting with most important)</a:t>
            </a:r>
          </a:p>
          <a:p>
            <a:endParaRPr lang="en-US" sz="2800" dirty="0" smtClean="0"/>
          </a:p>
          <a:p>
            <a:pPr>
              <a:buFont typeface="Wingdings" pitchFamily="2" charset="2"/>
              <a:buChar char="q"/>
            </a:pPr>
            <a:r>
              <a:rPr lang="en-US" sz="2800" dirty="0" smtClean="0"/>
              <a:t> Test group</a:t>
            </a:r>
          </a:p>
          <a:p>
            <a:pPr>
              <a:buFont typeface="Wingdings" pitchFamily="2" charset="2"/>
              <a:buChar char="q"/>
            </a:pPr>
            <a:r>
              <a:rPr lang="en-US" sz="2800" dirty="0" smtClean="0"/>
              <a:t> Control group</a:t>
            </a:r>
          </a:p>
          <a:p>
            <a:pPr>
              <a:buFont typeface="Wingdings" pitchFamily="2" charset="2"/>
              <a:buChar char="q"/>
            </a:pPr>
            <a:r>
              <a:rPr lang="en-US" sz="2800" dirty="0" smtClean="0"/>
              <a:t> Representative sample</a:t>
            </a:r>
          </a:p>
          <a:p>
            <a:pPr>
              <a:buFont typeface="Wingdings" pitchFamily="2" charset="2"/>
              <a:buChar char="q"/>
            </a:pPr>
            <a:r>
              <a:rPr lang="en-US" sz="2800" dirty="0" smtClean="0"/>
              <a:t> Post test</a:t>
            </a:r>
          </a:p>
          <a:p>
            <a:pPr>
              <a:buFont typeface="Wingdings" pitchFamily="2" charset="2"/>
              <a:buChar char="q"/>
            </a:pPr>
            <a:r>
              <a:rPr lang="en-US" sz="2800" dirty="0" smtClean="0"/>
              <a:t> Pre test</a:t>
            </a:r>
          </a:p>
          <a:p>
            <a:pPr>
              <a:buFont typeface="Wingdings" pitchFamily="2" charset="2"/>
              <a:buChar char="q"/>
            </a:pPr>
            <a:r>
              <a:rPr lang="en-US" sz="2800" dirty="0" smtClean="0"/>
              <a:t> Random assignment</a:t>
            </a:r>
            <a:endParaRPr lang="en-US" sz="2800" dirty="0"/>
          </a:p>
        </p:txBody>
      </p:sp>
      <p:sp>
        <p:nvSpPr>
          <p:cNvPr id="5" name="Title 4"/>
          <p:cNvSpPr>
            <a:spLocks noGrp="1"/>
          </p:cNvSpPr>
          <p:nvPr>
            <p:ph type="title"/>
          </p:nvPr>
        </p:nvSpPr>
        <p:spPr/>
        <p:txBody>
          <a:bodyPr/>
          <a:lstStyle/>
          <a:p>
            <a:r>
              <a:rPr lang="en-US" smtClean="0"/>
              <a:t>Research relevance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2"/>
          <p:cNvSpPr txBox="1">
            <a:spLocks noChangeArrowheads="1"/>
          </p:cNvSpPr>
          <p:nvPr/>
        </p:nvSpPr>
        <p:spPr bwMode="auto">
          <a:xfrm>
            <a:off x="457200" y="1641979"/>
            <a:ext cx="2619119" cy="4401205"/>
          </a:xfrm>
          <a:prstGeom prst="rect">
            <a:avLst/>
          </a:prstGeom>
          <a:noFill/>
          <a:ln w="9525">
            <a:noFill/>
            <a:miter lim="800000"/>
            <a:headEnd/>
            <a:tailEnd/>
          </a:ln>
        </p:spPr>
        <p:txBody>
          <a:bodyPr wrap="square">
            <a:spAutoFit/>
          </a:bodyPr>
          <a:lstStyle/>
          <a:p>
            <a:r>
              <a:rPr lang="en-US" sz="2800" dirty="0" smtClean="0">
                <a:solidFill>
                  <a:srgbClr val="008000"/>
                </a:solidFill>
              </a:rPr>
              <a:t>Replication</a:t>
            </a:r>
            <a:br>
              <a:rPr lang="en-US" sz="2800" dirty="0" smtClean="0">
                <a:solidFill>
                  <a:srgbClr val="008000"/>
                </a:solidFill>
              </a:rPr>
            </a:br>
            <a:endParaRPr lang="en-US" sz="2800" dirty="0" smtClean="0">
              <a:solidFill>
                <a:srgbClr val="008000"/>
              </a:solidFill>
            </a:endParaRPr>
          </a:p>
          <a:p>
            <a:r>
              <a:rPr lang="en-US" sz="2800" b="1" dirty="0" smtClean="0">
                <a:solidFill>
                  <a:srgbClr val="008000"/>
                </a:solidFill>
              </a:rPr>
              <a:t>External validity</a:t>
            </a:r>
            <a:r>
              <a:rPr lang="en-US" sz="2800" dirty="0" smtClean="0">
                <a:solidFill>
                  <a:srgbClr val="008000"/>
                </a:solidFill>
              </a:rPr>
              <a:t>: </a:t>
            </a:r>
            <a:br>
              <a:rPr lang="en-US" sz="2800" dirty="0" smtClean="0">
                <a:solidFill>
                  <a:srgbClr val="008000"/>
                </a:solidFill>
              </a:rPr>
            </a:br>
            <a:r>
              <a:rPr lang="en-US" sz="2800" dirty="0" smtClean="0">
                <a:solidFill>
                  <a:srgbClr val="008000"/>
                </a:solidFill>
              </a:rPr>
              <a:t>Does principle </a:t>
            </a:r>
            <a:r>
              <a:rPr lang="en-US" sz="2800" i="1" dirty="0" smtClean="0">
                <a:solidFill>
                  <a:srgbClr val="008000"/>
                </a:solidFill>
              </a:rPr>
              <a:t>generalize </a:t>
            </a:r>
            <a:r>
              <a:rPr lang="en-US" sz="2800" dirty="0" smtClean="0">
                <a:solidFill>
                  <a:srgbClr val="008000"/>
                </a:solidFill>
              </a:rPr>
              <a:t>to different content, students, context, etc.? </a:t>
            </a:r>
            <a:endParaRPr lang="en-US" sz="2800" dirty="0">
              <a:solidFill>
                <a:srgbClr val="008000"/>
              </a:solidFill>
            </a:endParaRPr>
          </a:p>
        </p:txBody>
      </p:sp>
      <p:grpSp>
        <p:nvGrpSpPr>
          <p:cNvPr id="19" name="Group 18"/>
          <p:cNvGrpSpPr/>
          <p:nvPr/>
        </p:nvGrpSpPr>
        <p:grpSpPr>
          <a:xfrm>
            <a:off x="3120101" y="1598029"/>
            <a:ext cx="5572479" cy="4030664"/>
            <a:chOff x="3120101" y="1598029"/>
            <a:chExt cx="5572479" cy="4030664"/>
          </a:xfrm>
        </p:grpSpPr>
        <p:sp>
          <p:nvSpPr>
            <p:cNvPr id="5" name="Flowchart: Process 4"/>
            <p:cNvSpPr/>
            <p:nvPr/>
          </p:nvSpPr>
          <p:spPr>
            <a:xfrm>
              <a:off x="3120101" y="1622735"/>
              <a:ext cx="2209800" cy="3048000"/>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Review of</a:t>
              </a:r>
            </a:p>
            <a:p>
              <a:pPr algn="ctr">
                <a:defRPr/>
              </a:pPr>
              <a:r>
                <a:rPr lang="en-US" sz="2800" dirty="0">
                  <a:solidFill>
                    <a:schemeClr val="tx1"/>
                  </a:solidFill>
                </a:rPr>
                <a:t>Educational</a:t>
              </a:r>
            </a:p>
            <a:p>
              <a:pPr algn="ctr">
                <a:defRPr/>
              </a:pPr>
              <a:r>
                <a:rPr lang="en-US" sz="2800" dirty="0">
                  <a:solidFill>
                    <a:schemeClr val="tx1"/>
                  </a:solidFill>
                </a:rPr>
                <a:t>Research</a:t>
              </a:r>
            </a:p>
          </p:txBody>
        </p:sp>
        <p:pic>
          <p:nvPicPr>
            <p:cNvPr id="9" name="Picture 15"/>
            <p:cNvPicPr>
              <a:picLocks noChangeAspect="1" noChangeArrowheads="1"/>
            </p:cNvPicPr>
            <p:nvPr/>
          </p:nvPicPr>
          <p:blipFill>
            <a:blip r:embed="rId3"/>
            <a:srcRect/>
            <a:stretch>
              <a:fillRect/>
            </a:stretch>
          </p:blipFill>
          <p:spPr bwMode="auto">
            <a:xfrm>
              <a:off x="5558802" y="1598029"/>
              <a:ext cx="3133778" cy="4030664"/>
            </a:xfrm>
            <a:prstGeom prst="rect">
              <a:avLst/>
            </a:prstGeom>
            <a:noFill/>
            <a:ln w="9525">
              <a:noFill/>
              <a:miter lim="800000"/>
              <a:headEnd/>
              <a:tailEnd/>
            </a:ln>
          </p:spPr>
        </p:pic>
      </p:grpSp>
      <p:sp>
        <p:nvSpPr>
          <p:cNvPr id="12" name="Title 11"/>
          <p:cNvSpPr>
            <a:spLocks noGrp="1"/>
          </p:cNvSpPr>
          <p:nvPr>
            <p:ph type="title"/>
          </p:nvPr>
        </p:nvSpPr>
        <p:spPr/>
        <p:txBody>
          <a:bodyPr/>
          <a:lstStyle/>
          <a:p>
            <a:r>
              <a:rPr lang="en-US" smtClean="0"/>
              <a:t>Research relevance</a:t>
            </a:r>
            <a:endParaRPr lang="en-US" dirty="0"/>
          </a:p>
        </p:txBody>
      </p:sp>
      <p:cxnSp>
        <p:nvCxnSpPr>
          <p:cNvPr id="16" name="Straight Connector 15"/>
          <p:cNvCxnSpPr/>
          <p:nvPr/>
        </p:nvCxnSpPr>
        <p:spPr>
          <a:xfrm>
            <a:off x="459800" y="1948482"/>
            <a:ext cx="1970572"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r>
              <a:rPr lang="en-US" smtClean="0"/>
              <a:t>Chapter 3 objectives</a:t>
            </a:r>
            <a:endParaRPr lang="en-US" dirty="0" smtClean="0"/>
          </a:p>
        </p:txBody>
      </p:sp>
      <p:sp>
        <p:nvSpPr>
          <p:cNvPr id="12" name="Content Placeholder 11"/>
          <p:cNvSpPr>
            <a:spLocks noGrp="1"/>
          </p:cNvSpPr>
          <p:nvPr>
            <p:ph idx="1"/>
          </p:nvPr>
        </p:nvSpPr>
        <p:spPr/>
        <p:txBody>
          <a:bodyPr>
            <a:normAutofit/>
          </a:bodyPr>
          <a:lstStyle/>
          <a:p>
            <a:r>
              <a:rPr lang="en-US" dirty="0" smtClean="0"/>
              <a:t>Apply evidence-based practice </a:t>
            </a:r>
          </a:p>
          <a:p>
            <a:r>
              <a:rPr lang="en-US" dirty="0" smtClean="0"/>
              <a:t>Identify </a:t>
            </a:r>
          </a:p>
          <a:p>
            <a:pPr lvl="1"/>
            <a:r>
              <a:rPr lang="en-US" dirty="0" smtClean="0"/>
              <a:t>research approaches to study instructional effectiveness</a:t>
            </a:r>
          </a:p>
          <a:p>
            <a:pPr lvl="1"/>
            <a:r>
              <a:rPr lang="en-US" dirty="0" smtClean="0"/>
              <a:t>features of good experiments</a:t>
            </a:r>
          </a:p>
          <a:p>
            <a:pPr lvl="1"/>
            <a:r>
              <a:rPr lang="en-US" dirty="0" smtClean="0"/>
              <a:t>reasons for no effect</a:t>
            </a:r>
          </a:p>
          <a:p>
            <a:pPr lvl="1"/>
            <a:r>
              <a:rPr lang="en-US" dirty="0" smtClean="0"/>
              <a:t>research relevant to your organization</a:t>
            </a:r>
          </a:p>
          <a:p>
            <a:r>
              <a:rPr lang="en-US" dirty="0" smtClean="0"/>
              <a:t>Interpret significance in statistics</a:t>
            </a:r>
          </a:p>
        </p:txBody>
      </p:sp>
      <p:sp>
        <p:nvSpPr>
          <p:cNvPr id="15" name="Slide Number Placeholder 14"/>
          <p:cNvSpPr>
            <a:spLocks noGrp="1"/>
          </p:cNvSpPr>
          <p:nvPr>
            <p:ph type="sldNum" sz="quarter" idx="12"/>
          </p:nvPr>
        </p:nvSpPr>
        <p:spPr/>
        <p:txBody>
          <a:bodyPr/>
          <a:lstStyle/>
          <a:p>
            <a:fld id="{AE0A364F-8594-40CC-8555-8B80B5103C69}"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95276" y="4232475"/>
            <a:ext cx="7924800" cy="685800"/>
          </a:xfrm>
          <a:prstGeom prst="rect">
            <a:avLst/>
          </a:prstGeom>
        </p:spPr>
        <p:txBody>
          <a:bodyPr/>
          <a:lstStyle/>
          <a:p>
            <a:pPr eaLnBrk="0" hangingPunct="0">
              <a:defRPr/>
            </a:pPr>
            <a:r>
              <a:rPr lang="en-US" sz="3600" dirty="0" smtClean="0">
                <a:latin typeface="+mj-lt"/>
                <a:ea typeface="+mj-ea"/>
                <a:cs typeface="+mj-cs"/>
              </a:rPr>
              <a:t>In most contexts, it is what a person can </a:t>
            </a:r>
            <a:r>
              <a:rPr lang="en-US" sz="3600" i="1" dirty="0" smtClean="0">
                <a:latin typeface="+mj-lt"/>
                <a:ea typeface="+mj-ea"/>
                <a:cs typeface="+mj-cs"/>
              </a:rPr>
              <a:t>do</a:t>
            </a:r>
            <a:r>
              <a:rPr lang="en-US" sz="3600" dirty="0" smtClean="0">
                <a:latin typeface="+mj-lt"/>
                <a:ea typeface="+mj-ea"/>
                <a:cs typeface="+mj-cs"/>
              </a:rPr>
              <a:t>, not what they </a:t>
            </a:r>
            <a:r>
              <a:rPr lang="en-US" sz="3600" i="1" dirty="0" smtClean="0">
                <a:latin typeface="+mj-lt"/>
                <a:ea typeface="+mj-ea"/>
                <a:cs typeface="+mj-cs"/>
              </a:rPr>
              <a:t>say</a:t>
            </a:r>
            <a:r>
              <a:rPr lang="en-US" sz="3600" dirty="0" smtClean="0">
                <a:latin typeface="+mj-lt"/>
                <a:ea typeface="+mj-ea"/>
                <a:cs typeface="+mj-cs"/>
              </a:rPr>
              <a:t> that really matters.</a:t>
            </a:r>
            <a:endParaRPr lang="en-US" sz="3600" i="1" dirty="0">
              <a:latin typeface="+mj-lt"/>
              <a:ea typeface="+mj-ea"/>
              <a:cs typeface="+mj-cs"/>
            </a:endParaRPr>
          </a:p>
        </p:txBody>
      </p:sp>
      <p:sp>
        <p:nvSpPr>
          <p:cNvPr id="26627" name="TextBox 2"/>
          <p:cNvSpPr txBox="1">
            <a:spLocks noChangeArrowheads="1"/>
          </p:cNvSpPr>
          <p:nvPr/>
        </p:nvSpPr>
        <p:spPr bwMode="auto">
          <a:xfrm>
            <a:off x="741838" y="1879702"/>
            <a:ext cx="4953000" cy="584200"/>
          </a:xfrm>
          <a:prstGeom prst="rect">
            <a:avLst/>
          </a:prstGeom>
          <a:noFill/>
          <a:ln w="9525">
            <a:noFill/>
            <a:miter lim="800000"/>
            <a:headEnd/>
            <a:tailEnd/>
          </a:ln>
        </p:spPr>
        <p:txBody>
          <a:bodyPr>
            <a:spAutoFit/>
          </a:bodyPr>
          <a:lstStyle/>
          <a:p>
            <a:r>
              <a:rPr lang="en-US" sz="3200">
                <a:solidFill>
                  <a:srgbClr val="008000"/>
                </a:solidFill>
              </a:rPr>
              <a:t>Learning Measures</a:t>
            </a:r>
          </a:p>
        </p:txBody>
      </p:sp>
      <p:sp>
        <p:nvSpPr>
          <p:cNvPr id="26628" name="TextBox 5"/>
          <p:cNvSpPr txBox="1">
            <a:spLocks noChangeArrowheads="1"/>
          </p:cNvSpPr>
          <p:nvPr/>
        </p:nvSpPr>
        <p:spPr bwMode="auto">
          <a:xfrm>
            <a:off x="5334805" y="1158082"/>
            <a:ext cx="2420454" cy="2554545"/>
          </a:xfrm>
          <a:prstGeom prst="rect">
            <a:avLst/>
          </a:prstGeom>
          <a:noFill/>
          <a:ln w="9525">
            <a:noFill/>
            <a:miter lim="800000"/>
            <a:headEnd/>
            <a:tailEnd/>
          </a:ln>
        </p:spPr>
        <p:txBody>
          <a:bodyPr wrap="none">
            <a:spAutoFit/>
          </a:bodyPr>
          <a:lstStyle/>
          <a:p>
            <a:pPr algn="ctr"/>
            <a:r>
              <a:rPr lang="en-US" sz="3200" dirty="0"/>
              <a:t>Recall</a:t>
            </a:r>
          </a:p>
          <a:p>
            <a:pPr algn="ctr"/>
            <a:endParaRPr lang="en-US" sz="3200" dirty="0"/>
          </a:p>
          <a:p>
            <a:pPr algn="ctr"/>
            <a:r>
              <a:rPr lang="en-US" sz="3200" dirty="0"/>
              <a:t>Or</a:t>
            </a:r>
          </a:p>
          <a:p>
            <a:pPr algn="ctr"/>
            <a:endParaRPr lang="en-US" sz="3200" dirty="0"/>
          </a:p>
          <a:p>
            <a:pPr algn="ctr"/>
            <a:r>
              <a:rPr lang="en-US" sz="3200" dirty="0" smtClean="0"/>
              <a:t>Application?</a:t>
            </a:r>
            <a:endParaRPr lang="en-US" sz="3200" dirty="0"/>
          </a:p>
        </p:txBody>
      </p:sp>
      <p:sp>
        <p:nvSpPr>
          <p:cNvPr id="5" name="Title 4"/>
          <p:cNvSpPr>
            <a:spLocks noGrp="1"/>
          </p:cNvSpPr>
          <p:nvPr>
            <p:ph type="title"/>
          </p:nvPr>
        </p:nvSpPr>
        <p:spPr/>
        <p:txBody>
          <a:bodyPr/>
          <a:lstStyle/>
          <a:p>
            <a:r>
              <a:rPr lang="en-US" dirty="0" smtClean="0"/>
              <a:t>Research Relevance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2"/>
          <p:cNvSpPr txBox="1">
            <a:spLocks noChangeArrowheads="1"/>
          </p:cNvSpPr>
          <p:nvPr/>
        </p:nvSpPr>
        <p:spPr bwMode="auto">
          <a:xfrm>
            <a:off x="1535292" y="1718705"/>
            <a:ext cx="4953000" cy="584200"/>
          </a:xfrm>
          <a:prstGeom prst="rect">
            <a:avLst/>
          </a:prstGeom>
          <a:noFill/>
          <a:ln w="9525">
            <a:noFill/>
            <a:miter lim="800000"/>
            <a:headEnd/>
            <a:tailEnd/>
          </a:ln>
        </p:spPr>
        <p:txBody>
          <a:bodyPr>
            <a:spAutoFit/>
          </a:bodyPr>
          <a:lstStyle/>
          <a:p>
            <a:r>
              <a:rPr lang="en-US" sz="3200" dirty="0">
                <a:solidFill>
                  <a:srgbClr val="008000"/>
                </a:solidFill>
              </a:rPr>
              <a:t>Significance? </a:t>
            </a:r>
          </a:p>
        </p:txBody>
      </p:sp>
      <p:sp>
        <p:nvSpPr>
          <p:cNvPr id="27652" name="TextBox 5"/>
          <p:cNvSpPr txBox="1">
            <a:spLocks noChangeArrowheads="1"/>
          </p:cNvSpPr>
          <p:nvPr/>
        </p:nvSpPr>
        <p:spPr bwMode="auto">
          <a:xfrm>
            <a:off x="4454788" y="1292480"/>
            <a:ext cx="3048230" cy="1569660"/>
          </a:xfrm>
          <a:prstGeom prst="rect">
            <a:avLst/>
          </a:prstGeom>
          <a:noFill/>
          <a:ln w="9525">
            <a:noFill/>
            <a:miter lim="800000"/>
            <a:headEnd/>
            <a:tailEnd/>
          </a:ln>
        </p:spPr>
        <p:txBody>
          <a:bodyPr wrap="none">
            <a:spAutoFit/>
          </a:bodyPr>
          <a:lstStyle/>
          <a:p>
            <a:pPr algn="ctr"/>
            <a:r>
              <a:rPr lang="en-US" sz="3200" dirty="0" err="1" smtClean="0"/>
              <a:t>p</a:t>
            </a:r>
            <a:r>
              <a:rPr lang="en-US" sz="3200" dirty="0" smtClean="0"/>
              <a:t> </a:t>
            </a:r>
            <a:r>
              <a:rPr lang="en-US" sz="3200" dirty="0"/>
              <a:t>&lt; .05</a:t>
            </a:r>
            <a:endParaRPr lang="en-US" sz="3200" dirty="0" smtClean="0"/>
          </a:p>
          <a:p>
            <a:pPr algn="ctr"/>
            <a:endParaRPr lang="en-US" sz="3200" dirty="0" smtClean="0"/>
          </a:p>
          <a:p>
            <a:pPr algn="ctr"/>
            <a:r>
              <a:rPr lang="en-US" sz="3200" dirty="0"/>
              <a:t>Effect Size  ≥ .5</a:t>
            </a:r>
          </a:p>
        </p:txBody>
      </p:sp>
      <p:sp>
        <p:nvSpPr>
          <p:cNvPr id="6" name="Title 5"/>
          <p:cNvSpPr>
            <a:spLocks noGrp="1"/>
          </p:cNvSpPr>
          <p:nvPr>
            <p:ph type="title"/>
          </p:nvPr>
        </p:nvSpPr>
        <p:spPr/>
        <p:txBody>
          <a:bodyPr/>
          <a:lstStyle/>
          <a:p>
            <a:r>
              <a:rPr lang="en-US" dirty="0" smtClean="0"/>
              <a:t>Research Relevance</a:t>
            </a:r>
            <a:endParaRPr lang="en-US" dirty="0"/>
          </a:p>
        </p:txBody>
      </p:sp>
      <p:sp>
        <p:nvSpPr>
          <p:cNvPr id="7" name="Content Placeholder 6"/>
          <p:cNvSpPr>
            <a:spLocks noGrp="1"/>
          </p:cNvSpPr>
          <p:nvPr>
            <p:ph idx="1"/>
          </p:nvPr>
        </p:nvSpPr>
        <p:spPr>
          <a:xfrm>
            <a:off x="618842" y="3041043"/>
            <a:ext cx="7941337" cy="3483089"/>
          </a:xfrm>
        </p:spPr>
        <p:txBody>
          <a:bodyPr>
            <a:normAutofit fontScale="85000" lnSpcReduction="20000"/>
          </a:bodyPr>
          <a:lstStyle/>
          <a:p>
            <a:pPr eaLnBrk="0" hangingPunct="0">
              <a:buNone/>
              <a:defRPr/>
            </a:pPr>
            <a:r>
              <a:rPr lang="en-US" dirty="0" smtClean="0">
                <a:solidFill>
                  <a:srgbClr val="000000"/>
                </a:solidFill>
              </a:rPr>
              <a:t>Nothing magical about these numbers!</a:t>
            </a:r>
          </a:p>
          <a:p>
            <a:pPr eaLnBrk="0" hangingPunct="0">
              <a:defRPr/>
            </a:pPr>
            <a:r>
              <a:rPr lang="en-US" dirty="0" smtClean="0">
                <a:solidFill>
                  <a:srgbClr val="000000"/>
                </a:solidFill>
              </a:rPr>
              <a:t>Poor treatments can look good by chance </a:t>
            </a:r>
          </a:p>
          <a:p>
            <a:pPr lvl="1" eaLnBrk="0" hangingPunct="0">
              <a:defRPr/>
            </a:pPr>
            <a:r>
              <a:rPr lang="en-US" dirty="0" smtClean="0">
                <a:solidFill>
                  <a:srgbClr val="000000"/>
                </a:solidFill>
              </a:rPr>
              <a:t>P=.05 =&gt; 1 in 20 chance that treatment just happened, by chance, to be better.</a:t>
            </a:r>
          </a:p>
          <a:p>
            <a:pPr eaLnBrk="0" hangingPunct="0">
              <a:defRPr/>
            </a:pPr>
            <a:r>
              <a:rPr lang="en-US" dirty="0" smtClean="0">
                <a:solidFill>
                  <a:srgbClr val="000000"/>
                </a:solidFill>
              </a:rPr>
              <a:t>Good treatments may not</a:t>
            </a:r>
          </a:p>
          <a:p>
            <a:pPr lvl="1" eaLnBrk="0" hangingPunct="0">
              <a:defRPr/>
            </a:pPr>
            <a:r>
              <a:rPr lang="en-US" dirty="0" smtClean="0">
                <a:solidFill>
                  <a:srgbClr val="000000"/>
                </a:solidFill>
              </a:rPr>
              <a:t>Small </a:t>
            </a:r>
            <a:r>
              <a:rPr lang="en-US" dirty="0" err="1" smtClean="0">
                <a:solidFill>
                  <a:srgbClr val="000000"/>
                </a:solidFill>
              </a:rPr>
              <a:t>p</a:t>
            </a:r>
            <a:r>
              <a:rPr lang="en-US" dirty="0" smtClean="0">
                <a:solidFill>
                  <a:srgbClr val="000000"/>
                </a:solidFill>
              </a:rPr>
              <a:t> &amp; effect size values can be associated with reliable &amp; valuable instructional programs </a:t>
            </a:r>
          </a:p>
          <a:p>
            <a:pPr eaLnBrk="0" hangingPunct="0">
              <a:defRPr/>
            </a:pPr>
            <a:r>
              <a:rPr lang="en-US" dirty="0" smtClean="0">
                <a:solidFill>
                  <a:srgbClr val="000000"/>
                </a:solidFill>
              </a:rPr>
              <a:t>Look for results across multiple contexts (external validity)</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2632" y="274638"/>
            <a:ext cx="7941337" cy="1673844"/>
          </a:xfrm>
        </p:spPr>
        <p:txBody>
          <a:bodyPr>
            <a:normAutofit/>
          </a:bodyPr>
          <a:lstStyle/>
          <a:p>
            <a:r>
              <a:rPr lang="en-US" dirty="0" smtClean="0"/>
              <a:t>KLI learning processes &amp; instructional principles</a:t>
            </a:r>
            <a:endParaRPr lang="en-US" dirty="0"/>
          </a:p>
        </p:txBody>
      </p:sp>
      <p:sp>
        <p:nvSpPr>
          <p:cNvPr id="2" name="Slide Number Placeholder 1"/>
          <p:cNvSpPr>
            <a:spLocks noGrp="1"/>
          </p:cNvSpPr>
          <p:nvPr>
            <p:ph type="sldNum" sz="quarter" idx="12"/>
          </p:nvPr>
        </p:nvSpPr>
        <p:spPr/>
        <p:txBody>
          <a:bodyPr/>
          <a:lstStyle/>
          <a:p>
            <a:pPr>
              <a:defRPr/>
            </a:pPr>
            <a:fld id="{C9DC2F69-973B-48A8-817F-5E93F1CF368C}" type="slidenum">
              <a:rPr lang="en-US" smtClean="0"/>
              <a:pPr>
                <a:defRPr/>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normAutofit fontScale="90000"/>
          </a:bodyPr>
          <a:lstStyle/>
          <a:p>
            <a:r>
              <a:rPr lang="en-US" sz="3600"/>
              <a:t>KLI: More complex </a:t>
            </a:r>
            <a:r>
              <a:rPr lang="en-US" sz="3600" i="1"/>
              <a:t>learning processes</a:t>
            </a:r>
            <a:r>
              <a:rPr lang="en-US" sz="3600"/>
              <a:t> are needed for more complex knowledge</a:t>
            </a:r>
          </a:p>
        </p:txBody>
      </p:sp>
      <p:graphicFrame>
        <p:nvGraphicFramePr>
          <p:cNvPr id="40962" name="Object 2"/>
          <p:cNvGraphicFramePr>
            <a:graphicFrameLocks noChangeAspect="1"/>
          </p:cNvGraphicFramePr>
          <p:nvPr/>
        </p:nvGraphicFramePr>
        <p:xfrm>
          <a:off x="660400" y="2209800"/>
          <a:ext cx="7278688" cy="4911725"/>
        </p:xfrm>
        <a:graphic>
          <a:graphicData uri="http://schemas.openxmlformats.org/presentationml/2006/ole">
            <mc:AlternateContent xmlns:mc="http://schemas.openxmlformats.org/markup-compatibility/2006">
              <mc:Choice xmlns:v="urn:schemas-microsoft-com:vml" Requires="v">
                <p:oleObj spid="_x0000_s233483" name="Document" r:id="rId5" imgW="6096000" imgH="4114800" progId="Word.Document.12">
                  <p:embed/>
                </p:oleObj>
              </mc:Choice>
              <mc:Fallback>
                <p:oleObj name="Document" r:id="rId5" imgW="6096000" imgH="4114800"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 y="2209800"/>
                        <a:ext cx="7278688" cy="491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6917" name="Rectangle 5"/>
          <p:cNvSpPr>
            <a:spLocks noChangeArrowheads="1"/>
          </p:cNvSpPr>
          <p:nvPr/>
        </p:nvSpPr>
        <p:spPr bwMode="auto">
          <a:xfrm>
            <a:off x="6350000" y="2235200"/>
            <a:ext cx="1562100" cy="33782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166918" name="Rectangle 6"/>
          <p:cNvSpPr>
            <a:spLocks noChangeArrowheads="1"/>
          </p:cNvSpPr>
          <p:nvPr/>
        </p:nvSpPr>
        <p:spPr bwMode="auto">
          <a:xfrm>
            <a:off x="4787900" y="2235200"/>
            <a:ext cx="1562100" cy="33782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166919" name="Rectangle 7"/>
          <p:cNvSpPr>
            <a:spLocks noChangeArrowheads="1"/>
          </p:cNvSpPr>
          <p:nvPr/>
        </p:nvSpPr>
        <p:spPr bwMode="auto">
          <a:xfrm>
            <a:off x="3314700" y="2235200"/>
            <a:ext cx="1562100" cy="33782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1669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1669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499"/>
                                          </p:stCondLst>
                                        </p:cTn>
                                        <p:tgtEl>
                                          <p:spTgt spid="1669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7" grpId="0" animBg="1"/>
      <p:bldP spid="166918" grpId="0" animBg="1"/>
      <p:bldP spid="1669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t="86453"/>
          <a:stretch>
            <a:fillRect/>
          </a:stretch>
        </p:blipFill>
        <p:spPr bwMode="auto">
          <a:xfrm>
            <a:off x="601663" y="5607050"/>
            <a:ext cx="8531225" cy="1250950"/>
          </a:xfrm>
          <a:prstGeom prst="rect">
            <a:avLst/>
          </a:prstGeom>
          <a:noFill/>
          <a:ln w="12700">
            <a:noFill/>
            <a:miter lim="800000"/>
            <a:headEnd/>
            <a:tailEnd/>
          </a:ln>
        </p:spPr>
      </p:pic>
      <p:pic>
        <p:nvPicPr>
          <p:cNvPr id="45059" name="Picture 3"/>
          <p:cNvPicPr>
            <a:picLocks noChangeAspect="1" noChangeArrowheads="1"/>
          </p:cNvPicPr>
          <p:nvPr/>
        </p:nvPicPr>
        <p:blipFill>
          <a:blip r:embed="rId2"/>
          <a:srcRect b="68285"/>
          <a:stretch>
            <a:fillRect/>
          </a:stretch>
        </p:blipFill>
        <p:spPr bwMode="auto">
          <a:xfrm>
            <a:off x="615950" y="901700"/>
            <a:ext cx="8528050" cy="2927350"/>
          </a:xfrm>
          <a:prstGeom prst="rect">
            <a:avLst/>
          </a:prstGeom>
          <a:noFill/>
          <a:ln w="12700">
            <a:noFill/>
            <a:miter lim="800000"/>
            <a:headEnd/>
            <a:tailEnd/>
          </a:ln>
        </p:spPr>
      </p:pic>
      <p:pic>
        <p:nvPicPr>
          <p:cNvPr id="45060" name="Picture 4"/>
          <p:cNvPicPr>
            <a:picLocks noChangeAspect="1" noChangeArrowheads="1"/>
          </p:cNvPicPr>
          <p:nvPr/>
        </p:nvPicPr>
        <p:blipFill>
          <a:blip r:embed="rId2"/>
          <a:srcRect t="49960" b="31793"/>
          <a:stretch>
            <a:fillRect/>
          </a:stretch>
        </p:blipFill>
        <p:spPr bwMode="auto">
          <a:xfrm>
            <a:off x="606425" y="3860800"/>
            <a:ext cx="8529638" cy="1684338"/>
          </a:xfrm>
          <a:prstGeom prst="rect">
            <a:avLst/>
          </a:prstGeom>
          <a:noFill/>
          <a:ln w="12700">
            <a:noFill/>
            <a:miter lim="800000"/>
            <a:headEnd/>
            <a:tailEnd/>
          </a:ln>
        </p:spPr>
      </p:pic>
      <p:pic>
        <p:nvPicPr>
          <p:cNvPr id="45061" name="Picture 4"/>
          <p:cNvPicPr>
            <a:picLocks noChangeAspect="1" noChangeArrowheads="1"/>
          </p:cNvPicPr>
          <p:nvPr/>
        </p:nvPicPr>
        <p:blipFill>
          <a:blip r:embed="rId3"/>
          <a:srcRect/>
          <a:stretch>
            <a:fillRect/>
          </a:stretch>
        </p:blipFill>
        <p:spPr bwMode="auto">
          <a:xfrm>
            <a:off x="0" y="0"/>
            <a:ext cx="1338263" cy="1720850"/>
          </a:xfrm>
          <a:prstGeom prst="rect">
            <a:avLst/>
          </a:prstGeom>
          <a:noFill/>
          <a:ln w="9525">
            <a:noFill/>
            <a:miter lim="800000"/>
            <a:headEnd/>
            <a:tailEnd/>
          </a:ln>
        </p:spPr>
      </p:pic>
      <p:grpSp>
        <p:nvGrpSpPr>
          <p:cNvPr id="2" name="Group 8"/>
          <p:cNvGrpSpPr>
            <a:grpSpLocks/>
          </p:cNvGrpSpPr>
          <p:nvPr/>
        </p:nvGrpSpPr>
        <p:grpSpPr bwMode="auto">
          <a:xfrm>
            <a:off x="1270000" y="2921000"/>
            <a:ext cx="2565400" cy="1460500"/>
            <a:chOff x="800" y="1840"/>
            <a:chExt cx="1616" cy="920"/>
          </a:xfrm>
        </p:grpSpPr>
        <p:sp>
          <p:nvSpPr>
            <p:cNvPr id="45063" name="Oval 6"/>
            <p:cNvSpPr>
              <a:spLocks noChangeArrowheads="1"/>
            </p:cNvSpPr>
            <p:nvPr/>
          </p:nvSpPr>
          <p:spPr bwMode="auto">
            <a:xfrm>
              <a:off x="1088" y="1840"/>
              <a:ext cx="1328" cy="224"/>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45064" name="Oval 7"/>
            <p:cNvSpPr>
              <a:spLocks noChangeArrowheads="1"/>
            </p:cNvSpPr>
            <p:nvPr/>
          </p:nvSpPr>
          <p:spPr bwMode="auto">
            <a:xfrm>
              <a:off x="800" y="2536"/>
              <a:ext cx="1576" cy="224"/>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grpSp>
      <p:sp>
        <p:nvSpPr>
          <p:cNvPr id="9" name="Title 8"/>
          <p:cNvSpPr>
            <a:spLocks noGrp="1"/>
          </p:cNvSpPr>
          <p:nvPr>
            <p:ph type="title"/>
          </p:nvPr>
        </p:nvSpPr>
        <p:spPr>
          <a:xfrm>
            <a:off x="1598353" y="-65679"/>
            <a:ext cx="6961826" cy="963294"/>
          </a:xfrm>
        </p:spPr>
        <p:txBody>
          <a:bodyPr/>
          <a:lstStyle/>
          <a:p>
            <a:r>
              <a:rPr lang="en-US" dirty="0" smtClean="0"/>
              <a:t>Instructional Principles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35000"/>
            <a:ext cx="7772400" cy="1765300"/>
          </a:xfrm>
        </p:spPr>
        <p:txBody>
          <a:bodyPr/>
          <a:lstStyle/>
          <a:p>
            <a:r>
              <a:rPr lang="en-US" sz="3200"/>
              <a:t>Can interactive tutoring of rule KCs be improved by adding examples?</a:t>
            </a:r>
          </a:p>
        </p:txBody>
      </p:sp>
      <p:sp>
        <p:nvSpPr>
          <p:cNvPr id="384004" name="Rectangle 4"/>
          <p:cNvSpPr>
            <a:spLocks noGrp="1" noChangeArrowheads="1"/>
          </p:cNvSpPr>
          <p:nvPr>
            <p:ph type="body" idx="1"/>
          </p:nvPr>
        </p:nvSpPr>
        <p:spPr>
          <a:xfrm>
            <a:off x="609600" y="2361281"/>
            <a:ext cx="7975600" cy="3734719"/>
          </a:xfrm>
        </p:spPr>
        <p:txBody>
          <a:bodyPr/>
          <a:lstStyle/>
          <a:p>
            <a:r>
              <a:rPr lang="en-US" sz="2400" i="1" dirty="0">
                <a:solidFill>
                  <a:schemeClr val="tx2"/>
                </a:solidFill>
              </a:rPr>
              <a:t>No</a:t>
            </a:r>
            <a:r>
              <a:rPr lang="en-US" sz="2400" dirty="0"/>
              <a:t> by</a:t>
            </a:r>
            <a:r>
              <a:rPr lang="en-US" sz="2400" dirty="0" smtClean="0"/>
              <a:t> “desirable difficulties” &amp; testing </a:t>
            </a:r>
            <a:r>
              <a:rPr lang="en-US" sz="2400" dirty="0"/>
              <a:t>effect</a:t>
            </a:r>
          </a:p>
          <a:p>
            <a:pPr lvl="1"/>
            <a:r>
              <a:rPr lang="en-US" sz="2000" dirty="0" smtClean="0"/>
              <a:t>Eliciting “retrieval practice” </a:t>
            </a:r>
            <a:r>
              <a:rPr lang="en-US" sz="2000" dirty="0"/>
              <a:t>is better </a:t>
            </a:r>
            <a:r>
              <a:rPr lang="en-US" sz="2000" dirty="0" smtClean="0"/>
              <a:t>when students succeed</a:t>
            </a:r>
          </a:p>
          <a:p>
            <a:pPr lvl="1"/>
            <a:r>
              <a:rPr lang="en-US" sz="2000" dirty="0"/>
              <a:t>Feedback provides examples when</a:t>
            </a:r>
            <a:r>
              <a:rPr lang="en-US" sz="2000" dirty="0" smtClean="0"/>
              <a:t> they do not</a:t>
            </a:r>
          </a:p>
          <a:p>
            <a:r>
              <a:rPr lang="en-US" sz="2400" i="1" dirty="0">
                <a:solidFill>
                  <a:schemeClr val="tx2"/>
                </a:solidFill>
              </a:rPr>
              <a:t>Yes</a:t>
            </a:r>
            <a:r>
              <a:rPr lang="en-US" sz="2400" dirty="0"/>
              <a:t> by cognitive load </a:t>
            </a:r>
            <a:r>
              <a:rPr lang="en-US" sz="2400" dirty="0" smtClean="0"/>
              <a:t>theory &amp; worked </a:t>
            </a:r>
            <a:r>
              <a:rPr lang="en-US" sz="2400" dirty="0"/>
              <a:t>examples</a:t>
            </a:r>
          </a:p>
          <a:p>
            <a:pPr lvl="1"/>
            <a:r>
              <a:rPr lang="en-US" sz="2000" dirty="0"/>
              <a:t>Examples support induction &amp; deeper feature search </a:t>
            </a:r>
          </a:p>
          <a:p>
            <a:pPr lvl="1"/>
            <a:r>
              <a:rPr lang="en-US" sz="2000" dirty="0"/>
              <a:t>Early problems introduce load =&gt; shallow processing &amp; less attention to example-based feedback</a:t>
            </a:r>
            <a:br>
              <a:rPr lang="en-US" sz="2000" dirty="0"/>
            </a:br>
            <a:endParaRPr lang="en-US" sz="2000" dirty="0"/>
          </a:p>
          <a:p>
            <a:r>
              <a:rPr lang="en-US" sz="2400" dirty="0"/>
              <a:t>Test with lab &amp; </a:t>
            </a:r>
            <a:r>
              <a:rPr lang="en-US" sz="2400" i="1" dirty="0"/>
              <a:t>in vivo</a:t>
            </a:r>
            <a:r>
              <a:rPr lang="en-US" sz="2400" dirty="0"/>
              <a:t> experiments …</a:t>
            </a:r>
          </a:p>
        </p:txBody>
      </p:sp>
    </p:spTree>
  </p:cSld>
  <p:clrMapOvr>
    <a:masterClrMapping/>
  </p:clrMapOvr>
  <p:transition xmlns:p14="http://schemas.microsoft.com/office/powerpoint/2010/main" advTm="230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400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8400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840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400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8400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8400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40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13" descr="screenshot-work area.jpg"/>
          <p:cNvPicPr>
            <a:picLocks noChangeAspect="1"/>
          </p:cNvPicPr>
          <p:nvPr/>
        </p:nvPicPr>
        <p:blipFill>
          <a:blip r:embed="rId2"/>
          <a:srcRect r="54857" b="28346"/>
          <a:stretch>
            <a:fillRect/>
          </a:stretch>
        </p:blipFill>
        <p:spPr bwMode="auto">
          <a:xfrm>
            <a:off x="366713" y="0"/>
            <a:ext cx="5761037" cy="6858000"/>
          </a:xfrm>
          <a:prstGeom prst="rect">
            <a:avLst/>
          </a:prstGeom>
          <a:noFill/>
          <a:ln w="9525">
            <a:noFill/>
            <a:miter lim="800000"/>
            <a:headEnd/>
            <a:tailEnd/>
          </a:ln>
        </p:spPr>
      </p:pic>
      <p:sp>
        <p:nvSpPr>
          <p:cNvPr id="59395" name="Oval 16"/>
          <p:cNvSpPr>
            <a:spLocks noChangeArrowheads="1"/>
          </p:cNvSpPr>
          <p:nvPr/>
        </p:nvSpPr>
        <p:spPr bwMode="auto">
          <a:xfrm>
            <a:off x="1568450" y="3378200"/>
            <a:ext cx="2286000" cy="476250"/>
          </a:xfrm>
          <a:prstGeom prst="ellipse">
            <a:avLst/>
          </a:prstGeom>
          <a:noFill/>
          <a:ln w="38100">
            <a:solidFill>
              <a:srgbClr val="FF0000"/>
            </a:solidFill>
            <a:round/>
            <a:headEnd/>
            <a:tailEnd/>
          </a:ln>
        </p:spPr>
        <p:txBody>
          <a:bodyPr>
            <a:prstTxWarp prst="textNoShape">
              <a:avLst/>
            </a:prstTxWarp>
            <a:spAutoFit/>
          </a:bodyPr>
          <a:lstStyle/>
          <a:p>
            <a:pPr>
              <a:spcBef>
                <a:spcPct val="50000"/>
              </a:spcBef>
            </a:pPr>
            <a:endParaRPr lang="en-US" sz="1600">
              <a:solidFill>
                <a:schemeClr val="bg1"/>
              </a:solidFill>
              <a:latin typeface="Times" charset="0"/>
            </a:endParaRPr>
          </a:p>
        </p:txBody>
      </p:sp>
      <p:cxnSp>
        <p:nvCxnSpPr>
          <p:cNvPr id="59396" name="Straight Arrow Connector 18"/>
          <p:cNvCxnSpPr>
            <a:cxnSpLocks noChangeShapeType="1"/>
          </p:cNvCxnSpPr>
          <p:nvPr/>
        </p:nvCxnSpPr>
        <p:spPr bwMode="auto">
          <a:xfrm rot="16200000" flipV="1">
            <a:off x="3111500" y="4516438"/>
            <a:ext cx="485775" cy="190500"/>
          </a:xfrm>
          <a:prstGeom prst="straightConnector1">
            <a:avLst/>
          </a:prstGeom>
          <a:noFill/>
          <a:ln w="38100">
            <a:solidFill>
              <a:srgbClr val="FF0000"/>
            </a:solidFill>
            <a:round/>
            <a:headEnd/>
            <a:tailEnd type="arrow" w="med" len="med"/>
          </a:ln>
        </p:spPr>
      </p:cxnSp>
      <p:sp>
        <p:nvSpPr>
          <p:cNvPr id="59397" name="TextBox 22"/>
          <p:cNvSpPr txBox="1">
            <a:spLocks noChangeArrowheads="1"/>
          </p:cNvSpPr>
          <p:nvPr/>
        </p:nvSpPr>
        <p:spPr bwMode="auto">
          <a:xfrm>
            <a:off x="4457700" y="1254125"/>
            <a:ext cx="4467225" cy="1676400"/>
          </a:xfrm>
          <a:prstGeom prst="rect">
            <a:avLst/>
          </a:prstGeom>
          <a:solidFill>
            <a:srgbClr val="FFFF00"/>
          </a:solidFill>
          <a:ln w="38100">
            <a:noFill/>
            <a:miter lim="800000"/>
            <a:headEnd/>
            <a:tailEnd/>
          </a:ln>
        </p:spPr>
        <p:txBody>
          <a:bodyPr>
            <a:prstTxWarp prst="textNoShape">
              <a:avLst/>
            </a:prstTxWarp>
            <a:spAutoFit/>
          </a:bodyPr>
          <a:lstStyle/>
          <a:p>
            <a:pPr>
              <a:spcBef>
                <a:spcPct val="50000"/>
              </a:spcBef>
            </a:pPr>
            <a:r>
              <a:rPr lang="en-US" sz="2800" dirty="0">
                <a:solidFill>
                  <a:srgbClr val="000000"/>
                </a:solidFill>
              </a:rPr>
              <a:t>Ecological Control  = Standard Cognitive Tutor </a:t>
            </a:r>
            <a:r>
              <a:rPr lang="en-US" sz="2400" dirty="0">
                <a:solidFill>
                  <a:srgbClr val="000000"/>
                </a:solidFill>
              </a:rPr>
              <a:t>Students solve problems step-by-step &amp; explain</a:t>
            </a:r>
            <a:endParaRPr lang="en-US" sz="2800" dirty="0">
              <a:solidFill>
                <a:srgbClr val="000000"/>
              </a:solidFill>
            </a:endParaRPr>
          </a:p>
        </p:txBody>
      </p:sp>
      <p:pic>
        <p:nvPicPr>
          <p:cNvPr id="59398" name="Picture 11" descr="screenshot-examples condition-worked out step.jpg"/>
          <p:cNvPicPr>
            <a:picLocks noChangeAspect="1"/>
          </p:cNvPicPr>
          <p:nvPr/>
        </p:nvPicPr>
        <p:blipFill>
          <a:blip r:embed="rId3"/>
          <a:srcRect l="50278" t="43240" r="6805" b="7777"/>
          <a:stretch>
            <a:fillRect/>
          </a:stretch>
        </p:blipFill>
        <p:spPr bwMode="auto">
          <a:xfrm>
            <a:off x="4752975" y="3124200"/>
            <a:ext cx="4391025" cy="3759200"/>
          </a:xfrm>
          <a:prstGeom prst="rect">
            <a:avLst/>
          </a:prstGeom>
          <a:noFill/>
          <a:ln w="9525">
            <a:noFill/>
            <a:miter lim="800000"/>
            <a:headEnd/>
            <a:tailEnd/>
          </a:ln>
        </p:spPr>
      </p:pic>
    </p:spTree>
  </p:cSld>
  <p:clrMapOvr>
    <a:masterClrMapping/>
  </p:clrMapOvr>
  <p:transition xmlns:p14="http://schemas.microsoft.com/office/powerpoint/2010/main" advTm="1992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1" descr="screenshot-examples condition-worked out step.jpg"/>
          <p:cNvPicPr>
            <a:picLocks noChangeAspect="1"/>
          </p:cNvPicPr>
          <p:nvPr/>
        </p:nvPicPr>
        <p:blipFill>
          <a:blip r:embed="rId3"/>
          <a:srcRect r="54857" b="26457"/>
          <a:stretch>
            <a:fillRect/>
          </a:stretch>
        </p:blipFill>
        <p:spPr bwMode="auto">
          <a:xfrm>
            <a:off x="1252538" y="0"/>
            <a:ext cx="5614987" cy="6858000"/>
          </a:xfrm>
          <a:prstGeom prst="rect">
            <a:avLst/>
          </a:prstGeom>
          <a:noFill/>
          <a:ln w="9525">
            <a:noFill/>
            <a:miter lim="800000"/>
            <a:headEnd/>
            <a:tailEnd/>
          </a:ln>
        </p:spPr>
      </p:pic>
      <p:sp>
        <p:nvSpPr>
          <p:cNvPr id="60419" name="Text Box 15"/>
          <p:cNvSpPr txBox="1">
            <a:spLocks noChangeArrowheads="1"/>
          </p:cNvSpPr>
          <p:nvPr/>
        </p:nvSpPr>
        <p:spPr bwMode="auto">
          <a:xfrm>
            <a:off x="4746625" y="3008313"/>
            <a:ext cx="2636838" cy="581025"/>
          </a:xfrm>
          <a:prstGeom prst="rect">
            <a:avLst/>
          </a:prstGeom>
          <a:solidFill>
            <a:srgbClr val="FFFF00"/>
          </a:solidFill>
          <a:ln w="38100">
            <a:noFill/>
            <a:miter lim="800000"/>
            <a:headEnd/>
            <a:tailEnd/>
          </a:ln>
        </p:spPr>
        <p:txBody>
          <a:bodyPr>
            <a:prstTxWarp prst="textNoShape">
              <a:avLst/>
            </a:prstTxWarp>
            <a:spAutoFit/>
          </a:bodyPr>
          <a:lstStyle/>
          <a:p>
            <a:pPr>
              <a:spcBef>
                <a:spcPct val="50000"/>
              </a:spcBef>
            </a:pPr>
            <a:r>
              <a:rPr lang="en-US" sz="1600">
                <a:solidFill>
                  <a:srgbClr val="000000"/>
                </a:solidFill>
              </a:rPr>
              <a:t>Worked out steps with calculation shown by Tutor</a:t>
            </a:r>
          </a:p>
        </p:txBody>
      </p:sp>
      <p:cxnSp>
        <p:nvCxnSpPr>
          <p:cNvPr id="60420" name="Straight Arrow Connector 10"/>
          <p:cNvCxnSpPr>
            <a:cxnSpLocks noChangeShapeType="1"/>
          </p:cNvCxnSpPr>
          <p:nvPr/>
        </p:nvCxnSpPr>
        <p:spPr bwMode="auto">
          <a:xfrm rot="10800000" flipV="1">
            <a:off x="3994150" y="3335338"/>
            <a:ext cx="666750" cy="9525"/>
          </a:xfrm>
          <a:prstGeom prst="straightConnector1">
            <a:avLst/>
          </a:prstGeom>
          <a:noFill/>
          <a:ln w="38100">
            <a:solidFill>
              <a:srgbClr val="FF0000"/>
            </a:solidFill>
            <a:round/>
            <a:headEnd/>
            <a:tailEnd type="arrow" w="med" len="med"/>
          </a:ln>
        </p:spPr>
      </p:cxnSp>
      <p:sp>
        <p:nvSpPr>
          <p:cNvPr id="60421" name="TextBox 16"/>
          <p:cNvSpPr txBox="1">
            <a:spLocks noChangeArrowheads="1"/>
          </p:cNvSpPr>
          <p:nvPr/>
        </p:nvSpPr>
        <p:spPr bwMode="auto">
          <a:xfrm>
            <a:off x="5507038" y="165100"/>
            <a:ext cx="3636962" cy="2162175"/>
          </a:xfrm>
          <a:prstGeom prst="rect">
            <a:avLst/>
          </a:prstGeom>
          <a:solidFill>
            <a:srgbClr val="FFFF00"/>
          </a:solidFill>
          <a:ln w="38100">
            <a:noFill/>
            <a:miter lim="800000"/>
            <a:headEnd/>
            <a:tailEnd/>
          </a:ln>
        </p:spPr>
        <p:txBody>
          <a:bodyPr>
            <a:prstTxWarp prst="textNoShape">
              <a:avLst/>
            </a:prstTxWarp>
            <a:spAutoFit/>
          </a:bodyPr>
          <a:lstStyle/>
          <a:p>
            <a:pPr>
              <a:spcBef>
                <a:spcPct val="50000"/>
              </a:spcBef>
            </a:pPr>
            <a:r>
              <a:rPr lang="en-US" sz="2800" dirty="0">
                <a:solidFill>
                  <a:srgbClr val="000000"/>
                </a:solidFill>
              </a:rPr>
              <a:t>Treatments: </a:t>
            </a:r>
            <a:br>
              <a:rPr lang="en-US" sz="2800" dirty="0">
                <a:solidFill>
                  <a:srgbClr val="000000"/>
                </a:solidFill>
              </a:rPr>
            </a:br>
            <a:r>
              <a:rPr lang="en-US" sz="2400" dirty="0">
                <a:solidFill>
                  <a:srgbClr val="000000"/>
                </a:solidFill>
              </a:rPr>
              <a:t>1) Half of steps are given as examples</a:t>
            </a:r>
          </a:p>
          <a:p>
            <a:pPr>
              <a:spcBef>
                <a:spcPct val="50000"/>
              </a:spcBef>
            </a:pPr>
            <a:r>
              <a:rPr lang="en-US" sz="2400" dirty="0">
                <a:solidFill>
                  <a:srgbClr val="000000"/>
                </a:solidFill>
              </a:rPr>
              <a:t>2) Adaptive fading of examples into problems</a:t>
            </a:r>
          </a:p>
        </p:txBody>
      </p:sp>
      <p:sp>
        <p:nvSpPr>
          <p:cNvPr id="60422" name="Text Box 15"/>
          <p:cNvSpPr txBox="1">
            <a:spLocks noChangeArrowheads="1"/>
          </p:cNvSpPr>
          <p:nvPr/>
        </p:nvSpPr>
        <p:spPr bwMode="auto">
          <a:xfrm>
            <a:off x="1751013" y="5189538"/>
            <a:ext cx="1752600" cy="825500"/>
          </a:xfrm>
          <a:prstGeom prst="rect">
            <a:avLst/>
          </a:prstGeom>
          <a:solidFill>
            <a:srgbClr val="FFFF00"/>
          </a:solidFill>
          <a:ln w="38100">
            <a:noFill/>
            <a:miter lim="800000"/>
            <a:headEnd/>
            <a:tailEnd/>
          </a:ln>
        </p:spPr>
        <p:txBody>
          <a:bodyPr>
            <a:prstTxWarp prst="textNoShape">
              <a:avLst/>
            </a:prstTxWarp>
            <a:spAutoFit/>
          </a:bodyPr>
          <a:lstStyle/>
          <a:p>
            <a:pPr>
              <a:spcBef>
                <a:spcPct val="50000"/>
              </a:spcBef>
            </a:pPr>
            <a:r>
              <a:rPr lang="en-US" sz="1600">
                <a:solidFill>
                  <a:srgbClr val="000000"/>
                </a:solidFill>
              </a:rPr>
              <a:t>Student still has to self explain worked out step</a:t>
            </a:r>
          </a:p>
        </p:txBody>
      </p:sp>
      <p:cxnSp>
        <p:nvCxnSpPr>
          <p:cNvPr id="60423" name="Straight Arrow Connector 10"/>
          <p:cNvCxnSpPr>
            <a:cxnSpLocks noChangeShapeType="1"/>
            <a:endCxn id="60424" idx="4"/>
          </p:cNvCxnSpPr>
          <p:nvPr/>
        </p:nvCxnSpPr>
        <p:spPr bwMode="auto">
          <a:xfrm rot="16200000" flipV="1">
            <a:off x="2607469" y="4955381"/>
            <a:ext cx="523875" cy="4763"/>
          </a:xfrm>
          <a:prstGeom prst="straightConnector1">
            <a:avLst/>
          </a:prstGeom>
          <a:noFill/>
          <a:ln w="38100">
            <a:solidFill>
              <a:srgbClr val="FF0000"/>
            </a:solidFill>
            <a:round/>
            <a:headEnd/>
            <a:tailEnd type="arrow" w="med" len="med"/>
          </a:ln>
        </p:spPr>
      </p:cxnSp>
      <p:sp>
        <p:nvSpPr>
          <p:cNvPr id="60424" name="Oval 12"/>
          <p:cNvSpPr>
            <a:spLocks noChangeArrowheads="1"/>
          </p:cNvSpPr>
          <p:nvPr/>
        </p:nvSpPr>
        <p:spPr bwMode="auto">
          <a:xfrm>
            <a:off x="1668463" y="4200525"/>
            <a:ext cx="2395537" cy="476250"/>
          </a:xfrm>
          <a:prstGeom prst="ellipse">
            <a:avLst/>
          </a:prstGeom>
          <a:noFill/>
          <a:ln w="38100">
            <a:solidFill>
              <a:srgbClr val="FF0000"/>
            </a:solidFill>
            <a:round/>
            <a:headEnd/>
            <a:tailEnd/>
          </a:ln>
        </p:spPr>
        <p:txBody>
          <a:bodyPr>
            <a:prstTxWarp prst="textNoShape">
              <a:avLst/>
            </a:prstTxWarp>
            <a:spAutoFit/>
          </a:bodyPr>
          <a:lstStyle/>
          <a:p>
            <a:pPr>
              <a:spcBef>
                <a:spcPct val="50000"/>
              </a:spcBef>
            </a:pPr>
            <a:endParaRPr lang="en-US" sz="1600">
              <a:solidFill>
                <a:schemeClr val="bg1"/>
              </a:solidFill>
              <a:latin typeface="Times" charset="0"/>
            </a:endParaRPr>
          </a:p>
        </p:txBody>
      </p:sp>
    </p:spTree>
  </p:cSld>
  <p:clrMapOvr>
    <a:masterClrMapping/>
  </p:clrMapOvr>
  <p:transition xmlns:p14="http://schemas.microsoft.com/office/powerpoint/2010/main" advTm="51456"/>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Grp="1" noChangeAspect="1"/>
          </p:cNvGraphicFramePr>
          <p:nvPr>
            <p:ph idx="4294967295"/>
          </p:nvPr>
        </p:nvGraphicFramePr>
        <p:xfrm>
          <a:off x="92075" y="1790700"/>
          <a:ext cx="9051925" cy="4830763"/>
        </p:xfrm>
        <a:graphic>
          <a:graphicData uri="http://schemas.openxmlformats.org/presentationml/2006/ole">
            <mc:AlternateContent xmlns:mc="http://schemas.openxmlformats.org/markup-compatibility/2006">
              <mc:Choice xmlns:v="urn:schemas-microsoft-com:vml" Requires="v">
                <p:oleObj spid="_x0000_s173067" name="Chart" r:id="rId5" imgW="7446264" imgH="3974592" progId="Excel.Sheet.8">
                  <p:embed/>
                </p:oleObj>
              </mc:Choice>
              <mc:Fallback>
                <p:oleObj name="Chart" r:id="rId5" imgW="7446264" imgH="3974592"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 y="1790700"/>
                        <a:ext cx="9051925"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2467" name="Text Box 3"/>
          <p:cNvSpPr txBox="1">
            <a:spLocks noChangeArrowheads="1"/>
          </p:cNvSpPr>
          <p:nvPr/>
        </p:nvSpPr>
        <p:spPr bwMode="auto">
          <a:xfrm>
            <a:off x="5872163" y="2271713"/>
            <a:ext cx="1152525" cy="36671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de-DE" sz="1800" b="1">
                <a:solidFill>
                  <a:schemeClr val="bg1"/>
                </a:solidFill>
              </a:rPr>
              <a:t>d = .73 *</a:t>
            </a:r>
          </a:p>
        </p:txBody>
      </p:sp>
      <p:sp>
        <p:nvSpPr>
          <p:cNvPr id="62468" name="Rectangle 4"/>
          <p:cNvSpPr>
            <a:spLocks noGrp="1" noChangeArrowheads="1"/>
          </p:cNvSpPr>
          <p:nvPr>
            <p:ph type="title"/>
          </p:nvPr>
        </p:nvSpPr>
        <p:spPr>
          <a:xfrm>
            <a:off x="673100" y="381000"/>
            <a:ext cx="7772400" cy="1143000"/>
          </a:xfrm>
        </p:spPr>
        <p:txBody>
          <a:bodyPr/>
          <a:lstStyle/>
          <a:p>
            <a:r>
              <a:rPr lang="de-DE" sz="3200" dirty="0"/>
              <a:t>Lab</a:t>
            </a:r>
            <a:r>
              <a:rPr lang="de-DE" sz="3200" dirty="0" smtClean="0"/>
              <a:t> </a:t>
            </a:r>
            <a:r>
              <a:rPr lang="de-DE" sz="3200" dirty="0" err="1" smtClean="0"/>
              <a:t>experiment</a:t>
            </a:r>
            <a:r>
              <a:rPr lang="de-DE" sz="3200" dirty="0" smtClean="0"/>
              <a:t>: </a:t>
            </a:r>
            <a:r>
              <a:rPr lang="de-DE" sz="2800" dirty="0" err="1"/>
              <a:t>Adding</a:t>
            </a:r>
            <a:r>
              <a:rPr lang="de-DE" sz="2800" dirty="0"/>
              <a:t> </a:t>
            </a:r>
            <a:r>
              <a:rPr lang="de-DE" sz="2800" dirty="0" err="1"/>
              <a:t>examples</a:t>
            </a:r>
            <a:r>
              <a:rPr lang="de-DE" sz="2800" dirty="0"/>
              <a:t> </a:t>
            </a:r>
            <a:r>
              <a:rPr lang="de-DE" sz="2800" dirty="0" err="1"/>
              <a:t>yields</a:t>
            </a:r>
            <a:r>
              <a:rPr lang="de-DE" sz="2800" dirty="0"/>
              <a:t> </a:t>
            </a:r>
            <a:r>
              <a:rPr lang="de-DE" sz="2800" dirty="0" err="1"/>
              <a:t>better</a:t>
            </a:r>
            <a:r>
              <a:rPr lang="de-DE" sz="2800" dirty="0"/>
              <a:t> </a:t>
            </a:r>
            <a:r>
              <a:rPr lang="de-DE" sz="2800" dirty="0" err="1"/>
              <a:t>conceptual</a:t>
            </a:r>
            <a:r>
              <a:rPr lang="de-DE" sz="2800" dirty="0"/>
              <a:t> </a:t>
            </a:r>
            <a:r>
              <a:rPr lang="de-DE" sz="2800" dirty="0" err="1"/>
              <a:t>transfer</a:t>
            </a:r>
            <a:r>
              <a:rPr lang="de-DE" sz="2800" dirty="0"/>
              <a:t> &amp; </a:t>
            </a:r>
            <a:r>
              <a:rPr lang="de-DE" sz="2800" i="1" dirty="0"/>
              <a:t>20% </a:t>
            </a:r>
            <a:r>
              <a:rPr lang="de-DE" sz="2800" i="1" dirty="0" err="1"/>
              <a:t>less</a:t>
            </a:r>
            <a:r>
              <a:rPr lang="de-DE" sz="2800" i="1" dirty="0"/>
              <a:t> </a:t>
            </a:r>
            <a:r>
              <a:rPr lang="de-DE" sz="2800" i="1" dirty="0" err="1"/>
              <a:t>instructional</a:t>
            </a:r>
            <a:r>
              <a:rPr lang="de-DE" sz="2800" i="1" dirty="0"/>
              <a:t> time</a:t>
            </a:r>
            <a:endParaRPr lang="de-DE" sz="3600" i="1" dirty="0"/>
          </a:p>
        </p:txBody>
      </p:sp>
    </p:spTree>
  </p:cSld>
  <p:clrMapOvr>
    <a:masterClrMapping/>
  </p:clrMapOvr>
  <p:transition xmlns:p14="http://schemas.microsoft.com/office/powerpoint/2010/main" advTm="3696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662632" y="143280"/>
            <a:ext cx="7941337" cy="1143000"/>
          </a:xfrm>
        </p:spPr>
        <p:txBody>
          <a:bodyPr>
            <a:normAutofit fontScale="90000"/>
          </a:bodyPr>
          <a:lstStyle/>
          <a:p>
            <a:r>
              <a:rPr lang="en-US" dirty="0" smtClean="0"/>
              <a:t>Course-based “in vivo” experiment</a:t>
            </a:r>
            <a:endParaRPr lang="en-US" dirty="0"/>
          </a:p>
        </p:txBody>
      </p:sp>
      <p:sp>
        <p:nvSpPr>
          <p:cNvPr id="7" name="Rectangle 2"/>
          <p:cNvSpPr txBox="1">
            <a:spLocks noChangeArrowheads="1"/>
          </p:cNvSpPr>
          <p:nvPr/>
        </p:nvSpPr>
        <p:spPr bwMode="auto">
          <a:xfrm>
            <a:off x="527050" y="4914900"/>
            <a:ext cx="8312150" cy="1581150"/>
          </a:xfrm>
          <a:prstGeom prst="rect">
            <a:avLst/>
          </a:prstGeom>
          <a:noFill/>
          <a:ln w="9525">
            <a:noFill/>
            <a:miter lim="800000"/>
            <a:headEnd/>
            <a:tailEnd/>
          </a:ln>
          <a:effectLst/>
        </p:spPr>
        <p:txBody>
          <a:bodyPr anchor="ctr">
            <a:prstTxWarp prst="textNoShape">
              <a:avLst/>
            </a:prstTxWarp>
          </a:bodyPr>
          <a:lstStyle/>
          <a:p>
            <a:pPr marL="514350" indent="-514350" eaLnBrk="1" hangingPunct="1">
              <a:buFont typeface="Wingdings" charset="2"/>
              <a:buChar char="Ø"/>
              <a:defRPr/>
            </a:pPr>
            <a:r>
              <a:rPr lang="en-US" sz="2400">
                <a:effectLst>
                  <a:outerShdw blurRad="38100" dist="38100" dir="2700000" algn="tl">
                    <a:srgbClr val="000000"/>
                  </a:outerShdw>
                </a:effectLst>
                <a:latin typeface="Verdana" charset="0"/>
              </a:rPr>
              <a:t>Result is robust in classroom environment: </a:t>
            </a:r>
          </a:p>
          <a:p>
            <a:pPr marL="514350" indent="-514350" eaLnBrk="1" hangingPunct="1">
              <a:spcAft>
                <a:spcPts val="1200"/>
              </a:spcAft>
              <a:defRPr/>
            </a:pPr>
            <a:r>
              <a:rPr lang="en-US" sz="2400">
                <a:effectLst>
                  <a:outerShdw blurRad="38100" dist="38100" dir="2700000" algn="tl">
                    <a:srgbClr val="000000"/>
                  </a:outerShdw>
                </a:effectLst>
                <a:latin typeface="Verdana" charset="0"/>
              </a:rPr>
              <a:t>	adaptive fading examples &gt; problem solving</a:t>
            </a:r>
          </a:p>
        </p:txBody>
      </p:sp>
      <p:graphicFrame>
        <p:nvGraphicFramePr>
          <p:cNvPr id="8" name="Chart 7"/>
          <p:cNvGraphicFramePr/>
          <p:nvPr/>
        </p:nvGraphicFramePr>
        <p:xfrm>
          <a:off x="692150" y="1085850"/>
          <a:ext cx="7467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446685" y="1981200"/>
            <a:ext cx="4572000" cy="4572000"/>
          </a:xfrm>
          <a:prstGeom prst="roundRect">
            <a:avLst>
              <a:gd name="adj" fmla="val 2708"/>
            </a:avLst>
          </a:prstGeom>
          <a:gradFill rotWithShape="1">
            <a:gsLst>
              <a:gs pos="0">
                <a:srgbClr val="EAEAEA"/>
              </a:gs>
              <a:gs pos="100000">
                <a:srgbClr val="DDDDDD"/>
              </a:gs>
            </a:gsLst>
            <a:lin ang="5400000" scaled="1"/>
          </a:gradFill>
          <a:ln w="9525">
            <a:noFill/>
            <a:round/>
            <a:headEnd/>
            <a:tailEnd/>
          </a:ln>
          <a:effectLst>
            <a:outerShdw dist="35921" dir="2700000" algn="ctr" rotWithShape="0">
              <a:schemeClr val="bg2">
                <a:alpha val="50000"/>
              </a:schemeClr>
            </a:outerShdw>
          </a:effectLst>
          <a:scene3d>
            <a:camera prst="orthographicFront"/>
            <a:lightRig rig="threePt" dir="t"/>
          </a:scene3d>
          <a:sp3d>
            <a:bevelT/>
          </a:sp3d>
        </p:spPr>
        <p:txBody>
          <a:bodyPr wrap="none" anchor="ctr"/>
          <a:lstStyle/>
          <a:p>
            <a:pPr fontAlgn="auto">
              <a:spcBef>
                <a:spcPts val="0"/>
              </a:spcBef>
              <a:spcAft>
                <a:spcPts val="0"/>
              </a:spcAft>
              <a:defRPr/>
            </a:pPr>
            <a:endParaRPr lang="en-US" dirty="0">
              <a:latin typeface="+mn-lt"/>
            </a:endParaRPr>
          </a:p>
        </p:txBody>
      </p:sp>
      <p:sp>
        <p:nvSpPr>
          <p:cNvPr id="10245" name="Text Box 3"/>
          <p:cNvSpPr txBox="1">
            <a:spLocks noChangeArrowheads="1"/>
          </p:cNvSpPr>
          <p:nvPr/>
        </p:nvSpPr>
        <p:spPr bwMode="auto">
          <a:xfrm>
            <a:off x="643740" y="1752600"/>
            <a:ext cx="4419600" cy="4419600"/>
          </a:xfrm>
          <a:prstGeom prst="rect">
            <a:avLst/>
          </a:prstGeom>
          <a:noFill/>
          <a:ln w="12700" cap="sq">
            <a:noFill/>
            <a:miter lim="800000"/>
            <a:headEnd type="none" w="sm" len="sm"/>
            <a:tailEnd type="none" w="sm" len="sm"/>
          </a:ln>
        </p:spPr>
        <p:txBody>
          <a:bodyPr>
            <a:spAutoFit/>
          </a:bodyPr>
          <a:lstStyle/>
          <a:p>
            <a:pPr marL="342900" indent="-342900" eaLnBrk="0" hangingPunct="0"/>
            <a:endParaRPr kumimoji="1" lang="en-US" b="1" i="1" dirty="0">
              <a:latin typeface="Constantia" pitchFamily="18" charset="0"/>
            </a:endParaRPr>
          </a:p>
          <a:p>
            <a:pPr marL="342900" indent="-342900" eaLnBrk="0" hangingPunct="0"/>
            <a:r>
              <a:rPr kumimoji="1" lang="en-US" sz="1400" dirty="0">
                <a:latin typeface="Constantia" pitchFamily="18" charset="0"/>
              </a:rPr>
              <a:t> </a:t>
            </a:r>
          </a:p>
          <a:p>
            <a:pPr marL="342900" indent="-342900" eaLnBrk="0" hangingPunct="0">
              <a:buFontTx/>
              <a:buAutoNum type="arabicPeriod"/>
            </a:pPr>
            <a:r>
              <a:rPr kumimoji="1" lang="en-US" sz="2800" dirty="0">
                <a:latin typeface="Constantia" pitchFamily="18" charset="0"/>
              </a:rPr>
              <a:t>Know what to do </a:t>
            </a:r>
            <a:r>
              <a:rPr kumimoji="1" lang="en-US" sz="2800" dirty="0">
                <a:solidFill>
                  <a:srgbClr val="960000"/>
                </a:solidFill>
                <a:latin typeface="Constantia" pitchFamily="18" charset="0"/>
              </a:rPr>
              <a:t>AND WHY</a:t>
            </a:r>
          </a:p>
          <a:p>
            <a:pPr marL="342900" indent="-342900" eaLnBrk="0" hangingPunct="0">
              <a:buFontTx/>
              <a:buAutoNum type="arabicPeriod"/>
            </a:pPr>
            <a:endParaRPr kumimoji="1" lang="en-US" sz="2800" dirty="0">
              <a:latin typeface="Constantia" pitchFamily="18" charset="0"/>
            </a:endParaRPr>
          </a:p>
          <a:p>
            <a:pPr marL="342900" indent="-342900" eaLnBrk="0" hangingPunct="0">
              <a:buFontTx/>
              <a:buAutoNum type="arabicPeriod"/>
            </a:pPr>
            <a:r>
              <a:rPr kumimoji="1" lang="en-US" sz="2800" dirty="0">
                <a:latin typeface="Constantia" pitchFamily="18" charset="0"/>
              </a:rPr>
              <a:t>Factor </a:t>
            </a:r>
            <a:r>
              <a:rPr kumimoji="1" lang="en-US" sz="2800" dirty="0">
                <a:solidFill>
                  <a:srgbClr val="960000"/>
                </a:solidFill>
                <a:latin typeface="Constantia" pitchFamily="18" charset="0"/>
              </a:rPr>
              <a:t>evidence</a:t>
            </a:r>
            <a:r>
              <a:rPr kumimoji="1" lang="en-US" sz="2800" dirty="0">
                <a:latin typeface="Constantia" pitchFamily="18" charset="0"/>
              </a:rPr>
              <a:t> into</a:t>
            </a:r>
            <a:r>
              <a:rPr kumimoji="1" lang="en-US" sz="2800" dirty="0" smtClean="0">
                <a:latin typeface="Constantia" pitchFamily="18" charset="0"/>
              </a:rPr>
              <a:t> educational decisions</a:t>
            </a:r>
            <a:endParaRPr kumimoji="1" lang="en-US" sz="2800" dirty="0">
              <a:latin typeface="Constantia" pitchFamily="18" charset="0"/>
            </a:endParaRPr>
          </a:p>
          <a:p>
            <a:pPr marL="342900" indent="-342900" eaLnBrk="0" hangingPunct="0">
              <a:buFontTx/>
              <a:buAutoNum type="arabicPeriod"/>
            </a:pPr>
            <a:endParaRPr kumimoji="1" lang="en-US" sz="2800" dirty="0">
              <a:latin typeface="Constantia" pitchFamily="18" charset="0"/>
            </a:endParaRPr>
          </a:p>
          <a:p>
            <a:pPr marL="342900" indent="-342900" eaLnBrk="0" hangingPunct="0">
              <a:buFontTx/>
              <a:buAutoNum type="arabicPeriod"/>
            </a:pPr>
            <a:r>
              <a:rPr kumimoji="1" lang="en-US" sz="2800" dirty="0">
                <a:latin typeface="Constantia" pitchFamily="18" charset="0"/>
              </a:rPr>
              <a:t>Participate in a </a:t>
            </a:r>
            <a:r>
              <a:rPr kumimoji="1" lang="en-US" sz="2800" dirty="0">
                <a:solidFill>
                  <a:srgbClr val="960000"/>
                </a:solidFill>
                <a:latin typeface="Constantia" pitchFamily="18" charset="0"/>
              </a:rPr>
              <a:t>community of practice</a:t>
            </a:r>
          </a:p>
          <a:p>
            <a:pPr marL="342900" indent="-342900" eaLnBrk="0" hangingPunct="0"/>
            <a:endParaRPr kumimoji="1" lang="en-US" i="1" dirty="0">
              <a:latin typeface="Constantia" pitchFamily="18" charset="0"/>
            </a:endParaRPr>
          </a:p>
        </p:txBody>
      </p:sp>
      <p:sp>
        <p:nvSpPr>
          <p:cNvPr id="10246" name="Rectangle 5"/>
          <p:cNvSpPr>
            <a:spLocks noGrp="1" noChangeArrowheads="1"/>
          </p:cNvSpPr>
          <p:nvPr>
            <p:ph type="title"/>
          </p:nvPr>
        </p:nvSpPr>
        <p:spPr>
          <a:xfrm>
            <a:off x="662632" y="379225"/>
            <a:ext cx="7941337" cy="1143000"/>
          </a:xfrm>
        </p:spPr>
        <p:txBody>
          <a:bodyPr>
            <a:normAutofit fontScale="90000"/>
          </a:bodyPr>
          <a:lstStyle/>
          <a:p>
            <a:r>
              <a:rPr lang="en-US" dirty="0" smtClean="0"/>
              <a:t>Features of a </a:t>
            </a:r>
            <a:r>
              <a:rPr lang="en-US" i="1" dirty="0" smtClean="0"/>
              <a:t>professional</a:t>
            </a:r>
            <a:r>
              <a:rPr lang="en-US" dirty="0" smtClean="0"/>
              <a:t> learning engineer</a:t>
            </a:r>
          </a:p>
        </p:txBody>
      </p:sp>
      <p:pic>
        <p:nvPicPr>
          <p:cNvPr id="10247" name="Picture 9" descr="C:\Users\Clark\AppData\Local\Microsoft\Windows\Temporary Internet Files\Content.IE5\4DP0XJ4K\MP900443244[1].jpg"/>
          <p:cNvPicPr>
            <a:picLocks noChangeAspect="1" noChangeArrowheads="1"/>
          </p:cNvPicPr>
          <p:nvPr/>
        </p:nvPicPr>
        <p:blipFill>
          <a:blip r:embed="rId3" cstate="print"/>
          <a:srcRect/>
          <a:stretch>
            <a:fillRect/>
          </a:stretch>
        </p:blipFill>
        <p:spPr bwMode="auto">
          <a:xfrm>
            <a:off x="5181600" y="1981200"/>
            <a:ext cx="3581400" cy="441801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Similar results in multiple contexts</a:t>
            </a:r>
            <a:endParaRPr lang="en-US" dirty="0"/>
          </a:p>
        </p:txBody>
      </p:sp>
      <p:sp>
        <p:nvSpPr>
          <p:cNvPr id="8" name="Content Placeholder 7"/>
          <p:cNvSpPr>
            <a:spLocks noGrp="1"/>
          </p:cNvSpPr>
          <p:nvPr>
            <p:ph idx="1"/>
          </p:nvPr>
        </p:nvSpPr>
        <p:spPr/>
        <p:txBody>
          <a:bodyPr/>
          <a:lstStyle/>
          <a:p>
            <a:r>
              <a:rPr lang="en-US" dirty="0" err="1" smtClean="0"/>
              <a:t>LearnLab</a:t>
            </a:r>
            <a:r>
              <a:rPr lang="en-US" dirty="0" smtClean="0"/>
              <a:t> studies in Geometry, Algebra, Chemistry</a:t>
            </a:r>
          </a:p>
          <a:p>
            <a:pPr lvl="1"/>
            <a:r>
              <a:rPr lang="en-US" dirty="0" smtClean="0"/>
              <a:t>Consistent reduction in time to learn</a:t>
            </a:r>
          </a:p>
          <a:p>
            <a:pPr lvl="1"/>
            <a:r>
              <a:rPr lang="en-US" dirty="0" smtClean="0"/>
              <a:t>Mixed benefits on robust learning measures</a:t>
            </a:r>
            <a:endParaRPr lang="en-US" dirty="0"/>
          </a:p>
        </p:txBody>
      </p:sp>
      <p:sp>
        <p:nvSpPr>
          <p:cNvPr id="3" name="Slide Number Placeholder 2"/>
          <p:cNvSpPr>
            <a:spLocks noGrp="1"/>
          </p:cNvSpPr>
          <p:nvPr>
            <p:ph type="sldNum" sz="quarter" idx="12"/>
          </p:nvPr>
        </p:nvSpPr>
        <p:spPr/>
        <p:txBody>
          <a:bodyPr/>
          <a:lstStyle/>
          <a:p>
            <a:fld id="{0D91E608-2B34-4876-9C98-E4993BBE6DD6}"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685800" y="361763"/>
            <a:ext cx="7772400" cy="1345896"/>
          </a:xfrm>
        </p:spPr>
        <p:txBody>
          <a:bodyPr>
            <a:normAutofit fontScale="90000"/>
          </a:bodyPr>
          <a:lstStyle/>
          <a:p>
            <a:r>
              <a:rPr lang="en-US" sz="3600" dirty="0" smtClean="0"/>
              <a:t>“KLI dependency” explanation: </a:t>
            </a:r>
            <a:br>
              <a:rPr lang="en-US" sz="3600" dirty="0" smtClean="0"/>
            </a:br>
            <a:r>
              <a:rPr lang="en-US" sz="3600" dirty="0" smtClean="0"/>
              <a:t>Target </a:t>
            </a:r>
            <a:r>
              <a:rPr lang="en-US" sz="3600" dirty="0"/>
              <a:t>Knowledge =&gt; Learning processes =&gt;</a:t>
            </a:r>
            <a:r>
              <a:rPr lang="en-US" sz="3600" dirty="0" smtClean="0"/>
              <a:t> Which kinds of instruction are optimal </a:t>
            </a:r>
            <a:endParaRPr lang="en-US" sz="3600" dirty="0"/>
          </a:p>
        </p:txBody>
      </p:sp>
      <p:graphicFrame>
        <p:nvGraphicFramePr>
          <p:cNvPr id="65538" name="Object 2"/>
          <p:cNvGraphicFramePr>
            <a:graphicFrameLocks noChangeAspect="1"/>
          </p:cNvGraphicFramePr>
          <p:nvPr/>
        </p:nvGraphicFramePr>
        <p:xfrm>
          <a:off x="571500" y="2070100"/>
          <a:ext cx="7278688" cy="4911725"/>
        </p:xfrm>
        <a:graphic>
          <a:graphicData uri="http://schemas.openxmlformats.org/presentationml/2006/ole">
            <mc:AlternateContent xmlns:mc="http://schemas.openxmlformats.org/markup-compatibility/2006">
              <mc:Choice xmlns:v="urn:schemas-microsoft-com:vml" Requires="v">
                <p:oleObj spid="_x0000_s176139" name="Document" r:id="rId4" imgW="6096000" imgH="4114800" progId="Word.Document.12">
                  <p:embed/>
                </p:oleObj>
              </mc:Choice>
              <mc:Fallback>
                <p:oleObj name="Document" r:id="rId4" imgW="6096000" imgH="4114800"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070100"/>
                        <a:ext cx="7278688" cy="491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0"/>
          <p:cNvGrpSpPr>
            <a:grpSpLocks/>
          </p:cNvGrpSpPr>
          <p:nvPr/>
        </p:nvGrpSpPr>
        <p:grpSpPr bwMode="auto">
          <a:xfrm>
            <a:off x="3352800" y="3416300"/>
            <a:ext cx="2679700" cy="812800"/>
            <a:chOff x="2112" y="2152"/>
            <a:chExt cx="1688" cy="512"/>
          </a:xfrm>
        </p:grpSpPr>
        <p:grpSp>
          <p:nvGrpSpPr>
            <p:cNvPr id="3" name="Group 4"/>
            <p:cNvGrpSpPr>
              <a:grpSpLocks/>
            </p:cNvGrpSpPr>
            <p:nvPr/>
          </p:nvGrpSpPr>
          <p:grpSpPr bwMode="auto">
            <a:xfrm>
              <a:off x="3040" y="2152"/>
              <a:ext cx="760" cy="504"/>
              <a:chOff x="3736" y="2208"/>
              <a:chExt cx="760" cy="504"/>
            </a:xfrm>
          </p:grpSpPr>
          <p:sp>
            <p:nvSpPr>
              <p:cNvPr id="518149" name="Oval 5"/>
              <p:cNvSpPr>
                <a:spLocks noChangeArrowheads="1"/>
              </p:cNvSpPr>
              <p:nvPr/>
            </p:nvSpPr>
            <p:spPr bwMode="auto">
              <a:xfrm>
                <a:off x="3736" y="2208"/>
                <a:ext cx="760" cy="504"/>
              </a:xfrm>
              <a:prstGeom prst="ellipse">
                <a:avLst/>
              </a:prstGeom>
              <a:gradFill rotWithShape="0">
                <a:gsLst>
                  <a:gs pos="0">
                    <a:schemeClr val="bg1">
                      <a:alpha val="75999"/>
                    </a:schemeClr>
                  </a:gs>
                  <a:gs pos="100000">
                    <a:schemeClr val="bg1">
                      <a:gamma/>
                      <a:shade val="46275"/>
                      <a:invGamma/>
                    </a:schemeClr>
                  </a:gs>
                </a:gsLst>
                <a:lin ang="5400000" scaled="1"/>
              </a:gradFill>
              <a:ln w="38100">
                <a:solidFill>
                  <a:schemeClr val="accent2"/>
                </a:solidFill>
                <a:round/>
                <a:headEnd/>
                <a:tailEnd/>
              </a:ln>
              <a:effectLst/>
            </p:spPr>
            <p:txBody>
              <a:bodyPr wrap="none" anchor="ctr">
                <a:prstTxWarp prst="textNoShape">
                  <a:avLst/>
                </a:prstTxWarp>
              </a:bodyPr>
              <a:lstStyle/>
              <a:p>
                <a:pPr>
                  <a:defRPr/>
                </a:pPr>
                <a:endParaRPr lang="en-US"/>
              </a:p>
            </p:txBody>
          </p:sp>
          <p:sp>
            <p:nvSpPr>
              <p:cNvPr id="65574" name="Text Box 6"/>
              <p:cNvSpPr txBox="1">
                <a:spLocks noChangeArrowheads="1"/>
              </p:cNvSpPr>
              <p:nvPr/>
            </p:nvSpPr>
            <p:spPr bwMode="auto">
              <a:xfrm>
                <a:off x="3752" y="2240"/>
                <a:ext cx="736" cy="404"/>
              </a:xfrm>
              <a:prstGeom prst="rect">
                <a:avLst/>
              </a:prstGeom>
              <a:noFill/>
              <a:ln w="12700">
                <a:noFill/>
                <a:miter lim="800000"/>
                <a:headEnd/>
                <a:tailEnd/>
              </a:ln>
            </p:spPr>
            <p:txBody>
              <a:bodyPr>
                <a:prstTxWarp prst="textNoShape">
                  <a:avLst/>
                </a:prstTxWarp>
                <a:spAutoFit/>
              </a:bodyPr>
              <a:lstStyle/>
              <a:p>
                <a:pPr algn="ctr">
                  <a:spcBef>
                    <a:spcPct val="50000"/>
                  </a:spcBef>
                </a:pPr>
                <a:r>
                  <a:rPr lang="en-US" sz="1800">
                    <a:solidFill>
                      <a:schemeClr val="accent2"/>
                    </a:solidFill>
                  </a:rPr>
                  <a:t>Worked examples</a:t>
                </a:r>
              </a:p>
            </p:txBody>
          </p:sp>
        </p:grpSp>
        <p:grpSp>
          <p:nvGrpSpPr>
            <p:cNvPr id="4" name="Group 10"/>
            <p:cNvGrpSpPr>
              <a:grpSpLocks/>
            </p:cNvGrpSpPr>
            <p:nvPr/>
          </p:nvGrpSpPr>
          <p:grpSpPr bwMode="auto">
            <a:xfrm>
              <a:off x="2112" y="2160"/>
              <a:ext cx="760" cy="504"/>
              <a:chOff x="248" y="2040"/>
              <a:chExt cx="760" cy="504"/>
            </a:xfrm>
          </p:grpSpPr>
          <p:grpSp>
            <p:nvGrpSpPr>
              <p:cNvPr id="5" name="Group 11"/>
              <p:cNvGrpSpPr>
                <a:grpSpLocks/>
              </p:cNvGrpSpPr>
              <p:nvPr/>
            </p:nvGrpSpPr>
            <p:grpSpPr bwMode="auto">
              <a:xfrm>
                <a:off x="248" y="2040"/>
                <a:ext cx="760" cy="504"/>
                <a:chOff x="248" y="2040"/>
                <a:chExt cx="760" cy="504"/>
              </a:xfrm>
            </p:grpSpPr>
            <p:sp>
              <p:nvSpPr>
                <p:cNvPr id="518156" name="Oval 12"/>
                <p:cNvSpPr>
                  <a:spLocks noChangeArrowheads="1"/>
                </p:cNvSpPr>
                <p:nvPr/>
              </p:nvSpPr>
              <p:spPr bwMode="auto">
                <a:xfrm>
                  <a:off x="248" y="2040"/>
                  <a:ext cx="760" cy="504"/>
                </a:xfrm>
                <a:prstGeom prst="ellipse">
                  <a:avLst/>
                </a:prstGeom>
                <a:gradFill rotWithShape="0">
                  <a:gsLst>
                    <a:gs pos="0">
                      <a:schemeClr val="bg1">
                        <a:alpha val="81000"/>
                      </a:schemeClr>
                    </a:gs>
                    <a:gs pos="100000">
                      <a:schemeClr val="bg1">
                        <a:gamma/>
                        <a:shade val="46275"/>
                        <a:invGamma/>
                        <a:alpha val="88000"/>
                      </a:schemeClr>
                    </a:gs>
                  </a:gsLst>
                  <a:lin ang="5400000" scaled="1"/>
                </a:gradFill>
                <a:ln w="38100">
                  <a:solidFill>
                    <a:srgbClr val="FF0000"/>
                  </a:solidFill>
                  <a:round/>
                  <a:headEnd/>
                  <a:tailEnd/>
                </a:ln>
                <a:effectLst/>
              </p:spPr>
              <p:txBody>
                <a:bodyPr wrap="none" anchor="ctr">
                  <a:prstTxWarp prst="textNoShape">
                    <a:avLst/>
                  </a:prstTxWarp>
                </a:bodyPr>
                <a:lstStyle/>
                <a:p>
                  <a:pPr>
                    <a:defRPr/>
                  </a:pPr>
                  <a:endParaRPr lang="en-US"/>
                </a:p>
              </p:txBody>
            </p:sp>
            <p:sp>
              <p:nvSpPr>
                <p:cNvPr id="65572" name="Text Box 13"/>
                <p:cNvSpPr txBox="1">
                  <a:spLocks noChangeArrowheads="1"/>
                </p:cNvSpPr>
                <p:nvPr/>
              </p:nvSpPr>
              <p:spPr bwMode="auto">
                <a:xfrm>
                  <a:off x="264" y="2072"/>
                  <a:ext cx="736" cy="404"/>
                </a:xfrm>
                <a:prstGeom prst="rect">
                  <a:avLst/>
                </a:prstGeom>
                <a:noFill/>
                <a:ln w="12700">
                  <a:noFill/>
                  <a:miter lim="800000"/>
                  <a:headEnd/>
                  <a:tailEnd/>
                </a:ln>
              </p:spPr>
              <p:txBody>
                <a:bodyPr>
                  <a:prstTxWarp prst="textNoShape">
                    <a:avLst/>
                  </a:prstTxWarp>
                  <a:spAutoFit/>
                </a:bodyPr>
                <a:lstStyle/>
                <a:p>
                  <a:pPr algn="ctr">
                    <a:spcBef>
                      <a:spcPct val="50000"/>
                    </a:spcBef>
                  </a:pPr>
                  <a:r>
                    <a:rPr lang="en-US" sz="1800">
                      <a:solidFill>
                        <a:srgbClr val="FF0000"/>
                      </a:solidFill>
                    </a:rPr>
                    <a:t>Worked examples</a:t>
                  </a:r>
                </a:p>
              </p:txBody>
            </p:sp>
          </p:grpSp>
          <p:sp>
            <p:nvSpPr>
              <p:cNvPr id="65570" name="Line 14"/>
              <p:cNvSpPr>
                <a:spLocks noChangeShapeType="1"/>
              </p:cNvSpPr>
              <p:nvPr/>
            </p:nvSpPr>
            <p:spPr bwMode="auto">
              <a:xfrm flipH="1">
                <a:off x="344" y="2080"/>
                <a:ext cx="496" cy="408"/>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grpSp>
      <p:grpSp>
        <p:nvGrpSpPr>
          <p:cNvPr id="6" name="Group 39"/>
          <p:cNvGrpSpPr>
            <a:grpSpLocks/>
          </p:cNvGrpSpPr>
          <p:nvPr/>
        </p:nvGrpSpPr>
        <p:grpSpPr bwMode="auto">
          <a:xfrm>
            <a:off x="3302000" y="4622800"/>
            <a:ext cx="2755900" cy="812800"/>
            <a:chOff x="2080" y="2912"/>
            <a:chExt cx="1736" cy="512"/>
          </a:xfrm>
        </p:grpSpPr>
        <p:grpSp>
          <p:nvGrpSpPr>
            <p:cNvPr id="7" name="Group 15"/>
            <p:cNvGrpSpPr>
              <a:grpSpLocks/>
            </p:cNvGrpSpPr>
            <p:nvPr/>
          </p:nvGrpSpPr>
          <p:grpSpPr bwMode="auto">
            <a:xfrm>
              <a:off x="2080" y="2912"/>
              <a:ext cx="760" cy="504"/>
              <a:chOff x="2776" y="2968"/>
              <a:chExt cx="760" cy="504"/>
            </a:xfrm>
          </p:grpSpPr>
          <p:sp>
            <p:nvSpPr>
              <p:cNvPr id="518160" name="Oval 16"/>
              <p:cNvSpPr>
                <a:spLocks noChangeArrowheads="1"/>
              </p:cNvSpPr>
              <p:nvPr/>
            </p:nvSpPr>
            <p:spPr bwMode="auto">
              <a:xfrm>
                <a:off x="2776" y="2968"/>
                <a:ext cx="760" cy="504"/>
              </a:xfrm>
              <a:prstGeom prst="ellipse">
                <a:avLst/>
              </a:prstGeom>
              <a:gradFill rotWithShape="0">
                <a:gsLst>
                  <a:gs pos="0">
                    <a:schemeClr val="bg1">
                      <a:alpha val="91000"/>
                    </a:schemeClr>
                  </a:gs>
                  <a:gs pos="100000">
                    <a:schemeClr val="bg1">
                      <a:gamma/>
                      <a:shade val="46275"/>
                      <a:invGamma/>
                      <a:alpha val="89999"/>
                    </a:schemeClr>
                  </a:gs>
                </a:gsLst>
                <a:lin ang="5400000" scaled="1"/>
              </a:gradFill>
              <a:ln w="38100">
                <a:solidFill>
                  <a:schemeClr val="accent2"/>
                </a:solidFill>
                <a:round/>
                <a:headEnd/>
                <a:tailEnd/>
              </a:ln>
              <a:effectLst/>
            </p:spPr>
            <p:txBody>
              <a:bodyPr wrap="none" anchor="ctr">
                <a:prstTxWarp prst="textNoShape">
                  <a:avLst/>
                </a:prstTxWarp>
              </a:bodyPr>
              <a:lstStyle/>
              <a:p>
                <a:pPr>
                  <a:defRPr/>
                </a:pPr>
                <a:endParaRPr lang="en-US"/>
              </a:p>
            </p:txBody>
          </p:sp>
          <p:sp>
            <p:nvSpPr>
              <p:cNvPr id="65566" name="Text Box 17"/>
              <p:cNvSpPr txBox="1">
                <a:spLocks noChangeArrowheads="1"/>
              </p:cNvSpPr>
              <p:nvPr/>
            </p:nvSpPr>
            <p:spPr bwMode="auto">
              <a:xfrm>
                <a:off x="2792" y="3000"/>
                <a:ext cx="736" cy="404"/>
              </a:xfrm>
              <a:prstGeom prst="rect">
                <a:avLst/>
              </a:prstGeom>
              <a:noFill/>
              <a:ln w="38100">
                <a:noFill/>
                <a:miter lim="800000"/>
                <a:headEnd/>
                <a:tailEnd/>
              </a:ln>
            </p:spPr>
            <p:txBody>
              <a:bodyPr>
                <a:prstTxWarp prst="textNoShape">
                  <a:avLst/>
                </a:prstTxWarp>
                <a:spAutoFit/>
              </a:bodyPr>
              <a:lstStyle/>
              <a:p>
                <a:pPr algn="ctr">
                  <a:spcBef>
                    <a:spcPct val="50000"/>
                  </a:spcBef>
                </a:pPr>
                <a:r>
                  <a:rPr lang="en-US" sz="1800">
                    <a:solidFill>
                      <a:schemeClr val="accent2"/>
                    </a:solidFill>
                  </a:rPr>
                  <a:t>Testing effect</a:t>
                </a:r>
              </a:p>
            </p:txBody>
          </p:sp>
        </p:grpSp>
        <p:grpSp>
          <p:nvGrpSpPr>
            <p:cNvPr id="8" name="Group 18"/>
            <p:cNvGrpSpPr>
              <a:grpSpLocks/>
            </p:cNvGrpSpPr>
            <p:nvPr/>
          </p:nvGrpSpPr>
          <p:grpSpPr bwMode="auto">
            <a:xfrm>
              <a:off x="3056" y="2920"/>
              <a:ext cx="760" cy="504"/>
              <a:chOff x="248" y="2040"/>
              <a:chExt cx="760" cy="504"/>
            </a:xfrm>
          </p:grpSpPr>
          <p:grpSp>
            <p:nvGrpSpPr>
              <p:cNvPr id="9" name="Group 19"/>
              <p:cNvGrpSpPr>
                <a:grpSpLocks/>
              </p:cNvGrpSpPr>
              <p:nvPr/>
            </p:nvGrpSpPr>
            <p:grpSpPr bwMode="auto">
              <a:xfrm>
                <a:off x="248" y="2040"/>
                <a:ext cx="760" cy="504"/>
                <a:chOff x="248" y="2040"/>
                <a:chExt cx="760" cy="504"/>
              </a:xfrm>
            </p:grpSpPr>
            <p:sp>
              <p:nvSpPr>
                <p:cNvPr id="518164" name="Oval 20"/>
                <p:cNvSpPr>
                  <a:spLocks noChangeArrowheads="1"/>
                </p:cNvSpPr>
                <p:nvPr/>
              </p:nvSpPr>
              <p:spPr bwMode="auto">
                <a:xfrm>
                  <a:off x="248" y="2040"/>
                  <a:ext cx="760" cy="504"/>
                </a:xfrm>
                <a:prstGeom prst="ellipse">
                  <a:avLst/>
                </a:prstGeom>
                <a:gradFill rotWithShape="0">
                  <a:gsLst>
                    <a:gs pos="0">
                      <a:schemeClr val="bg1">
                        <a:alpha val="81000"/>
                      </a:schemeClr>
                    </a:gs>
                    <a:gs pos="100000">
                      <a:schemeClr val="bg1">
                        <a:gamma/>
                        <a:shade val="46275"/>
                        <a:invGamma/>
                        <a:alpha val="88000"/>
                      </a:schemeClr>
                    </a:gs>
                  </a:gsLst>
                  <a:lin ang="5400000" scaled="1"/>
                </a:gradFill>
                <a:ln w="38100">
                  <a:solidFill>
                    <a:srgbClr val="FF0000"/>
                  </a:solidFill>
                  <a:round/>
                  <a:headEnd/>
                  <a:tailEnd/>
                </a:ln>
                <a:effectLst/>
              </p:spPr>
              <p:txBody>
                <a:bodyPr wrap="none" anchor="ctr">
                  <a:prstTxWarp prst="textNoShape">
                    <a:avLst/>
                  </a:prstTxWarp>
                </a:bodyPr>
                <a:lstStyle/>
                <a:p>
                  <a:pPr>
                    <a:defRPr/>
                  </a:pPr>
                  <a:endParaRPr lang="en-US"/>
                </a:p>
              </p:txBody>
            </p:sp>
            <p:sp>
              <p:nvSpPr>
                <p:cNvPr id="65564" name="Text Box 21"/>
                <p:cNvSpPr txBox="1">
                  <a:spLocks noChangeArrowheads="1"/>
                </p:cNvSpPr>
                <p:nvPr/>
              </p:nvSpPr>
              <p:spPr bwMode="auto">
                <a:xfrm>
                  <a:off x="264" y="2072"/>
                  <a:ext cx="736" cy="404"/>
                </a:xfrm>
                <a:prstGeom prst="rect">
                  <a:avLst/>
                </a:prstGeom>
                <a:noFill/>
                <a:ln w="12700">
                  <a:noFill/>
                  <a:miter lim="800000"/>
                  <a:headEnd/>
                  <a:tailEnd/>
                </a:ln>
              </p:spPr>
              <p:txBody>
                <a:bodyPr>
                  <a:prstTxWarp prst="textNoShape">
                    <a:avLst/>
                  </a:prstTxWarp>
                  <a:spAutoFit/>
                </a:bodyPr>
                <a:lstStyle/>
                <a:p>
                  <a:pPr algn="ctr">
                    <a:spcBef>
                      <a:spcPct val="50000"/>
                    </a:spcBef>
                  </a:pPr>
                  <a:r>
                    <a:rPr lang="en-US" sz="1800">
                      <a:solidFill>
                        <a:srgbClr val="FF0000"/>
                      </a:solidFill>
                    </a:rPr>
                    <a:t>Testing effect</a:t>
                  </a:r>
                </a:p>
              </p:txBody>
            </p:sp>
          </p:grpSp>
          <p:sp>
            <p:nvSpPr>
              <p:cNvPr id="65562" name="Line 22"/>
              <p:cNvSpPr>
                <a:spLocks noChangeShapeType="1"/>
              </p:cNvSpPr>
              <p:nvPr/>
            </p:nvSpPr>
            <p:spPr bwMode="auto">
              <a:xfrm flipH="1">
                <a:off x="344" y="2080"/>
                <a:ext cx="496" cy="408"/>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grpSp>
      <p:grpSp>
        <p:nvGrpSpPr>
          <p:cNvPr id="10" name="Group 41"/>
          <p:cNvGrpSpPr>
            <a:grpSpLocks/>
          </p:cNvGrpSpPr>
          <p:nvPr/>
        </p:nvGrpSpPr>
        <p:grpSpPr bwMode="auto">
          <a:xfrm>
            <a:off x="342900" y="4102100"/>
            <a:ext cx="2844800" cy="1181100"/>
            <a:chOff x="216" y="2584"/>
            <a:chExt cx="1792" cy="744"/>
          </a:xfrm>
        </p:grpSpPr>
        <p:sp>
          <p:nvSpPr>
            <p:cNvPr id="65556" name="Oval 26"/>
            <p:cNvSpPr>
              <a:spLocks noChangeArrowheads="1"/>
            </p:cNvSpPr>
            <p:nvPr/>
          </p:nvSpPr>
          <p:spPr bwMode="auto">
            <a:xfrm>
              <a:off x="1032" y="2872"/>
              <a:ext cx="976" cy="456"/>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5557" name="Text Box 27"/>
            <p:cNvSpPr txBox="1">
              <a:spLocks noChangeArrowheads="1"/>
            </p:cNvSpPr>
            <p:nvPr/>
          </p:nvSpPr>
          <p:spPr bwMode="auto">
            <a:xfrm>
              <a:off x="216" y="2584"/>
              <a:ext cx="864" cy="326"/>
            </a:xfrm>
            <a:prstGeom prst="rect">
              <a:avLst/>
            </a:prstGeom>
            <a:solidFill>
              <a:srgbClr val="FFFF00"/>
            </a:solidFill>
            <a:ln w="12700">
              <a:noFill/>
              <a:miter lim="800000"/>
              <a:headEnd/>
              <a:tailEnd/>
            </a:ln>
          </p:spPr>
          <p:txBody>
            <a:bodyPr>
              <a:prstTxWarp prst="textNoShape">
                <a:avLst/>
              </a:prstTxWarp>
              <a:spAutoFit/>
            </a:bodyPr>
            <a:lstStyle/>
            <a:p>
              <a:pPr>
                <a:spcBef>
                  <a:spcPct val="50000"/>
                </a:spcBef>
              </a:pPr>
              <a:r>
                <a:rPr lang="en-US" sz="1400"/>
                <a:t>Eliciting recall supports</a:t>
              </a:r>
              <a:endParaRPr lang="en-US" sz="1400">
                <a:solidFill>
                  <a:schemeClr val="bg1"/>
                </a:solidFill>
              </a:endParaRPr>
            </a:p>
          </p:txBody>
        </p:sp>
        <p:sp>
          <p:nvSpPr>
            <p:cNvPr id="65558" name="Line 28"/>
            <p:cNvSpPr>
              <a:spLocks noChangeShapeType="1"/>
            </p:cNvSpPr>
            <p:nvPr/>
          </p:nvSpPr>
          <p:spPr bwMode="auto">
            <a:xfrm>
              <a:off x="1000" y="2840"/>
              <a:ext cx="200" cy="80"/>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grpSp>
        <p:nvGrpSpPr>
          <p:cNvPr id="11" name="Group 42"/>
          <p:cNvGrpSpPr>
            <a:grpSpLocks/>
          </p:cNvGrpSpPr>
          <p:nvPr/>
        </p:nvGrpSpPr>
        <p:grpSpPr bwMode="auto">
          <a:xfrm>
            <a:off x="1689100" y="5422900"/>
            <a:ext cx="4584700" cy="1416050"/>
            <a:chOff x="1064" y="3416"/>
            <a:chExt cx="2888" cy="892"/>
          </a:xfrm>
        </p:grpSpPr>
        <p:sp>
          <p:nvSpPr>
            <p:cNvPr id="65551" name="Oval 29"/>
            <p:cNvSpPr>
              <a:spLocks noChangeArrowheads="1"/>
            </p:cNvSpPr>
            <p:nvPr/>
          </p:nvSpPr>
          <p:spPr bwMode="auto">
            <a:xfrm>
              <a:off x="1976" y="3416"/>
              <a:ext cx="976" cy="456"/>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5552" name="Text Box 30"/>
            <p:cNvSpPr txBox="1">
              <a:spLocks noChangeArrowheads="1"/>
            </p:cNvSpPr>
            <p:nvPr/>
          </p:nvSpPr>
          <p:spPr bwMode="auto">
            <a:xfrm>
              <a:off x="1064" y="3978"/>
              <a:ext cx="1248" cy="330"/>
            </a:xfrm>
            <a:prstGeom prst="rect">
              <a:avLst/>
            </a:prstGeom>
            <a:solidFill>
              <a:srgbClr val="FFFF00"/>
            </a:solidFill>
            <a:ln w="12700">
              <a:noFill/>
              <a:miter lim="800000"/>
              <a:headEnd/>
              <a:tailEnd/>
            </a:ln>
          </p:spPr>
          <p:txBody>
            <a:bodyPr>
              <a:prstTxWarp prst="textNoShape">
                <a:avLst/>
              </a:prstTxWarp>
              <a:spAutoFit/>
            </a:bodyPr>
            <a:lstStyle/>
            <a:p>
              <a:pPr>
                <a:spcBef>
                  <a:spcPct val="50000"/>
                </a:spcBef>
              </a:pPr>
              <a:r>
                <a:rPr lang="en-US" sz="1400" dirty="0"/>
                <a:t>Aids </a:t>
              </a:r>
              <a:r>
                <a:rPr lang="en-US" sz="1400" i="1" dirty="0"/>
                <a:t>fact </a:t>
              </a:r>
              <a:r>
                <a:rPr lang="en-US" sz="1400" dirty="0"/>
                <a:t>learning, but suboptimal for </a:t>
              </a:r>
              <a:r>
                <a:rPr lang="en-US" sz="1400" i="1" dirty="0"/>
                <a:t>rules</a:t>
              </a:r>
              <a:endParaRPr lang="en-US" sz="1400" i="1" dirty="0">
                <a:solidFill>
                  <a:schemeClr val="bg1"/>
                </a:solidFill>
              </a:endParaRPr>
            </a:p>
          </p:txBody>
        </p:sp>
        <p:sp>
          <p:nvSpPr>
            <p:cNvPr id="65553" name="Line 31"/>
            <p:cNvSpPr>
              <a:spLocks noChangeShapeType="1"/>
            </p:cNvSpPr>
            <p:nvPr/>
          </p:nvSpPr>
          <p:spPr bwMode="auto">
            <a:xfrm flipV="1">
              <a:off x="1960" y="3816"/>
              <a:ext cx="208" cy="152"/>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sp>
          <p:nvSpPr>
            <p:cNvPr id="65554" name="Oval 32"/>
            <p:cNvSpPr>
              <a:spLocks noChangeArrowheads="1"/>
            </p:cNvSpPr>
            <p:nvPr/>
          </p:nvSpPr>
          <p:spPr bwMode="auto">
            <a:xfrm>
              <a:off x="2976" y="3432"/>
              <a:ext cx="976" cy="456"/>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5555" name="Line 33"/>
            <p:cNvSpPr>
              <a:spLocks noChangeShapeType="1"/>
            </p:cNvSpPr>
            <p:nvPr/>
          </p:nvSpPr>
          <p:spPr bwMode="auto">
            <a:xfrm flipV="1">
              <a:off x="2240" y="3800"/>
              <a:ext cx="872" cy="208"/>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grpSp>
        <p:nvGrpSpPr>
          <p:cNvPr id="12" name="Group 43"/>
          <p:cNvGrpSpPr>
            <a:grpSpLocks/>
          </p:cNvGrpSpPr>
          <p:nvPr/>
        </p:nvGrpSpPr>
        <p:grpSpPr bwMode="auto">
          <a:xfrm>
            <a:off x="330200" y="2641600"/>
            <a:ext cx="2895600" cy="1295400"/>
            <a:chOff x="208" y="1664"/>
            <a:chExt cx="1824" cy="816"/>
          </a:xfrm>
        </p:grpSpPr>
        <p:sp>
          <p:nvSpPr>
            <p:cNvPr id="65548" name="Oval 34"/>
            <p:cNvSpPr>
              <a:spLocks noChangeArrowheads="1"/>
            </p:cNvSpPr>
            <p:nvPr/>
          </p:nvSpPr>
          <p:spPr bwMode="auto">
            <a:xfrm>
              <a:off x="1056" y="2024"/>
              <a:ext cx="976" cy="456"/>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5549" name="Text Box 35"/>
            <p:cNvSpPr txBox="1">
              <a:spLocks noChangeArrowheads="1"/>
            </p:cNvSpPr>
            <p:nvPr/>
          </p:nvSpPr>
          <p:spPr bwMode="auto">
            <a:xfrm>
              <a:off x="208" y="1664"/>
              <a:ext cx="904" cy="326"/>
            </a:xfrm>
            <a:prstGeom prst="rect">
              <a:avLst/>
            </a:prstGeom>
            <a:solidFill>
              <a:srgbClr val="7BF700"/>
            </a:solidFill>
            <a:ln w="12700">
              <a:noFill/>
              <a:miter lim="800000"/>
              <a:headEnd/>
              <a:tailEnd/>
            </a:ln>
          </p:spPr>
          <p:txBody>
            <a:bodyPr>
              <a:prstTxWarp prst="textNoShape">
                <a:avLst/>
              </a:prstTxWarp>
              <a:spAutoFit/>
            </a:bodyPr>
            <a:lstStyle/>
            <a:p>
              <a:pPr>
                <a:spcBef>
                  <a:spcPct val="50000"/>
                </a:spcBef>
              </a:pPr>
              <a:r>
                <a:rPr lang="en-US" sz="1400"/>
                <a:t>Many examples support</a:t>
              </a:r>
              <a:endParaRPr lang="en-US" sz="1400">
                <a:solidFill>
                  <a:schemeClr val="bg1"/>
                </a:solidFill>
              </a:endParaRPr>
            </a:p>
          </p:txBody>
        </p:sp>
        <p:sp>
          <p:nvSpPr>
            <p:cNvPr id="65550" name="Line 36"/>
            <p:cNvSpPr>
              <a:spLocks noChangeShapeType="1"/>
            </p:cNvSpPr>
            <p:nvPr/>
          </p:nvSpPr>
          <p:spPr bwMode="auto">
            <a:xfrm>
              <a:off x="1008" y="1912"/>
              <a:ext cx="216" cy="168"/>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grpSp>
        <p:nvGrpSpPr>
          <p:cNvPr id="13" name="Group 45"/>
          <p:cNvGrpSpPr>
            <a:grpSpLocks/>
          </p:cNvGrpSpPr>
          <p:nvPr/>
        </p:nvGrpSpPr>
        <p:grpSpPr bwMode="auto">
          <a:xfrm>
            <a:off x="6172200" y="6045200"/>
            <a:ext cx="2400300" cy="812800"/>
            <a:chOff x="3888" y="3808"/>
            <a:chExt cx="1512" cy="512"/>
          </a:xfrm>
        </p:grpSpPr>
        <p:sp>
          <p:nvSpPr>
            <p:cNvPr id="65546" name="Text Box 37"/>
            <p:cNvSpPr txBox="1">
              <a:spLocks noChangeArrowheads="1"/>
            </p:cNvSpPr>
            <p:nvPr/>
          </p:nvSpPr>
          <p:spPr bwMode="auto">
            <a:xfrm>
              <a:off x="4256" y="3994"/>
              <a:ext cx="1144" cy="326"/>
            </a:xfrm>
            <a:prstGeom prst="rect">
              <a:avLst/>
            </a:prstGeom>
            <a:solidFill>
              <a:srgbClr val="7BF700"/>
            </a:solidFill>
            <a:ln w="12700">
              <a:noFill/>
              <a:miter lim="800000"/>
              <a:headEnd/>
              <a:tailEnd/>
            </a:ln>
          </p:spPr>
          <p:txBody>
            <a:bodyPr>
              <a:prstTxWarp prst="textNoShape">
                <a:avLst/>
              </a:prstTxWarp>
              <a:spAutoFit/>
            </a:bodyPr>
            <a:lstStyle/>
            <a:p>
              <a:pPr>
                <a:spcBef>
                  <a:spcPct val="50000"/>
                </a:spcBef>
              </a:pPr>
              <a:r>
                <a:rPr lang="en-US" sz="1400"/>
                <a:t>Aid rule learning, but suboptimal for facts</a:t>
              </a:r>
              <a:endParaRPr lang="en-US" sz="1400">
                <a:solidFill>
                  <a:schemeClr val="bg1"/>
                </a:solidFill>
              </a:endParaRPr>
            </a:p>
          </p:txBody>
        </p:sp>
        <p:sp>
          <p:nvSpPr>
            <p:cNvPr id="65547" name="Line 38"/>
            <p:cNvSpPr>
              <a:spLocks noChangeShapeType="1"/>
            </p:cNvSpPr>
            <p:nvPr/>
          </p:nvSpPr>
          <p:spPr bwMode="auto">
            <a:xfrm flipH="1" flipV="1">
              <a:off x="3888" y="3808"/>
              <a:ext cx="567" cy="184"/>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srcRect t="86453"/>
          <a:stretch>
            <a:fillRect/>
          </a:stretch>
        </p:blipFill>
        <p:spPr bwMode="auto">
          <a:xfrm>
            <a:off x="601663" y="5607050"/>
            <a:ext cx="8531225" cy="1250950"/>
          </a:xfrm>
          <a:prstGeom prst="rect">
            <a:avLst/>
          </a:prstGeom>
          <a:noFill/>
          <a:ln w="12700">
            <a:noFill/>
            <a:miter lim="800000"/>
            <a:headEnd/>
            <a:tailEnd/>
          </a:ln>
        </p:spPr>
      </p:pic>
      <p:pic>
        <p:nvPicPr>
          <p:cNvPr id="103427" name="Picture 3"/>
          <p:cNvPicPr>
            <a:picLocks noChangeAspect="1" noChangeArrowheads="1"/>
          </p:cNvPicPr>
          <p:nvPr/>
        </p:nvPicPr>
        <p:blipFill>
          <a:blip r:embed="rId2"/>
          <a:srcRect b="68285"/>
          <a:stretch>
            <a:fillRect/>
          </a:stretch>
        </p:blipFill>
        <p:spPr bwMode="auto">
          <a:xfrm>
            <a:off x="615950" y="901700"/>
            <a:ext cx="8528050" cy="2927350"/>
          </a:xfrm>
          <a:prstGeom prst="rect">
            <a:avLst/>
          </a:prstGeom>
          <a:noFill/>
          <a:ln w="12700">
            <a:noFill/>
            <a:miter lim="800000"/>
            <a:headEnd/>
            <a:tailEnd/>
          </a:ln>
        </p:spPr>
      </p:pic>
      <p:pic>
        <p:nvPicPr>
          <p:cNvPr id="103428" name="Picture 4"/>
          <p:cNvPicPr>
            <a:picLocks noChangeAspect="1" noChangeArrowheads="1"/>
          </p:cNvPicPr>
          <p:nvPr/>
        </p:nvPicPr>
        <p:blipFill>
          <a:blip r:embed="rId2"/>
          <a:srcRect t="49960" b="31793"/>
          <a:stretch>
            <a:fillRect/>
          </a:stretch>
        </p:blipFill>
        <p:spPr bwMode="auto">
          <a:xfrm>
            <a:off x="606425" y="3860800"/>
            <a:ext cx="8529638" cy="1684338"/>
          </a:xfrm>
          <a:prstGeom prst="rect">
            <a:avLst/>
          </a:prstGeom>
          <a:noFill/>
          <a:ln w="12700">
            <a:noFill/>
            <a:miter lim="800000"/>
            <a:headEnd/>
            <a:tailEnd/>
          </a:ln>
        </p:spPr>
      </p:pic>
      <p:pic>
        <p:nvPicPr>
          <p:cNvPr id="103429" name="Picture 4"/>
          <p:cNvPicPr>
            <a:picLocks noChangeAspect="1" noChangeArrowheads="1"/>
          </p:cNvPicPr>
          <p:nvPr/>
        </p:nvPicPr>
        <p:blipFill>
          <a:blip r:embed="rId3"/>
          <a:srcRect/>
          <a:stretch>
            <a:fillRect/>
          </a:stretch>
        </p:blipFill>
        <p:spPr bwMode="auto">
          <a:xfrm>
            <a:off x="0" y="0"/>
            <a:ext cx="1338263" cy="1720850"/>
          </a:xfrm>
          <a:prstGeom prst="rect">
            <a:avLst/>
          </a:prstGeom>
          <a:noFill/>
          <a:ln w="9525">
            <a:noFill/>
            <a:miter lim="800000"/>
            <a:headEnd/>
            <a:tailEnd/>
          </a:ln>
        </p:spPr>
      </p:pic>
      <p:sp>
        <p:nvSpPr>
          <p:cNvPr id="103432" name="Oval 7"/>
          <p:cNvSpPr>
            <a:spLocks noChangeArrowheads="1"/>
          </p:cNvSpPr>
          <p:nvPr/>
        </p:nvSpPr>
        <p:spPr bwMode="auto">
          <a:xfrm>
            <a:off x="698500" y="5702300"/>
            <a:ext cx="2794000" cy="46990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103433" name="Rectangle 9"/>
          <p:cNvSpPr>
            <a:spLocks noGrp="1" noChangeArrowheads="1"/>
          </p:cNvSpPr>
          <p:nvPr>
            <p:ph type="title"/>
          </p:nvPr>
        </p:nvSpPr>
        <p:spPr>
          <a:xfrm>
            <a:off x="1549400" y="0"/>
            <a:ext cx="7366000" cy="812800"/>
          </a:xfrm>
        </p:spPr>
        <p:txBody>
          <a:bodyPr/>
          <a:lstStyle/>
          <a:p>
            <a:r>
              <a:rPr lang="en-US" sz="2400"/>
              <a:t>Self-explanation prompts: Generally effective?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r>
              <a:rPr lang="en-US"/>
              <a:t>Is prompting students to self-explain always effective?</a:t>
            </a:r>
          </a:p>
        </p:txBody>
      </p:sp>
      <p:sp>
        <p:nvSpPr>
          <p:cNvPr id="105475" name="Rectangle 3"/>
          <p:cNvSpPr>
            <a:spLocks noGrp="1" noChangeArrowheads="1"/>
          </p:cNvSpPr>
          <p:nvPr>
            <p:ph type="body" idx="1"/>
          </p:nvPr>
        </p:nvSpPr>
        <p:spPr/>
        <p:txBody>
          <a:bodyPr/>
          <a:lstStyle/>
          <a:p>
            <a:pPr>
              <a:buFontTx/>
              <a:buNone/>
            </a:pPr>
            <a:r>
              <a:rPr lang="en-US" dirty="0"/>
              <a:t>Risks:</a:t>
            </a:r>
          </a:p>
          <a:p>
            <a:r>
              <a:rPr lang="en-US" dirty="0"/>
              <a:t>Efforts to verbalize may interfere with implicit learning</a:t>
            </a:r>
          </a:p>
          <a:p>
            <a:pPr lvl="1"/>
            <a:r>
              <a:rPr lang="en-US" dirty="0"/>
              <a:t>E.g., verbal overshadowing (</a:t>
            </a:r>
            <a:r>
              <a:rPr lang="en-US" dirty="0" err="1"/>
              <a:t>Schooler</a:t>
            </a:r>
            <a:r>
              <a:rPr lang="en-US" dirty="0"/>
              <a:t>)</a:t>
            </a:r>
            <a:endParaRPr lang="en-US" dirty="0" smtClean="0"/>
          </a:p>
          <a:p>
            <a:r>
              <a:rPr lang="en-US" dirty="0" smtClean="0"/>
              <a:t>Time </a:t>
            </a:r>
            <a:r>
              <a:rPr lang="en-US" dirty="0"/>
              <a:t>spent in self-explanation may be better spent in practice with feedback</a:t>
            </a:r>
          </a:p>
          <a:p>
            <a:pPr lvl="1"/>
            <a:r>
              <a:rPr lang="en-US" dirty="0"/>
              <a:t>English article tutor (Wylie)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685800" y="558800"/>
            <a:ext cx="7772400" cy="1143000"/>
          </a:xfrm>
        </p:spPr>
        <p:txBody>
          <a:bodyPr>
            <a:normAutofit fontScale="90000"/>
          </a:bodyPr>
          <a:lstStyle/>
          <a:p>
            <a:r>
              <a:rPr lang="en-US" sz="3600"/>
              <a:t>KLI: Self-explanation is optimal for principles but not rules</a:t>
            </a:r>
          </a:p>
        </p:txBody>
      </p:sp>
      <p:graphicFrame>
        <p:nvGraphicFramePr>
          <p:cNvPr id="69634" name="Object 2"/>
          <p:cNvGraphicFramePr>
            <a:graphicFrameLocks noChangeAspect="1"/>
          </p:cNvGraphicFramePr>
          <p:nvPr/>
        </p:nvGraphicFramePr>
        <p:xfrm>
          <a:off x="698500" y="2146300"/>
          <a:ext cx="7278688" cy="4911725"/>
        </p:xfrm>
        <a:graphic>
          <a:graphicData uri="http://schemas.openxmlformats.org/presentationml/2006/ole">
            <mc:AlternateContent xmlns:mc="http://schemas.openxmlformats.org/markup-compatibility/2006">
              <mc:Choice xmlns:v="urn:schemas-microsoft-com:vml" Requires="v">
                <p:oleObj spid="_x0000_s180235" name="Document" r:id="rId4" imgW="6096000" imgH="4114800" progId="Word.Document.12">
                  <p:embed/>
                </p:oleObj>
              </mc:Choice>
              <mc:Fallback>
                <p:oleObj name="Document" r:id="rId4" imgW="6096000" imgH="4114800"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2146300"/>
                        <a:ext cx="7278688" cy="491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953000" y="2222500"/>
            <a:ext cx="1206500" cy="800100"/>
            <a:chOff x="248" y="2040"/>
            <a:chExt cx="760" cy="504"/>
          </a:xfrm>
        </p:grpSpPr>
        <p:grpSp>
          <p:nvGrpSpPr>
            <p:cNvPr id="3" name="Group 8"/>
            <p:cNvGrpSpPr>
              <a:grpSpLocks/>
            </p:cNvGrpSpPr>
            <p:nvPr/>
          </p:nvGrpSpPr>
          <p:grpSpPr bwMode="auto">
            <a:xfrm>
              <a:off x="248" y="2040"/>
              <a:ext cx="760" cy="504"/>
              <a:chOff x="248" y="2040"/>
              <a:chExt cx="760" cy="504"/>
            </a:xfrm>
          </p:grpSpPr>
          <p:sp>
            <p:nvSpPr>
              <p:cNvPr id="536585" name="Oval 9"/>
              <p:cNvSpPr>
                <a:spLocks noChangeArrowheads="1"/>
              </p:cNvSpPr>
              <p:nvPr/>
            </p:nvSpPr>
            <p:spPr bwMode="auto">
              <a:xfrm>
                <a:off x="248" y="2040"/>
                <a:ext cx="760" cy="504"/>
              </a:xfrm>
              <a:prstGeom prst="ellipse">
                <a:avLst/>
              </a:prstGeom>
              <a:gradFill rotWithShape="0">
                <a:gsLst>
                  <a:gs pos="0">
                    <a:schemeClr val="bg1">
                      <a:alpha val="81000"/>
                    </a:schemeClr>
                  </a:gs>
                  <a:gs pos="100000">
                    <a:schemeClr val="bg1">
                      <a:gamma/>
                      <a:shade val="46275"/>
                      <a:invGamma/>
                      <a:alpha val="88000"/>
                    </a:schemeClr>
                  </a:gs>
                </a:gsLst>
                <a:lin ang="5400000" scaled="1"/>
              </a:gradFill>
              <a:ln w="38100">
                <a:solidFill>
                  <a:srgbClr val="FF0000"/>
                </a:solidFill>
                <a:round/>
                <a:headEnd/>
                <a:tailEnd/>
              </a:ln>
              <a:effectLst/>
            </p:spPr>
            <p:txBody>
              <a:bodyPr wrap="none" anchor="ctr">
                <a:prstTxWarp prst="textNoShape">
                  <a:avLst/>
                </a:prstTxWarp>
              </a:bodyPr>
              <a:lstStyle/>
              <a:p>
                <a:pPr>
                  <a:defRPr/>
                </a:pPr>
                <a:endParaRPr lang="en-US"/>
              </a:p>
            </p:txBody>
          </p:sp>
          <p:sp>
            <p:nvSpPr>
              <p:cNvPr id="69655" name="Text Box 10"/>
              <p:cNvSpPr txBox="1">
                <a:spLocks noChangeArrowheads="1"/>
              </p:cNvSpPr>
              <p:nvPr/>
            </p:nvSpPr>
            <p:spPr bwMode="auto">
              <a:xfrm>
                <a:off x="264" y="2072"/>
                <a:ext cx="736" cy="404"/>
              </a:xfrm>
              <a:prstGeom prst="rect">
                <a:avLst/>
              </a:prstGeom>
              <a:noFill/>
              <a:ln w="12700">
                <a:noFill/>
                <a:miter lim="800000"/>
                <a:headEnd/>
                <a:tailEnd/>
              </a:ln>
            </p:spPr>
            <p:txBody>
              <a:bodyPr>
                <a:prstTxWarp prst="textNoShape">
                  <a:avLst/>
                </a:prstTxWarp>
                <a:spAutoFit/>
              </a:bodyPr>
              <a:lstStyle/>
              <a:p>
                <a:pPr algn="ctr">
                  <a:spcBef>
                    <a:spcPct val="50000"/>
                  </a:spcBef>
                </a:pPr>
                <a:r>
                  <a:rPr lang="en-US" sz="1800">
                    <a:solidFill>
                      <a:srgbClr val="FF0000"/>
                    </a:solidFill>
                  </a:rPr>
                  <a:t>Self-explain</a:t>
                </a:r>
              </a:p>
            </p:txBody>
          </p:sp>
        </p:grpSp>
        <p:sp>
          <p:nvSpPr>
            <p:cNvPr id="69653" name="Line 11"/>
            <p:cNvSpPr>
              <a:spLocks noChangeShapeType="1"/>
            </p:cNvSpPr>
            <p:nvPr/>
          </p:nvSpPr>
          <p:spPr bwMode="auto">
            <a:xfrm flipH="1">
              <a:off x="344" y="2080"/>
              <a:ext cx="496" cy="408"/>
            </a:xfrm>
            <a:prstGeom prst="line">
              <a:avLst/>
            </a:prstGeom>
            <a:noFill/>
            <a:ln w="38100">
              <a:solidFill>
                <a:srgbClr val="FF0000"/>
              </a:solidFill>
              <a:round/>
              <a:headEnd/>
              <a:tailEnd/>
            </a:ln>
          </p:spPr>
          <p:txBody>
            <a:bodyPr wrap="none" anchor="ctr">
              <a:prstTxWarp prst="textNoShape">
                <a:avLst/>
              </a:prstTxWarp>
            </a:bodyPr>
            <a:lstStyle/>
            <a:p>
              <a:endParaRPr lang="en-US"/>
            </a:p>
          </p:txBody>
        </p:sp>
      </p:grpSp>
      <p:grpSp>
        <p:nvGrpSpPr>
          <p:cNvPr id="4" name="Group 12"/>
          <p:cNvGrpSpPr>
            <a:grpSpLocks/>
          </p:cNvGrpSpPr>
          <p:nvPr/>
        </p:nvGrpSpPr>
        <p:grpSpPr bwMode="auto">
          <a:xfrm>
            <a:off x="6578600" y="2247900"/>
            <a:ext cx="1206500" cy="800100"/>
            <a:chOff x="2776" y="2968"/>
            <a:chExt cx="760" cy="504"/>
          </a:xfrm>
        </p:grpSpPr>
        <p:sp>
          <p:nvSpPr>
            <p:cNvPr id="536589" name="Oval 13"/>
            <p:cNvSpPr>
              <a:spLocks noChangeArrowheads="1"/>
            </p:cNvSpPr>
            <p:nvPr/>
          </p:nvSpPr>
          <p:spPr bwMode="auto">
            <a:xfrm>
              <a:off x="2776" y="2968"/>
              <a:ext cx="760" cy="504"/>
            </a:xfrm>
            <a:prstGeom prst="ellipse">
              <a:avLst/>
            </a:prstGeom>
            <a:gradFill rotWithShape="0">
              <a:gsLst>
                <a:gs pos="0">
                  <a:schemeClr val="bg1">
                    <a:alpha val="91000"/>
                  </a:schemeClr>
                </a:gs>
                <a:gs pos="100000">
                  <a:schemeClr val="bg1">
                    <a:gamma/>
                    <a:shade val="46275"/>
                    <a:invGamma/>
                    <a:alpha val="89999"/>
                  </a:schemeClr>
                </a:gs>
              </a:gsLst>
              <a:lin ang="5400000" scaled="1"/>
            </a:gradFill>
            <a:ln w="38100">
              <a:solidFill>
                <a:schemeClr val="accent2"/>
              </a:solidFill>
              <a:round/>
              <a:headEnd/>
              <a:tailEnd/>
            </a:ln>
            <a:effectLst/>
          </p:spPr>
          <p:txBody>
            <a:bodyPr wrap="none" anchor="ctr">
              <a:prstTxWarp prst="textNoShape">
                <a:avLst/>
              </a:prstTxWarp>
            </a:bodyPr>
            <a:lstStyle/>
            <a:p>
              <a:pPr>
                <a:defRPr/>
              </a:pPr>
              <a:endParaRPr lang="en-US"/>
            </a:p>
          </p:txBody>
        </p:sp>
        <p:sp>
          <p:nvSpPr>
            <p:cNvPr id="69651" name="Text Box 14"/>
            <p:cNvSpPr txBox="1">
              <a:spLocks noChangeArrowheads="1"/>
            </p:cNvSpPr>
            <p:nvPr/>
          </p:nvSpPr>
          <p:spPr bwMode="auto">
            <a:xfrm>
              <a:off x="2792" y="3000"/>
              <a:ext cx="736" cy="404"/>
            </a:xfrm>
            <a:prstGeom prst="rect">
              <a:avLst/>
            </a:prstGeom>
            <a:noFill/>
            <a:ln w="38100">
              <a:noFill/>
              <a:miter lim="800000"/>
              <a:headEnd/>
              <a:tailEnd/>
            </a:ln>
          </p:spPr>
          <p:txBody>
            <a:bodyPr>
              <a:prstTxWarp prst="textNoShape">
                <a:avLst/>
              </a:prstTxWarp>
              <a:spAutoFit/>
            </a:bodyPr>
            <a:lstStyle/>
            <a:p>
              <a:pPr algn="ctr">
                <a:spcBef>
                  <a:spcPct val="50000"/>
                </a:spcBef>
              </a:pPr>
              <a:r>
                <a:rPr lang="en-US" sz="1800">
                  <a:solidFill>
                    <a:schemeClr val="accent2"/>
                  </a:solidFill>
                </a:rPr>
                <a:t>Self-explain</a:t>
              </a:r>
            </a:p>
          </p:txBody>
        </p:sp>
      </p:grpSp>
      <p:grpSp>
        <p:nvGrpSpPr>
          <p:cNvPr id="5" name="Group 29"/>
          <p:cNvGrpSpPr>
            <a:grpSpLocks/>
          </p:cNvGrpSpPr>
          <p:nvPr/>
        </p:nvGrpSpPr>
        <p:grpSpPr bwMode="auto">
          <a:xfrm>
            <a:off x="0" y="1803400"/>
            <a:ext cx="3378200" cy="1155700"/>
            <a:chOff x="0" y="1136"/>
            <a:chExt cx="2128" cy="728"/>
          </a:xfrm>
        </p:grpSpPr>
        <p:sp>
          <p:nvSpPr>
            <p:cNvPr id="69647" name="Oval 20"/>
            <p:cNvSpPr>
              <a:spLocks noChangeArrowheads="1"/>
            </p:cNvSpPr>
            <p:nvPr/>
          </p:nvSpPr>
          <p:spPr bwMode="auto">
            <a:xfrm>
              <a:off x="1152" y="1408"/>
              <a:ext cx="976" cy="456"/>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9648" name="Text Box 21"/>
            <p:cNvSpPr txBox="1">
              <a:spLocks noChangeArrowheads="1"/>
            </p:cNvSpPr>
            <p:nvPr/>
          </p:nvSpPr>
          <p:spPr bwMode="auto">
            <a:xfrm>
              <a:off x="0" y="1136"/>
              <a:ext cx="1232" cy="326"/>
            </a:xfrm>
            <a:prstGeom prst="rect">
              <a:avLst/>
            </a:prstGeom>
            <a:solidFill>
              <a:srgbClr val="FFFF00"/>
            </a:solidFill>
            <a:ln w="12700">
              <a:noFill/>
              <a:miter lim="800000"/>
              <a:headEnd/>
              <a:tailEnd/>
            </a:ln>
          </p:spPr>
          <p:txBody>
            <a:bodyPr>
              <a:prstTxWarp prst="textNoShape">
                <a:avLst/>
              </a:prstTxWarp>
              <a:spAutoFit/>
            </a:bodyPr>
            <a:lstStyle/>
            <a:p>
              <a:pPr>
                <a:spcBef>
                  <a:spcPct val="50000"/>
                </a:spcBef>
              </a:pPr>
              <a:r>
                <a:rPr lang="en-US" sz="1400"/>
                <a:t>Prompting students to self explain enhances</a:t>
              </a:r>
              <a:endParaRPr lang="en-US" sz="1400">
                <a:solidFill>
                  <a:schemeClr val="bg1"/>
                </a:solidFill>
              </a:endParaRPr>
            </a:p>
          </p:txBody>
        </p:sp>
        <p:sp>
          <p:nvSpPr>
            <p:cNvPr id="69649" name="Line 22"/>
            <p:cNvSpPr>
              <a:spLocks noChangeShapeType="1"/>
            </p:cNvSpPr>
            <p:nvPr/>
          </p:nvSpPr>
          <p:spPr bwMode="auto">
            <a:xfrm>
              <a:off x="1120" y="1384"/>
              <a:ext cx="200" cy="80"/>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grpSp>
        <p:nvGrpSpPr>
          <p:cNvPr id="6" name="Group 30"/>
          <p:cNvGrpSpPr>
            <a:grpSpLocks/>
          </p:cNvGrpSpPr>
          <p:nvPr/>
        </p:nvGrpSpPr>
        <p:grpSpPr bwMode="auto">
          <a:xfrm>
            <a:off x="6388100" y="4940300"/>
            <a:ext cx="2755900" cy="1371600"/>
            <a:chOff x="4024" y="3112"/>
            <a:chExt cx="1736" cy="864"/>
          </a:xfrm>
        </p:grpSpPr>
        <p:sp>
          <p:nvSpPr>
            <p:cNvPr id="69644" name="Oval 23"/>
            <p:cNvSpPr>
              <a:spLocks noChangeArrowheads="1"/>
            </p:cNvSpPr>
            <p:nvPr/>
          </p:nvSpPr>
          <p:spPr bwMode="auto">
            <a:xfrm>
              <a:off x="4024" y="3488"/>
              <a:ext cx="1000" cy="488"/>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9645" name="Text Box 24"/>
            <p:cNvSpPr txBox="1">
              <a:spLocks noChangeArrowheads="1"/>
            </p:cNvSpPr>
            <p:nvPr/>
          </p:nvSpPr>
          <p:spPr bwMode="auto">
            <a:xfrm>
              <a:off x="4848" y="3112"/>
              <a:ext cx="912" cy="460"/>
            </a:xfrm>
            <a:prstGeom prst="rect">
              <a:avLst/>
            </a:prstGeom>
            <a:solidFill>
              <a:srgbClr val="FFFF00"/>
            </a:solidFill>
            <a:ln w="12700">
              <a:noFill/>
              <a:miter lim="800000"/>
              <a:headEnd/>
              <a:tailEnd/>
            </a:ln>
          </p:spPr>
          <p:txBody>
            <a:bodyPr>
              <a:prstTxWarp prst="textNoShape">
                <a:avLst/>
              </a:prstTxWarp>
              <a:spAutoFit/>
            </a:bodyPr>
            <a:lstStyle/>
            <a:p>
              <a:pPr>
                <a:spcBef>
                  <a:spcPct val="50000"/>
                </a:spcBef>
              </a:pPr>
              <a:r>
                <a:rPr lang="en-US" sz="1400"/>
                <a:t>Supports verbal knowledge &amp; rationale</a:t>
              </a:r>
              <a:endParaRPr lang="en-US" sz="1400">
                <a:solidFill>
                  <a:schemeClr val="bg1"/>
                </a:solidFill>
              </a:endParaRPr>
            </a:p>
          </p:txBody>
        </p:sp>
        <p:sp>
          <p:nvSpPr>
            <p:cNvPr id="69646" name="Line 25"/>
            <p:cNvSpPr>
              <a:spLocks noChangeShapeType="1"/>
            </p:cNvSpPr>
            <p:nvPr/>
          </p:nvSpPr>
          <p:spPr bwMode="auto">
            <a:xfrm flipH="1">
              <a:off x="4984" y="3576"/>
              <a:ext cx="152" cy="112"/>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grpSp>
        <p:nvGrpSpPr>
          <p:cNvPr id="7" name="Group 31"/>
          <p:cNvGrpSpPr>
            <a:grpSpLocks/>
          </p:cNvGrpSpPr>
          <p:nvPr/>
        </p:nvGrpSpPr>
        <p:grpSpPr bwMode="auto">
          <a:xfrm>
            <a:off x="2679700" y="5549900"/>
            <a:ext cx="3632200" cy="1308100"/>
            <a:chOff x="1688" y="3496"/>
            <a:chExt cx="2288" cy="824"/>
          </a:xfrm>
        </p:grpSpPr>
        <p:sp>
          <p:nvSpPr>
            <p:cNvPr id="69641" name="Oval 26"/>
            <p:cNvSpPr>
              <a:spLocks noChangeArrowheads="1"/>
            </p:cNvSpPr>
            <p:nvPr/>
          </p:nvSpPr>
          <p:spPr bwMode="auto">
            <a:xfrm>
              <a:off x="3056" y="3496"/>
              <a:ext cx="920" cy="44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69642" name="Text Box 27"/>
            <p:cNvSpPr txBox="1">
              <a:spLocks noChangeArrowheads="1"/>
            </p:cNvSpPr>
            <p:nvPr/>
          </p:nvSpPr>
          <p:spPr bwMode="auto">
            <a:xfrm>
              <a:off x="1688" y="3994"/>
              <a:ext cx="1144" cy="326"/>
            </a:xfrm>
            <a:prstGeom prst="rect">
              <a:avLst/>
            </a:prstGeom>
            <a:solidFill>
              <a:srgbClr val="FFFF00"/>
            </a:solidFill>
            <a:ln w="12700">
              <a:noFill/>
              <a:miter lim="800000"/>
              <a:headEnd/>
              <a:tailEnd/>
            </a:ln>
          </p:spPr>
          <p:txBody>
            <a:bodyPr>
              <a:prstTxWarp prst="textNoShape">
                <a:avLst/>
              </a:prstTxWarp>
              <a:spAutoFit/>
            </a:bodyPr>
            <a:lstStyle/>
            <a:p>
              <a:r>
                <a:rPr lang="en-US" sz="1400"/>
                <a:t>Impedes non-verbal rule induction</a:t>
              </a:r>
              <a:endParaRPr lang="en-US" sz="1400">
                <a:solidFill>
                  <a:schemeClr val="bg1"/>
                </a:solidFill>
              </a:endParaRPr>
            </a:p>
          </p:txBody>
        </p:sp>
        <p:sp>
          <p:nvSpPr>
            <p:cNvPr id="69643" name="Line 28"/>
            <p:cNvSpPr>
              <a:spLocks noChangeShapeType="1"/>
            </p:cNvSpPr>
            <p:nvPr/>
          </p:nvSpPr>
          <p:spPr bwMode="auto">
            <a:xfrm flipV="1">
              <a:off x="2472" y="3792"/>
              <a:ext cx="600" cy="216"/>
            </a:xfrm>
            <a:prstGeom prst="line">
              <a:avLst/>
            </a:prstGeom>
            <a:noFill/>
            <a:ln w="38100">
              <a:solidFill>
                <a:srgbClr val="FF2929"/>
              </a:solidFill>
              <a:round/>
              <a:headEnd/>
              <a:tailEnd type="triangle" w="med" len="med"/>
            </a:ln>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KLI Summary</a:t>
            </a:r>
            <a:endParaRPr lang="en-US" dirty="0"/>
          </a:p>
        </p:txBody>
      </p:sp>
      <p:sp>
        <p:nvSpPr>
          <p:cNvPr id="64515" name="Rectangle 3"/>
          <p:cNvSpPr>
            <a:spLocks noGrp="1" noChangeArrowheads="1"/>
          </p:cNvSpPr>
          <p:nvPr>
            <p:ph type="body" idx="1"/>
          </p:nvPr>
        </p:nvSpPr>
        <p:spPr>
          <a:xfrm>
            <a:off x="685800" y="1620998"/>
            <a:ext cx="7772400" cy="2501900"/>
          </a:xfrm>
        </p:spPr>
        <p:txBody>
          <a:bodyPr>
            <a:normAutofit fontScale="92500" lnSpcReduction="10000"/>
          </a:bodyPr>
          <a:lstStyle/>
          <a:p>
            <a:r>
              <a:rPr lang="en-US" dirty="0"/>
              <a:t>Fundamental causal chain: </a:t>
            </a:r>
          </a:p>
          <a:p>
            <a:pPr lvl="1">
              <a:buFontTx/>
              <a:buNone/>
            </a:pPr>
            <a:r>
              <a:rPr lang="en-US" dirty="0"/>
              <a:t>	Changes in </a:t>
            </a:r>
            <a:r>
              <a:rPr lang="en-US" b="1" i="1" dirty="0">
                <a:solidFill>
                  <a:srgbClr val="0000FF"/>
                </a:solidFill>
              </a:rPr>
              <a:t>instruction</a:t>
            </a:r>
            <a:r>
              <a:rPr lang="en-US" dirty="0">
                <a:solidFill>
                  <a:srgbClr val="0000FF"/>
                </a:solidFill>
              </a:rPr>
              <a:t> </a:t>
            </a:r>
            <a:r>
              <a:rPr lang="en-US" dirty="0"/>
              <a:t>yield </a:t>
            </a:r>
            <a:br>
              <a:rPr lang="en-US" dirty="0"/>
            </a:br>
            <a:r>
              <a:rPr lang="en-US" dirty="0"/>
              <a:t>   changes in </a:t>
            </a:r>
            <a:r>
              <a:rPr lang="en-US" i="1" dirty="0">
                <a:solidFill>
                  <a:srgbClr val="008000"/>
                </a:solidFill>
              </a:rPr>
              <a:t>learning </a:t>
            </a:r>
            <a:r>
              <a:rPr lang="en-US" dirty="0"/>
              <a:t>yield </a:t>
            </a:r>
            <a:br>
              <a:rPr lang="en-US" dirty="0"/>
            </a:br>
            <a:r>
              <a:rPr lang="en-US" dirty="0"/>
              <a:t>   changes in </a:t>
            </a:r>
            <a:r>
              <a:rPr lang="en-US" i="1" dirty="0">
                <a:solidFill>
                  <a:srgbClr val="008000"/>
                </a:solidFill>
              </a:rPr>
              <a:t>knowledge</a:t>
            </a:r>
            <a:r>
              <a:rPr lang="en-US" dirty="0">
                <a:solidFill>
                  <a:srgbClr val="008000"/>
                </a:solidFill>
              </a:rPr>
              <a:t> </a:t>
            </a:r>
            <a:r>
              <a:rPr lang="en-US" dirty="0"/>
              <a:t>yield </a:t>
            </a:r>
            <a:br>
              <a:rPr lang="en-US" dirty="0"/>
            </a:br>
            <a:r>
              <a:rPr lang="en-US" dirty="0"/>
              <a:t>changes in </a:t>
            </a:r>
            <a:r>
              <a:rPr lang="en-US" b="1" i="1" dirty="0">
                <a:solidFill>
                  <a:srgbClr val="0000FF"/>
                </a:solidFill>
              </a:rPr>
              <a:t>robust learning measures</a:t>
            </a:r>
            <a:r>
              <a:rPr lang="en-US" dirty="0"/>
              <a:t>.</a:t>
            </a:r>
            <a:br>
              <a:rPr lang="en-US" dirty="0"/>
            </a:br>
            <a:endParaRPr lang="en-US" dirty="0"/>
          </a:p>
        </p:txBody>
      </p:sp>
      <p:sp>
        <p:nvSpPr>
          <p:cNvPr id="2149380" name="Rectangle 4"/>
          <p:cNvSpPr>
            <a:spLocks noChangeArrowheads="1"/>
          </p:cNvSpPr>
          <p:nvPr/>
        </p:nvSpPr>
        <p:spPr bwMode="auto">
          <a:xfrm>
            <a:off x="1662387" y="2554541"/>
            <a:ext cx="5588000" cy="7112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grpSp>
        <p:nvGrpSpPr>
          <p:cNvPr id="2" name="Group 7"/>
          <p:cNvGrpSpPr>
            <a:grpSpLocks/>
          </p:cNvGrpSpPr>
          <p:nvPr/>
        </p:nvGrpSpPr>
        <p:grpSpPr bwMode="auto">
          <a:xfrm>
            <a:off x="0" y="2382998"/>
            <a:ext cx="1320800" cy="1257300"/>
            <a:chOff x="0" y="1728"/>
            <a:chExt cx="832" cy="792"/>
          </a:xfrm>
          <a:solidFill>
            <a:srgbClr val="0000FF"/>
          </a:solidFill>
        </p:grpSpPr>
        <p:sp>
          <p:nvSpPr>
            <p:cNvPr id="64522" name="AutoShape 5"/>
            <p:cNvSpPr>
              <a:spLocks noChangeArrowheads="1"/>
            </p:cNvSpPr>
            <p:nvPr/>
          </p:nvSpPr>
          <p:spPr bwMode="auto">
            <a:xfrm>
              <a:off x="712" y="1728"/>
              <a:ext cx="120" cy="792"/>
            </a:xfrm>
            <a:prstGeom prst="curvedRightArrow">
              <a:avLst>
                <a:gd name="adj1" fmla="val 132000"/>
                <a:gd name="adj2" fmla="val 264000"/>
                <a:gd name="adj3" fmla="val 33333"/>
              </a:avLst>
            </a:prstGeom>
            <a:grpFill/>
            <a:ln w="12700">
              <a:solidFill>
                <a:schemeClr val="tx1"/>
              </a:solidFill>
              <a:miter lim="800000"/>
              <a:headEnd/>
              <a:tailEnd/>
            </a:ln>
          </p:spPr>
          <p:txBody>
            <a:bodyPr wrap="none" anchor="ctr">
              <a:prstTxWarp prst="textNoShape">
                <a:avLst/>
              </a:prstTxWarp>
            </a:bodyPr>
            <a:lstStyle/>
            <a:p>
              <a:endParaRPr lang="en-US"/>
            </a:p>
          </p:txBody>
        </p:sp>
        <p:sp>
          <p:nvSpPr>
            <p:cNvPr id="64523" name="Text Box 6"/>
            <p:cNvSpPr txBox="1">
              <a:spLocks noChangeArrowheads="1"/>
            </p:cNvSpPr>
            <p:nvPr/>
          </p:nvSpPr>
          <p:spPr bwMode="auto">
            <a:xfrm>
              <a:off x="0" y="1944"/>
              <a:ext cx="744" cy="233"/>
            </a:xfrm>
            <a:prstGeom prst="rect">
              <a:avLst/>
            </a:prstGeom>
            <a:noFill/>
            <a:ln w="12700">
              <a:noFill/>
              <a:miter lim="800000"/>
              <a:headEnd/>
              <a:tailEnd/>
            </a:ln>
          </p:spPr>
          <p:txBody>
            <a:bodyPr wrap="square">
              <a:prstTxWarp prst="textNoShape">
                <a:avLst/>
              </a:prstTxWarp>
              <a:spAutoFit/>
            </a:bodyPr>
            <a:lstStyle/>
            <a:p>
              <a:pPr>
                <a:spcBef>
                  <a:spcPct val="50000"/>
                </a:spcBef>
              </a:pPr>
              <a:r>
                <a:rPr lang="en-US" dirty="0" smtClean="0">
                  <a:noFill/>
                </a:rPr>
                <a:t>Observed</a:t>
              </a:r>
              <a:endParaRPr lang="en-US" dirty="0">
                <a:noFill/>
              </a:endParaRPr>
            </a:p>
          </p:txBody>
        </p:sp>
      </p:grpSp>
      <p:grpSp>
        <p:nvGrpSpPr>
          <p:cNvPr id="3" name="Group 10"/>
          <p:cNvGrpSpPr>
            <a:grpSpLocks/>
          </p:cNvGrpSpPr>
          <p:nvPr/>
        </p:nvGrpSpPr>
        <p:grpSpPr bwMode="auto">
          <a:xfrm>
            <a:off x="6553200" y="2497298"/>
            <a:ext cx="1333500" cy="787400"/>
            <a:chOff x="4128" y="1800"/>
            <a:chExt cx="840" cy="496"/>
          </a:xfrm>
        </p:grpSpPr>
        <p:sp>
          <p:nvSpPr>
            <p:cNvPr id="64520" name="AutoShape 8"/>
            <p:cNvSpPr>
              <a:spLocks/>
            </p:cNvSpPr>
            <p:nvPr/>
          </p:nvSpPr>
          <p:spPr bwMode="auto">
            <a:xfrm>
              <a:off x="4128" y="1800"/>
              <a:ext cx="168" cy="496"/>
            </a:xfrm>
            <a:prstGeom prst="rightBrace">
              <a:avLst>
                <a:gd name="adj1" fmla="val 24603"/>
                <a:gd name="adj2" fmla="val 50000"/>
              </a:avLst>
            </a:prstGeom>
            <a:noFill/>
            <a:ln w="38100">
              <a:solidFill>
                <a:srgbClr val="008000"/>
              </a:solidFill>
              <a:round/>
              <a:headEnd/>
              <a:tailEnd/>
            </a:ln>
          </p:spPr>
          <p:txBody>
            <a:bodyPr wrap="none" anchor="ctr">
              <a:prstTxWarp prst="textNoShape">
                <a:avLst/>
              </a:prstTxWarp>
            </a:bodyPr>
            <a:lstStyle/>
            <a:p>
              <a:endParaRPr lang="en-US"/>
            </a:p>
          </p:txBody>
        </p:sp>
        <p:sp>
          <p:nvSpPr>
            <p:cNvPr id="64521" name="Text Box 9"/>
            <p:cNvSpPr txBox="1">
              <a:spLocks noChangeArrowheads="1"/>
            </p:cNvSpPr>
            <p:nvPr/>
          </p:nvSpPr>
          <p:spPr bwMode="auto">
            <a:xfrm>
              <a:off x="4328" y="1927"/>
              <a:ext cx="640" cy="233"/>
            </a:xfrm>
            <a:prstGeom prst="rect">
              <a:avLst/>
            </a:prstGeom>
            <a:noFill/>
            <a:ln w="12700">
              <a:noFill/>
              <a:miter lim="800000"/>
              <a:headEnd/>
              <a:tailEnd/>
            </a:ln>
          </p:spPr>
          <p:txBody>
            <a:bodyPr>
              <a:prstTxWarp prst="textNoShape">
                <a:avLst/>
              </a:prstTxWarp>
              <a:spAutoFit/>
            </a:bodyPr>
            <a:lstStyle/>
            <a:p>
              <a:pPr>
                <a:spcBef>
                  <a:spcPct val="50000"/>
                </a:spcBef>
              </a:pPr>
              <a:r>
                <a:rPr lang="en-US" dirty="0" smtClean="0"/>
                <a:t>Inferred</a:t>
              </a:r>
              <a:endParaRPr lang="en-US" dirty="0"/>
            </a:p>
          </p:txBody>
        </p:sp>
      </p:grpSp>
      <p:sp>
        <p:nvSpPr>
          <p:cNvPr id="2149387" name="Rectangle 11"/>
          <p:cNvSpPr>
            <a:spLocks noChangeArrowheads="1"/>
          </p:cNvSpPr>
          <p:nvPr/>
        </p:nvSpPr>
        <p:spPr bwMode="auto">
          <a:xfrm>
            <a:off x="685800" y="3863560"/>
            <a:ext cx="8142626" cy="2730524"/>
          </a:xfrm>
          <a:prstGeom prst="rect">
            <a:avLst/>
          </a:prstGeom>
          <a:noFill/>
          <a:ln w="12700">
            <a:noFill/>
            <a:miter lim="800000"/>
            <a:headEnd/>
            <a:tailEnd/>
          </a:ln>
        </p:spPr>
        <p:txBody>
          <a:bodyPr lIns="90488" tIns="44450" rIns="90488" bIns="44450">
            <a:prstTxWarp prst="textNoShape">
              <a:avLst/>
            </a:prstTxWarp>
          </a:bodyPr>
          <a:lstStyle/>
          <a:p>
            <a:pPr marL="342900" indent="-342900">
              <a:spcBef>
                <a:spcPct val="20000"/>
              </a:spcBef>
              <a:buSzPct val="100000"/>
              <a:buFontTx/>
              <a:buChar char="•"/>
            </a:pPr>
            <a:r>
              <a:rPr lang="en-US" sz="2800" dirty="0" smtClean="0">
                <a:latin typeface="+mn-lt"/>
              </a:rPr>
              <a:t>Design process </a:t>
            </a:r>
            <a:r>
              <a:rPr lang="en-US" sz="2800" dirty="0">
                <a:latin typeface="+mn-lt"/>
              </a:rPr>
              <a:t>starts at the end</a:t>
            </a:r>
          </a:p>
          <a:p>
            <a:pPr marL="742950" lvl="1" indent="-285750">
              <a:spcBef>
                <a:spcPct val="20000"/>
              </a:spcBef>
              <a:buSzPct val="100000"/>
              <a:buFontTx/>
              <a:buChar char="–"/>
            </a:pPr>
            <a:r>
              <a:rPr lang="en-US" sz="2400" dirty="0">
                <a:latin typeface="+mn-lt"/>
                <a:ea typeface="ＭＳ Ｐゴシック" charset="-128"/>
                <a:cs typeface="ＭＳ Ｐゴシック" charset="-128"/>
              </a:rPr>
              <a:t>What is the knowledge </a:t>
            </a:r>
            <a:r>
              <a:rPr lang="en-US" sz="2400" dirty="0" smtClean="0">
                <a:latin typeface="+mn-lt"/>
                <a:ea typeface="ＭＳ Ｐゴシック" charset="-128"/>
                <a:cs typeface="ＭＳ Ｐゴシック" charset="-128"/>
              </a:rPr>
              <a:t>students are to </a:t>
            </a:r>
            <a:r>
              <a:rPr lang="en-US" sz="2400" dirty="0">
                <a:latin typeface="+mn-lt"/>
                <a:ea typeface="ＭＳ Ｐゴシック" charset="-128"/>
                <a:cs typeface="ＭＳ Ｐゴシック" charset="-128"/>
              </a:rPr>
              <a:t>acquire?</a:t>
            </a:r>
            <a:endParaRPr lang="en-US" sz="2400" dirty="0" smtClean="0">
              <a:latin typeface="+mn-lt"/>
              <a:ea typeface="ＭＳ Ｐゴシック" charset="-128"/>
              <a:cs typeface="ＭＳ Ｐゴシック" charset="-128"/>
            </a:endParaRPr>
          </a:p>
          <a:p>
            <a:pPr marL="742950" lvl="1" indent="-285750">
              <a:spcBef>
                <a:spcPct val="20000"/>
              </a:spcBef>
              <a:buSzPct val="100000"/>
              <a:buFontTx/>
              <a:buChar char="–"/>
            </a:pPr>
            <a:r>
              <a:rPr lang="en-US" sz="2400" dirty="0" smtClean="0">
                <a:latin typeface="+mn-lt"/>
                <a:ea typeface="ＭＳ Ｐゴシック" charset="-128"/>
                <a:cs typeface="ＭＳ Ｐゴシック" charset="-128"/>
              </a:rPr>
              <a:t>What learning processes produce those kinds of </a:t>
            </a:r>
            <a:r>
              <a:rPr lang="en-US" sz="2400" dirty="0" err="1" smtClean="0">
                <a:latin typeface="+mn-lt"/>
                <a:ea typeface="ＭＳ Ｐゴシック" charset="-128"/>
                <a:cs typeface="ＭＳ Ｐゴシック" charset="-128"/>
              </a:rPr>
              <a:t>KCs</a:t>
            </a:r>
            <a:r>
              <a:rPr lang="en-US" sz="2400" dirty="0" smtClean="0">
                <a:latin typeface="+mn-lt"/>
                <a:ea typeface="ＭＳ Ｐゴシック" charset="-128"/>
                <a:cs typeface="ＭＳ Ｐゴシック" charset="-128"/>
              </a:rPr>
              <a:t>?</a:t>
            </a:r>
          </a:p>
          <a:p>
            <a:pPr marL="742950" lvl="1" indent="-285750">
              <a:spcBef>
                <a:spcPct val="20000"/>
              </a:spcBef>
              <a:buSzPct val="100000"/>
              <a:buFontTx/>
              <a:buChar char="–"/>
            </a:pPr>
            <a:r>
              <a:rPr lang="en-US" sz="2400" dirty="0" smtClean="0">
                <a:latin typeface="+mn-lt"/>
                <a:ea typeface="ＭＳ Ｐゴシック" charset="-128"/>
                <a:cs typeface="ＭＳ Ｐゴシック" charset="-128"/>
              </a:rPr>
              <a:t>What instruction is optimal for those learning processes?</a:t>
            </a:r>
          </a:p>
          <a:p>
            <a:pPr marL="285750" indent="-285750">
              <a:spcBef>
                <a:spcPct val="20000"/>
              </a:spcBef>
              <a:buSzPct val="100000"/>
              <a:buFont typeface="Arial"/>
              <a:buChar char="•"/>
            </a:pPr>
            <a:r>
              <a:rPr lang="en-US" sz="2800" dirty="0" smtClean="0">
                <a:latin typeface="+mn-lt"/>
                <a:ea typeface="ＭＳ Ｐゴシック" charset="-128"/>
                <a:cs typeface="ＭＳ Ｐゴシック" charset="-128"/>
              </a:rPr>
              <a:t>Bottom line: Which instructional methods are effective depend on fit with knowledge goals</a:t>
            </a:r>
            <a:endParaRPr lang="en-US" sz="2800" dirty="0">
              <a:latin typeface="+mn-lt"/>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214938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4938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49387">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4938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4938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149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9380" grpId="0" animBg="1"/>
      <p:bldP spid="214938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143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3276600" y="3429000"/>
            <a:ext cx="1828800" cy="1600200"/>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Design</a:t>
            </a:r>
          </a:p>
          <a:p>
            <a:pPr algn="ctr">
              <a:defRPr/>
            </a:pPr>
            <a:r>
              <a:rPr lang="en-US" b="1" dirty="0">
                <a:solidFill>
                  <a:schemeClr val="tx1"/>
                </a:solidFill>
              </a:rPr>
              <a:t>Decisions</a:t>
            </a:r>
          </a:p>
        </p:txBody>
      </p:sp>
      <p:sp>
        <p:nvSpPr>
          <p:cNvPr id="8" name="Down Arrow 7"/>
          <p:cNvSpPr/>
          <p:nvPr/>
        </p:nvSpPr>
        <p:spPr>
          <a:xfrm>
            <a:off x="3962400" y="2819400"/>
            <a:ext cx="533400" cy="609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itle 11"/>
          <p:cNvSpPr>
            <a:spLocks noGrp="1"/>
          </p:cNvSpPr>
          <p:nvPr>
            <p:ph type="title"/>
          </p:nvPr>
        </p:nvSpPr>
        <p:spPr/>
        <p:txBody>
          <a:bodyPr>
            <a:normAutofit fontScale="90000"/>
          </a:bodyPr>
          <a:lstStyle/>
          <a:p>
            <a:r>
              <a:rPr lang="en-US" dirty="0" smtClean="0">
                <a:solidFill>
                  <a:schemeClr val="tx2"/>
                </a:solidFill>
                <a:latin typeface="Candara" pitchFamily="34" charset="0"/>
              </a:rPr>
              <a:t>Sources for </a:t>
            </a:r>
            <a:r>
              <a:rPr lang="en-US" dirty="0" err="1" smtClean="0">
                <a:solidFill>
                  <a:schemeClr val="tx2"/>
                </a:solidFill>
                <a:latin typeface="Candara" pitchFamily="34" charset="0"/>
              </a:rPr>
              <a:t>e</a:t>
            </a:r>
            <a:r>
              <a:rPr lang="en-US" dirty="0" smtClean="0">
                <a:solidFill>
                  <a:schemeClr val="tx2"/>
                </a:solidFill>
                <a:latin typeface="Candara" pitchFamily="34" charset="0"/>
              </a:rPr>
              <a:t>-learning design decisions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935163"/>
          <a:ext cx="8229600" cy="3388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Research Question</a:t>
                      </a:r>
                      <a:endParaRPr lang="en-US" dirty="0"/>
                    </a:p>
                  </a:txBody>
                  <a:tcPr/>
                </a:tc>
                <a:tc>
                  <a:txBody>
                    <a:bodyPr/>
                    <a:lstStyle/>
                    <a:p>
                      <a:r>
                        <a:rPr lang="en-US" dirty="0" smtClean="0"/>
                        <a:t>Example</a:t>
                      </a:r>
                      <a:endParaRPr lang="en-US" dirty="0"/>
                    </a:p>
                  </a:txBody>
                  <a:tcPr/>
                </a:tc>
                <a:tc>
                  <a:txBody>
                    <a:bodyPr/>
                    <a:lstStyle/>
                    <a:p>
                      <a:r>
                        <a:rPr lang="en-US" dirty="0" smtClean="0"/>
                        <a:t>Research Method</a:t>
                      </a:r>
                      <a:endParaRPr lang="en-US" dirty="0"/>
                    </a:p>
                  </a:txBody>
                  <a:tcPr/>
                </a:tc>
              </a:tr>
              <a:tr h="370840">
                <a:tc>
                  <a:txBody>
                    <a:bodyPr/>
                    <a:lstStyle/>
                    <a:p>
                      <a:r>
                        <a:rPr lang="en-US" dirty="0" smtClean="0"/>
                        <a:t>What works?</a:t>
                      </a:r>
                      <a:endParaRPr lang="en-US" dirty="0"/>
                    </a:p>
                  </a:txBody>
                  <a:tcPr/>
                </a:tc>
                <a:tc>
                  <a:txBody>
                    <a:bodyPr/>
                    <a:lstStyle/>
                    <a:p>
                      <a:r>
                        <a:rPr lang="en-US" dirty="0" smtClean="0"/>
                        <a:t>Does an instructional method cause learning?</a:t>
                      </a:r>
                      <a:endParaRPr lang="en-US" dirty="0"/>
                    </a:p>
                  </a:txBody>
                  <a:tcPr/>
                </a:tc>
                <a:tc>
                  <a:txBody>
                    <a:bodyPr/>
                    <a:lstStyle/>
                    <a:p>
                      <a:r>
                        <a:rPr lang="en-US" dirty="0" smtClean="0"/>
                        <a:t>Experimental comparison</a:t>
                      </a:r>
                      <a:endParaRPr lang="en-US" dirty="0"/>
                    </a:p>
                  </a:txBody>
                  <a:tcPr/>
                </a:tc>
              </a:tr>
              <a:tr h="370840">
                <a:tc>
                  <a:txBody>
                    <a:bodyPr/>
                    <a:lstStyle/>
                    <a:p>
                      <a:r>
                        <a:rPr lang="en-US" dirty="0" smtClean="0"/>
                        <a:t>When does it work?</a:t>
                      </a:r>
                      <a:endParaRPr lang="en-US" dirty="0"/>
                    </a:p>
                  </a:txBody>
                  <a:tcPr/>
                </a:tc>
                <a:tc>
                  <a:txBody>
                    <a:bodyPr/>
                    <a:lstStyle/>
                    <a:p>
                      <a:r>
                        <a:rPr lang="en-US" dirty="0" smtClean="0"/>
                        <a:t>Does an instructional method work better for certain learners</a:t>
                      </a:r>
                      <a:r>
                        <a:rPr lang="en-US" baseline="0" dirty="0" smtClean="0"/>
                        <a:t> or environments?</a:t>
                      </a:r>
                      <a:endParaRPr lang="en-US" dirty="0"/>
                    </a:p>
                  </a:txBody>
                  <a:tcPr/>
                </a:tc>
                <a:tc>
                  <a:txBody>
                    <a:bodyPr/>
                    <a:lstStyle/>
                    <a:p>
                      <a:r>
                        <a:rPr lang="en-US" dirty="0" smtClean="0"/>
                        <a:t>Factorial experimental comparison</a:t>
                      </a:r>
                      <a:endParaRPr lang="en-US" dirty="0"/>
                    </a:p>
                  </a:txBody>
                  <a:tcPr/>
                </a:tc>
              </a:tr>
              <a:tr h="370840">
                <a:tc>
                  <a:txBody>
                    <a:bodyPr/>
                    <a:lstStyle/>
                    <a:p>
                      <a:r>
                        <a:rPr lang="en-US" dirty="0" smtClean="0"/>
                        <a:t>How does it work?</a:t>
                      </a:r>
                      <a:endParaRPr lang="en-US" dirty="0"/>
                    </a:p>
                  </a:txBody>
                  <a:tcPr/>
                </a:tc>
                <a:tc>
                  <a:txBody>
                    <a:bodyPr/>
                    <a:lstStyle/>
                    <a:p>
                      <a:r>
                        <a:rPr lang="en-US" dirty="0" smtClean="0"/>
                        <a:t>What learning processes determine the effectiveness of an instructional method</a:t>
                      </a:r>
                      <a:endParaRPr lang="en-US" dirty="0"/>
                    </a:p>
                  </a:txBody>
                  <a:tcPr/>
                </a:tc>
                <a:tc>
                  <a:txBody>
                    <a:bodyPr/>
                    <a:lstStyle/>
                    <a:p>
                      <a:r>
                        <a:rPr lang="en-US" dirty="0" smtClean="0"/>
                        <a:t>Observation</a:t>
                      </a:r>
                    </a:p>
                    <a:p>
                      <a:r>
                        <a:rPr lang="en-US" dirty="0" smtClean="0"/>
                        <a:t>Interview</a:t>
                      </a:r>
                      <a:endParaRPr lang="en-US" dirty="0"/>
                    </a:p>
                  </a:txBody>
                  <a:tcPr/>
                </a:tc>
              </a:tr>
            </a:tbl>
          </a:graphicData>
        </a:graphic>
      </p:graphicFrame>
      <p:sp>
        <p:nvSpPr>
          <p:cNvPr id="12312" name="TextBox 1"/>
          <p:cNvSpPr>
            <a:spLocks noGrp="1" noChangeArrowheads="1"/>
          </p:cNvSpPr>
          <p:nvPr>
            <p:ph type="title"/>
          </p:nvPr>
        </p:nvSpPr>
        <p:spPr>
          <a:xfrm>
            <a:off x="457200" y="709613"/>
            <a:ext cx="7945438" cy="661987"/>
          </a:xfrm>
          <a:noFill/>
        </p:spPr>
        <p:txBody>
          <a:bodyPr wrap="none">
            <a:spAutoFit/>
          </a:bodyPr>
          <a:lstStyle/>
          <a:p>
            <a:r>
              <a:rPr lang="en-US" sz="4000" smtClean="0">
                <a:latin typeface="Candara" pitchFamily="34" charset="0"/>
              </a:rPr>
              <a:t>Three roads to instructional research</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362200" y="4257675"/>
            <a:ext cx="4267200" cy="1544473"/>
            <a:chOff x="2362200" y="4257675"/>
            <a:chExt cx="4267200" cy="1544473"/>
          </a:xfrm>
        </p:grpSpPr>
        <p:sp>
          <p:nvSpPr>
            <p:cNvPr id="13316" name="Line 24"/>
            <p:cNvSpPr>
              <a:spLocks noChangeShapeType="1"/>
            </p:cNvSpPr>
            <p:nvPr/>
          </p:nvSpPr>
          <p:spPr bwMode="auto">
            <a:xfrm>
              <a:off x="2362200" y="4257675"/>
              <a:ext cx="1524000" cy="609600"/>
            </a:xfrm>
            <a:prstGeom prst="line">
              <a:avLst/>
            </a:prstGeom>
            <a:noFill/>
            <a:ln w="28575">
              <a:solidFill>
                <a:schemeClr val="tx1"/>
              </a:solidFill>
              <a:round/>
              <a:headEnd/>
              <a:tailEnd type="triangle" w="med" len="med"/>
            </a:ln>
          </p:spPr>
          <p:txBody>
            <a:bodyPr/>
            <a:lstStyle/>
            <a:p>
              <a:endParaRPr lang="en-US"/>
            </a:p>
          </p:txBody>
        </p:sp>
        <p:sp>
          <p:nvSpPr>
            <p:cNvPr id="13317" name="Line 25"/>
            <p:cNvSpPr>
              <a:spLocks noChangeShapeType="1"/>
            </p:cNvSpPr>
            <p:nvPr/>
          </p:nvSpPr>
          <p:spPr bwMode="auto">
            <a:xfrm flipH="1">
              <a:off x="5105400" y="4257675"/>
              <a:ext cx="1524000" cy="609600"/>
            </a:xfrm>
            <a:prstGeom prst="line">
              <a:avLst/>
            </a:prstGeom>
            <a:noFill/>
            <a:ln w="28575">
              <a:solidFill>
                <a:schemeClr val="tx1"/>
              </a:solidFill>
              <a:round/>
              <a:headEnd/>
              <a:tailEnd type="triangle" w="med" len="med"/>
            </a:ln>
          </p:spPr>
          <p:txBody>
            <a:bodyPr/>
            <a:lstStyle/>
            <a:p>
              <a:endParaRPr lang="en-US"/>
            </a:p>
          </p:txBody>
        </p:sp>
        <p:sp>
          <p:nvSpPr>
            <p:cNvPr id="13349" name="Text Box 21"/>
            <p:cNvSpPr txBox="1">
              <a:spLocks noChangeArrowheads="1"/>
            </p:cNvSpPr>
            <p:nvPr/>
          </p:nvSpPr>
          <p:spPr bwMode="auto">
            <a:xfrm>
              <a:off x="3962401" y="4724400"/>
              <a:ext cx="1340433" cy="1077748"/>
            </a:xfrm>
            <a:prstGeom prst="rect">
              <a:avLst/>
            </a:prstGeom>
            <a:noFill/>
            <a:ln w="9525">
              <a:noFill/>
              <a:miter lim="800000"/>
              <a:headEnd/>
              <a:tailEnd/>
            </a:ln>
          </p:spPr>
          <p:txBody>
            <a:bodyPr wrap="none">
              <a:spAutoFit/>
            </a:bodyPr>
            <a:lstStyle/>
            <a:p>
              <a:r>
                <a:rPr lang="en-US" sz="3200" dirty="0"/>
                <a:t>VALID</a:t>
              </a:r>
            </a:p>
            <a:p>
              <a:r>
                <a:rPr lang="en-US" sz="3200" dirty="0"/>
                <a:t>TEST</a:t>
              </a:r>
            </a:p>
          </p:txBody>
        </p:sp>
      </p:grpSp>
      <p:grpSp>
        <p:nvGrpSpPr>
          <p:cNvPr id="60" name="Group 59"/>
          <p:cNvGrpSpPr/>
          <p:nvPr/>
        </p:nvGrpSpPr>
        <p:grpSpPr>
          <a:xfrm>
            <a:off x="466725" y="5019840"/>
            <a:ext cx="7686675" cy="523478"/>
            <a:chOff x="466725" y="5019840"/>
            <a:chExt cx="7686675" cy="523478"/>
          </a:xfrm>
        </p:grpSpPr>
        <p:sp>
          <p:nvSpPr>
            <p:cNvPr id="13350" name="Text Box 22"/>
            <p:cNvSpPr txBox="1">
              <a:spLocks noChangeArrowheads="1"/>
            </p:cNvSpPr>
            <p:nvPr/>
          </p:nvSpPr>
          <p:spPr bwMode="auto">
            <a:xfrm>
              <a:off x="466725" y="5019840"/>
              <a:ext cx="2349720" cy="523478"/>
            </a:xfrm>
            <a:prstGeom prst="rect">
              <a:avLst/>
            </a:prstGeom>
            <a:noFill/>
            <a:ln w="9525">
              <a:noFill/>
              <a:miter lim="800000"/>
              <a:headEnd/>
              <a:tailEnd/>
            </a:ln>
          </p:spPr>
          <p:txBody>
            <a:bodyPr wrap="none">
              <a:spAutoFit/>
            </a:bodyPr>
            <a:lstStyle/>
            <a:p>
              <a:r>
                <a:rPr lang="en-US" sz="2800" dirty="0"/>
                <a:t>Mean = 80%</a:t>
              </a:r>
            </a:p>
          </p:txBody>
        </p:sp>
        <p:sp>
          <p:nvSpPr>
            <p:cNvPr id="13351" name="Text Box 23"/>
            <p:cNvSpPr txBox="1">
              <a:spLocks noChangeArrowheads="1"/>
            </p:cNvSpPr>
            <p:nvPr/>
          </p:nvSpPr>
          <p:spPr bwMode="auto">
            <a:xfrm>
              <a:off x="5803680" y="5019840"/>
              <a:ext cx="2349720" cy="523478"/>
            </a:xfrm>
            <a:prstGeom prst="rect">
              <a:avLst/>
            </a:prstGeom>
            <a:noFill/>
            <a:ln w="9525">
              <a:noFill/>
              <a:miter lim="800000"/>
              <a:headEnd/>
              <a:tailEnd/>
            </a:ln>
          </p:spPr>
          <p:txBody>
            <a:bodyPr wrap="none">
              <a:spAutoFit/>
            </a:bodyPr>
            <a:lstStyle/>
            <a:p>
              <a:r>
                <a:rPr lang="en-US" sz="2800" dirty="0"/>
                <a:t>Mean = 75%</a:t>
              </a:r>
            </a:p>
          </p:txBody>
        </p:sp>
      </p:grpSp>
      <p:pic>
        <p:nvPicPr>
          <p:cNvPr id="29" name="Picture 29" descr="C:\Users\christina.g.griffin\AppData\Local\Microsoft\Windows\Temporary Internet Files\Content.IE5\K4M3AY24\MP900408869[1].jpg"/>
          <p:cNvPicPr>
            <a:picLocks noChangeAspect="1" noChangeArrowheads="1"/>
          </p:cNvPicPr>
          <p:nvPr/>
        </p:nvPicPr>
        <p:blipFill>
          <a:blip r:embed="rId3" cstate="print"/>
          <a:srcRect/>
          <a:stretch>
            <a:fillRect/>
          </a:stretch>
        </p:blipFill>
        <p:spPr bwMode="auto">
          <a:xfrm>
            <a:off x="3067975" y="1819275"/>
            <a:ext cx="2875625" cy="2645279"/>
          </a:xfrm>
          <a:prstGeom prst="roundRect">
            <a:avLst>
              <a:gd name="adj" fmla="val 8594"/>
            </a:avLst>
          </a:prstGeom>
          <a:solidFill>
            <a:srgbClr val="FFFFFF">
              <a:shade val="85000"/>
            </a:srgbClr>
          </a:solidFill>
          <a:ln>
            <a:noFill/>
          </a:ln>
          <a:effectLst/>
        </p:spPr>
      </p:pic>
      <p:sp>
        <p:nvSpPr>
          <p:cNvPr id="32" name="Text Box 16"/>
          <p:cNvSpPr txBox="1">
            <a:spLocks noChangeArrowheads="1"/>
          </p:cNvSpPr>
          <p:nvPr/>
        </p:nvSpPr>
        <p:spPr bwMode="auto">
          <a:xfrm>
            <a:off x="2870200" y="1371600"/>
            <a:ext cx="3367088" cy="523875"/>
          </a:xfrm>
          <a:prstGeom prst="rect">
            <a:avLst/>
          </a:prstGeom>
          <a:noFill/>
          <a:ln w="9525">
            <a:noFill/>
            <a:miter lim="800000"/>
            <a:headEnd/>
            <a:tailEnd/>
          </a:ln>
        </p:spPr>
        <p:txBody>
          <a:bodyPr wrap="none">
            <a:spAutoFit/>
          </a:bodyPr>
          <a:lstStyle/>
          <a:p>
            <a:pPr algn="ctr">
              <a:defRPr/>
            </a:pPr>
            <a:r>
              <a:rPr lang="en-US" sz="2800" b="1" dirty="0">
                <a:solidFill>
                  <a:schemeClr val="accent2">
                    <a:lumMod val="50000"/>
                  </a:schemeClr>
                </a:solidFill>
                <a:latin typeface="Candara" pitchFamily="34" charset="0"/>
              </a:rPr>
              <a:t>Random Assignment</a:t>
            </a:r>
          </a:p>
        </p:txBody>
      </p:sp>
      <p:grpSp>
        <p:nvGrpSpPr>
          <p:cNvPr id="61" name="Group 60"/>
          <p:cNvGrpSpPr/>
          <p:nvPr/>
        </p:nvGrpSpPr>
        <p:grpSpPr>
          <a:xfrm>
            <a:off x="533401" y="5486400"/>
            <a:ext cx="7604124" cy="369888"/>
            <a:chOff x="533401" y="5486400"/>
            <a:chExt cx="7604124" cy="369888"/>
          </a:xfrm>
        </p:grpSpPr>
        <p:sp>
          <p:nvSpPr>
            <p:cNvPr id="13352" name="Text Box 26"/>
            <p:cNvSpPr txBox="1">
              <a:spLocks noChangeArrowheads="1"/>
            </p:cNvSpPr>
            <p:nvPr/>
          </p:nvSpPr>
          <p:spPr bwMode="auto">
            <a:xfrm>
              <a:off x="533401" y="5486775"/>
              <a:ext cx="2652536" cy="369513"/>
            </a:xfrm>
            <a:prstGeom prst="rect">
              <a:avLst/>
            </a:prstGeom>
            <a:noFill/>
            <a:ln w="9525">
              <a:noFill/>
              <a:miter lim="800000"/>
              <a:headEnd/>
              <a:tailEnd/>
            </a:ln>
          </p:spPr>
          <p:txBody>
            <a:bodyPr wrap="none">
              <a:spAutoFit/>
            </a:bodyPr>
            <a:lstStyle/>
            <a:p>
              <a:r>
                <a:rPr lang="en-US"/>
                <a:t>Standard deviation = 5</a:t>
              </a:r>
            </a:p>
          </p:txBody>
        </p:sp>
        <p:sp>
          <p:nvSpPr>
            <p:cNvPr id="13327" name="Text Box 26"/>
            <p:cNvSpPr txBox="1">
              <a:spLocks noChangeArrowheads="1"/>
            </p:cNvSpPr>
            <p:nvPr/>
          </p:nvSpPr>
          <p:spPr bwMode="auto">
            <a:xfrm>
              <a:off x="5638800" y="5486400"/>
              <a:ext cx="2498725" cy="369888"/>
            </a:xfrm>
            <a:prstGeom prst="rect">
              <a:avLst/>
            </a:prstGeom>
            <a:noFill/>
            <a:ln w="9525">
              <a:noFill/>
              <a:miter lim="800000"/>
              <a:headEnd/>
              <a:tailEnd/>
            </a:ln>
          </p:spPr>
          <p:txBody>
            <a:bodyPr wrap="none">
              <a:spAutoFit/>
            </a:bodyPr>
            <a:lstStyle/>
            <a:p>
              <a:r>
                <a:rPr lang="en-US" dirty="0"/>
                <a:t>Standard deviation = 8</a:t>
              </a:r>
            </a:p>
          </p:txBody>
        </p:sp>
      </p:grpSp>
      <p:grpSp>
        <p:nvGrpSpPr>
          <p:cNvPr id="58" name="Group 57"/>
          <p:cNvGrpSpPr/>
          <p:nvPr/>
        </p:nvGrpSpPr>
        <p:grpSpPr>
          <a:xfrm>
            <a:off x="457200" y="1985963"/>
            <a:ext cx="8251825" cy="4403725"/>
            <a:chOff x="457200" y="1985963"/>
            <a:chExt cx="8251825" cy="4403725"/>
          </a:xfrm>
        </p:grpSpPr>
        <p:grpSp>
          <p:nvGrpSpPr>
            <p:cNvPr id="55" name="Group 54"/>
            <p:cNvGrpSpPr/>
            <p:nvPr/>
          </p:nvGrpSpPr>
          <p:grpSpPr>
            <a:xfrm>
              <a:off x="457200" y="1985963"/>
              <a:ext cx="8251825" cy="2276475"/>
              <a:chOff x="457200" y="1985963"/>
              <a:chExt cx="8251825" cy="2276475"/>
            </a:xfrm>
          </p:grpSpPr>
          <p:sp>
            <p:nvSpPr>
              <p:cNvPr id="30" name="Text Box 14"/>
              <p:cNvSpPr txBox="1">
                <a:spLocks noChangeArrowheads="1"/>
              </p:cNvSpPr>
              <p:nvPr/>
            </p:nvSpPr>
            <p:spPr bwMode="auto">
              <a:xfrm>
                <a:off x="457200" y="1985963"/>
                <a:ext cx="2162175" cy="831850"/>
              </a:xfrm>
              <a:prstGeom prst="rect">
                <a:avLst/>
              </a:prstGeom>
              <a:noFill/>
              <a:ln w="9525">
                <a:noFill/>
                <a:miter lim="800000"/>
                <a:headEnd/>
                <a:tailEnd/>
              </a:ln>
            </p:spPr>
            <p:txBody>
              <a:bodyPr wrap="none">
                <a:spAutoFit/>
              </a:bodyPr>
              <a:lstStyle/>
              <a:p>
                <a:pPr>
                  <a:defRPr/>
                </a:pPr>
                <a:r>
                  <a:rPr lang="en-US" sz="2400" b="1" dirty="0">
                    <a:solidFill>
                      <a:schemeClr val="accent2">
                        <a:lumMod val="50000"/>
                      </a:schemeClr>
                    </a:solidFill>
                    <a:latin typeface="Candara" pitchFamily="34" charset="0"/>
                  </a:rPr>
                  <a:t>Treatment 1: </a:t>
                </a:r>
              </a:p>
              <a:p>
                <a:pPr>
                  <a:defRPr/>
                </a:pPr>
                <a:r>
                  <a:rPr lang="en-US" sz="2400" dirty="0">
                    <a:solidFill>
                      <a:schemeClr val="accent2">
                        <a:lumMod val="50000"/>
                      </a:schemeClr>
                    </a:solidFill>
                    <a:latin typeface="Candara" pitchFamily="34" charset="0"/>
                  </a:rPr>
                  <a:t>Text + Graphics</a:t>
                </a:r>
              </a:p>
            </p:txBody>
          </p:sp>
          <p:sp>
            <p:nvSpPr>
              <p:cNvPr id="31" name="Text Box 15"/>
              <p:cNvSpPr txBox="1">
                <a:spLocks noChangeArrowheads="1"/>
              </p:cNvSpPr>
              <p:nvPr/>
            </p:nvSpPr>
            <p:spPr bwMode="auto">
              <a:xfrm>
                <a:off x="6781800" y="1985963"/>
                <a:ext cx="1927225" cy="830262"/>
              </a:xfrm>
              <a:prstGeom prst="rect">
                <a:avLst/>
              </a:prstGeom>
              <a:noFill/>
              <a:ln w="9525">
                <a:noFill/>
                <a:miter lim="800000"/>
                <a:headEnd/>
                <a:tailEnd/>
              </a:ln>
            </p:spPr>
            <p:txBody>
              <a:bodyPr wrap="none">
                <a:spAutoFit/>
              </a:bodyPr>
              <a:lstStyle/>
              <a:p>
                <a:pPr>
                  <a:defRPr/>
                </a:pPr>
                <a:r>
                  <a:rPr lang="en-US" sz="2400" b="1" dirty="0">
                    <a:solidFill>
                      <a:schemeClr val="accent2">
                        <a:lumMod val="50000"/>
                      </a:schemeClr>
                    </a:solidFill>
                    <a:latin typeface="Candara" pitchFamily="34" charset="0"/>
                  </a:rPr>
                  <a:t>Treatment 2: </a:t>
                </a:r>
              </a:p>
              <a:p>
                <a:pPr>
                  <a:defRPr/>
                </a:pPr>
                <a:r>
                  <a:rPr lang="en-US" sz="2400" dirty="0">
                    <a:solidFill>
                      <a:schemeClr val="accent2">
                        <a:lumMod val="50000"/>
                      </a:schemeClr>
                    </a:solidFill>
                    <a:latin typeface="Candara" pitchFamily="34" charset="0"/>
                  </a:rPr>
                  <a:t>Text Only</a:t>
                </a:r>
              </a:p>
            </p:txBody>
          </p:sp>
          <p:grpSp>
            <p:nvGrpSpPr>
              <p:cNvPr id="4" name="Group 74"/>
              <p:cNvGrpSpPr>
                <a:grpSpLocks/>
              </p:cNvGrpSpPr>
              <p:nvPr/>
            </p:nvGrpSpPr>
            <p:grpSpPr bwMode="auto">
              <a:xfrm>
                <a:off x="485775" y="2886075"/>
                <a:ext cx="2058988" cy="1376363"/>
                <a:chOff x="466270" y="3033268"/>
                <a:chExt cx="2058874" cy="1376362"/>
              </a:xfrm>
            </p:grpSpPr>
            <p:sp>
              <p:nvSpPr>
                <p:cNvPr id="49" name="Rounded Rectangle 48"/>
                <p:cNvSpPr/>
                <p:nvPr/>
              </p:nvSpPr>
              <p:spPr>
                <a:xfrm>
                  <a:off x="466270" y="3033268"/>
                  <a:ext cx="2058874" cy="13763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0" name="Straight Connector 49"/>
                <p:cNvCxnSpPr/>
                <p:nvPr/>
              </p:nvCxnSpPr>
              <p:spPr>
                <a:xfrm>
                  <a:off x="1653654" y="3425381"/>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53654" y="3549206"/>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53654" y="3796855"/>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53654" y="3673031"/>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53654" y="3920680"/>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347" name="Picture 32" descr="C:\Users\christina.g.griffin\AppData\Local\Microsoft\Windows\Temporary Internet Files\Content.IE5\XJ0RY1M7\MP900401284[1].jpg"/>
                <p:cNvPicPr>
                  <a:picLocks noChangeAspect="1" noChangeArrowheads="1"/>
                </p:cNvPicPr>
                <p:nvPr/>
              </p:nvPicPr>
              <p:blipFill>
                <a:blip r:embed="rId4" cstate="print"/>
                <a:srcRect/>
                <a:stretch>
                  <a:fillRect/>
                </a:stretch>
              </p:blipFill>
              <p:spPr bwMode="auto">
                <a:xfrm rot="5400000">
                  <a:off x="688629" y="3459800"/>
                  <a:ext cx="815530" cy="543474"/>
                </a:xfrm>
                <a:prstGeom prst="rect">
                  <a:avLst/>
                </a:prstGeom>
                <a:noFill/>
                <a:ln w="9525">
                  <a:noFill/>
                  <a:miter lim="800000"/>
                  <a:headEnd/>
                  <a:tailEnd/>
                </a:ln>
              </p:spPr>
            </p:pic>
            <p:cxnSp>
              <p:nvCxnSpPr>
                <p:cNvPr id="56" name="Straight Connector 55"/>
                <p:cNvCxnSpPr/>
                <p:nvPr/>
              </p:nvCxnSpPr>
              <p:spPr>
                <a:xfrm>
                  <a:off x="783752" y="3163443"/>
                  <a:ext cx="14651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73"/>
              <p:cNvGrpSpPr>
                <a:grpSpLocks/>
              </p:cNvGrpSpPr>
              <p:nvPr/>
            </p:nvGrpSpPr>
            <p:grpSpPr bwMode="auto">
              <a:xfrm>
                <a:off x="6532563" y="2886075"/>
                <a:ext cx="2058987" cy="1376363"/>
                <a:chOff x="6672377" y="3033268"/>
                <a:chExt cx="2058873" cy="1376362"/>
              </a:xfrm>
            </p:grpSpPr>
            <p:sp>
              <p:nvSpPr>
                <p:cNvPr id="37" name="Rounded Rectangle 36"/>
                <p:cNvSpPr/>
                <p:nvPr/>
              </p:nvSpPr>
              <p:spPr>
                <a:xfrm>
                  <a:off x="6672377" y="3033268"/>
                  <a:ext cx="2058873" cy="13763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8" name="Straight Connector 37"/>
                <p:cNvCxnSpPr/>
                <p:nvPr/>
              </p:nvCxnSpPr>
              <p:spPr>
                <a:xfrm>
                  <a:off x="7859761" y="3628581"/>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859761" y="3752405"/>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859761" y="4000055"/>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859761" y="3876230"/>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59761" y="4123880"/>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966048" y="3366643"/>
                  <a:ext cx="14667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61292" y="3628581"/>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61292" y="3752405"/>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061292" y="4000055"/>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061292" y="3876230"/>
                  <a:ext cx="523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061292" y="4123880"/>
                  <a:ext cx="52384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p:nvPr/>
            </p:nvCxnSpPr>
            <p:spPr bwMode="auto">
              <a:xfrm>
                <a:off x="5273675" y="2962275"/>
                <a:ext cx="1233488" cy="5508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rot="10800000" flipV="1">
                <a:off x="2576513" y="2886075"/>
                <a:ext cx="1462087" cy="673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328" name="TextBox 58"/>
            <p:cNvSpPr txBox="1">
              <a:spLocks noChangeArrowheads="1"/>
            </p:cNvSpPr>
            <p:nvPr/>
          </p:nvSpPr>
          <p:spPr bwMode="auto">
            <a:xfrm>
              <a:off x="2819400" y="6019800"/>
              <a:ext cx="3576638" cy="369888"/>
            </a:xfrm>
            <a:prstGeom prst="rect">
              <a:avLst/>
            </a:prstGeom>
            <a:noFill/>
            <a:ln w="9525">
              <a:noFill/>
              <a:miter lim="800000"/>
              <a:headEnd/>
              <a:tailEnd/>
            </a:ln>
          </p:spPr>
          <p:txBody>
            <a:bodyPr wrap="none">
              <a:spAutoFit/>
            </a:bodyPr>
            <a:lstStyle/>
            <a:p>
              <a:r>
                <a:rPr lang="en-US" dirty="0"/>
                <a:t>Sample size = 25 in each version</a:t>
              </a:r>
            </a:p>
          </p:txBody>
        </p:sp>
      </p:grpSp>
      <p:sp>
        <p:nvSpPr>
          <p:cNvPr id="57" name="Rectangle 2"/>
          <p:cNvSpPr txBox="1">
            <a:spLocks noChangeArrowheads="1"/>
          </p:cNvSpPr>
          <p:nvPr/>
        </p:nvSpPr>
        <p:spPr>
          <a:xfrm>
            <a:off x="609600" y="609600"/>
            <a:ext cx="7924800" cy="685800"/>
          </a:xfrm>
          <a:prstGeom prst="rect">
            <a:avLst/>
          </a:prstGeom>
        </p:spPr>
        <p:txBody>
          <a:bodyPr/>
          <a:lstStyle/>
          <a:p>
            <a:pPr eaLnBrk="0" hangingPunct="0">
              <a:defRPr/>
            </a:pPr>
            <a:r>
              <a:rPr lang="en-US" sz="4000" dirty="0">
                <a:solidFill>
                  <a:schemeClr val="tx2"/>
                </a:solidFill>
                <a:latin typeface="+mj-lt"/>
                <a:ea typeface="+mj-ea"/>
                <a:cs typeface="+mj-cs"/>
              </a:rPr>
              <a:t>Experimental comparison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359314" y="2094650"/>
          <a:ext cx="5098134" cy="1554479"/>
        </p:xfrm>
        <a:graphic>
          <a:graphicData uri="http://schemas.openxmlformats.org/drawingml/2006/table">
            <a:tbl>
              <a:tblPr firstRow="1" bandRow="1">
                <a:tableStyleId>{2D5ABB26-0587-4C30-8999-92F81FD0307C}</a:tableStyleId>
              </a:tblPr>
              <a:tblGrid>
                <a:gridCol w="1448732"/>
                <a:gridCol w="1609702"/>
                <a:gridCol w="2039700"/>
              </a:tblGrid>
              <a:tr h="370840">
                <a:tc>
                  <a:txBody>
                    <a:bodyPr/>
                    <a:lstStyle/>
                    <a:p>
                      <a:endParaRPr lang="en-US" sz="2800" dirty="0"/>
                    </a:p>
                  </a:txBody>
                  <a:tcPr/>
                </a:tc>
                <a:tc>
                  <a:txBody>
                    <a:bodyPr/>
                    <a:lstStyle/>
                    <a:p>
                      <a:r>
                        <a:rPr lang="en-US" sz="2800" dirty="0" smtClean="0"/>
                        <a:t>Graphics</a:t>
                      </a:r>
                      <a:endParaRPr lang="en-US" sz="2800" dirty="0"/>
                    </a:p>
                  </a:txBody>
                  <a:tcPr>
                    <a:lnB w="12700" cap="flat" cmpd="sng" algn="ctr">
                      <a:solidFill>
                        <a:scrgbClr r="0" g="0" b="0"/>
                      </a:solidFill>
                      <a:prstDash val="solid"/>
                      <a:round/>
                      <a:headEnd type="none" w="med" len="med"/>
                      <a:tailEnd type="none" w="med" len="med"/>
                    </a:lnB>
                  </a:tcPr>
                </a:tc>
                <a:tc>
                  <a:txBody>
                    <a:bodyPr/>
                    <a:lstStyle/>
                    <a:p>
                      <a:r>
                        <a:rPr lang="en-US" sz="2800" dirty="0" smtClean="0"/>
                        <a:t>No Graphics</a:t>
                      </a:r>
                      <a:endParaRPr lang="en-US" sz="2800" dirty="0"/>
                    </a:p>
                  </a:txBody>
                  <a:tcPr>
                    <a:lnB w="12700" cap="flat" cmpd="sng" algn="ctr">
                      <a:solidFill>
                        <a:scrgbClr r="0" g="0" b="0"/>
                      </a:solidFill>
                      <a:prstDash val="solid"/>
                      <a:round/>
                      <a:headEnd type="none" w="med" len="med"/>
                      <a:tailEnd type="none" w="med" len="med"/>
                    </a:lnB>
                  </a:tcPr>
                </a:tc>
              </a:tr>
              <a:tr h="370840">
                <a:tc>
                  <a:txBody>
                    <a:bodyPr/>
                    <a:lstStyle/>
                    <a:p>
                      <a:pPr algn="r"/>
                      <a:r>
                        <a:rPr lang="en-US" sz="2800" dirty="0" smtClean="0"/>
                        <a:t>Men</a:t>
                      </a:r>
                      <a:endParaRPr lang="en-US" sz="2800" dirty="0"/>
                    </a:p>
                  </a:txBody>
                  <a:tcPr>
                    <a:lnR w="12700" cap="flat" cmpd="sng" algn="ctr">
                      <a:solidFill>
                        <a:scrgbClr r="0" g="0" b="0"/>
                      </a:solidFill>
                      <a:prstDash val="solid"/>
                      <a:round/>
                      <a:headEnd type="none" w="med" len="med"/>
                      <a:tailEnd type="none" w="med" len="med"/>
                    </a:lnR>
                  </a:tcPr>
                </a:tc>
                <a:tc>
                  <a:txBody>
                    <a:bodyPr/>
                    <a:lstStyle/>
                    <a:p>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r"/>
                      <a:r>
                        <a:rPr lang="en-US" sz="2800" dirty="0" smtClean="0"/>
                        <a:t>Women</a:t>
                      </a:r>
                      <a:endParaRPr lang="en-US" sz="2800" dirty="0"/>
                    </a:p>
                  </a:txBody>
                  <a:tcPr>
                    <a:lnR w="12700" cap="flat" cmpd="sng" algn="ctr">
                      <a:solidFill>
                        <a:scrgbClr r="0" g="0" b="0"/>
                      </a:solidFill>
                      <a:prstDash val="solid"/>
                      <a:round/>
                      <a:headEnd type="none" w="med" len="med"/>
                      <a:tailEnd type="none" w="med" len="med"/>
                    </a:lnR>
                  </a:tcPr>
                </a:tc>
                <a:tc>
                  <a:txBody>
                    <a:bodyPr/>
                    <a:lstStyle/>
                    <a:p>
                      <a:endParaRPr lang="en-US" sz="28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2" name="Title 11"/>
          <p:cNvSpPr>
            <a:spLocks noGrp="1"/>
          </p:cNvSpPr>
          <p:nvPr>
            <p:ph type="title"/>
          </p:nvPr>
        </p:nvSpPr>
        <p:spPr/>
        <p:txBody>
          <a:bodyPr>
            <a:normAutofit fontScale="90000"/>
          </a:bodyPr>
          <a:lstStyle/>
          <a:p>
            <a:r>
              <a:rPr lang="en-US" smtClean="0"/>
              <a:t>Factorial experimental comparison</a:t>
            </a:r>
            <a:endParaRPr lang="en-US" dirty="0"/>
          </a:p>
        </p:txBody>
      </p:sp>
      <p:graphicFrame>
        <p:nvGraphicFramePr>
          <p:cNvPr id="18" name="Table 17"/>
          <p:cNvGraphicFramePr>
            <a:graphicFrameLocks noGrp="1"/>
          </p:cNvGraphicFramePr>
          <p:nvPr/>
        </p:nvGraphicFramePr>
        <p:xfrm>
          <a:off x="304071" y="4089575"/>
          <a:ext cx="6252126" cy="1554479"/>
        </p:xfrm>
        <a:graphic>
          <a:graphicData uri="http://schemas.openxmlformats.org/drawingml/2006/table">
            <a:tbl>
              <a:tblPr firstRow="1" bandRow="1">
                <a:tableStyleId>{2D5ABB26-0587-4C30-8999-92F81FD0307C}</a:tableStyleId>
              </a:tblPr>
              <a:tblGrid>
                <a:gridCol w="2486095"/>
                <a:gridCol w="1556036"/>
                <a:gridCol w="2209995"/>
              </a:tblGrid>
              <a:tr h="370840">
                <a:tc>
                  <a:txBody>
                    <a:bodyPr/>
                    <a:lstStyle/>
                    <a:p>
                      <a:endParaRPr lang="en-US" sz="2800" dirty="0"/>
                    </a:p>
                  </a:txBody>
                  <a:tcPr/>
                </a:tc>
                <a:tc>
                  <a:txBody>
                    <a:bodyPr/>
                    <a:lstStyle/>
                    <a:p>
                      <a:r>
                        <a:rPr lang="en-US" sz="2800" dirty="0" smtClean="0"/>
                        <a:t>Examples</a:t>
                      </a:r>
                      <a:endParaRPr lang="en-US" sz="2800" dirty="0"/>
                    </a:p>
                  </a:txBody>
                  <a:tcPr>
                    <a:lnB w="12700" cap="flat" cmpd="sng" algn="ctr">
                      <a:solidFill>
                        <a:scrgbClr r="0" g="0" b="0"/>
                      </a:solidFill>
                      <a:prstDash val="solid"/>
                      <a:round/>
                      <a:headEnd type="none" w="med" len="med"/>
                      <a:tailEnd type="none" w="med" len="med"/>
                    </a:lnB>
                  </a:tcPr>
                </a:tc>
                <a:tc>
                  <a:txBody>
                    <a:bodyPr/>
                    <a:lstStyle/>
                    <a:p>
                      <a:r>
                        <a:rPr lang="en-US" sz="2800" dirty="0" smtClean="0"/>
                        <a:t>Problems</a:t>
                      </a:r>
                      <a:endParaRPr lang="en-US" sz="2800" dirty="0"/>
                    </a:p>
                  </a:txBody>
                  <a:tcPr>
                    <a:lnB w="12700" cap="flat" cmpd="sng" algn="ctr">
                      <a:solidFill>
                        <a:scrgbClr r="0" g="0" b="0"/>
                      </a:solidFill>
                      <a:prstDash val="solid"/>
                      <a:round/>
                      <a:headEnd type="none" w="med" len="med"/>
                      <a:tailEnd type="none" w="med" len="med"/>
                    </a:lnB>
                  </a:tcPr>
                </a:tc>
              </a:tr>
              <a:tr h="370840">
                <a:tc>
                  <a:txBody>
                    <a:bodyPr/>
                    <a:lstStyle/>
                    <a:p>
                      <a:pPr algn="r"/>
                      <a:r>
                        <a:rPr lang="en-US" sz="2800" dirty="0" smtClean="0"/>
                        <a:t>Low Variability</a:t>
                      </a:r>
                      <a:endParaRPr lang="en-US" sz="2800" dirty="0"/>
                    </a:p>
                  </a:txBody>
                  <a:tcPr>
                    <a:lnR w="12700" cap="flat" cmpd="sng" algn="ctr">
                      <a:solidFill>
                        <a:scrgbClr r="0" g="0" b="0"/>
                      </a:solidFill>
                      <a:prstDash val="solid"/>
                      <a:round/>
                      <a:headEnd type="none" w="med" len="med"/>
                      <a:tailEnd type="none" w="med" len="med"/>
                    </a:lnR>
                  </a:tcPr>
                </a:tc>
                <a:tc>
                  <a:txBody>
                    <a:bodyPr/>
                    <a:lstStyle/>
                    <a:p>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r"/>
                      <a:r>
                        <a:rPr lang="en-US" sz="2800" dirty="0" smtClean="0"/>
                        <a:t>High Variability</a:t>
                      </a:r>
                      <a:endParaRPr lang="en-US" sz="2800" dirty="0"/>
                    </a:p>
                  </a:txBody>
                  <a:tcPr>
                    <a:lnR w="12700" cap="flat" cmpd="sng" algn="ctr">
                      <a:solidFill>
                        <a:scrgbClr r="0" g="0" b="0"/>
                      </a:solidFill>
                      <a:prstDash val="solid"/>
                      <a:round/>
                      <a:headEnd type="none" w="med" len="med"/>
                      <a:tailEnd type="none" w="med" len="med"/>
                    </a:lnR>
                  </a:tcPr>
                </a:tc>
                <a:tc>
                  <a:txBody>
                    <a:bodyPr/>
                    <a:lstStyle/>
                    <a:p>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IED-V1.jpg"/>
          <p:cNvPicPr/>
          <p:nvPr/>
        </p:nvPicPr>
        <p:blipFill>
          <a:blip r:embed="rId3" cstate="print"/>
          <a:stretch>
            <a:fillRect/>
          </a:stretch>
        </p:blipFill>
        <p:spPr>
          <a:xfrm>
            <a:off x="227067" y="1341657"/>
            <a:ext cx="5392439" cy="2715076"/>
          </a:xfrm>
          <a:prstGeom prst="rect">
            <a:avLst/>
          </a:prstGeom>
        </p:spPr>
      </p:pic>
      <p:pic>
        <p:nvPicPr>
          <p:cNvPr id="15363" name="Picture 4" descr="eye tracking cont3.jpg"/>
          <p:cNvPicPr>
            <a:picLocks noChangeAspect="1"/>
          </p:cNvPicPr>
          <p:nvPr/>
        </p:nvPicPr>
        <p:blipFill>
          <a:blip r:embed="rId4" cstate="print"/>
          <a:srcRect l="24414" t="10162" r="24316"/>
          <a:stretch>
            <a:fillRect/>
          </a:stretch>
        </p:blipFill>
        <p:spPr bwMode="auto">
          <a:xfrm>
            <a:off x="5953420" y="1824642"/>
            <a:ext cx="3154808" cy="3718166"/>
          </a:xfrm>
          <a:prstGeom prst="rect">
            <a:avLst/>
          </a:prstGeom>
          <a:noFill/>
          <a:ln w="9525">
            <a:noFill/>
            <a:miter lim="800000"/>
            <a:headEnd/>
            <a:tailEnd/>
          </a:ln>
        </p:spPr>
      </p:pic>
      <p:sp>
        <p:nvSpPr>
          <p:cNvPr id="5" name="Title 4"/>
          <p:cNvSpPr>
            <a:spLocks noGrp="1"/>
          </p:cNvSpPr>
          <p:nvPr>
            <p:ph type="title"/>
          </p:nvPr>
        </p:nvSpPr>
        <p:spPr>
          <a:xfrm>
            <a:off x="662632" y="149422"/>
            <a:ext cx="7941337" cy="1143000"/>
          </a:xfrm>
        </p:spPr>
        <p:txBody>
          <a:bodyPr/>
          <a:lstStyle/>
          <a:p>
            <a:r>
              <a:rPr lang="en-US" dirty="0" smtClean="0"/>
              <a:t>Examples of Process Observation</a:t>
            </a:r>
            <a:endParaRPr lang="en-US" dirty="0"/>
          </a:p>
        </p:txBody>
      </p:sp>
      <p:sp>
        <p:nvSpPr>
          <p:cNvPr id="6" name="Text Placeholder 5"/>
          <p:cNvSpPr>
            <a:spLocks noGrp="1"/>
          </p:cNvSpPr>
          <p:nvPr>
            <p:ph type="body" idx="1"/>
          </p:nvPr>
        </p:nvSpPr>
        <p:spPr>
          <a:xfrm>
            <a:off x="832799" y="1266793"/>
            <a:ext cx="2708547" cy="639762"/>
          </a:xfrm>
          <a:solidFill>
            <a:srgbClr val="FFFFFF">
              <a:alpha val="87000"/>
            </a:srgbClr>
          </a:solidFill>
          <a:effectLst>
            <a:outerShdw blurRad="50800" dist="38100" dir="2700000">
              <a:srgbClr val="000000">
                <a:alpha val="43000"/>
              </a:srgbClr>
            </a:outerShdw>
          </a:effectLst>
        </p:spPr>
        <p:txBody>
          <a:bodyPr>
            <a:noAutofit/>
          </a:bodyPr>
          <a:lstStyle/>
          <a:p>
            <a:r>
              <a:rPr lang="en-US" sz="3600" b="0" dirty="0" smtClean="0">
                <a:solidFill>
                  <a:schemeClr val="accent1">
                    <a:lumMod val="75000"/>
                  </a:schemeClr>
                </a:solidFill>
              </a:rPr>
              <a:t>Ed Tech Logs</a:t>
            </a:r>
            <a:endParaRPr lang="en-US" sz="3600" b="0" dirty="0">
              <a:solidFill>
                <a:schemeClr val="accent1">
                  <a:lumMod val="75000"/>
                </a:schemeClr>
              </a:solidFill>
            </a:endParaRPr>
          </a:p>
        </p:txBody>
      </p:sp>
      <p:sp>
        <p:nvSpPr>
          <p:cNvPr id="7" name="Content Placeholder 6"/>
          <p:cNvSpPr>
            <a:spLocks noGrp="1"/>
          </p:cNvSpPr>
          <p:nvPr>
            <p:ph sz="half" idx="2"/>
          </p:nvPr>
        </p:nvSpPr>
        <p:spPr>
          <a:xfrm>
            <a:off x="385654" y="6082086"/>
            <a:ext cx="8431933" cy="536655"/>
          </a:xfrm>
        </p:spPr>
        <p:txBody>
          <a:bodyPr>
            <a:normAutofit fontScale="92500"/>
          </a:bodyPr>
          <a:lstStyle/>
          <a:p>
            <a:pPr>
              <a:buNone/>
            </a:pPr>
            <a:r>
              <a:rPr lang="en-US" dirty="0" smtClean="0"/>
              <a:t>Others: video, think aloud, physiological measures, brain imaging …</a:t>
            </a:r>
            <a:endParaRPr lang="en-US" dirty="0"/>
          </a:p>
        </p:txBody>
      </p:sp>
      <p:sp>
        <p:nvSpPr>
          <p:cNvPr id="8" name="Text Placeholder 7"/>
          <p:cNvSpPr>
            <a:spLocks noGrp="1"/>
          </p:cNvSpPr>
          <p:nvPr>
            <p:ph type="body" sz="quarter" idx="3"/>
          </p:nvPr>
        </p:nvSpPr>
        <p:spPr>
          <a:xfrm>
            <a:off x="6420921" y="1266793"/>
            <a:ext cx="2450324" cy="639762"/>
          </a:xfrm>
          <a:solidFill>
            <a:srgbClr val="FFFFFF"/>
          </a:solidFill>
          <a:effectLst>
            <a:outerShdw blurRad="50800" dist="38100" dir="2700000">
              <a:srgbClr val="000000">
                <a:alpha val="43000"/>
              </a:srgbClr>
            </a:outerShdw>
          </a:effectLst>
        </p:spPr>
        <p:txBody>
          <a:bodyPr>
            <a:noAutofit/>
          </a:bodyPr>
          <a:lstStyle/>
          <a:p>
            <a:r>
              <a:rPr lang="en-US" sz="3600" b="0" dirty="0" smtClean="0">
                <a:solidFill>
                  <a:schemeClr val="accent1">
                    <a:lumMod val="75000"/>
                  </a:schemeClr>
                </a:solidFill>
              </a:rPr>
              <a:t>Eye Tracking</a:t>
            </a:r>
            <a:endParaRPr lang="en-US" sz="3600" b="0" dirty="0">
              <a:solidFill>
                <a:schemeClr val="accent1">
                  <a:lumMod val="75000"/>
                </a:schemeClr>
              </a:solidFill>
            </a:endParaRPr>
          </a:p>
        </p:txBody>
      </p:sp>
      <p:graphicFrame>
        <p:nvGraphicFramePr>
          <p:cNvPr id="21" name="Group 70"/>
          <p:cNvGraphicFramePr>
            <a:graphicFrameLocks noGrp="1"/>
          </p:cNvGraphicFramePr>
          <p:nvPr>
            <p:ph idx="1"/>
          </p:nvPr>
        </p:nvGraphicFramePr>
        <p:xfrm>
          <a:off x="454561" y="4127711"/>
          <a:ext cx="4499743" cy="1645920"/>
        </p:xfrm>
        <a:graphic>
          <a:graphicData uri="http://schemas.openxmlformats.org/drawingml/2006/table">
            <a:tbl>
              <a:tblPr/>
              <a:tblGrid>
                <a:gridCol w="713294"/>
                <a:gridCol w="972024"/>
                <a:gridCol w="1007983"/>
                <a:gridCol w="997816"/>
                <a:gridCol w="808626"/>
              </a:tblGrid>
              <a:tr h="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a:ln>
                            <a:noFill/>
                          </a:ln>
                          <a:solidFill>
                            <a:schemeClr val="tx1"/>
                          </a:solidFill>
                          <a:effectLst/>
                          <a:latin typeface="Times" pitchFamily="1" charset="0"/>
                          <a:ea typeface="Times New Roman" pitchFamily="1" charset="0"/>
                          <a:cs typeface="Times New Roman" pitchFamily="1" charset="0"/>
                        </a:rPr>
                        <a:t>Student</a:t>
                      </a:r>
                      <a:endParaRPr kumimoji="0" lang="en-US" sz="1200" b="0" i="0" u="none" strike="noStrike" cap="none" normalizeH="0" baseline="0">
                        <a:ln>
                          <a:noFill/>
                        </a:ln>
                        <a:solidFill>
                          <a:schemeClr val="tx1"/>
                        </a:solidFill>
                        <a:effectLst/>
                        <a:latin typeface="Verdana" pitchFamily="1" charset="0"/>
                      </a:endParaRPr>
                    </a:p>
                  </a:txBody>
                  <a:tcPr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0" fontAlgn="base" latinLnBrk="0" hangingPunct="0">
                        <a:lnSpc>
                          <a:spcPct val="100000"/>
                        </a:lnSpc>
                        <a:spcBef>
                          <a:spcPct val="0"/>
                        </a:spcBef>
                        <a:spcAft>
                          <a:spcPct val="0"/>
                        </a:spcAft>
                        <a:buClrTx/>
                        <a:buSzPct val="100000"/>
                        <a:buFontTx/>
                        <a:buNone/>
                        <a:tabLst/>
                      </a:pP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Step (Item)</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Skill (KC)</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Opportunity</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Success</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S1</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prob1step1</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a:ln>
                            <a:noFill/>
                          </a:ln>
                          <a:solidFill>
                            <a:schemeClr val="tx1"/>
                          </a:solidFill>
                          <a:effectLst/>
                          <a:latin typeface="Times" pitchFamily="1" charset="0"/>
                          <a:ea typeface="Times New Roman" pitchFamily="1" charset="0"/>
                          <a:cs typeface="Times New Roman" pitchFamily="1" charset="0"/>
                        </a:rPr>
                        <a:t>Circle-area</a:t>
                      </a:r>
                      <a:endParaRPr kumimoji="0" lang="en-US" sz="1200" b="0" i="0" u="none" strike="noStrike" cap="none" normalizeH="0" baseline="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a:ln>
                            <a:noFill/>
                          </a:ln>
                          <a:solidFill>
                            <a:schemeClr val="tx1"/>
                          </a:solidFill>
                          <a:effectLst/>
                          <a:latin typeface="Times" pitchFamily="1" charset="0"/>
                          <a:ea typeface="Times New Roman" pitchFamily="1" charset="0"/>
                          <a:cs typeface="Times New Roman" pitchFamily="1" charset="0"/>
                        </a:rPr>
                        <a:t>0</a:t>
                      </a:r>
                      <a:endParaRPr kumimoji="0" lang="en-US" sz="1200" b="0" i="0" u="none" strike="noStrike" cap="none" normalizeH="0" baseline="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S1</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defRPr/>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prob2step1</a:t>
                      </a:r>
                      <a:endParaRPr kumimoji="0" lang="en-US" sz="1200" b="0" i="0" u="none" strike="noStrike" cap="none" normalizeH="0" baseline="0" dirty="0" smtClean="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a:ln>
                            <a:noFill/>
                          </a:ln>
                          <a:solidFill>
                            <a:schemeClr val="tx1"/>
                          </a:solidFill>
                          <a:effectLst/>
                          <a:latin typeface="Times" pitchFamily="1" charset="0"/>
                          <a:ea typeface="Times New Roman" pitchFamily="1" charset="0"/>
                          <a:cs typeface="Times New Roman" pitchFamily="1" charset="0"/>
                        </a:rPr>
                        <a:t>Circle-area</a:t>
                      </a:r>
                      <a:endParaRPr kumimoji="0" lang="en-US" sz="1200" b="0" i="0" u="none" strike="noStrike" cap="none" normalizeH="0" baseline="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2</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a:ln>
                            <a:noFill/>
                          </a:ln>
                          <a:solidFill>
                            <a:schemeClr val="tx1"/>
                          </a:solidFill>
                          <a:effectLst/>
                          <a:latin typeface="Times" pitchFamily="1" charset="0"/>
                          <a:ea typeface="Times New Roman" pitchFamily="1" charset="0"/>
                          <a:cs typeface="Times New Roman" pitchFamily="1" charset="0"/>
                        </a:rPr>
                        <a:t>1</a:t>
                      </a:r>
                      <a:endParaRPr kumimoji="0" lang="en-US" sz="1200" b="0" i="0" u="none" strike="noStrike" cap="none" normalizeH="0" baseline="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S1</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prob2step2</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Square-</a:t>
                      </a: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area</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1</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a:ln>
                            <a:noFill/>
                          </a:ln>
                          <a:solidFill>
                            <a:schemeClr val="tx1"/>
                          </a:solidFill>
                          <a:effectLst/>
                          <a:latin typeface="Times" pitchFamily="1" charset="0"/>
                          <a:ea typeface="Times New Roman" pitchFamily="1" charset="0"/>
                          <a:cs typeface="Times New Roman" pitchFamily="1" charset="0"/>
                        </a:rPr>
                        <a:t>1</a:t>
                      </a:r>
                      <a:endParaRPr kumimoji="0" lang="en-US" sz="1200" b="0" i="0" u="none" strike="noStrike" cap="none" normalizeH="0" baseline="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S1</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defRPr/>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prob2step3</a:t>
                      </a:r>
                      <a:endParaRPr kumimoji="0" lang="en-US" sz="1200" b="0" i="0" u="none" strike="noStrike" cap="none" normalizeH="0" baseline="0" dirty="0" smtClean="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Compose</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1</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a:ln>
                            <a:noFill/>
                          </a:ln>
                          <a:solidFill>
                            <a:schemeClr val="tx1"/>
                          </a:solidFill>
                          <a:effectLst/>
                          <a:latin typeface="Times" pitchFamily="1" charset="0"/>
                          <a:ea typeface="Times New Roman" pitchFamily="1" charset="0"/>
                          <a:cs typeface="Times New Roman" pitchFamily="1" charset="0"/>
                        </a:rPr>
                        <a:t>0</a:t>
                      </a:r>
                      <a:endParaRPr kumimoji="0" lang="en-US" sz="1200" b="0" i="0" u="none" strike="noStrike" cap="none" normalizeH="0" baseline="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0">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S1</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smtClean="0">
                          <a:ln>
                            <a:noFill/>
                          </a:ln>
                          <a:solidFill>
                            <a:schemeClr val="tx1"/>
                          </a:solidFill>
                          <a:effectLst/>
                          <a:latin typeface="Times" pitchFamily="1" charset="0"/>
                          <a:ea typeface="Times New Roman" pitchFamily="1" charset="0"/>
                          <a:cs typeface="Times New Roman" pitchFamily="1" charset="0"/>
                        </a:rPr>
                        <a:t>prob3step1</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a:ln>
                            <a:noFill/>
                          </a:ln>
                          <a:solidFill>
                            <a:schemeClr val="tx1"/>
                          </a:solidFill>
                          <a:effectLst/>
                          <a:latin typeface="Times" pitchFamily="1" charset="0"/>
                          <a:ea typeface="Times New Roman" pitchFamily="1" charset="0"/>
                          <a:cs typeface="Times New Roman" pitchFamily="1" charset="0"/>
                        </a:rPr>
                        <a:t>Circle-area</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3</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0" fontAlgn="base" latinLnBrk="0" hangingPunct="0">
                        <a:lnSpc>
                          <a:spcPct val="100000"/>
                        </a:lnSpc>
                        <a:spcBef>
                          <a:spcPct val="0"/>
                        </a:spcBef>
                        <a:spcAft>
                          <a:spcPct val="0"/>
                        </a:spcAft>
                        <a:buClrTx/>
                        <a:buSzPct val="100000"/>
                        <a:buFontTx/>
                        <a:buNone/>
                        <a:tabLst>
                          <a:tab pos="127000" algn="l"/>
                        </a:tabLst>
                      </a:pPr>
                      <a:r>
                        <a:rPr kumimoji="0" lang="en-US" sz="1200" b="0" i="0" u="none" strike="noStrike" cap="none" normalizeH="0" baseline="0" dirty="0">
                          <a:ln>
                            <a:noFill/>
                          </a:ln>
                          <a:solidFill>
                            <a:schemeClr val="tx1"/>
                          </a:solidFill>
                          <a:effectLst/>
                          <a:latin typeface="Times" pitchFamily="1" charset="0"/>
                          <a:ea typeface="Times New Roman" pitchFamily="1" charset="0"/>
                          <a:cs typeface="Times New Roman" pitchFamily="1" charset="0"/>
                        </a:rPr>
                        <a:t>0</a:t>
                      </a:r>
                      <a:endParaRPr kumimoji="0" lang="en-US" sz="1200" b="0" i="0" u="none" strike="noStrike" cap="none" normalizeH="0" baseline="0" dirty="0">
                        <a:ln>
                          <a:noFill/>
                        </a:ln>
                        <a:solidFill>
                          <a:schemeClr val="tx1"/>
                        </a:solidFill>
                        <a:effectLst/>
                        <a:latin typeface="Verdana" pitchFamily="1"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
          <p:cNvSpPr txBox="1">
            <a:spLocks noChangeArrowheads="1"/>
          </p:cNvSpPr>
          <p:nvPr/>
        </p:nvSpPr>
        <p:spPr>
          <a:xfrm>
            <a:off x="609600" y="609600"/>
            <a:ext cx="7924800" cy="685800"/>
          </a:xfrm>
          <a:prstGeom prst="rect">
            <a:avLst/>
          </a:prstGeom>
        </p:spPr>
        <p:txBody>
          <a:bodyPr/>
          <a:lstStyle/>
          <a:p>
            <a:pPr eaLnBrk="0" hangingPunct="0">
              <a:defRPr/>
            </a:pPr>
            <a:r>
              <a:rPr lang="en-US" sz="4000" dirty="0">
                <a:solidFill>
                  <a:schemeClr val="tx2"/>
                </a:solidFill>
                <a:latin typeface="+mj-lt"/>
                <a:ea typeface="+mj-ea"/>
                <a:cs typeface="+mj-cs"/>
              </a:rPr>
              <a:t>No effect</a:t>
            </a:r>
          </a:p>
        </p:txBody>
      </p:sp>
      <p:cxnSp>
        <p:nvCxnSpPr>
          <p:cNvPr id="5" name="Straight Connector 4"/>
          <p:cNvCxnSpPr/>
          <p:nvPr/>
        </p:nvCxnSpPr>
        <p:spPr>
          <a:xfrm rot="5400000">
            <a:off x="228600" y="3429000"/>
            <a:ext cx="3352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1905000" y="5105400"/>
            <a:ext cx="5257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lowchart: Process 10"/>
          <p:cNvSpPr/>
          <p:nvPr/>
        </p:nvSpPr>
        <p:spPr>
          <a:xfrm>
            <a:off x="2895600" y="2971800"/>
            <a:ext cx="1219200" cy="2133600"/>
          </a:xfrm>
          <a:prstGeom prst="flowChartProcess">
            <a:avLst/>
          </a:prstGeom>
          <a:solidFill>
            <a:srgbClr val="CC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4876800" y="2819400"/>
            <a:ext cx="1219200" cy="2362200"/>
          </a:xfrm>
          <a:prstGeom prst="flowChartProcess">
            <a:avLst/>
          </a:prstGeom>
          <a:solidFill>
            <a:schemeClr val="accent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5" name="TextBox 12"/>
          <p:cNvSpPr txBox="1">
            <a:spLocks noChangeArrowheads="1"/>
          </p:cNvSpPr>
          <p:nvPr/>
        </p:nvSpPr>
        <p:spPr bwMode="auto">
          <a:xfrm>
            <a:off x="2438400" y="5334000"/>
            <a:ext cx="4573588" cy="461963"/>
          </a:xfrm>
          <a:prstGeom prst="rect">
            <a:avLst/>
          </a:prstGeom>
          <a:noFill/>
          <a:ln w="9525">
            <a:noFill/>
            <a:miter lim="800000"/>
            <a:headEnd/>
            <a:tailEnd/>
          </a:ln>
        </p:spPr>
        <p:txBody>
          <a:bodyPr wrap="none">
            <a:spAutoFit/>
          </a:bodyPr>
          <a:lstStyle/>
          <a:p>
            <a:r>
              <a:rPr lang="en-US" sz="2400"/>
              <a:t>Graphics                No Graphics </a:t>
            </a:r>
          </a:p>
        </p:txBody>
      </p:sp>
      <p:sp>
        <p:nvSpPr>
          <p:cNvPr id="16396" name="TextBox 13"/>
          <p:cNvSpPr txBox="1">
            <a:spLocks noChangeArrowheads="1"/>
          </p:cNvSpPr>
          <p:nvPr/>
        </p:nvSpPr>
        <p:spPr bwMode="auto">
          <a:xfrm rot="-5400000">
            <a:off x="325438" y="3103562"/>
            <a:ext cx="1792288" cy="461963"/>
          </a:xfrm>
          <a:prstGeom prst="rect">
            <a:avLst/>
          </a:prstGeom>
          <a:noFill/>
          <a:ln w="9525">
            <a:noFill/>
            <a:miter lim="800000"/>
            <a:headEnd/>
            <a:tailEnd/>
          </a:ln>
        </p:spPr>
        <p:txBody>
          <a:bodyPr wrap="none">
            <a:spAutoFit/>
          </a:bodyPr>
          <a:lstStyle/>
          <a:p>
            <a:r>
              <a:rPr lang="en-US" sz="2400"/>
              <a:t>Test Scores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15982</TotalTime>
  <Words>1496</Words>
  <Application>Microsoft Macintosh PowerPoint</Application>
  <PresentationFormat>On-screen Show (4:3)</PresentationFormat>
  <Paragraphs>299</Paragraphs>
  <Slides>35</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Document</vt:lpstr>
      <vt:lpstr>Chart</vt:lpstr>
      <vt:lpstr>Evidence-based Practice Chapter 3</vt:lpstr>
      <vt:lpstr>Chapter 3 objectives</vt:lpstr>
      <vt:lpstr>Features of a professional learning engineer</vt:lpstr>
      <vt:lpstr>Sources for e-learning design decisions</vt:lpstr>
      <vt:lpstr>Three roads to instructional research</vt:lpstr>
      <vt:lpstr>PowerPoint Presentation</vt:lpstr>
      <vt:lpstr>Factorial experimental comparison</vt:lpstr>
      <vt:lpstr>Examples of Process Observation</vt:lpstr>
      <vt:lpstr>PowerPoint Presentation</vt:lpstr>
      <vt:lpstr>Reasons for no effect?</vt:lpstr>
      <vt:lpstr>Reasons for no effect</vt:lpstr>
      <vt:lpstr>PowerPoint Presentation</vt:lpstr>
      <vt:lpstr>PowerPoint Presentation</vt:lpstr>
      <vt:lpstr>PowerPoint Presentation</vt:lpstr>
      <vt:lpstr>PowerPoint Presentation</vt:lpstr>
      <vt:lpstr>PowerPoint Presentation</vt:lpstr>
      <vt:lpstr>PowerPoint Presentation</vt:lpstr>
      <vt:lpstr>Research relevance</vt:lpstr>
      <vt:lpstr>Research relevance</vt:lpstr>
      <vt:lpstr>Research Relevance</vt:lpstr>
      <vt:lpstr>Research Relevance</vt:lpstr>
      <vt:lpstr>KLI learning processes &amp; instructional principles</vt:lpstr>
      <vt:lpstr>KLI: More complex learning processes are needed for more complex knowledge</vt:lpstr>
      <vt:lpstr>Instructional Principles</vt:lpstr>
      <vt:lpstr>Can interactive tutoring of rule KCs be improved by adding examples?</vt:lpstr>
      <vt:lpstr>PowerPoint Presentation</vt:lpstr>
      <vt:lpstr>PowerPoint Presentation</vt:lpstr>
      <vt:lpstr>Lab experiment: Adding examples yields better conceptual transfer &amp; 20% less instructional time</vt:lpstr>
      <vt:lpstr>Course-based “in vivo” experiment</vt:lpstr>
      <vt:lpstr>Similar results in multiple contexts</vt:lpstr>
      <vt:lpstr>“KLI dependency” explanation:  Target Knowledge =&gt; Learning processes =&gt; Which kinds of instruction are optimal </vt:lpstr>
      <vt:lpstr>Self-explanation prompts: Generally effective?</vt:lpstr>
      <vt:lpstr>Is prompting students to self-explain always effective?</vt:lpstr>
      <vt:lpstr>KLI: Self-explanation is optimal for principles but not rules</vt:lpstr>
      <vt:lpstr>KLI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Elicabeth McLaughlin</cp:lastModifiedBy>
  <cp:revision>407</cp:revision>
  <cp:lastPrinted>2014-03-05T14:42:14Z</cp:lastPrinted>
  <dcterms:created xsi:type="dcterms:W3CDTF">2014-03-05T14:16:59Z</dcterms:created>
  <dcterms:modified xsi:type="dcterms:W3CDTF">2015-10-01T15:29:24Z</dcterms:modified>
</cp:coreProperties>
</file>