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56"/>
  </p:notesMasterIdLst>
  <p:handoutMasterIdLst>
    <p:handoutMasterId r:id="rId57"/>
  </p:handoutMasterIdLst>
  <p:sldIdLst>
    <p:sldId id="859" r:id="rId2"/>
    <p:sldId id="861" r:id="rId3"/>
    <p:sldId id="862" r:id="rId4"/>
    <p:sldId id="863" r:id="rId5"/>
    <p:sldId id="864" r:id="rId6"/>
    <p:sldId id="865" r:id="rId7"/>
    <p:sldId id="866" r:id="rId8"/>
    <p:sldId id="867" r:id="rId9"/>
    <p:sldId id="868" r:id="rId10"/>
    <p:sldId id="915" r:id="rId11"/>
    <p:sldId id="869" r:id="rId12"/>
    <p:sldId id="871" r:id="rId13"/>
    <p:sldId id="872" r:id="rId14"/>
    <p:sldId id="873" r:id="rId15"/>
    <p:sldId id="874" r:id="rId16"/>
    <p:sldId id="916" r:id="rId17"/>
    <p:sldId id="882" r:id="rId18"/>
    <p:sldId id="876" r:id="rId19"/>
    <p:sldId id="875" r:id="rId20"/>
    <p:sldId id="883" r:id="rId21"/>
    <p:sldId id="877" r:id="rId22"/>
    <p:sldId id="878" r:id="rId23"/>
    <p:sldId id="918" r:id="rId24"/>
    <p:sldId id="887" r:id="rId25"/>
    <p:sldId id="888" r:id="rId26"/>
    <p:sldId id="889" r:id="rId27"/>
    <p:sldId id="890" r:id="rId28"/>
    <p:sldId id="891" r:id="rId29"/>
    <p:sldId id="892" r:id="rId30"/>
    <p:sldId id="893" r:id="rId31"/>
    <p:sldId id="894" r:id="rId32"/>
    <p:sldId id="895" r:id="rId33"/>
    <p:sldId id="896" r:id="rId34"/>
    <p:sldId id="897" r:id="rId35"/>
    <p:sldId id="898" r:id="rId36"/>
    <p:sldId id="899" r:id="rId37"/>
    <p:sldId id="900" r:id="rId38"/>
    <p:sldId id="901" r:id="rId39"/>
    <p:sldId id="902" r:id="rId40"/>
    <p:sldId id="903" r:id="rId41"/>
    <p:sldId id="904" r:id="rId42"/>
    <p:sldId id="905" r:id="rId43"/>
    <p:sldId id="906" r:id="rId44"/>
    <p:sldId id="907" r:id="rId45"/>
    <p:sldId id="908" r:id="rId46"/>
    <p:sldId id="909" r:id="rId47"/>
    <p:sldId id="910" r:id="rId48"/>
    <p:sldId id="911" r:id="rId49"/>
    <p:sldId id="912" r:id="rId50"/>
    <p:sldId id="913" r:id="rId51"/>
    <p:sldId id="914" r:id="rId52"/>
    <p:sldId id="770" r:id="rId53"/>
    <p:sldId id="879" r:id="rId54"/>
    <p:sldId id="880"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Koedinger"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FF"/>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43" autoAdjust="0"/>
  </p:normalViewPr>
  <p:slideViewPr>
    <p:cSldViewPr snapToGrid="0">
      <p:cViewPr varScale="1">
        <p:scale>
          <a:sx n="60" d="100"/>
          <a:sy n="60" d="100"/>
        </p:scale>
        <p:origin x="-180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3152565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22980827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latin typeface="Arial" charset="0"/>
              </a:rPr>
              <a:t>Evidence has been mixed.  This is a good place to review in Chapter 3 – reasons for no effects and discuss why some comparisons of whole and part task training may show no effects. </a:t>
            </a:r>
          </a:p>
        </p:txBody>
      </p:sp>
      <p:sp>
        <p:nvSpPr>
          <p:cNvPr id="50180" name="Slide Number Placeholder 3"/>
          <p:cNvSpPr>
            <a:spLocks noGrp="1"/>
          </p:cNvSpPr>
          <p:nvPr>
            <p:ph type="sldNum" sz="quarter" idx="5"/>
          </p:nvPr>
        </p:nvSpPr>
        <p:spPr>
          <a:noFill/>
        </p:spPr>
        <p:txBody>
          <a:bodyPr/>
          <a:lstStyle/>
          <a:p>
            <a:fld id="{C7229ED8-C072-44B2-B13F-215E3D5FF44C}" type="slidenum">
              <a:rPr lang="en-US" smtClean="0">
                <a:latin typeface="Arial" charset="0"/>
              </a:rPr>
              <a:pPr/>
              <a:t>13</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6175" y="684213"/>
            <a:ext cx="4578350" cy="3433762"/>
          </a:xfrm>
          <a:ln/>
        </p:spPr>
      </p:sp>
      <p:sp>
        <p:nvSpPr>
          <p:cNvPr id="51203" name="Rectangle 3"/>
          <p:cNvSpPr>
            <a:spLocks noGrp="1" noChangeArrowheads="1"/>
          </p:cNvSpPr>
          <p:nvPr>
            <p:ph type="body" idx="1"/>
          </p:nvPr>
        </p:nvSpPr>
        <p:spPr>
          <a:xfrm>
            <a:off x="685800" y="4344988"/>
            <a:ext cx="5486400" cy="4114800"/>
          </a:xfrm>
          <a:noFill/>
          <a:ln/>
        </p:spPr>
        <p:txBody>
          <a:bodyPr/>
          <a:lstStyle/>
          <a:p>
            <a:pPr eaLnBrk="1" hangingPunct="1"/>
            <a:r>
              <a:rPr lang="en-US" smtClean="0">
                <a:latin typeface="Arial" charset="0"/>
              </a:rPr>
              <a:t>Review the research comparing Excel training: part task versus whole task.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rPr>
              <a:t>Note that many experiments on whole task learning use different assessments as in this example.  Ask: based on this data, what are the benefits of whole-task learning?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charset="0"/>
              </a:rPr>
              <a:t>Compare teaching skills versus teaching meta-skills.  Discuss the techniques Schoenfeld used to focus on metacognitive rather than cognitive skills. </a:t>
            </a:r>
          </a:p>
        </p:txBody>
      </p:sp>
      <p:sp>
        <p:nvSpPr>
          <p:cNvPr id="54276" name="Slide Number Placeholder 3"/>
          <p:cNvSpPr>
            <a:spLocks noGrp="1"/>
          </p:cNvSpPr>
          <p:nvPr>
            <p:ph type="sldNum" sz="quarter" idx="5"/>
          </p:nvPr>
        </p:nvSpPr>
        <p:spPr>
          <a:noFill/>
        </p:spPr>
        <p:txBody>
          <a:bodyPr/>
          <a:lstStyle/>
          <a:p>
            <a:fld id="{4E488A45-C6E9-4774-8CF3-43A559BA1060}" type="slidenum">
              <a:rPr lang="en-US" smtClean="0">
                <a:latin typeface="Arial" charset="0"/>
              </a:rPr>
              <a:pPr/>
              <a:t>18</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14C329B-AAB8-4EE6-A834-C77D32B3A090}" type="slidenum">
              <a:rPr lang="en-US" smtClean="0">
                <a:latin typeface="Arial" charset="0"/>
              </a:rPr>
              <a:pPr/>
              <a:t>19</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charset="0"/>
              </a:rPr>
              <a:t>Discuss analysis of problem solving skills of expert versus novice mathematicians.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latin typeface="Arial" charset="0"/>
              </a:rPr>
              <a:t>Distinguish between teaching skills and teaching the rationale or mental processes of experts </a:t>
            </a:r>
          </a:p>
        </p:txBody>
      </p:sp>
      <p:sp>
        <p:nvSpPr>
          <p:cNvPr id="55300" name="Slide Number Placeholder 3"/>
          <p:cNvSpPr>
            <a:spLocks noGrp="1"/>
          </p:cNvSpPr>
          <p:nvPr>
            <p:ph type="sldNum" sz="quarter" idx="5"/>
          </p:nvPr>
        </p:nvSpPr>
        <p:spPr>
          <a:noFill/>
        </p:spPr>
        <p:txBody>
          <a:bodyPr/>
          <a:lstStyle/>
          <a:p>
            <a:fld id="{48C4C0FE-7BF4-4227-BB90-1AE3BCEF690F}" type="slidenum">
              <a:rPr lang="en-US" smtClean="0">
                <a:latin typeface="Arial" charset="0"/>
              </a:rPr>
              <a:pPr/>
              <a:t>21</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latin typeface="Arial" charset="0"/>
              </a:rPr>
              <a:t>Research shows that interspersing expert commentary with ‘what to look for’ increased attention to important behaviors during the modeled example. </a:t>
            </a:r>
          </a:p>
        </p:txBody>
      </p:sp>
      <p:sp>
        <p:nvSpPr>
          <p:cNvPr id="56324" name="Slide Number Placeholder 3"/>
          <p:cNvSpPr>
            <a:spLocks noGrp="1"/>
          </p:cNvSpPr>
          <p:nvPr>
            <p:ph type="sldNum" sz="quarter" idx="5"/>
          </p:nvPr>
        </p:nvSpPr>
        <p:spPr>
          <a:noFill/>
        </p:spPr>
        <p:txBody>
          <a:bodyPr/>
          <a:lstStyle/>
          <a:p>
            <a:fld id="{BCF2B21E-25A3-493E-9255-E5735CB37C32}" type="slidenum">
              <a:rPr lang="en-US" smtClean="0">
                <a:latin typeface="Arial" charset="0"/>
              </a:rPr>
              <a:pPr/>
              <a:t>22</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04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Rot="1" noChangeAspect="1" noChangeArrowheads="1"/>
          </p:cNvSpPr>
          <p:nvPr>
            <p:ph type="sldImg"/>
          </p:nvPr>
        </p:nvSpPr>
        <p:spPr bwMode="auto">
          <a:xfrm>
            <a:off x="1150938" y="692150"/>
            <a:ext cx="4554537"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65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488" tIns="44450" rIns="90488" bIns="44450"/>
          <a:lstStyle/>
          <a:p>
            <a:pPr marL="228600" indent="-228600" defTabSz="457200">
              <a:spcBef>
                <a:spcPct val="0"/>
              </a:spcBef>
              <a:buFont typeface="Times" charset="0"/>
              <a:buNone/>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Rot="1" noChangeAspect="1" noChangeArrowheads="1"/>
          </p:cNvSpPr>
          <p:nvPr>
            <p:ph type="sldImg"/>
          </p:nvPr>
        </p:nvSpPr>
        <p:spPr bwMode="auto">
          <a:xfrm>
            <a:off x="1150938" y="692150"/>
            <a:ext cx="4554537"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68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0488" tIns="44450" rIns="90488" bIns="44450"/>
          <a:lstStyle/>
          <a:p>
            <a:pPr marL="228600" indent="-228600" defTabSz="457200">
              <a:spcBef>
                <a:spcPct val="0"/>
              </a:spcBef>
              <a:buFont typeface="Times" charset="0"/>
              <a:buNone/>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latin typeface="Arial" charset="0"/>
              </a:rPr>
              <a:t>Ask students to identify lessons they have taken or taught that focused on each of these skills.  Make the distinction among the three types. </a:t>
            </a:r>
          </a:p>
        </p:txBody>
      </p:sp>
      <p:sp>
        <p:nvSpPr>
          <p:cNvPr id="40964" name="Slide Number Placeholder 3"/>
          <p:cNvSpPr>
            <a:spLocks noGrp="1"/>
          </p:cNvSpPr>
          <p:nvPr>
            <p:ph type="sldNum" sz="quarter" idx="5"/>
          </p:nvPr>
        </p:nvSpPr>
        <p:spPr>
          <a:noFill/>
        </p:spPr>
        <p:txBody>
          <a:bodyPr/>
          <a:lstStyle/>
          <a:p>
            <a:fld id="{313F5992-E5D8-49C8-8FBD-6207E3EC6562}" type="slidenum">
              <a:rPr lang="en-US" smtClean="0">
                <a:latin typeface="Arial" charset="0"/>
              </a:rPr>
              <a:pPr/>
              <a:t>4</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latin typeface="Arial" charset="0"/>
              </a:rPr>
              <a:t>What questions could be added to ensure that learners reflect on their processes?  What other techniques could be used to prompt reflection in this example?  </a:t>
            </a:r>
          </a:p>
        </p:txBody>
      </p:sp>
      <p:sp>
        <p:nvSpPr>
          <p:cNvPr id="57348" name="Slide Number Placeholder 3"/>
          <p:cNvSpPr>
            <a:spLocks noGrp="1"/>
          </p:cNvSpPr>
          <p:nvPr>
            <p:ph type="sldNum" sz="quarter" idx="5"/>
          </p:nvPr>
        </p:nvSpPr>
        <p:spPr>
          <a:noFill/>
        </p:spPr>
        <p:txBody>
          <a:bodyPr/>
          <a:lstStyle/>
          <a:p>
            <a:fld id="{80AAD265-B824-469A-BCB5-56A7AE9485D0}" type="slidenum">
              <a:rPr lang="en-US" smtClean="0">
                <a:latin typeface="Arial" charset="0"/>
              </a:rPr>
              <a:pPr/>
              <a:t>53</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9487412-DF85-4C40-845B-BF8A714F901D}" type="slidenum">
              <a:rPr lang="en-US" smtClean="0">
                <a:latin typeface="Arial" charset="0"/>
              </a:rPr>
              <a:pPr/>
              <a:t>54</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latin typeface="Arial" charset="0"/>
              </a:rPr>
              <a:t>Discuss techniques to define the thinking skills of experts.  When might these techniques be justified? .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Arial" charset="0"/>
              </a:rPr>
              <a:t>Ask students to identify lessons they have taken or taught that incorporated  or ignored these features </a:t>
            </a:r>
          </a:p>
        </p:txBody>
      </p:sp>
      <p:sp>
        <p:nvSpPr>
          <p:cNvPr id="41988" name="Slide Number Placeholder 3"/>
          <p:cNvSpPr>
            <a:spLocks noGrp="1"/>
          </p:cNvSpPr>
          <p:nvPr>
            <p:ph type="sldNum" sz="quarter" idx="5"/>
          </p:nvPr>
        </p:nvSpPr>
        <p:spPr>
          <a:noFill/>
        </p:spPr>
        <p:txBody>
          <a:bodyPr/>
          <a:lstStyle/>
          <a:p>
            <a:fld id="{8AD4125D-DC38-4F1F-B0AA-A071E66ACD18}" type="slidenum">
              <a:rPr lang="en-US" smtClean="0">
                <a:latin typeface="Arial" charset="0"/>
              </a:rPr>
              <a:pPr/>
              <a:t>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latin typeface="Arial" charset="0"/>
              </a:rPr>
              <a:t>Contrast a general plan like this one with a more specific plan shown on the next slide. </a:t>
            </a:r>
          </a:p>
        </p:txBody>
      </p:sp>
      <p:sp>
        <p:nvSpPr>
          <p:cNvPr id="43012" name="Slide Number Placeholder 3"/>
          <p:cNvSpPr>
            <a:spLocks noGrp="1"/>
          </p:cNvSpPr>
          <p:nvPr>
            <p:ph type="sldNum" sz="quarter" idx="5"/>
          </p:nvPr>
        </p:nvSpPr>
        <p:spPr>
          <a:noFill/>
        </p:spPr>
        <p:txBody>
          <a:bodyPr/>
          <a:lstStyle/>
          <a:p>
            <a:fld id="{A486B82E-9D7D-4A10-8FD3-14FF1D39AE26}" type="slidenum">
              <a:rPr lang="en-US" smtClean="0">
                <a:latin typeface="Arial" charset="0"/>
              </a:rPr>
              <a:pPr/>
              <a:t>6</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latin typeface="Arial" charset="0"/>
              </a:rPr>
              <a:t>Contrast a job specific design like this one with a more general plan shown on the prior  slide. </a:t>
            </a:r>
          </a:p>
        </p:txBody>
      </p:sp>
      <p:sp>
        <p:nvSpPr>
          <p:cNvPr id="44036" name="Slide Number Placeholder 3"/>
          <p:cNvSpPr>
            <a:spLocks noGrp="1"/>
          </p:cNvSpPr>
          <p:nvPr>
            <p:ph type="sldNum" sz="quarter" idx="5"/>
          </p:nvPr>
        </p:nvSpPr>
        <p:spPr>
          <a:noFill/>
        </p:spPr>
        <p:txBody>
          <a:bodyPr/>
          <a:lstStyle/>
          <a:p>
            <a:fld id="{D46BDE62-EC27-4958-BA23-3DD7AA2E7C39}" type="slidenum">
              <a:rPr lang="en-US" smtClean="0">
                <a:latin typeface="Arial" charset="0"/>
              </a:rPr>
              <a:pPr/>
              <a:t>7</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6175" y="684213"/>
            <a:ext cx="4578350" cy="3433762"/>
          </a:xfrm>
          <a:ln/>
        </p:spPr>
      </p:sp>
      <p:sp>
        <p:nvSpPr>
          <p:cNvPr id="45059" name="Rectangle 3"/>
          <p:cNvSpPr>
            <a:spLocks noGrp="1" noChangeArrowheads="1"/>
          </p:cNvSpPr>
          <p:nvPr>
            <p:ph type="body" idx="1"/>
          </p:nvPr>
        </p:nvSpPr>
        <p:spPr>
          <a:xfrm>
            <a:off x="685800" y="4344988"/>
            <a:ext cx="5486400" cy="4114800"/>
          </a:xfrm>
          <a:noFill/>
          <a:ln/>
        </p:spPr>
        <p:txBody>
          <a:bodyPr/>
          <a:lstStyle/>
          <a:p>
            <a:pPr eaLnBrk="1" hangingPunct="1"/>
            <a:r>
              <a:rPr lang="en-US" smtClean="0">
                <a:latin typeface="Arial" charset="0"/>
              </a:rPr>
              <a:t>Discuss the organizational differences between a part task and whole task design.  Discuss possible tradeoffs.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latin typeface="Arial" charset="0"/>
              </a:rPr>
              <a:t>PBL was started in 1970’s at McMasters University in Canada and has migrated to nearly all medical schools world wide.  Contrast the PBL approach with traditional science-based lecture and lab approach.  </a:t>
            </a:r>
          </a:p>
          <a:p>
            <a:r>
              <a:rPr lang="en-US" sz="1200" kern="1200" dirty="0" smtClean="0">
                <a:solidFill>
                  <a:schemeClr val="tx1"/>
                </a:solidFill>
                <a:latin typeface="+mn-lt"/>
                <a:ea typeface="+mn-ea"/>
                <a:cs typeface="+mn-cs"/>
              </a:rPr>
              <a:t>Typically, a team of five to seven students facilitated by a faculty member reviews a case together and reaches a common understanding of the case followed by individualized self-study to learn more about the issues in the case. After a period of time, the team reconvenes to debrief lessons learned. Most PBL programs follow a structured process such as:1.Clarify unknown terms and concepts.2.Define the problem in the case.3.Brainstorm to analyze the problem by identifying plausible </a:t>
            </a:r>
            <a:r>
              <a:rPr lang="en-US" sz="1200" kern="1200" dirty="0" err="1" smtClean="0">
                <a:solidFill>
                  <a:schemeClr val="tx1"/>
                </a:solidFill>
                <a:latin typeface="+mn-lt"/>
                <a:ea typeface="+mn-ea"/>
                <a:cs typeface="+mn-cs"/>
              </a:rPr>
              <a:t>explana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tions</a:t>
            </a:r>
            <a:r>
              <a:rPr lang="en-US" sz="1200" kern="1200" dirty="0" smtClean="0">
                <a:solidFill>
                  <a:schemeClr val="tx1"/>
                </a:solidFill>
                <a:latin typeface="+mn-lt"/>
                <a:ea typeface="+mn-ea"/>
                <a:cs typeface="+mn-cs"/>
              </a:rPr>
              <a:t> (creative thinking).4.Critique explanations produced and draft a coherent description of the problem (critical thinking).5.Define the learning issues (</a:t>
            </a:r>
            <a:r>
              <a:rPr lang="en-US" sz="1200" kern="1200" dirty="0" err="1" smtClean="0">
                <a:solidFill>
                  <a:schemeClr val="tx1"/>
                </a:solidFill>
                <a:latin typeface="+mn-lt"/>
                <a:ea typeface="+mn-ea"/>
                <a:cs typeface="+mn-cs"/>
              </a:rPr>
              <a:t>metacognitive</a:t>
            </a:r>
            <a:r>
              <a:rPr lang="en-US" sz="1200" kern="1200" dirty="0" smtClean="0">
                <a:solidFill>
                  <a:schemeClr val="tx1"/>
                </a:solidFill>
                <a:latin typeface="+mn-lt"/>
                <a:ea typeface="+mn-ea"/>
                <a:cs typeface="+mn-cs"/>
              </a:rPr>
              <a:t> thinking).6.Engage in self-directed study to fill the gaps specified by the learn- </a:t>
            </a:r>
            <a:r>
              <a:rPr lang="en-US" sz="1200" kern="1200" dirty="0" err="1" smtClean="0">
                <a:solidFill>
                  <a:schemeClr val="tx1"/>
                </a:solidFill>
                <a:latin typeface="+mn-lt"/>
                <a:ea typeface="+mn-ea"/>
                <a:cs typeface="+mn-cs"/>
              </a:rPr>
              <a:t>ing</a:t>
            </a:r>
            <a:r>
              <a:rPr lang="en-US" sz="1200" kern="1200" dirty="0" smtClean="0">
                <a:solidFill>
                  <a:schemeClr val="tx1"/>
                </a:solidFill>
                <a:latin typeface="+mn-lt"/>
                <a:ea typeface="+mn-ea"/>
                <a:cs typeface="+mn-cs"/>
              </a:rPr>
              <a:t> issues (</a:t>
            </a:r>
            <a:r>
              <a:rPr lang="en-US" sz="1200" kern="1200" dirty="0" err="1" smtClean="0">
                <a:solidFill>
                  <a:schemeClr val="tx1"/>
                </a:solidFill>
                <a:latin typeface="+mn-lt"/>
                <a:ea typeface="+mn-ea"/>
                <a:cs typeface="+mn-cs"/>
              </a:rPr>
              <a:t>metacognitive</a:t>
            </a:r>
            <a:r>
              <a:rPr lang="en-US" sz="1200" kern="1200" dirty="0" smtClean="0">
                <a:solidFill>
                  <a:schemeClr val="tx1"/>
                </a:solidFill>
                <a:latin typeface="+mn-lt"/>
                <a:ea typeface="+mn-ea"/>
                <a:cs typeface="+mn-cs"/>
              </a:rPr>
              <a:t> thinking).7.Reconvene to debrief the case and share lessons learned.</a:t>
            </a:r>
            <a:endParaRPr lang="en-US" dirty="0" smtClean="0">
              <a:latin typeface="Arial" charset="0"/>
            </a:endParaRPr>
          </a:p>
        </p:txBody>
      </p:sp>
      <p:sp>
        <p:nvSpPr>
          <p:cNvPr id="46084" name="Slide Number Placeholder 3"/>
          <p:cNvSpPr>
            <a:spLocks noGrp="1"/>
          </p:cNvSpPr>
          <p:nvPr>
            <p:ph type="sldNum" sz="quarter" idx="5"/>
          </p:nvPr>
        </p:nvSpPr>
        <p:spPr>
          <a:noFill/>
        </p:spPr>
        <p:txBody>
          <a:bodyPr/>
          <a:lstStyle/>
          <a:p>
            <a:fld id="{2111062E-838F-4E0F-A117-03E429CFD776}" type="slidenum">
              <a:rPr lang="en-US" smtClean="0">
                <a:latin typeface="Arial" charset="0"/>
              </a:rPr>
              <a:pPr/>
              <a:t>9</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latin typeface="Arial" charset="0"/>
              </a:rPr>
              <a:t>Discuss synonyms: scenario-based learning, case-based learning, immersive learning etc.   If possible, demonstrate a whole-task multimedia course. </a:t>
            </a:r>
          </a:p>
        </p:txBody>
      </p:sp>
      <p:sp>
        <p:nvSpPr>
          <p:cNvPr id="47108" name="Slide Number Placeholder 3"/>
          <p:cNvSpPr>
            <a:spLocks noGrp="1"/>
          </p:cNvSpPr>
          <p:nvPr>
            <p:ph type="sldNum" sz="quarter" idx="5"/>
          </p:nvPr>
        </p:nvSpPr>
        <p:spPr>
          <a:noFill/>
        </p:spPr>
        <p:txBody>
          <a:bodyPr/>
          <a:lstStyle/>
          <a:p>
            <a:fld id="{FE5A95C0-DAA4-49E2-808E-A77887624EF7}" type="slidenum">
              <a:rPr lang="en-US" smtClean="0">
                <a:latin typeface="Arial" charset="0"/>
              </a:rPr>
              <a:pPr/>
              <a:t>11</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latin typeface="Arial" charset="0"/>
              </a:rPr>
              <a:t>Ask students to identify lessons they have taken or taught that incorporated these features </a:t>
            </a:r>
          </a:p>
        </p:txBody>
      </p:sp>
      <p:sp>
        <p:nvSpPr>
          <p:cNvPr id="49156" name="Slide Number Placeholder 3"/>
          <p:cNvSpPr>
            <a:spLocks noGrp="1"/>
          </p:cNvSpPr>
          <p:nvPr>
            <p:ph type="sldNum" sz="quarter" idx="5"/>
          </p:nvPr>
        </p:nvSpPr>
        <p:spPr>
          <a:noFill/>
        </p:spPr>
        <p:txBody>
          <a:bodyPr/>
          <a:lstStyle/>
          <a:p>
            <a:fld id="{47E9AB83-F2F6-4313-8FE2-4504FDE9B773}" type="slidenum">
              <a:rPr lang="en-US" smtClean="0">
                <a:latin typeface="Arial" charset="0"/>
              </a:rPr>
              <a:pPr/>
              <a:t>12</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10/20/15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10/20/15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10/20/15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10/20/15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10/20/15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90600" y="892175"/>
            <a:ext cx="7772400" cy="1949230"/>
          </a:xfrm>
        </p:spPr>
        <p:txBody>
          <a:bodyPr>
            <a:normAutofit fontScale="90000"/>
          </a:bodyPr>
          <a:lstStyle/>
          <a:p>
            <a:pPr>
              <a:defRPr/>
            </a:pPr>
            <a:r>
              <a:rPr lang="en-US" dirty="0" smtClean="0"/>
              <a:t>E-Learning To Build Thinking Skills </a:t>
            </a:r>
            <a:br>
              <a:rPr lang="en-US" dirty="0" smtClean="0"/>
            </a:br>
            <a:r>
              <a:rPr lang="en-US" dirty="0" smtClean="0"/>
              <a:t>(</a:t>
            </a:r>
            <a:r>
              <a:rPr lang="en-US" sz="4000" dirty="0" smtClean="0"/>
              <a:t>Chapter 15)</a:t>
            </a:r>
            <a:endParaRPr lang="en-US"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pic>
        <p:nvPicPr>
          <p:cNvPr id="6" name="Picture 13"/>
          <p:cNvPicPr>
            <a:picLocks noChangeAspect="1" noChangeArrowheads="1"/>
          </p:cNvPicPr>
          <p:nvPr/>
        </p:nvPicPr>
        <p:blipFill>
          <a:blip r:embed="rId3"/>
          <a:srcRect t="15800"/>
          <a:stretch>
            <a:fillRect/>
          </a:stretch>
        </p:blipFill>
        <p:spPr bwMode="auto">
          <a:xfrm>
            <a:off x="5553568" y="3034724"/>
            <a:ext cx="2850963" cy="33432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7" name="Picture 3"/>
          <p:cNvPicPr>
            <a:picLocks noChangeAspect="1" noChangeArrowheads="1"/>
          </p:cNvPicPr>
          <p:nvPr/>
        </p:nvPicPr>
        <p:blipFill>
          <a:blip r:embed="rId3"/>
          <a:srcRect/>
          <a:stretch>
            <a:fillRect/>
          </a:stretch>
        </p:blipFill>
        <p:spPr bwMode="auto">
          <a:xfrm>
            <a:off x="685800" y="2286000"/>
            <a:ext cx="6897057" cy="4205187"/>
          </a:xfrm>
          <a:prstGeom prst="rect">
            <a:avLst/>
          </a:prstGeom>
          <a:noFill/>
          <a:ln w="12700">
            <a:noFill/>
            <a:miter lim="800000"/>
            <a:headEnd/>
            <a:tailEnd/>
          </a:ln>
          <a:effectLst/>
        </p:spPr>
      </p:pic>
      <p:grpSp>
        <p:nvGrpSpPr>
          <p:cNvPr id="2" name="Group 26"/>
          <p:cNvGrpSpPr/>
          <p:nvPr/>
        </p:nvGrpSpPr>
        <p:grpSpPr>
          <a:xfrm>
            <a:off x="4838700" y="2667000"/>
            <a:ext cx="3646487" cy="2748822"/>
            <a:chOff x="4838700" y="2667000"/>
            <a:chExt cx="3646487" cy="2748822"/>
          </a:xfrm>
        </p:grpSpPr>
        <p:pic>
          <p:nvPicPr>
            <p:cNvPr id="175111" name="Picture 7"/>
            <p:cNvPicPr>
              <a:picLocks noChangeAspect="1" noChangeArrowheads="1"/>
            </p:cNvPicPr>
            <p:nvPr/>
          </p:nvPicPr>
          <p:blipFill>
            <a:blip r:embed="rId4"/>
            <a:srcRect l="24826" t="12427" r="7906" b="26184"/>
            <a:stretch>
              <a:fillRect/>
            </a:stretch>
          </p:blipFill>
          <p:spPr bwMode="auto">
            <a:xfrm>
              <a:off x="5638800" y="3886200"/>
              <a:ext cx="2846387" cy="1529622"/>
            </a:xfrm>
            <a:prstGeom prst="rect">
              <a:avLst/>
            </a:prstGeom>
            <a:noFill/>
            <a:ln w="12700">
              <a:noFill/>
              <a:miter lim="800000"/>
              <a:headEnd/>
              <a:tailEnd/>
            </a:ln>
            <a:effectLst>
              <a:outerShdw blurRad="50800" dist="38100" dir="2700000">
                <a:srgbClr val="000000">
                  <a:alpha val="43000"/>
                </a:srgbClr>
              </a:outerShdw>
            </a:effectLst>
          </p:spPr>
        </p:pic>
        <p:cxnSp>
          <p:nvCxnSpPr>
            <p:cNvPr id="22" name="Straight Arrow Connector 21"/>
            <p:cNvCxnSpPr/>
            <p:nvPr/>
          </p:nvCxnSpPr>
          <p:spPr>
            <a:xfrm rot="16200000" flipH="1">
              <a:off x="6324600" y="2895600"/>
              <a:ext cx="121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38700" y="3200400"/>
              <a:ext cx="23749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smtClean="0">
                  <a:solidFill>
                    <a:schemeClr val="bg1"/>
                  </a:solidFill>
                </a:rPr>
                <a:t>Personalized instruction</a:t>
              </a:r>
            </a:p>
          </p:txBody>
        </p:sp>
      </p:grpSp>
      <p:grpSp>
        <p:nvGrpSpPr>
          <p:cNvPr id="3" name="Group 25"/>
          <p:cNvGrpSpPr/>
          <p:nvPr/>
        </p:nvGrpSpPr>
        <p:grpSpPr>
          <a:xfrm>
            <a:off x="59208" y="4191000"/>
            <a:ext cx="3598392" cy="990600"/>
            <a:chOff x="59208" y="4191000"/>
            <a:chExt cx="3598392" cy="990600"/>
          </a:xfrm>
        </p:grpSpPr>
        <p:pic>
          <p:nvPicPr>
            <p:cNvPr id="8" name="Picture 4"/>
            <p:cNvPicPr>
              <a:picLocks noChangeAspect="1" noChangeArrowheads="1"/>
            </p:cNvPicPr>
            <p:nvPr/>
          </p:nvPicPr>
          <p:blipFill>
            <a:blip r:embed="rId5"/>
            <a:srcRect t="81797"/>
            <a:stretch>
              <a:fillRect/>
            </a:stretch>
          </p:blipFill>
          <p:spPr bwMode="auto">
            <a:xfrm>
              <a:off x="59208" y="4648200"/>
              <a:ext cx="3598392" cy="533400"/>
            </a:xfrm>
            <a:prstGeom prst="rect">
              <a:avLst/>
            </a:prstGeom>
            <a:noFill/>
            <a:ln w="12700">
              <a:solidFill>
                <a:schemeClr val="tx2"/>
              </a:solidFill>
              <a:miter lim="800000"/>
              <a:headEnd/>
              <a:tailEnd/>
            </a:ln>
            <a:effectLst>
              <a:outerShdw blurRad="50800" dist="38100" dir="2700000">
                <a:srgbClr val="000000">
                  <a:alpha val="43000"/>
                </a:srgbClr>
              </a:outerShdw>
            </a:effectLst>
          </p:spPr>
        </p:pic>
        <p:sp>
          <p:nvSpPr>
            <p:cNvPr id="16" name="TextBox 15"/>
            <p:cNvSpPr txBox="1"/>
            <p:nvPr/>
          </p:nvSpPr>
          <p:spPr>
            <a:xfrm>
              <a:off x="304800" y="4191000"/>
              <a:ext cx="22606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smtClean="0">
                  <a:solidFill>
                    <a:schemeClr val="bg1"/>
                  </a:solidFill>
                </a:rPr>
                <a:t>Challenging questions</a:t>
              </a:r>
            </a:p>
          </p:txBody>
        </p:sp>
        <p:cxnSp>
          <p:nvCxnSpPr>
            <p:cNvPr id="20" name="Straight Arrow Connector 19"/>
            <p:cNvCxnSpPr/>
            <p:nvPr/>
          </p:nvCxnSpPr>
          <p:spPr>
            <a:xfrm rot="5400000">
              <a:off x="533400" y="4495800"/>
              <a:ext cx="228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 name="Group 45"/>
          <p:cNvGrpSpPr/>
          <p:nvPr/>
        </p:nvGrpSpPr>
        <p:grpSpPr>
          <a:xfrm>
            <a:off x="5626100" y="2571690"/>
            <a:ext cx="3392488" cy="4121210"/>
            <a:chOff x="5626100" y="2571690"/>
            <a:chExt cx="3392488" cy="4121210"/>
          </a:xfrm>
        </p:grpSpPr>
        <p:pic>
          <p:nvPicPr>
            <p:cNvPr id="1402886" name="Picture 6"/>
            <p:cNvPicPr>
              <a:picLocks noChangeAspect="1" noChangeArrowheads="1"/>
            </p:cNvPicPr>
            <p:nvPr/>
          </p:nvPicPr>
          <p:blipFill>
            <a:blip r:embed="rId6"/>
            <a:srcRect/>
            <a:stretch>
              <a:fillRect/>
            </a:stretch>
          </p:blipFill>
          <p:spPr bwMode="auto">
            <a:xfrm>
              <a:off x="5626100" y="5499100"/>
              <a:ext cx="3392488" cy="1193800"/>
            </a:xfrm>
            <a:prstGeom prst="rect">
              <a:avLst/>
            </a:prstGeom>
            <a:noFill/>
            <a:ln w="12700">
              <a:noFill/>
              <a:miter lim="800000"/>
              <a:headEnd/>
              <a:tailEnd/>
            </a:ln>
          </p:spPr>
        </p:pic>
        <p:sp>
          <p:nvSpPr>
            <p:cNvPr id="18" name="TextBox 17"/>
            <p:cNvSpPr txBox="1"/>
            <p:nvPr/>
          </p:nvSpPr>
          <p:spPr>
            <a:xfrm>
              <a:off x="7061200" y="5511800"/>
              <a:ext cx="19431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smtClean="0">
                  <a:solidFill>
                    <a:schemeClr val="bg1"/>
                  </a:solidFill>
                </a:rPr>
                <a:t>… individualization</a:t>
              </a:r>
            </a:p>
          </p:txBody>
        </p:sp>
        <p:cxnSp>
          <p:nvCxnSpPr>
            <p:cNvPr id="28" name="Curved Connector 27"/>
            <p:cNvCxnSpPr/>
            <p:nvPr/>
          </p:nvCxnSpPr>
          <p:spPr>
            <a:xfrm>
              <a:off x="7835900" y="2755900"/>
              <a:ext cx="1003300" cy="482600"/>
            </a:xfrm>
            <a:prstGeom prst="curvedConnector3">
              <a:avLst>
                <a:gd name="adj1" fmla="val 100633"/>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467600" y="2571690"/>
              <a:ext cx="12446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smtClean="0">
                  <a:solidFill>
                    <a:schemeClr val="bg1"/>
                  </a:solidFill>
                </a:rPr>
                <a:t>Progress…</a:t>
              </a:r>
            </a:p>
          </p:txBody>
        </p:sp>
      </p:grpSp>
      <p:grpSp>
        <p:nvGrpSpPr>
          <p:cNvPr id="5" name="Group 23"/>
          <p:cNvGrpSpPr/>
          <p:nvPr/>
        </p:nvGrpSpPr>
        <p:grpSpPr>
          <a:xfrm>
            <a:off x="159940" y="1358900"/>
            <a:ext cx="3954860" cy="1612900"/>
            <a:chOff x="159940" y="1358900"/>
            <a:chExt cx="3954860" cy="1612900"/>
          </a:xfrm>
        </p:grpSpPr>
        <p:pic>
          <p:nvPicPr>
            <p:cNvPr id="175108" name="Picture 4"/>
            <p:cNvPicPr>
              <a:picLocks noChangeAspect="1" noChangeArrowheads="1"/>
            </p:cNvPicPr>
            <p:nvPr/>
          </p:nvPicPr>
          <p:blipFill>
            <a:blip r:embed="rId5"/>
            <a:srcRect b="73974"/>
            <a:stretch>
              <a:fillRect/>
            </a:stretch>
          </p:blipFill>
          <p:spPr bwMode="auto">
            <a:xfrm>
              <a:off x="159940" y="1358900"/>
              <a:ext cx="3954860" cy="838200"/>
            </a:xfrm>
            <a:prstGeom prst="rect">
              <a:avLst/>
            </a:prstGeom>
            <a:noFill/>
            <a:ln w="12700">
              <a:noFill/>
              <a:miter lim="800000"/>
              <a:headEnd/>
              <a:tailEnd/>
            </a:ln>
            <a:effectLst>
              <a:outerShdw blurRad="50800" dist="38100" dir="2700000">
                <a:srgbClr val="000000">
                  <a:alpha val="43000"/>
                </a:srgbClr>
              </a:outerShdw>
            </a:effectLst>
          </p:spPr>
        </p:pic>
        <p:sp>
          <p:nvSpPr>
            <p:cNvPr id="23" name="TextBox 22"/>
            <p:cNvSpPr txBox="1"/>
            <p:nvPr/>
          </p:nvSpPr>
          <p:spPr>
            <a:xfrm>
              <a:off x="546100" y="2425700"/>
              <a:ext cx="19685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smtClean="0">
                  <a:solidFill>
                    <a:schemeClr val="bg1"/>
                  </a:solidFill>
                </a:rPr>
                <a:t>Authentic problems</a:t>
              </a:r>
            </a:p>
          </p:txBody>
        </p:sp>
        <p:cxnSp>
          <p:nvCxnSpPr>
            <p:cNvPr id="32" name="Straight Arrow Connector 31"/>
            <p:cNvCxnSpPr/>
            <p:nvPr/>
          </p:nvCxnSpPr>
          <p:spPr>
            <a:xfrm rot="16200000" flipV="1">
              <a:off x="190500" y="2476500"/>
              <a:ext cx="762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 name="Group 24"/>
          <p:cNvGrpSpPr/>
          <p:nvPr/>
        </p:nvGrpSpPr>
        <p:grpSpPr>
          <a:xfrm>
            <a:off x="2819400" y="558800"/>
            <a:ext cx="6096000" cy="2273300"/>
            <a:chOff x="2819400" y="558800"/>
            <a:chExt cx="6096000" cy="2273300"/>
          </a:xfrm>
        </p:grpSpPr>
        <p:pic>
          <p:nvPicPr>
            <p:cNvPr id="175110" name="Picture 6" descr="a3.tiff                                                        0006F3F3HD                             C3226EEA:"/>
            <p:cNvPicPr>
              <a:picLocks noChangeAspect="1" noChangeArrowheads="1"/>
            </p:cNvPicPr>
            <p:nvPr/>
          </p:nvPicPr>
          <p:blipFill>
            <a:blip r:embed="rId7"/>
            <a:srcRect l="43076" t="12312" r="8760" b="60219"/>
            <a:stretch>
              <a:fillRect/>
            </a:stretch>
          </p:blipFill>
          <p:spPr bwMode="auto">
            <a:xfrm>
              <a:off x="4485397" y="558800"/>
              <a:ext cx="4430003" cy="1579064"/>
            </a:xfrm>
            <a:prstGeom prst="rect">
              <a:avLst/>
            </a:prstGeom>
            <a:noFill/>
            <a:effectLst>
              <a:outerShdw blurRad="50800" dist="38100" dir="2700000">
                <a:srgbClr val="000000">
                  <a:alpha val="43000"/>
                </a:srgbClr>
              </a:outerShdw>
            </a:effectLst>
          </p:spPr>
        </p:pic>
        <p:cxnSp>
          <p:nvCxnSpPr>
            <p:cNvPr id="34" name="Straight Arrow Connector 33"/>
            <p:cNvCxnSpPr/>
            <p:nvPr/>
          </p:nvCxnSpPr>
          <p:spPr>
            <a:xfrm rot="5400000" flipH="1" flipV="1">
              <a:off x="4876800" y="2374900"/>
              <a:ext cx="6858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19400" y="2362200"/>
              <a:ext cx="3327400" cy="292388"/>
            </a:xfrm>
            <a:prstGeom prst="rect">
              <a:avLst/>
            </a:prstGeom>
            <a:solidFill>
              <a:schemeClr val="tx2"/>
            </a:solidFill>
            <a:effectLst>
              <a:outerShdw blurRad="50800" dist="38100" dir="2700000">
                <a:srgbClr val="000000">
                  <a:alpha val="43000"/>
                </a:srgbClr>
              </a:outerShdw>
            </a:effectLst>
          </p:spPr>
          <p:txBody>
            <a:bodyPr wrap="square" tIns="0" rtlCol="0">
              <a:spAutoFit/>
            </a:bodyPr>
            <a:lstStyle/>
            <a:p>
              <a:r>
                <a:rPr lang="en-US" sz="1600" dirty="0" smtClean="0">
                  <a:solidFill>
                    <a:schemeClr val="bg1"/>
                  </a:solidFill>
                </a:rPr>
                <a:t>Feedback </a:t>
              </a:r>
              <a:r>
                <a:rPr lang="en-US" sz="1600" i="1" dirty="0" smtClean="0">
                  <a:solidFill>
                    <a:schemeClr val="bg1"/>
                  </a:solidFill>
                </a:rPr>
                <a:t>within </a:t>
              </a:r>
              <a:r>
                <a:rPr lang="en-US" sz="1600" dirty="0" smtClean="0">
                  <a:solidFill>
                    <a:schemeClr val="bg1"/>
                  </a:solidFill>
                </a:rPr>
                <a:t>complex solutions</a:t>
              </a:r>
              <a:endParaRPr lang="en-US" sz="1400" dirty="0" smtClean="0">
                <a:solidFill>
                  <a:schemeClr val="bg1"/>
                </a:solidFill>
              </a:endParaRPr>
            </a:p>
          </p:txBody>
        </p:sp>
      </p:grpSp>
      <p:sp>
        <p:nvSpPr>
          <p:cNvPr id="21" name="Rectangle 2"/>
          <p:cNvSpPr>
            <a:spLocks noGrp="1"/>
          </p:cNvSpPr>
          <p:nvPr>
            <p:ph type="title"/>
          </p:nvPr>
        </p:nvSpPr>
        <p:spPr>
          <a:xfrm>
            <a:off x="282575" y="265113"/>
            <a:ext cx="4238625" cy="758825"/>
          </a:xfrm>
        </p:spPr>
        <p:txBody>
          <a:bodyPr>
            <a:normAutofit fontScale="90000"/>
          </a:bodyPr>
          <a:lstStyle/>
          <a:p>
            <a:r>
              <a:rPr lang="en-US" sz="2800" dirty="0"/>
              <a:t>Cognitive </a:t>
            </a:r>
            <a:r>
              <a:rPr lang="en-US" sz="2800" dirty="0" smtClean="0"/>
              <a:t>Tutor Whole-Task Activity</a:t>
            </a:r>
            <a:endParaRPr lang="en-US" sz="2800" dirty="0"/>
          </a:p>
        </p:txBody>
      </p:sp>
    </p:spTree>
    <p:custDataLst>
      <p:tags r:id="rId1"/>
    </p:custDataLst>
    <p:extLst>
      <p:ext uri="{BB962C8B-B14F-4D97-AF65-F5344CB8AC3E}">
        <p14:creationId xmlns:p14="http://schemas.microsoft.com/office/powerpoint/2010/main" val="3228966417"/>
      </p:ext>
    </p:extLst>
  </p:cSld>
  <p:clrMapOvr>
    <a:masterClrMapping/>
  </p:clrMapOvr>
  <p:transition xmlns:p14="http://schemas.microsoft.com/office/powerpoint/2010/main" advTm="10893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533400" y="228600"/>
            <a:ext cx="8229600" cy="1143000"/>
          </a:xfrm>
        </p:spPr>
        <p:txBody>
          <a:bodyPr/>
          <a:lstStyle/>
          <a:p>
            <a:r>
              <a:rPr lang="en-US" sz="4000" dirty="0" smtClean="0">
                <a:latin typeface="Candara" pitchFamily="34" charset="0"/>
                <a:cs typeface="Microsoft Sans Serif" pitchFamily="34" charset="0"/>
              </a:rPr>
              <a:t>Whole-task multimedia learning</a:t>
            </a:r>
          </a:p>
        </p:txBody>
      </p:sp>
      <p:pic>
        <p:nvPicPr>
          <p:cNvPr id="24579" name="Picture 3"/>
          <p:cNvPicPr>
            <a:picLocks noGrp="1" noChangeAspect="1" noChangeArrowheads="1"/>
          </p:cNvPicPr>
          <p:nvPr>
            <p:ph idx="1"/>
          </p:nvPr>
        </p:nvPicPr>
        <p:blipFill>
          <a:blip r:embed="rId3" cstate="print"/>
          <a:srcRect/>
          <a:stretch>
            <a:fillRect/>
          </a:stretch>
        </p:blipFill>
        <p:spPr>
          <a:xfrm>
            <a:off x="990600" y="1676400"/>
            <a:ext cx="6667500" cy="4876800"/>
          </a:xfr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533400" y="228600"/>
            <a:ext cx="8229600" cy="1143000"/>
          </a:xfrm>
        </p:spPr>
        <p:txBody>
          <a:bodyPr/>
          <a:lstStyle/>
          <a:p>
            <a:r>
              <a:rPr lang="en-US" sz="4000" smtClean="0">
                <a:latin typeface="Candara" pitchFamily="34" charset="0"/>
                <a:cs typeface="Microsoft Sans Serif" pitchFamily="34" charset="0"/>
              </a:rPr>
              <a:t>Features of whole-task instruction</a:t>
            </a:r>
          </a:p>
        </p:txBody>
      </p:sp>
      <p:sp>
        <p:nvSpPr>
          <p:cNvPr id="26627" name="AutoShape 5"/>
          <p:cNvSpPr>
            <a:spLocks noChangeArrowheads="1"/>
          </p:cNvSpPr>
          <p:nvPr/>
        </p:nvSpPr>
        <p:spPr bwMode="auto">
          <a:xfrm>
            <a:off x="635000" y="5549900"/>
            <a:ext cx="2819400" cy="457200"/>
          </a:xfrm>
          <a:prstGeom prst="roundRect">
            <a:avLst>
              <a:gd name="adj" fmla="val 16667"/>
            </a:avLst>
          </a:prstGeom>
          <a:solidFill>
            <a:schemeClr val="bg1"/>
          </a:solidFill>
          <a:ln w="9525">
            <a:noFill/>
            <a:round/>
            <a:headEnd/>
            <a:tailEnd/>
          </a:ln>
        </p:spPr>
        <p:txBody>
          <a:bodyPr wrap="none" anchor="ctr"/>
          <a:lstStyle/>
          <a:p>
            <a:endParaRPr lang="en-US"/>
          </a:p>
        </p:txBody>
      </p:sp>
      <p:sp>
        <p:nvSpPr>
          <p:cNvPr id="26628" name="Text Box 11"/>
          <p:cNvSpPr txBox="1">
            <a:spLocks noChangeArrowheads="1"/>
          </p:cNvSpPr>
          <p:nvPr/>
        </p:nvSpPr>
        <p:spPr bwMode="auto">
          <a:xfrm>
            <a:off x="5141913" y="5627688"/>
            <a:ext cx="3305175" cy="457200"/>
          </a:xfrm>
          <a:prstGeom prst="rect">
            <a:avLst/>
          </a:prstGeom>
          <a:noFill/>
          <a:ln w="9525">
            <a:noFill/>
            <a:miter lim="800000"/>
            <a:headEnd/>
            <a:tailEnd/>
          </a:ln>
        </p:spPr>
        <p:txBody>
          <a:bodyPr wrap="none">
            <a:spAutoFit/>
          </a:bodyPr>
          <a:lstStyle/>
          <a:p>
            <a:r>
              <a:rPr lang="en-US">
                <a:solidFill>
                  <a:schemeClr val="bg1"/>
                </a:solidFill>
              </a:rPr>
              <a:t>www.Clarktraining.com</a:t>
            </a:r>
          </a:p>
        </p:txBody>
      </p:sp>
      <p:graphicFrame>
        <p:nvGraphicFramePr>
          <p:cNvPr id="10" name="Content Placeholder 9"/>
          <p:cNvGraphicFramePr>
            <a:graphicFrameLocks noGrp="1"/>
          </p:cNvGraphicFramePr>
          <p:nvPr>
            <p:ph idx="1"/>
          </p:nvPr>
        </p:nvGraphicFramePr>
        <p:xfrm>
          <a:off x="533400" y="2133600"/>
          <a:ext cx="8229600" cy="3749039"/>
        </p:xfrm>
        <a:graphic>
          <a:graphicData uri="http://schemas.openxmlformats.org/drawingml/2006/table">
            <a:tbl>
              <a:tblPr firstRow="1" bandRow="1">
                <a:tableStyleId>{5C22544A-7EE6-4342-B048-85BDC9FD1C3A}</a:tableStyleId>
              </a:tblPr>
              <a:tblGrid>
                <a:gridCol w="2362200"/>
                <a:gridCol w="2971800"/>
                <a:gridCol w="2895600"/>
              </a:tblGrid>
              <a:tr h="370840">
                <a:tc>
                  <a:txBody>
                    <a:bodyPr/>
                    <a:lstStyle/>
                    <a:p>
                      <a:r>
                        <a:rPr lang="en-US" sz="2400" dirty="0" smtClean="0"/>
                        <a:t>Feature</a:t>
                      </a:r>
                      <a:endParaRPr lang="en-US" sz="2400" dirty="0"/>
                    </a:p>
                  </a:txBody>
                  <a:tcPr/>
                </a:tc>
                <a:tc>
                  <a:txBody>
                    <a:bodyPr/>
                    <a:lstStyle/>
                    <a:p>
                      <a:r>
                        <a:rPr lang="en-US" sz="2400" dirty="0" smtClean="0"/>
                        <a:t>Description</a:t>
                      </a:r>
                      <a:endParaRPr lang="en-US" sz="2400" dirty="0"/>
                    </a:p>
                  </a:txBody>
                  <a:tcPr/>
                </a:tc>
                <a:tc>
                  <a:txBody>
                    <a:bodyPr/>
                    <a:lstStyle/>
                    <a:p>
                      <a:r>
                        <a:rPr lang="en-US" sz="2400" dirty="0" smtClean="0"/>
                        <a:t>Example</a:t>
                      </a:r>
                      <a:endParaRPr lang="en-US" sz="2400" dirty="0"/>
                    </a:p>
                  </a:txBody>
                  <a:tcPr/>
                </a:tc>
              </a:tr>
              <a:tr h="370840">
                <a:tc>
                  <a:txBody>
                    <a:bodyPr/>
                    <a:lstStyle/>
                    <a:p>
                      <a:r>
                        <a:rPr lang="en-US" sz="2000" dirty="0" smtClean="0"/>
                        <a:t>Problem-centered</a:t>
                      </a:r>
                      <a:endParaRPr lang="en-US" sz="2000" dirty="0"/>
                    </a:p>
                  </a:txBody>
                  <a:tcPr/>
                </a:tc>
                <a:tc>
                  <a:txBody>
                    <a:bodyPr/>
                    <a:lstStyle/>
                    <a:p>
                      <a:r>
                        <a:rPr lang="en-US" dirty="0" smtClean="0"/>
                        <a:t>Learning takes place in context of authentic task</a:t>
                      </a:r>
                      <a:r>
                        <a:rPr lang="en-US" baseline="0" dirty="0" smtClean="0"/>
                        <a:t> or problem</a:t>
                      </a:r>
                      <a:endParaRPr lang="en-US" dirty="0"/>
                    </a:p>
                  </a:txBody>
                  <a:tcPr/>
                </a:tc>
                <a:tc>
                  <a:txBody>
                    <a:bodyPr/>
                    <a:lstStyle/>
                    <a:p>
                      <a:r>
                        <a:rPr lang="en-US" dirty="0" smtClean="0"/>
                        <a:t>Defining</a:t>
                      </a:r>
                      <a:r>
                        <a:rPr lang="en-US" baseline="0" dirty="0" smtClean="0"/>
                        <a:t> a diagnosis and treatment plan for a case patient</a:t>
                      </a:r>
                      <a:endParaRPr lang="en-US" dirty="0"/>
                    </a:p>
                  </a:txBody>
                  <a:tcPr/>
                </a:tc>
              </a:tr>
              <a:tr h="370840">
                <a:tc>
                  <a:txBody>
                    <a:bodyPr/>
                    <a:lstStyle/>
                    <a:p>
                      <a:r>
                        <a:rPr lang="en-US" sz="2000" dirty="0" smtClean="0"/>
                        <a:t>Guided</a:t>
                      </a:r>
                      <a:endParaRPr lang="en-US" sz="2000" dirty="0"/>
                    </a:p>
                  </a:txBody>
                  <a:tcPr/>
                </a:tc>
                <a:tc>
                  <a:txBody>
                    <a:bodyPr/>
                    <a:lstStyle/>
                    <a:p>
                      <a:r>
                        <a:rPr lang="en-US" dirty="0" smtClean="0"/>
                        <a:t>Learning support provided in various formats</a:t>
                      </a:r>
                      <a:endParaRPr lang="en-US" dirty="0"/>
                    </a:p>
                  </a:txBody>
                  <a:tcPr/>
                </a:tc>
                <a:tc>
                  <a:txBody>
                    <a:bodyPr/>
                    <a:lstStyle/>
                    <a:p>
                      <a:r>
                        <a:rPr lang="en-US" dirty="0" smtClean="0"/>
                        <a:t>Virtual advisors</a:t>
                      </a:r>
                    </a:p>
                    <a:p>
                      <a:r>
                        <a:rPr lang="en-US" dirty="0" smtClean="0"/>
                        <a:t>Modeled</a:t>
                      </a:r>
                      <a:r>
                        <a:rPr lang="en-US" baseline="0" dirty="0" smtClean="0"/>
                        <a:t> examples</a:t>
                      </a:r>
                    </a:p>
                    <a:p>
                      <a:r>
                        <a:rPr lang="en-US" baseline="0" dirty="0" smtClean="0"/>
                        <a:t>Tutorials</a:t>
                      </a:r>
                      <a:endParaRPr lang="en-US" dirty="0"/>
                    </a:p>
                  </a:txBody>
                  <a:tcPr/>
                </a:tc>
              </a:tr>
              <a:tr h="370840">
                <a:tc>
                  <a:txBody>
                    <a:bodyPr/>
                    <a:lstStyle/>
                    <a:p>
                      <a:r>
                        <a:rPr lang="en-US" sz="2000" dirty="0" smtClean="0"/>
                        <a:t>Inductive learning</a:t>
                      </a:r>
                      <a:endParaRPr lang="en-US" sz="2000" dirty="0"/>
                    </a:p>
                  </a:txBody>
                  <a:tcPr/>
                </a:tc>
                <a:tc>
                  <a:txBody>
                    <a:bodyPr/>
                    <a:lstStyle/>
                    <a:p>
                      <a:r>
                        <a:rPr lang="en-US" dirty="0" smtClean="0"/>
                        <a:t>Learning occurs by trying and reflecting on outcomes including errors</a:t>
                      </a:r>
                      <a:endParaRPr lang="en-US" dirty="0"/>
                    </a:p>
                  </a:txBody>
                  <a:tcPr/>
                </a:tc>
                <a:tc>
                  <a:txBody>
                    <a:bodyPr/>
                    <a:lstStyle/>
                    <a:p>
                      <a:r>
                        <a:rPr lang="en-US" dirty="0" smtClean="0"/>
                        <a:t>In the</a:t>
                      </a:r>
                      <a:r>
                        <a:rPr lang="en-US" baseline="0" dirty="0" smtClean="0"/>
                        <a:t> automotive troubleshooting lesson, an incorrect diagnosis shows continuation of failure symptoms. </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609600" y="228600"/>
            <a:ext cx="8229600" cy="1143000"/>
          </a:xfrm>
        </p:spPr>
        <p:txBody>
          <a:bodyPr/>
          <a:lstStyle/>
          <a:p>
            <a:r>
              <a:rPr lang="en-US" sz="4000" smtClean="0">
                <a:latin typeface="Candara" pitchFamily="34" charset="0"/>
                <a:cs typeface="Microsoft Sans Serif" pitchFamily="34" charset="0"/>
              </a:rPr>
              <a:t>Evidence for whole-task learning</a:t>
            </a:r>
          </a:p>
        </p:txBody>
      </p:sp>
      <p:sp>
        <p:nvSpPr>
          <p:cNvPr id="27651" name="TextBox 4"/>
          <p:cNvSpPr txBox="1">
            <a:spLocks noChangeArrowheads="1"/>
          </p:cNvSpPr>
          <p:nvPr/>
        </p:nvSpPr>
        <p:spPr bwMode="auto">
          <a:xfrm>
            <a:off x="685800" y="1828800"/>
            <a:ext cx="7467600" cy="3540125"/>
          </a:xfrm>
          <a:prstGeom prst="rect">
            <a:avLst/>
          </a:prstGeom>
          <a:noFill/>
          <a:ln w="9525">
            <a:noFill/>
            <a:miter lim="800000"/>
            <a:headEnd/>
            <a:tailEnd/>
          </a:ln>
        </p:spPr>
        <p:txBody>
          <a:bodyPr>
            <a:spAutoFit/>
          </a:bodyPr>
          <a:lstStyle/>
          <a:p>
            <a:pPr algn="l"/>
            <a:r>
              <a:rPr lang="en-US" sz="2800">
                <a:latin typeface="Arial" charset="0"/>
                <a:cs typeface="Arial" charset="0"/>
              </a:rPr>
              <a:t>“</a:t>
            </a:r>
            <a:r>
              <a:rPr lang="en-US" sz="2800" b="0">
                <a:solidFill>
                  <a:srgbClr val="008000"/>
                </a:solidFill>
                <a:latin typeface="Microsoft Sans Serif" pitchFamily="34" charset="0"/>
                <a:cs typeface="Microsoft Sans Serif" pitchFamily="34" charset="0"/>
              </a:rPr>
              <a:t>Research on the effectiveness of PBL (problem- based learning) has been somewhat disappointing to those who expected PBL to be a radical improvement in medical education.  Several reviews of PBL over the past 20 years have not shown the gains in performance that many had hoped for.”</a:t>
            </a:r>
          </a:p>
        </p:txBody>
      </p:sp>
      <p:sp>
        <p:nvSpPr>
          <p:cNvPr id="27652" name="TextBox 6"/>
          <p:cNvSpPr txBox="1">
            <a:spLocks noChangeArrowheads="1"/>
          </p:cNvSpPr>
          <p:nvPr/>
        </p:nvSpPr>
        <p:spPr bwMode="auto">
          <a:xfrm>
            <a:off x="4800600" y="5105400"/>
            <a:ext cx="1981200" cy="369888"/>
          </a:xfrm>
          <a:prstGeom prst="rect">
            <a:avLst/>
          </a:prstGeom>
          <a:noFill/>
          <a:ln w="9525">
            <a:noFill/>
            <a:miter lim="800000"/>
            <a:headEnd/>
            <a:tailEnd/>
          </a:ln>
        </p:spPr>
        <p:txBody>
          <a:bodyPr wrap="none">
            <a:spAutoFit/>
          </a:bodyPr>
          <a:lstStyle/>
          <a:p>
            <a:r>
              <a:rPr lang="en-US" sz="1800" b="0">
                <a:latin typeface="Microsoft Sans Serif" pitchFamily="34" charset="0"/>
                <a:cs typeface="Microsoft Sans Serif" pitchFamily="34" charset="0"/>
              </a:rPr>
              <a:t>- Albanese, 2010</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3"/>
          <p:cNvSpPr>
            <a:spLocks noChangeArrowheads="1"/>
          </p:cNvSpPr>
          <p:nvPr/>
        </p:nvSpPr>
        <p:spPr bwMode="auto">
          <a:xfrm>
            <a:off x="4572000" y="1447800"/>
            <a:ext cx="3962400" cy="45847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28675" name="AutoShape 4"/>
          <p:cNvSpPr>
            <a:spLocks noChangeArrowheads="1"/>
          </p:cNvSpPr>
          <p:nvPr/>
        </p:nvSpPr>
        <p:spPr bwMode="auto">
          <a:xfrm>
            <a:off x="533400" y="1524000"/>
            <a:ext cx="3733800" cy="43434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117766" name="Text Box 6"/>
          <p:cNvSpPr txBox="1">
            <a:spLocks noChangeArrowheads="1"/>
          </p:cNvSpPr>
          <p:nvPr/>
        </p:nvSpPr>
        <p:spPr bwMode="auto">
          <a:xfrm>
            <a:off x="1143000" y="1752600"/>
            <a:ext cx="2282825" cy="830263"/>
          </a:xfrm>
          <a:prstGeom prst="rect">
            <a:avLst/>
          </a:prstGeom>
          <a:noFill/>
          <a:ln w="9525">
            <a:noFill/>
            <a:miter lim="800000"/>
            <a:headEnd/>
            <a:tailEnd/>
          </a:ln>
        </p:spPr>
        <p:txBody>
          <a:bodyPr wrap="none">
            <a:spAutoFit/>
          </a:bodyPr>
          <a:lstStyle/>
          <a:p>
            <a:pPr algn="l">
              <a:defRPr/>
            </a:pPr>
            <a:r>
              <a:rPr lang="en-US" sz="2400" dirty="0">
                <a:solidFill>
                  <a:srgbClr val="008000"/>
                </a:solidFill>
                <a:latin typeface="+mn-lt"/>
              </a:rPr>
              <a:t>Excel  Outline </a:t>
            </a:r>
          </a:p>
          <a:p>
            <a:pPr algn="l">
              <a:defRPr/>
            </a:pPr>
            <a:r>
              <a:rPr lang="en-US" sz="2400" dirty="0">
                <a:solidFill>
                  <a:srgbClr val="008000"/>
                </a:solidFill>
                <a:latin typeface="+mn-lt"/>
              </a:rPr>
              <a:t>Part Task</a:t>
            </a:r>
          </a:p>
        </p:txBody>
      </p:sp>
      <p:sp>
        <p:nvSpPr>
          <p:cNvPr id="117767" name="Text Box 7"/>
          <p:cNvSpPr txBox="1">
            <a:spLocks noChangeArrowheads="1"/>
          </p:cNvSpPr>
          <p:nvPr/>
        </p:nvSpPr>
        <p:spPr bwMode="auto">
          <a:xfrm>
            <a:off x="5486400" y="1524000"/>
            <a:ext cx="2209800" cy="830263"/>
          </a:xfrm>
          <a:prstGeom prst="rect">
            <a:avLst/>
          </a:prstGeom>
          <a:noFill/>
          <a:ln w="9525">
            <a:noFill/>
            <a:miter lim="800000"/>
            <a:headEnd/>
            <a:tailEnd/>
          </a:ln>
        </p:spPr>
        <p:txBody>
          <a:bodyPr wrap="none">
            <a:spAutoFit/>
          </a:bodyPr>
          <a:lstStyle/>
          <a:p>
            <a:pPr algn="l">
              <a:defRPr/>
            </a:pPr>
            <a:r>
              <a:rPr lang="en-US" sz="2400" dirty="0">
                <a:solidFill>
                  <a:srgbClr val="008000"/>
                </a:solidFill>
                <a:latin typeface="+mn-lt"/>
              </a:rPr>
              <a:t>Excel Outline </a:t>
            </a:r>
          </a:p>
          <a:p>
            <a:pPr algn="l">
              <a:defRPr/>
            </a:pPr>
            <a:r>
              <a:rPr lang="en-US" sz="2400" dirty="0">
                <a:solidFill>
                  <a:srgbClr val="008000"/>
                </a:solidFill>
                <a:latin typeface="+mn-lt"/>
              </a:rPr>
              <a:t>Whole Task</a:t>
            </a:r>
          </a:p>
        </p:txBody>
      </p:sp>
      <p:sp>
        <p:nvSpPr>
          <p:cNvPr id="117768" name="Text Box 16"/>
          <p:cNvSpPr txBox="1">
            <a:spLocks noChangeArrowheads="1"/>
          </p:cNvSpPr>
          <p:nvPr/>
        </p:nvSpPr>
        <p:spPr bwMode="auto">
          <a:xfrm>
            <a:off x="685800" y="2514600"/>
            <a:ext cx="3295650" cy="3046413"/>
          </a:xfrm>
          <a:prstGeom prst="rect">
            <a:avLst/>
          </a:prstGeom>
          <a:noFill/>
          <a:ln w="9525">
            <a:noFill/>
            <a:miter lim="800000"/>
            <a:headEnd/>
            <a:tailEnd/>
          </a:ln>
        </p:spPr>
        <p:txBody>
          <a:bodyPr wrap="none">
            <a:spAutoFit/>
          </a:bodyPr>
          <a:lstStyle/>
          <a:p>
            <a:pPr marL="457200" indent="-457200" algn="l">
              <a:buFontTx/>
              <a:buAutoNum type="romanUcPeriod"/>
              <a:defRPr/>
            </a:pPr>
            <a:r>
              <a:rPr lang="en-US" sz="2400" dirty="0">
                <a:latin typeface="+mn-lt"/>
              </a:rPr>
              <a:t>What is a cell</a:t>
            </a:r>
          </a:p>
          <a:p>
            <a:pPr marL="457200" indent="-457200" algn="l">
              <a:buFontTx/>
              <a:buAutoNum type="romanUcPeriod"/>
              <a:defRPr/>
            </a:pPr>
            <a:r>
              <a:rPr lang="en-US" sz="2400" dirty="0">
                <a:latin typeface="+mn-lt"/>
              </a:rPr>
              <a:t>Cell references</a:t>
            </a:r>
          </a:p>
          <a:p>
            <a:pPr marL="457200" indent="-457200" algn="l">
              <a:buFontTx/>
              <a:buAutoNum type="romanUcPeriod"/>
              <a:defRPr/>
            </a:pPr>
            <a:r>
              <a:rPr lang="en-US" sz="2400" dirty="0">
                <a:latin typeface="+mn-lt"/>
              </a:rPr>
              <a:t>What is a formula</a:t>
            </a:r>
          </a:p>
          <a:p>
            <a:pPr marL="457200" indent="-457200" algn="l">
              <a:buFontTx/>
              <a:buAutoNum type="romanUcPeriod"/>
              <a:defRPr/>
            </a:pPr>
            <a:r>
              <a:rPr lang="en-US" sz="2400" dirty="0">
                <a:latin typeface="+mn-lt"/>
              </a:rPr>
              <a:t>Formats</a:t>
            </a:r>
          </a:p>
          <a:p>
            <a:pPr marL="457200" indent="-457200" algn="l">
              <a:buFontTx/>
              <a:buAutoNum type="romanUcPeriod"/>
              <a:defRPr/>
            </a:pPr>
            <a:r>
              <a:rPr lang="en-US" sz="2400" dirty="0">
                <a:latin typeface="+mn-lt"/>
              </a:rPr>
              <a:t>Operators</a:t>
            </a:r>
          </a:p>
          <a:p>
            <a:pPr marL="457200" indent="-457200" algn="l">
              <a:buFontTx/>
              <a:buAutoNum type="romanUcPeriod"/>
              <a:defRPr/>
            </a:pPr>
            <a:r>
              <a:rPr lang="en-US" sz="2400" dirty="0">
                <a:latin typeface="+mn-lt"/>
              </a:rPr>
              <a:t>Input a formula</a:t>
            </a:r>
          </a:p>
          <a:p>
            <a:pPr marL="457200" indent="-457200" algn="l">
              <a:buFontTx/>
              <a:buAutoNum type="romanUcPeriod"/>
              <a:defRPr/>
            </a:pPr>
            <a:r>
              <a:rPr lang="en-US" sz="2400" dirty="0">
                <a:latin typeface="+mn-lt"/>
              </a:rPr>
              <a:t>Chart types</a:t>
            </a:r>
          </a:p>
          <a:p>
            <a:pPr marL="457200" indent="-457200" algn="l">
              <a:buFontTx/>
              <a:buAutoNum type="romanUcPeriod"/>
              <a:defRPr/>
            </a:pPr>
            <a:r>
              <a:rPr lang="en-US" sz="2400" dirty="0">
                <a:latin typeface="+mn-lt"/>
              </a:rPr>
              <a:t>Chart procedures</a:t>
            </a:r>
          </a:p>
        </p:txBody>
      </p:sp>
      <p:sp>
        <p:nvSpPr>
          <p:cNvPr id="117769" name="Text Box 18"/>
          <p:cNvSpPr txBox="1">
            <a:spLocks noChangeArrowheads="1"/>
          </p:cNvSpPr>
          <p:nvPr/>
        </p:nvSpPr>
        <p:spPr bwMode="auto">
          <a:xfrm>
            <a:off x="4724400" y="2438400"/>
            <a:ext cx="3671888" cy="3416300"/>
          </a:xfrm>
          <a:prstGeom prst="rect">
            <a:avLst/>
          </a:prstGeom>
          <a:noFill/>
          <a:ln w="9525">
            <a:noFill/>
            <a:miter lim="800000"/>
            <a:headEnd/>
            <a:tailEnd/>
          </a:ln>
        </p:spPr>
        <p:txBody>
          <a:bodyPr wrap="none">
            <a:spAutoFit/>
          </a:bodyPr>
          <a:lstStyle/>
          <a:p>
            <a:pPr marL="457200" indent="-457200" algn="l">
              <a:buFontTx/>
              <a:buAutoNum type="romanUcPeriod"/>
              <a:defRPr/>
            </a:pPr>
            <a:r>
              <a:rPr lang="en-US" sz="2400" dirty="0">
                <a:latin typeface="+mn-lt"/>
              </a:rPr>
              <a:t>Add data in column</a:t>
            </a:r>
          </a:p>
          <a:p>
            <a:pPr marL="914400" lvl="1" indent="-457200" algn="l">
              <a:buFontTx/>
              <a:buChar char="•"/>
              <a:defRPr/>
            </a:pPr>
            <a:r>
              <a:rPr lang="en-US" sz="2400" dirty="0">
                <a:latin typeface="+mn-lt"/>
              </a:rPr>
              <a:t>What is a cell</a:t>
            </a:r>
          </a:p>
          <a:p>
            <a:pPr marL="914400" lvl="1" indent="-457200" algn="l">
              <a:buFontTx/>
              <a:buChar char="•"/>
              <a:defRPr/>
            </a:pPr>
            <a:r>
              <a:rPr lang="en-US" sz="2400" dirty="0">
                <a:latin typeface="+mn-lt"/>
              </a:rPr>
              <a:t>Cell references</a:t>
            </a:r>
          </a:p>
          <a:p>
            <a:pPr marL="457200" indent="-457200" algn="l">
              <a:buFontTx/>
              <a:buAutoNum type="romanUcPeriod" startAt="2"/>
              <a:defRPr/>
            </a:pPr>
            <a:r>
              <a:rPr lang="en-US" sz="2400" dirty="0">
                <a:latin typeface="+mn-lt"/>
              </a:rPr>
              <a:t>Average Sales</a:t>
            </a:r>
          </a:p>
          <a:p>
            <a:pPr marL="914400" lvl="1" indent="-457200" algn="l">
              <a:buFontTx/>
              <a:buChar char="•"/>
              <a:defRPr/>
            </a:pPr>
            <a:r>
              <a:rPr lang="en-US" sz="2400" dirty="0">
                <a:latin typeface="+mn-lt"/>
              </a:rPr>
              <a:t>What is a formula</a:t>
            </a:r>
          </a:p>
          <a:p>
            <a:pPr marL="914400" lvl="1" indent="-457200" algn="l">
              <a:buFontTx/>
              <a:buChar char="•"/>
              <a:defRPr/>
            </a:pPr>
            <a:r>
              <a:rPr lang="en-US" sz="2400" dirty="0">
                <a:latin typeface="+mn-lt"/>
              </a:rPr>
              <a:t>Formats</a:t>
            </a:r>
          </a:p>
          <a:p>
            <a:pPr marL="914400" lvl="1" indent="-457200" algn="l">
              <a:buFontTx/>
              <a:buChar char="•"/>
              <a:defRPr/>
            </a:pPr>
            <a:r>
              <a:rPr lang="en-US" sz="2400" dirty="0">
                <a:latin typeface="+mn-lt"/>
              </a:rPr>
              <a:t>Operators </a:t>
            </a:r>
          </a:p>
          <a:p>
            <a:pPr marL="457200" indent="-457200" algn="l">
              <a:defRPr/>
            </a:pPr>
            <a:r>
              <a:rPr lang="en-US" sz="2400" dirty="0">
                <a:latin typeface="+mn-lt"/>
              </a:rPr>
              <a:t>III. Make a Sales Chart</a:t>
            </a:r>
          </a:p>
          <a:p>
            <a:pPr marL="914400" lvl="1" indent="-457200" algn="l">
              <a:buFontTx/>
              <a:buChar char="•"/>
              <a:defRPr/>
            </a:pPr>
            <a:r>
              <a:rPr lang="en-US" sz="2400" dirty="0">
                <a:latin typeface="+mn-lt"/>
              </a:rPr>
              <a:t>Type of charts</a:t>
            </a:r>
          </a:p>
        </p:txBody>
      </p:sp>
      <p:sp>
        <p:nvSpPr>
          <p:cNvPr id="28680" name="Rectangle 3"/>
          <p:cNvSpPr>
            <a:spLocks noGrp="1" noChangeArrowheads="1"/>
          </p:cNvSpPr>
          <p:nvPr>
            <p:ph type="title"/>
          </p:nvPr>
        </p:nvSpPr>
        <p:spPr>
          <a:xfrm>
            <a:off x="533400" y="228600"/>
            <a:ext cx="8229600" cy="1143000"/>
          </a:xfrm>
        </p:spPr>
        <p:txBody>
          <a:bodyPr/>
          <a:lstStyle/>
          <a:p>
            <a:r>
              <a:rPr lang="en-US" sz="4000" smtClean="0">
                <a:latin typeface="Candara" pitchFamily="34" charset="0"/>
                <a:cs typeface="Microsoft Sans Serif" pitchFamily="34" charset="0"/>
              </a:rPr>
              <a:t>Part vs whole-task designs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33400" y="1600200"/>
            <a:ext cx="8162925" cy="5257800"/>
            <a:chOff x="608013" y="1194375"/>
            <a:chExt cx="8162925" cy="5257800"/>
          </a:xfrm>
        </p:grpSpPr>
        <p:sp>
          <p:nvSpPr>
            <p:cNvPr id="69634" name="Line 4"/>
            <p:cNvSpPr>
              <a:spLocks noChangeShapeType="1"/>
            </p:cNvSpPr>
            <p:nvPr/>
          </p:nvSpPr>
          <p:spPr bwMode="auto">
            <a:xfrm>
              <a:off x="1519238" y="1524575"/>
              <a:ext cx="0" cy="3657600"/>
            </a:xfrm>
            <a:prstGeom prst="line">
              <a:avLst/>
            </a:prstGeom>
            <a:noFill/>
            <a:ln w="28575">
              <a:solidFill>
                <a:schemeClr val="tx1"/>
              </a:solidFill>
              <a:round/>
              <a:headEnd/>
              <a:tailEnd/>
            </a:ln>
          </p:spPr>
          <p:txBody>
            <a:bodyPr/>
            <a:lstStyle/>
            <a:p>
              <a:pPr>
                <a:defRPr/>
              </a:pPr>
              <a:endParaRPr lang="en-US">
                <a:latin typeface="+mn-lt"/>
              </a:endParaRPr>
            </a:p>
          </p:txBody>
        </p:sp>
        <p:sp>
          <p:nvSpPr>
            <p:cNvPr id="69635" name="Line 5"/>
            <p:cNvSpPr>
              <a:spLocks noChangeShapeType="1"/>
            </p:cNvSpPr>
            <p:nvPr/>
          </p:nvSpPr>
          <p:spPr bwMode="auto">
            <a:xfrm>
              <a:off x="1519238" y="5182175"/>
              <a:ext cx="6781800" cy="0"/>
            </a:xfrm>
            <a:prstGeom prst="line">
              <a:avLst/>
            </a:prstGeom>
            <a:noFill/>
            <a:ln w="28575">
              <a:solidFill>
                <a:schemeClr val="tx1"/>
              </a:solidFill>
              <a:round/>
              <a:headEnd/>
              <a:tailEnd/>
            </a:ln>
          </p:spPr>
          <p:txBody>
            <a:bodyPr/>
            <a:lstStyle/>
            <a:p>
              <a:pPr>
                <a:defRPr/>
              </a:pPr>
              <a:endParaRPr lang="en-US">
                <a:latin typeface="+mn-lt"/>
              </a:endParaRPr>
            </a:p>
          </p:txBody>
        </p:sp>
        <p:sp>
          <p:nvSpPr>
            <p:cNvPr id="69636" name="Text Box 6"/>
            <p:cNvSpPr txBox="1">
              <a:spLocks noChangeArrowheads="1"/>
            </p:cNvSpPr>
            <p:nvPr/>
          </p:nvSpPr>
          <p:spPr bwMode="auto">
            <a:xfrm>
              <a:off x="909638" y="4648775"/>
              <a:ext cx="438150" cy="366713"/>
            </a:xfrm>
            <a:prstGeom prst="rect">
              <a:avLst/>
            </a:prstGeom>
            <a:noFill/>
            <a:ln w="9525">
              <a:noFill/>
              <a:miter lim="800000"/>
              <a:headEnd/>
              <a:tailEnd/>
            </a:ln>
          </p:spPr>
          <p:txBody>
            <a:bodyPr wrap="none">
              <a:spAutoFit/>
            </a:bodyPr>
            <a:lstStyle/>
            <a:p>
              <a:pPr algn="r">
                <a:defRPr/>
              </a:pPr>
              <a:r>
                <a:rPr lang="en-US" sz="1800" dirty="0">
                  <a:latin typeface="+mn-lt"/>
                </a:rPr>
                <a:t>60</a:t>
              </a:r>
            </a:p>
          </p:txBody>
        </p:sp>
        <p:sp>
          <p:nvSpPr>
            <p:cNvPr id="69637" name="Text Box 7"/>
            <p:cNvSpPr txBox="1">
              <a:spLocks noChangeArrowheads="1"/>
            </p:cNvSpPr>
            <p:nvPr/>
          </p:nvSpPr>
          <p:spPr bwMode="auto">
            <a:xfrm>
              <a:off x="909638" y="3734375"/>
              <a:ext cx="438150" cy="366713"/>
            </a:xfrm>
            <a:prstGeom prst="rect">
              <a:avLst/>
            </a:prstGeom>
            <a:noFill/>
            <a:ln w="9525">
              <a:noFill/>
              <a:miter lim="800000"/>
              <a:headEnd/>
              <a:tailEnd/>
            </a:ln>
          </p:spPr>
          <p:txBody>
            <a:bodyPr wrap="none">
              <a:spAutoFit/>
            </a:bodyPr>
            <a:lstStyle/>
            <a:p>
              <a:pPr algn="r">
                <a:defRPr/>
              </a:pPr>
              <a:r>
                <a:rPr lang="en-US" sz="1800" dirty="0">
                  <a:latin typeface="+mn-lt"/>
                </a:rPr>
                <a:t>70</a:t>
              </a:r>
            </a:p>
          </p:txBody>
        </p:sp>
        <p:sp>
          <p:nvSpPr>
            <p:cNvPr id="69638" name="Text Box 8"/>
            <p:cNvSpPr txBox="1">
              <a:spLocks noChangeArrowheads="1"/>
            </p:cNvSpPr>
            <p:nvPr/>
          </p:nvSpPr>
          <p:spPr bwMode="auto">
            <a:xfrm>
              <a:off x="909638" y="3277175"/>
              <a:ext cx="438150" cy="366713"/>
            </a:xfrm>
            <a:prstGeom prst="rect">
              <a:avLst/>
            </a:prstGeom>
            <a:noFill/>
            <a:ln w="9525">
              <a:noFill/>
              <a:miter lim="800000"/>
              <a:headEnd/>
              <a:tailEnd/>
            </a:ln>
          </p:spPr>
          <p:txBody>
            <a:bodyPr wrap="none">
              <a:spAutoFit/>
            </a:bodyPr>
            <a:lstStyle/>
            <a:p>
              <a:pPr algn="r">
                <a:defRPr/>
              </a:pPr>
              <a:r>
                <a:rPr lang="en-US" sz="1800" dirty="0">
                  <a:latin typeface="+mn-lt"/>
                </a:rPr>
                <a:t>75</a:t>
              </a:r>
            </a:p>
          </p:txBody>
        </p:sp>
        <p:sp>
          <p:nvSpPr>
            <p:cNvPr id="69639" name="Text Box 9"/>
            <p:cNvSpPr txBox="1">
              <a:spLocks noChangeArrowheads="1"/>
            </p:cNvSpPr>
            <p:nvPr/>
          </p:nvSpPr>
          <p:spPr bwMode="auto">
            <a:xfrm>
              <a:off x="909638" y="2743775"/>
              <a:ext cx="438150" cy="366713"/>
            </a:xfrm>
            <a:prstGeom prst="rect">
              <a:avLst/>
            </a:prstGeom>
            <a:noFill/>
            <a:ln w="9525">
              <a:noFill/>
              <a:miter lim="800000"/>
              <a:headEnd/>
              <a:tailEnd/>
            </a:ln>
          </p:spPr>
          <p:txBody>
            <a:bodyPr wrap="none">
              <a:spAutoFit/>
            </a:bodyPr>
            <a:lstStyle/>
            <a:p>
              <a:pPr algn="r">
                <a:defRPr/>
              </a:pPr>
              <a:r>
                <a:rPr lang="en-US" sz="1800" dirty="0">
                  <a:latin typeface="+mn-lt"/>
                </a:rPr>
                <a:t>80</a:t>
              </a:r>
            </a:p>
          </p:txBody>
        </p:sp>
        <p:sp>
          <p:nvSpPr>
            <p:cNvPr id="69640" name="Text Box 10"/>
            <p:cNvSpPr txBox="1">
              <a:spLocks noChangeArrowheads="1"/>
            </p:cNvSpPr>
            <p:nvPr/>
          </p:nvSpPr>
          <p:spPr bwMode="auto">
            <a:xfrm rot="16200000">
              <a:off x="-15081" y="2790607"/>
              <a:ext cx="1616075" cy="369888"/>
            </a:xfrm>
            <a:prstGeom prst="rect">
              <a:avLst/>
            </a:prstGeom>
            <a:noFill/>
            <a:ln w="9525">
              <a:noFill/>
              <a:miter lim="800000"/>
              <a:headEnd/>
              <a:tailEnd/>
            </a:ln>
          </p:spPr>
          <p:txBody>
            <a:bodyPr wrap="none">
              <a:spAutoFit/>
            </a:bodyPr>
            <a:lstStyle/>
            <a:p>
              <a:pPr algn="r">
                <a:defRPr/>
              </a:pPr>
              <a:r>
                <a:rPr lang="en-US" sz="1800">
                  <a:latin typeface="+mn-lt"/>
                </a:rPr>
                <a:t>Test Score %</a:t>
              </a:r>
            </a:p>
          </p:txBody>
        </p:sp>
        <p:sp>
          <p:nvSpPr>
            <p:cNvPr id="69641" name="Text Box 11"/>
            <p:cNvSpPr txBox="1">
              <a:spLocks noChangeArrowheads="1"/>
            </p:cNvSpPr>
            <p:nvPr/>
          </p:nvSpPr>
          <p:spPr bwMode="auto">
            <a:xfrm>
              <a:off x="5408613" y="1194375"/>
              <a:ext cx="1270000" cy="369888"/>
            </a:xfrm>
            <a:prstGeom prst="rect">
              <a:avLst/>
            </a:prstGeom>
            <a:noFill/>
            <a:ln w="9525">
              <a:noFill/>
              <a:miter lim="800000"/>
              <a:headEnd/>
              <a:tailEnd/>
            </a:ln>
          </p:spPr>
          <p:txBody>
            <a:bodyPr wrap="none">
              <a:spAutoFit/>
            </a:bodyPr>
            <a:lstStyle/>
            <a:p>
              <a:pPr algn="r">
                <a:defRPr/>
              </a:pPr>
              <a:r>
                <a:rPr lang="en-US" sz="1800" dirty="0">
                  <a:latin typeface="+mn-lt"/>
                </a:rPr>
                <a:t>Part Task </a:t>
              </a:r>
            </a:p>
          </p:txBody>
        </p:sp>
        <p:sp>
          <p:nvSpPr>
            <p:cNvPr id="69642" name="Text Box 12"/>
            <p:cNvSpPr txBox="1">
              <a:spLocks noChangeArrowheads="1"/>
            </p:cNvSpPr>
            <p:nvPr/>
          </p:nvSpPr>
          <p:spPr bwMode="auto">
            <a:xfrm>
              <a:off x="3733801" y="1676975"/>
              <a:ext cx="1935162" cy="369888"/>
            </a:xfrm>
            <a:prstGeom prst="rect">
              <a:avLst/>
            </a:prstGeom>
            <a:noFill/>
            <a:ln w="9525">
              <a:noFill/>
              <a:miter lim="800000"/>
              <a:headEnd/>
              <a:tailEnd/>
            </a:ln>
          </p:spPr>
          <p:txBody>
            <a:bodyPr wrap="none">
              <a:spAutoFit/>
            </a:bodyPr>
            <a:lstStyle/>
            <a:p>
              <a:pPr algn="r">
                <a:defRPr/>
              </a:pPr>
              <a:r>
                <a:rPr lang="en-US" sz="1800" dirty="0">
                  <a:latin typeface="+mn-lt"/>
                </a:rPr>
                <a:t>Effect Size = .71</a:t>
              </a:r>
            </a:p>
          </p:txBody>
        </p:sp>
        <p:sp>
          <p:nvSpPr>
            <p:cNvPr id="69643" name="Text Box 13"/>
            <p:cNvSpPr txBox="1">
              <a:spLocks noChangeArrowheads="1"/>
            </p:cNvSpPr>
            <p:nvPr/>
          </p:nvSpPr>
          <p:spPr bwMode="auto">
            <a:xfrm>
              <a:off x="909638" y="4191575"/>
              <a:ext cx="438150" cy="366713"/>
            </a:xfrm>
            <a:prstGeom prst="rect">
              <a:avLst/>
            </a:prstGeom>
            <a:noFill/>
            <a:ln w="9525">
              <a:noFill/>
              <a:miter lim="800000"/>
              <a:headEnd/>
              <a:tailEnd/>
            </a:ln>
          </p:spPr>
          <p:txBody>
            <a:bodyPr wrap="none">
              <a:spAutoFit/>
            </a:bodyPr>
            <a:lstStyle/>
            <a:p>
              <a:pPr algn="r">
                <a:defRPr/>
              </a:pPr>
              <a:r>
                <a:rPr lang="en-US" sz="1800" dirty="0">
                  <a:latin typeface="+mn-lt"/>
                </a:rPr>
                <a:t>65</a:t>
              </a:r>
            </a:p>
          </p:txBody>
        </p:sp>
        <p:sp>
          <p:nvSpPr>
            <p:cNvPr id="69644" name="Text Box 15"/>
            <p:cNvSpPr txBox="1">
              <a:spLocks noChangeArrowheads="1"/>
            </p:cNvSpPr>
            <p:nvPr/>
          </p:nvSpPr>
          <p:spPr bwMode="auto">
            <a:xfrm>
              <a:off x="909638" y="2286575"/>
              <a:ext cx="438150" cy="366713"/>
            </a:xfrm>
            <a:prstGeom prst="rect">
              <a:avLst/>
            </a:prstGeom>
            <a:noFill/>
            <a:ln w="9525">
              <a:noFill/>
              <a:miter lim="800000"/>
              <a:headEnd/>
              <a:tailEnd/>
            </a:ln>
          </p:spPr>
          <p:txBody>
            <a:bodyPr wrap="none">
              <a:spAutoFit/>
            </a:bodyPr>
            <a:lstStyle/>
            <a:p>
              <a:pPr algn="r">
                <a:defRPr/>
              </a:pPr>
              <a:r>
                <a:rPr lang="en-US" sz="1800" dirty="0">
                  <a:latin typeface="+mn-lt"/>
                </a:rPr>
                <a:t>85</a:t>
              </a:r>
            </a:p>
          </p:txBody>
        </p:sp>
        <p:sp>
          <p:nvSpPr>
            <p:cNvPr id="69646" name="Rectangle 17"/>
            <p:cNvSpPr>
              <a:spLocks noChangeArrowheads="1"/>
            </p:cNvSpPr>
            <p:nvPr/>
          </p:nvSpPr>
          <p:spPr bwMode="auto">
            <a:xfrm>
              <a:off x="5103813" y="1194375"/>
              <a:ext cx="381000" cy="304800"/>
            </a:xfrm>
            <a:prstGeom prst="rect">
              <a:avLst/>
            </a:prstGeom>
            <a:solidFill>
              <a:srgbClr val="D8FF69"/>
            </a:solidFill>
            <a:ln w="9525">
              <a:solidFill>
                <a:schemeClr val="tx1"/>
              </a:solidFill>
              <a:miter lim="800000"/>
              <a:headEnd/>
              <a:tailEnd/>
            </a:ln>
          </p:spPr>
          <p:txBody>
            <a:bodyPr wrap="none" anchor="ctr"/>
            <a:lstStyle/>
            <a:p>
              <a:pPr>
                <a:defRPr/>
              </a:pPr>
              <a:endParaRPr lang="en-US" sz="1800">
                <a:solidFill>
                  <a:schemeClr val="bg1"/>
                </a:solidFill>
                <a:latin typeface="+mn-lt"/>
              </a:endParaRPr>
            </a:p>
          </p:txBody>
        </p:sp>
        <p:sp>
          <p:nvSpPr>
            <p:cNvPr id="69647" name="Rectangle 18"/>
            <p:cNvSpPr>
              <a:spLocks noChangeArrowheads="1"/>
            </p:cNvSpPr>
            <p:nvPr/>
          </p:nvSpPr>
          <p:spPr bwMode="auto">
            <a:xfrm>
              <a:off x="6856413" y="1194375"/>
              <a:ext cx="381000" cy="304800"/>
            </a:xfrm>
            <a:prstGeom prst="rect">
              <a:avLst/>
            </a:prstGeom>
            <a:solidFill>
              <a:srgbClr val="0070C0"/>
            </a:solidFill>
            <a:ln w="9525">
              <a:solidFill>
                <a:schemeClr val="tx1"/>
              </a:solidFill>
              <a:miter lim="800000"/>
              <a:headEnd/>
              <a:tailEnd/>
            </a:ln>
          </p:spPr>
          <p:txBody>
            <a:bodyPr wrap="none" anchor="ctr"/>
            <a:lstStyle/>
            <a:p>
              <a:pPr>
                <a:defRPr/>
              </a:pPr>
              <a:endParaRPr lang="en-US" sz="1800">
                <a:solidFill>
                  <a:schemeClr val="bg1"/>
                </a:solidFill>
                <a:latin typeface="+mn-lt"/>
              </a:endParaRPr>
            </a:p>
          </p:txBody>
        </p:sp>
        <p:sp>
          <p:nvSpPr>
            <p:cNvPr id="69648" name="Text Box 19"/>
            <p:cNvSpPr txBox="1">
              <a:spLocks noChangeArrowheads="1"/>
            </p:cNvSpPr>
            <p:nvPr/>
          </p:nvSpPr>
          <p:spPr bwMode="auto">
            <a:xfrm>
              <a:off x="7237413" y="1194375"/>
              <a:ext cx="1449388" cy="369888"/>
            </a:xfrm>
            <a:prstGeom prst="rect">
              <a:avLst/>
            </a:prstGeom>
            <a:noFill/>
            <a:ln w="9525">
              <a:noFill/>
              <a:miter lim="800000"/>
              <a:headEnd/>
              <a:tailEnd/>
            </a:ln>
          </p:spPr>
          <p:txBody>
            <a:bodyPr wrap="none">
              <a:spAutoFit/>
            </a:bodyPr>
            <a:lstStyle/>
            <a:p>
              <a:pPr algn="r">
                <a:defRPr/>
              </a:pPr>
              <a:r>
                <a:rPr lang="en-US" sz="1800" dirty="0">
                  <a:latin typeface="+mn-lt"/>
                </a:rPr>
                <a:t>Whole Task</a:t>
              </a:r>
            </a:p>
          </p:txBody>
        </p:sp>
        <p:sp>
          <p:nvSpPr>
            <p:cNvPr id="69649" name="Rectangle 20"/>
            <p:cNvSpPr>
              <a:spLocks noChangeArrowheads="1"/>
            </p:cNvSpPr>
            <p:nvPr/>
          </p:nvSpPr>
          <p:spPr bwMode="auto">
            <a:xfrm>
              <a:off x="2052637" y="1905000"/>
              <a:ext cx="533400" cy="3276600"/>
            </a:xfrm>
            <a:prstGeom prst="rect">
              <a:avLst/>
            </a:prstGeom>
            <a:solidFill>
              <a:srgbClr val="D8FF69"/>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sz="1800">
                <a:solidFill>
                  <a:schemeClr val="bg1"/>
                </a:solidFill>
                <a:latin typeface="+mn-lt"/>
              </a:endParaRPr>
            </a:p>
          </p:txBody>
        </p:sp>
        <p:sp>
          <p:nvSpPr>
            <p:cNvPr id="69650" name="Rectangle 21"/>
            <p:cNvSpPr>
              <a:spLocks noChangeArrowheads="1"/>
            </p:cNvSpPr>
            <p:nvPr/>
          </p:nvSpPr>
          <p:spPr bwMode="auto">
            <a:xfrm>
              <a:off x="2814637" y="1981200"/>
              <a:ext cx="533400" cy="3200400"/>
            </a:xfrm>
            <a:prstGeom prst="rect">
              <a:avLst/>
            </a:prstGeom>
            <a:solidFill>
              <a:srgbClr val="0070C0"/>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sz="1800">
                <a:solidFill>
                  <a:schemeClr val="bg1"/>
                </a:solidFill>
                <a:latin typeface="+mn-lt"/>
              </a:endParaRPr>
            </a:p>
          </p:txBody>
        </p:sp>
        <p:sp>
          <p:nvSpPr>
            <p:cNvPr id="69651" name="Rectangle 22"/>
            <p:cNvSpPr>
              <a:spLocks noChangeArrowheads="1"/>
            </p:cNvSpPr>
            <p:nvPr/>
          </p:nvSpPr>
          <p:spPr bwMode="auto">
            <a:xfrm>
              <a:off x="5100637" y="2209800"/>
              <a:ext cx="533400" cy="2971800"/>
            </a:xfrm>
            <a:prstGeom prst="rect">
              <a:avLst/>
            </a:prstGeom>
            <a:solidFill>
              <a:srgbClr val="0070C0"/>
            </a:solidFill>
            <a:ln w="9525">
              <a:solidFill>
                <a:schemeClr val="tx1"/>
              </a:solidFill>
              <a:miter lim="800000"/>
              <a:headEnd/>
              <a:tailEnd/>
            </a:ln>
            <a:scene3d>
              <a:camera prst="orthographicFront"/>
              <a:lightRig rig="threePt" dir="t"/>
            </a:scene3d>
            <a:sp3d>
              <a:bevelT/>
            </a:sp3d>
          </p:spPr>
          <p:txBody>
            <a:bodyPr wrap="none" anchor="ctr"/>
            <a:lstStyle/>
            <a:p>
              <a:pPr>
                <a:defRPr/>
              </a:pPr>
              <a:r>
                <a:rPr lang="en-US" sz="1800">
                  <a:solidFill>
                    <a:schemeClr val="bg1"/>
                  </a:solidFill>
                  <a:latin typeface="+mn-lt"/>
                </a:rPr>
                <a:t>SD</a:t>
              </a:r>
            </a:p>
          </p:txBody>
        </p:sp>
        <p:sp>
          <p:nvSpPr>
            <p:cNvPr id="69652" name="Rectangle 23"/>
            <p:cNvSpPr>
              <a:spLocks noChangeArrowheads="1"/>
            </p:cNvSpPr>
            <p:nvPr/>
          </p:nvSpPr>
          <p:spPr bwMode="auto">
            <a:xfrm>
              <a:off x="4414837" y="2895600"/>
              <a:ext cx="533400" cy="2286000"/>
            </a:xfrm>
            <a:prstGeom prst="rect">
              <a:avLst/>
            </a:prstGeom>
            <a:solidFill>
              <a:srgbClr val="D8FF69"/>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sz="1800">
                <a:solidFill>
                  <a:schemeClr val="bg1"/>
                </a:solidFill>
                <a:latin typeface="+mn-lt"/>
              </a:endParaRPr>
            </a:p>
          </p:txBody>
        </p:sp>
        <p:sp>
          <p:nvSpPr>
            <p:cNvPr id="69653" name="Text Box 24"/>
            <p:cNvSpPr txBox="1">
              <a:spLocks noChangeArrowheads="1"/>
            </p:cNvSpPr>
            <p:nvPr/>
          </p:nvSpPr>
          <p:spPr bwMode="auto">
            <a:xfrm>
              <a:off x="1900238" y="5258375"/>
              <a:ext cx="1646238" cy="646113"/>
            </a:xfrm>
            <a:prstGeom prst="rect">
              <a:avLst/>
            </a:prstGeom>
            <a:noFill/>
            <a:ln w="9525">
              <a:noFill/>
              <a:miter lim="800000"/>
              <a:headEnd/>
              <a:tailEnd/>
            </a:ln>
          </p:spPr>
          <p:txBody>
            <a:bodyPr wrap="none">
              <a:spAutoFit/>
            </a:bodyPr>
            <a:lstStyle/>
            <a:p>
              <a:pPr algn="l">
                <a:defRPr/>
              </a:pPr>
              <a:r>
                <a:rPr lang="en-US" sz="1800">
                  <a:latin typeface="+mn-lt"/>
                </a:rPr>
                <a:t>Part-task test</a:t>
              </a:r>
            </a:p>
            <a:p>
              <a:pPr algn="l">
                <a:defRPr/>
              </a:pPr>
              <a:endParaRPr lang="en-US" sz="1800">
                <a:latin typeface="+mn-lt"/>
              </a:endParaRPr>
            </a:p>
          </p:txBody>
        </p:sp>
        <p:sp>
          <p:nvSpPr>
            <p:cNvPr id="69654" name="Text Box 25"/>
            <p:cNvSpPr txBox="1">
              <a:spLocks noChangeArrowheads="1"/>
            </p:cNvSpPr>
            <p:nvPr/>
          </p:nvSpPr>
          <p:spPr bwMode="auto">
            <a:xfrm>
              <a:off x="6396038" y="5258375"/>
              <a:ext cx="1570038" cy="646113"/>
            </a:xfrm>
            <a:prstGeom prst="rect">
              <a:avLst/>
            </a:prstGeom>
            <a:noFill/>
            <a:ln w="9525">
              <a:noFill/>
              <a:miter lim="800000"/>
              <a:headEnd/>
              <a:tailEnd/>
            </a:ln>
          </p:spPr>
          <p:txBody>
            <a:bodyPr wrap="none">
              <a:spAutoFit/>
            </a:bodyPr>
            <a:lstStyle/>
            <a:p>
              <a:pPr algn="l">
                <a:defRPr/>
              </a:pPr>
              <a:r>
                <a:rPr lang="en-US" sz="1800">
                  <a:latin typeface="+mn-lt"/>
                </a:rPr>
                <a:t>Transfer test</a:t>
              </a:r>
            </a:p>
            <a:p>
              <a:pPr algn="l">
                <a:defRPr/>
              </a:pPr>
              <a:endParaRPr lang="en-US" sz="1800">
                <a:latin typeface="+mn-lt"/>
              </a:endParaRPr>
            </a:p>
          </p:txBody>
        </p:sp>
        <p:sp>
          <p:nvSpPr>
            <p:cNvPr id="69655" name="Text Box 26"/>
            <p:cNvSpPr txBox="1">
              <a:spLocks noChangeArrowheads="1"/>
            </p:cNvSpPr>
            <p:nvPr/>
          </p:nvSpPr>
          <p:spPr bwMode="auto">
            <a:xfrm>
              <a:off x="4033838" y="5258375"/>
              <a:ext cx="1890713" cy="369888"/>
            </a:xfrm>
            <a:prstGeom prst="rect">
              <a:avLst/>
            </a:prstGeom>
            <a:noFill/>
            <a:ln w="9525">
              <a:noFill/>
              <a:miter lim="800000"/>
              <a:headEnd/>
              <a:tailEnd/>
            </a:ln>
          </p:spPr>
          <p:txBody>
            <a:bodyPr wrap="none">
              <a:spAutoFit/>
            </a:bodyPr>
            <a:lstStyle/>
            <a:p>
              <a:pPr algn="l">
                <a:defRPr/>
              </a:pPr>
              <a:r>
                <a:rPr lang="en-US" sz="1800">
                  <a:latin typeface="+mn-lt"/>
                </a:rPr>
                <a:t>Whole-task test</a:t>
              </a:r>
            </a:p>
          </p:txBody>
        </p:sp>
        <p:sp>
          <p:nvSpPr>
            <p:cNvPr id="69656" name="Rectangle 27"/>
            <p:cNvSpPr>
              <a:spLocks noChangeArrowheads="1"/>
            </p:cNvSpPr>
            <p:nvPr/>
          </p:nvSpPr>
          <p:spPr bwMode="auto">
            <a:xfrm>
              <a:off x="6548437" y="4038600"/>
              <a:ext cx="533400" cy="1143000"/>
            </a:xfrm>
            <a:prstGeom prst="rect">
              <a:avLst/>
            </a:prstGeom>
            <a:solidFill>
              <a:srgbClr val="D8FF69"/>
            </a:solidFill>
            <a:ln w="9525">
              <a:solidFill>
                <a:schemeClr val="tx1"/>
              </a:solidFill>
              <a:miter lim="800000"/>
              <a:headEnd/>
              <a:tailEnd/>
            </a:ln>
            <a:scene3d>
              <a:camera prst="orthographicFront"/>
              <a:lightRig rig="threePt" dir="t"/>
            </a:scene3d>
            <a:sp3d>
              <a:bevelT/>
            </a:sp3d>
          </p:spPr>
          <p:txBody>
            <a:bodyPr wrap="none" anchor="ctr"/>
            <a:lstStyle/>
            <a:p>
              <a:pPr>
                <a:defRPr/>
              </a:pPr>
              <a:endParaRPr lang="en-US" sz="1800">
                <a:solidFill>
                  <a:schemeClr val="bg1"/>
                </a:solidFill>
                <a:latin typeface="+mn-lt"/>
              </a:endParaRPr>
            </a:p>
          </p:txBody>
        </p:sp>
        <p:sp>
          <p:nvSpPr>
            <p:cNvPr id="69657" name="Rectangle 28"/>
            <p:cNvSpPr>
              <a:spLocks noChangeArrowheads="1"/>
            </p:cNvSpPr>
            <p:nvPr/>
          </p:nvSpPr>
          <p:spPr bwMode="auto">
            <a:xfrm>
              <a:off x="7310437" y="2514600"/>
              <a:ext cx="533400" cy="2667000"/>
            </a:xfrm>
            <a:prstGeom prst="rect">
              <a:avLst/>
            </a:prstGeom>
            <a:solidFill>
              <a:srgbClr val="0070C0"/>
            </a:solidFill>
            <a:ln w="9525">
              <a:solidFill>
                <a:schemeClr val="tx1"/>
              </a:solidFill>
              <a:miter lim="800000"/>
              <a:headEnd/>
              <a:tailEnd/>
            </a:ln>
            <a:scene3d>
              <a:camera prst="orthographicFront"/>
              <a:lightRig rig="threePt" dir="t"/>
            </a:scene3d>
            <a:sp3d>
              <a:bevelT/>
            </a:sp3d>
          </p:spPr>
          <p:txBody>
            <a:bodyPr wrap="none" anchor="ctr"/>
            <a:lstStyle/>
            <a:p>
              <a:pPr>
                <a:defRPr/>
              </a:pPr>
              <a:r>
                <a:rPr lang="en-US" sz="1800">
                  <a:solidFill>
                    <a:schemeClr val="bg1"/>
                  </a:solidFill>
                  <a:latin typeface="+mn-lt"/>
                </a:rPr>
                <a:t>SD</a:t>
              </a:r>
            </a:p>
          </p:txBody>
        </p:sp>
        <p:sp>
          <p:nvSpPr>
            <p:cNvPr id="69658" name="Text Box 29"/>
            <p:cNvSpPr txBox="1">
              <a:spLocks noChangeArrowheads="1"/>
            </p:cNvSpPr>
            <p:nvPr/>
          </p:nvSpPr>
          <p:spPr bwMode="auto">
            <a:xfrm>
              <a:off x="909638" y="1372175"/>
              <a:ext cx="438150" cy="366713"/>
            </a:xfrm>
            <a:prstGeom prst="rect">
              <a:avLst/>
            </a:prstGeom>
            <a:noFill/>
            <a:ln w="9525">
              <a:noFill/>
              <a:miter lim="800000"/>
              <a:headEnd/>
              <a:tailEnd/>
            </a:ln>
          </p:spPr>
          <p:txBody>
            <a:bodyPr wrap="none">
              <a:spAutoFit/>
            </a:bodyPr>
            <a:lstStyle/>
            <a:p>
              <a:pPr algn="r">
                <a:defRPr/>
              </a:pPr>
              <a:r>
                <a:rPr lang="en-US" sz="1800" dirty="0">
                  <a:latin typeface="+mn-lt"/>
                </a:rPr>
                <a:t>95</a:t>
              </a:r>
            </a:p>
          </p:txBody>
        </p:sp>
        <p:sp>
          <p:nvSpPr>
            <p:cNvPr id="69659" name="Text Box 30"/>
            <p:cNvSpPr txBox="1">
              <a:spLocks noChangeArrowheads="1"/>
            </p:cNvSpPr>
            <p:nvPr/>
          </p:nvSpPr>
          <p:spPr bwMode="auto">
            <a:xfrm>
              <a:off x="909638" y="1829375"/>
              <a:ext cx="438150" cy="366713"/>
            </a:xfrm>
            <a:prstGeom prst="rect">
              <a:avLst/>
            </a:prstGeom>
            <a:noFill/>
            <a:ln w="9525">
              <a:noFill/>
              <a:miter lim="800000"/>
              <a:headEnd/>
              <a:tailEnd/>
            </a:ln>
          </p:spPr>
          <p:txBody>
            <a:bodyPr wrap="none">
              <a:spAutoFit/>
            </a:bodyPr>
            <a:lstStyle/>
            <a:p>
              <a:pPr algn="r">
                <a:defRPr/>
              </a:pPr>
              <a:r>
                <a:rPr lang="en-US" sz="1800" dirty="0">
                  <a:latin typeface="+mn-lt"/>
                </a:rPr>
                <a:t>90</a:t>
              </a:r>
            </a:p>
          </p:txBody>
        </p:sp>
        <p:sp>
          <p:nvSpPr>
            <p:cNvPr id="69660" name="Text Box 31"/>
            <p:cNvSpPr txBox="1">
              <a:spLocks noChangeArrowheads="1"/>
            </p:cNvSpPr>
            <p:nvPr/>
          </p:nvSpPr>
          <p:spPr bwMode="auto">
            <a:xfrm>
              <a:off x="6096001" y="1829375"/>
              <a:ext cx="2063750" cy="369888"/>
            </a:xfrm>
            <a:prstGeom prst="rect">
              <a:avLst/>
            </a:prstGeom>
            <a:noFill/>
            <a:ln w="9525">
              <a:noFill/>
              <a:miter lim="800000"/>
              <a:headEnd/>
              <a:tailEnd/>
            </a:ln>
          </p:spPr>
          <p:txBody>
            <a:bodyPr wrap="none">
              <a:spAutoFit/>
            </a:bodyPr>
            <a:lstStyle/>
            <a:p>
              <a:pPr algn="r">
                <a:defRPr/>
              </a:pPr>
              <a:r>
                <a:rPr lang="en-US" sz="1800" dirty="0">
                  <a:latin typeface="+mn-lt"/>
                </a:rPr>
                <a:t>Effect Size = 1.14</a:t>
              </a:r>
            </a:p>
          </p:txBody>
        </p:sp>
        <p:cxnSp>
          <p:nvCxnSpPr>
            <p:cNvPr id="29738" name="Straight Connector 31"/>
            <p:cNvCxnSpPr>
              <a:cxnSpLocks noChangeShapeType="1"/>
            </p:cNvCxnSpPr>
            <p:nvPr/>
          </p:nvCxnSpPr>
          <p:spPr bwMode="auto">
            <a:xfrm rot="10800000">
              <a:off x="1290638" y="2895600"/>
              <a:ext cx="228600" cy="0"/>
            </a:xfrm>
            <a:prstGeom prst="line">
              <a:avLst/>
            </a:prstGeom>
            <a:noFill/>
            <a:ln w="9525" algn="ctr">
              <a:solidFill>
                <a:schemeClr val="tx1"/>
              </a:solidFill>
              <a:round/>
              <a:headEnd/>
              <a:tailEnd/>
            </a:ln>
          </p:spPr>
        </p:cxnSp>
        <p:cxnSp>
          <p:nvCxnSpPr>
            <p:cNvPr id="29739" name="Straight Connector 32"/>
            <p:cNvCxnSpPr>
              <a:cxnSpLocks noChangeShapeType="1"/>
            </p:cNvCxnSpPr>
            <p:nvPr/>
          </p:nvCxnSpPr>
          <p:spPr bwMode="auto">
            <a:xfrm rot="10800000">
              <a:off x="1290638" y="2438400"/>
              <a:ext cx="228600" cy="0"/>
            </a:xfrm>
            <a:prstGeom prst="line">
              <a:avLst/>
            </a:prstGeom>
            <a:noFill/>
            <a:ln w="9525" algn="ctr">
              <a:solidFill>
                <a:schemeClr val="tx1"/>
              </a:solidFill>
              <a:round/>
              <a:headEnd/>
              <a:tailEnd/>
            </a:ln>
          </p:spPr>
        </p:cxnSp>
        <p:cxnSp>
          <p:nvCxnSpPr>
            <p:cNvPr id="29740" name="Straight Connector 33"/>
            <p:cNvCxnSpPr>
              <a:cxnSpLocks noChangeShapeType="1"/>
            </p:cNvCxnSpPr>
            <p:nvPr/>
          </p:nvCxnSpPr>
          <p:spPr bwMode="auto">
            <a:xfrm rot="10800000">
              <a:off x="1290638" y="1981200"/>
              <a:ext cx="228600" cy="0"/>
            </a:xfrm>
            <a:prstGeom prst="line">
              <a:avLst/>
            </a:prstGeom>
            <a:noFill/>
            <a:ln w="9525" algn="ctr">
              <a:solidFill>
                <a:schemeClr val="tx1"/>
              </a:solidFill>
              <a:round/>
              <a:headEnd/>
              <a:tailEnd/>
            </a:ln>
          </p:spPr>
        </p:cxnSp>
        <p:cxnSp>
          <p:nvCxnSpPr>
            <p:cNvPr id="29741" name="Straight Connector 34"/>
            <p:cNvCxnSpPr>
              <a:cxnSpLocks noChangeShapeType="1"/>
            </p:cNvCxnSpPr>
            <p:nvPr/>
          </p:nvCxnSpPr>
          <p:spPr bwMode="auto">
            <a:xfrm rot="10800000">
              <a:off x="1290638" y="1524000"/>
              <a:ext cx="228600" cy="0"/>
            </a:xfrm>
            <a:prstGeom prst="line">
              <a:avLst/>
            </a:prstGeom>
            <a:noFill/>
            <a:ln w="9525" algn="ctr">
              <a:solidFill>
                <a:schemeClr val="tx1"/>
              </a:solidFill>
              <a:round/>
              <a:headEnd/>
              <a:tailEnd/>
            </a:ln>
          </p:spPr>
        </p:cxnSp>
        <p:cxnSp>
          <p:nvCxnSpPr>
            <p:cNvPr id="29742" name="Straight Connector 35"/>
            <p:cNvCxnSpPr>
              <a:cxnSpLocks noChangeShapeType="1"/>
            </p:cNvCxnSpPr>
            <p:nvPr/>
          </p:nvCxnSpPr>
          <p:spPr bwMode="auto">
            <a:xfrm rot="10800000">
              <a:off x="1290638" y="4876800"/>
              <a:ext cx="228600" cy="0"/>
            </a:xfrm>
            <a:prstGeom prst="line">
              <a:avLst/>
            </a:prstGeom>
            <a:noFill/>
            <a:ln w="9525" algn="ctr">
              <a:solidFill>
                <a:schemeClr val="tx1"/>
              </a:solidFill>
              <a:round/>
              <a:headEnd/>
              <a:tailEnd/>
            </a:ln>
          </p:spPr>
        </p:cxnSp>
        <p:cxnSp>
          <p:nvCxnSpPr>
            <p:cNvPr id="29743" name="Straight Connector 36"/>
            <p:cNvCxnSpPr>
              <a:cxnSpLocks noChangeShapeType="1"/>
            </p:cNvCxnSpPr>
            <p:nvPr/>
          </p:nvCxnSpPr>
          <p:spPr bwMode="auto">
            <a:xfrm rot="10800000">
              <a:off x="1290638" y="4343400"/>
              <a:ext cx="228600" cy="0"/>
            </a:xfrm>
            <a:prstGeom prst="line">
              <a:avLst/>
            </a:prstGeom>
            <a:noFill/>
            <a:ln w="9525" algn="ctr">
              <a:solidFill>
                <a:schemeClr val="tx1"/>
              </a:solidFill>
              <a:round/>
              <a:headEnd/>
              <a:tailEnd/>
            </a:ln>
          </p:spPr>
        </p:cxnSp>
        <p:cxnSp>
          <p:nvCxnSpPr>
            <p:cNvPr id="29744" name="Straight Connector 37"/>
            <p:cNvCxnSpPr>
              <a:cxnSpLocks noChangeShapeType="1"/>
            </p:cNvCxnSpPr>
            <p:nvPr/>
          </p:nvCxnSpPr>
          <p:spPr bwMode="auto">
            <a:xfrm rot="10800000">
              <a:off x="1290638" y="3886200"/>
              <a:ext cx="228600" cy="0"/>
            </a:xfrm>
            <a:prstGeom prst="line">
              <a:avLst/>
            </a:prstGeom>
            <a:noFill/>
            <a:ln w="9525" algn="ctr">
              <a:solidFill>
                <a:schemeClr val="tx1"/>
              </a:solidFill>
              <a:round/>
              <a:headEnd/>
              <a:tailEnd/>
            </a:ln>
          </p:spPr>
        </p:cxnSp>
        <p:cxnSp>
          <p:nvCxnSpPr>
            <p:cNvPr id="29745" name="Straight Connector 38"/>
            <p:cNvCxnSpPr>
              <a:cxnSpLocks noChangeShapeType="1"/>
            </p:cNvCxnSpPr>
            <p:nvPr/>
          </p:nvCxnSpPr>
          <p:spPr bwMode="auto">
            <a:xfrm rot="10800000">
              <a:off x="1290638" y="3429000"/>
              <a:ext cx="228600" cy="0"/>
            </a:xfrm>
            <a:prstGeom prst="line">
              <a:avLst/>
            </a:prstGeom>
            <a:noFill/>
            <a:ln w="9525" algn="ctr">
              <a:solidFill>
                <a:schemeClr val="tx1"/>
              </a:solidFill>
              <a:round/>
              <a:headEnd/>
              <a:tailEnd/>
            </a:ln>
          </p:spPr>
        </p:cxnSp>
        <p:sp>
          <p:nvSpPr>
            <p:cNvPr id="42" name="TextBox 41"/>
            <p:cNvSpPr txBox="1"/>
            <p:nvPr/>
          </p:nvSpPr>
          <p:spPr>
            <a:xfrm>
              <a:off x="4038601" y="5867975"/>
              <a:ext cx="4419600" cy="584200"/>
            </a:xfrm>
            <a:prstGeom prst="rect">
              <a:avLst/>
            </a:prstGeom>
            <a:noFill/>
          </p:spPr>
          <p:txBody>
            <a:bodyPr>
              <a:spAutoFit/>
            </a:bodyPr>
            <a:lstStyle/>
            <a:p>
              <a:pPr algn="l">
                <a:defRPr/>
              </a:pPr>
              <a:r>
                <a:rPr lang="en-US" sz="1800" b="0" dirty="0">
                  <a:latin typeface="+mn-lt"/>
                </a:rPr>
                <a:t>.</a:t>
              </a:r>
            </a:p>
            <a:p>
              <a:pPr algn="l">
                <a:defRPr/>
              </a:pPr>
              <a:r>
                <a:rPr lang="en-US" sz="1400" b="0" dirty="0">
                  <a:latin typeface="+mn-lt"/>
                </a:rPr>
                <a:t>Based on data from Lim, </a:t>
              </a:r>
              <a:r>
                <a:rPr lang="en-US" sz="1400" b="0" dirty="0" err="1">
                  <a:latin typeface="+mn-lt"/>
                </a:rPr>
                <a:t>Reiser</a:t>
              </a:r>
              <a:r>
                <a:rPr lang="en-US" sz="1400" b="0" dirty="0">
                  <a:latin typeface="+mn-lt"/>
                </a:rPr>
                <a:t> &amp; </a:t>
              </a:r>
              <a:r>
                <a:rPr lang="en-US" sz="1400" b="0" dirty="0" err="1">
                  <a:latin typeface="+mn-lt"/>
                </a:rPr>
                <a:t>Olina</a:t>
              </a:r>
              <a:r>
                <a:rPr lang="en-US" sz="1400" b="0" dirty="0">
                  <a:latin typeface="+mn-lt"/>
                </a:rPr>
                <a:t>, 2009.</a:t>
              </a:r>
            </a:p>
          </p:txBody>
        </p:sp>
        <p:sp>
          <p:nvSpPr>
            <p:cNvPr id="43" name="TextBox 42"/>
            <p:cNvSpPr txBox="1"/>
            <p:nvPr/>
          </p:nvSpPr>
          <p:spPr>
            <a:xfrm>
              <a:off x="5943601" y="5639375"/>
              <a:ext cx="2827337" cy="338138"/>
            </a:xfrm>
            <a:prstGeom prst="rect">
              <a:avLst/>
            </a:prstGeom>
            <a:noFill/>
          </p:spPr>
          <p:txBody>
            <a:bodyPr wrap="none">
              <a:spAutoFit/>
            </a:bodyPr>
            <a:lstStyle/>
            <a:p>
              <a:pPr>
                <a:defRPr/>
              </a:pPr>
              <a:r>
                <a:rPr lang="en-US" sz="1600" dirty="0">
                  <a:latin typeface="+mn-lt"/>
                </a:rPr>
                <a:t>SD = Significantly Different</a:t>
              </a:r>
            </a:p>
          </p:txBody>
        </p:sp>
      </p:grpSp>
      <p:sp>
        <p:nvSpPr>
          <p:cNvPr id="29699" name="Rectangle 3"/>
          <p:cNvSpPr>
            <a:spLocks noGrp="1" noChangeArrowheads="1"/>
          </p:cNvSpPr>
          <p:nvPr>
            <p:ph type="title"/>
          </p:nvPr>
        </p:nvSpPr>
        <p:spPr>
          <a:xfrm>
            <a:off x="609600" y="228600"/>
            <a:ext cx="8229600" cy="1143000"/>
          </a:xfrm>
        </p:spPr>
        <p:txBody>
          <a:bodyPr/>
          <a:lstStyle/>
          <a:p>
            <a:r>
              <a:rPr lang="en-US" sz="4000" smtClean="0">
                <a:cs typeface="Microsoft Sans Serif" pitchFamily="34" charset="0"/>
              </a:rPr>
              <a:t>Excel: Part vs whole-task lessons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Not Think Whole Task vs. Part Task!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Lesson from Cognitive Task Analysis</a:t>
            </a:r>
            <a:endParaRPr lang="en-US" dirty="0"/>
          </a:p>
          <a:p>
            <a:pPr lvl="1"/>
            <a:r>
              <a:rPr lang="en-US" dirty="0"/>
              <a:t>Whole &gt; </a:t>
            </a:r>
            <a:r>
              <a:rPr lang="en-US" dirty="0" err="1"/>
              <a:t>Sum_of_parts</a:t>
            </a:r>
            <a:endParaRPr lang="en-US" dirty="0"/>
          </a:p>
          <a:p>
            <a:pPr lvl="1"/>
            <a:r>
              <a:rPr lang="en-US" dirty="0"/>
              <a:t>Whole – </a:t>
            </a:r>
            <a:r>
              <a:rPr lang="en-US" dirty="0" err="1"/>
              <a:t>Sum_of_parts</a:t>
            </a:r>
            <a:r>
              <a:rPr lang="en-US" dirty="0"/>
              <a:t> = Hidden integrative KCs</a:t>
            </a:r>
          </a:p>
          <a:p>
            <a:pPr lvl="2"/>
            <a:r>
              <a:rPr lang="en-US" dirty="0"/>
              <a:t>Use CTA to find these</a:t>
            </a:r>
          </a:p>
          <a:p>
            <a:pPr lvl="1"/>
            <a:r>
              <a:rPr lang="en-US" dirty="0"/>
              <a:t>Do part training on hidden integrative </a:t>
            </a:r>
            <a:r>
              <a:rPr lang="en-US" dirty="0" smtClean="0"/>
              <a:t>KCs</a:t>
            </a:r>
          </a:p>
          <a:p>
            <a:r>
              <a:rPr lang="en-US" dirty="0" smtClean="0"/>
              <a:t>Examples:</a:t>
            </a:r>
          </a:p>
          <a:p>
            <a:pPr lvl="1"/>
            <a:r>
              <a:rPr lang="en-US" dirty="0" smtClean="0"/>
              <a:t>Heffernan &amp; Koedinger DFA on symbolization </a:t>
            </a:r>
            <a:br>
              <a:rPr lang="en-US" dirty="0" smtClean="0"/>
            </a:br>
            <a:r>
              <a:rPr lang="en-US" dirty="0" smtClean="0"/>
              <a:t>=&gt; substitution part-task</a:t>
            </a:r>
          </a:p>
          <a:p>
            <a:pPr lvl="1"/>
            <a:r>
              <a:rPr lang="en-US" dirty="0" smtClean="0"/>
              <a:t>Koedinger et al learning curve analysis </a:t>
            </a:r>
            <a:br>
              <a:rPr lang="en-US" dirty="0" smtClean="0"/>
            </a:br>
            <a:r>
              <a:rPr lang="en-US" dirty="0" smtClean="0"/>
              <a:t>=&gt; planning part-task</a:t>
            </a:r>
          </a:p>
          <a:p>
            <a:pPr lvl="1"/>
            <a:r>
              <a:rPr lang="en-US" dirty="0" err="1" smtClean="0"/>
              <a:t>Klahr</a:t>
            </a:r>
            <a:r>
              <a:rPr lang="en-US" dirty="0" smtClean="0"/>
              <a:t> CTA of scientific inquiry =&gt; CVS part task</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16</a:t>
            </a:fld>
            <a:endParaRPr lang="en-US"/>
          </a:p>
        </p:txBody>
      </p:sp>
    </p:spTree>
    <p:extLst>
      <p:ext uri="{BB962C8B-B14F-4D97-AF65-F5344CB8AC3E}">
        <p14:creationId xmlns:p14="http://schemas.microsoft.com/office/powerpoint/2010/main" val="327408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Whole to part and back</a:t>
            </a:r>
            <a:endParaRPr lang="en-US" dirty="0"/>
          </a:p>
        </p:txBody>
      </p:sp>
      <p:sp>
        <p:nvSpPr>
          <p:cNvPr id="3" name="Content Placeholder 2"/>
          <p:cNvSpPr>
            <a:spLocks noGrp="1"/>
          </p:cNvSpPr>
          <p:nvPr>
            <p:ph idx="1"/>
          </p:nvPr>
        </p:nvSpPr>
        <p:spPr/>
        <p:txBody>
          <a:bodyPr/>
          <a:lstStyle/>
          <a:p>
            <a:r>
              <a:rPr lang="en-US" dirty="0" smtClean="0"/>
              <a:t>Rather than compare whole-task designs with alternative designs, a more productive path is to (1) define the situations under which whole-task designs are more effective than part-task designs and (2) to isolate elements of whole-task designs requisite for optimal learning</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r>
              <a:rPr lang="en-US" smtClean="0"/>
              <a:t>Metacognitive questions</a:t>
            </a:r>
          </a:p>
        </p:txBody>
      </p:sp>
      <p:sp>
        <p:nvSpPr>
          <p:cNvPr id="9" name="Content Placeholder 8"/>
          <p:cNvSpPr>
            <a:spLocks noGrp="1"/>
          </p:cNvSpPr>
          <p:nvPr>
            <p:ph idx="1"/>
          </p:nvPr>
        </p:nvSpPr>
        <p:spPr/>
        <p:txBody>
          <a:bodyPr/>
          <a:lstStyle/>
          <a:p>
            <a:r>
              <a:rPr lang="en-US" dirty="0" smtClean="0"/>
              <a:t>What are you doing now?</a:t>
            </a:r>
          </a:p>
          <a:p>
            <a:r>
              <a:rPr lang="en-US" dirty="0" smtClean="0"/>
              <a:t>Why are you trying that approach?</a:t>
            </a:r>
          </a:p>
          <a:p>
            <a:r>
              <a:rPr lang="en-US" dirty="0" smtClean="0"/>
              <a:t>What other approaches might you consider?</a:t>
            </a:r>
          </a:p>
          <a:p>
            <a:r>
              <a:rPr lang="en-US" dirty="0" smtClean="0"/>
              <a:t>How do you know if you are making  progress? </a:t>
            </a:r>
          </a:p>
          <a:p>
            <a:endParaRPr lang="en-US" dirty="0"/>
          </a:p>
        </p:txBody>
      </p:sp>
      <p:sp>
        <p:nvSpPr>
          <p:cNvPr id="31747" name="AutoShape 5"/>
          <p:cNvSpPr>
            <a:spLocks noChangeArrowheads="1"/>
          </p:cNvSpPr>
          <p:nvPr/>
        </p:nvSpPr>
        <p:spPr bwMode="auto">
          <a:xfrm>
            <a:off x="635000" y="5549900"/>
            <a:ext cx="2819400" cy="457200"/>
          </a:xfrm>
          <a:prstGeom prst="roundRect">
            <a:avLst>
              <a:gd name="adj" fmla="val 16667"/>
            </a:avLst>
          </a:prstGeom>
          <a:solidFill>
            <a:schemeClr val="bg1"/>
          </a:solidFill>
          <a:ln w="9525">
            <a:noFill/>
            <a:round/>
            <a:headEnd/>
            <a:tailEnd/>
          </a:ln>
        </p:spPr>
        <p:txBody>
          <a:bodyPr wrap="none" anchor="ctr"/>
          <a:lstStyle/>
          <a:p>
            <a:endParaRPr lang="en-US"/>
          </a:p>
        </p:txBody>
      </p:sp>
      <p:sp>
        <p:nvSpPr>
          <p:cNvPr id="31748" name="Text Box 11"/>
          <p:cNvSpPr txBox="1">
            <a:spLocks noChangeArrowheads="1"/>
          </p:cNvSpPr>
          <p:nvPr/>
        </p:nvSpPr>
        <p:spPr bwMode="auto">
          <a:xfrm>
            <a:off x="5141913" y="5627688"/>
            <a:ext cx="3305175" cy="457200"/>
          </a:xfrm>
          <a:prstGeom prst="rect">
            <a:avLst/>
          </a:prstGeom>
          <a:noFill/>
          <a:ln w="9525">
            <a:noFill/>
            <a:miter lim="800000"/>
            <a:headEnd/>
            <a:tailEnd/>
          </a:ln>
        </p:spPr>
        <p:txBody>
          <a:bodyPr wrap="none">
            <a:spAutoFit/>
          </a:bodyPr>
          <a:lstStyle/>
          <a:p>
            <a:r>
              <a:rPr lang="en-US">
                <a:solidFill>
                  <a:schemeClr val="bg1"/>
                </a:solidFill>
              </a:rPr>
              <a:t>www.Clarktraining.com</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2"/>
          <p:cNvGrpSpPr>
            <a:grpSpLocks/>
          </p:cNvGrpSpPr>
          <p:nvPr/>
        </p:nvGrpSpPr>
        <p:grpSpPr bwMode="auto">
          <a:xfrm>
            <a:off x="0" y="1600200"/>
            <a:ext cx="12182475" cy="3546475"/>
            <a:chOff x="96" y="1226"/>
            <a:chExt cx="7674" cy="2234"/>
          </a:xfrm>
        </p:grpSpPr>
        <p:sp>
          <p:nvSpPr>
            <p:cNvPr id="30728" name="Text Box 2"/>
            <p:cNvSpPr txBox="1">
              <a:spLocks noChangeArrowheads="1"/>
            </p:cNvSpPr>
            <p:nvPr/>
          </p:nvSpPr>
          <p:spPr bwMode="auto">
            <a:xfrm>
              <a:off x="1200" y="1226"/>
              <a:ext cx="885" cy="288"/>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NOVICE</a:t>
              </a:r>
            </a:p>
          </p:txBody>
        </p:sp>
        <p:sp>
          <p:nvSpPr>
            <p:cNvPr id="30729" name="Rectangle 3"/>
            <p:cNvSpPr>
              <a:spLocks noChangeArrowheads="1"/>
            </p:cNvSpPr>
            <p:nvPr/>
          </p:nvSpPr>
          <p:spPr bwMode="auto">
            <a:xfrm>
              <a:off x="2010" y="1542"/>
              <a:ext cx="5760" cy="0"/>
            </a:xfrm>
            <a:prstGeom prst="rect">
              <a:avLst/>
            </a:prstGeom>
            <a:noFill/>
            <a:ln w="9525">
              <a:noFill/>
              <a:miter lim="800000"/>
              <a:headEnd/>
              <a:tailEnd/>
            </a:ln>
          </p:spPr>
          <p:txBody>
            <a:bodyPr>
              <a:spAutoFit/>
            </a:bodyPr>
            <a:lstStyle/>
            <a:p>
              <a:endParaRPr lang="en-US"/>
            </a:p>
          </p:txBody>
        </p:sp>
        <p:sp>
          <p:nvSpPr>
            <p:cNvPr id="30730" name="Text Box 5"/>
            <p:cNvSpPr txBox="1">
              <a:spLocks noChangeArrowheads="1"/>
            </p:cNvSpPr>
            <p:nvPr/>
          </p:nvSpPr>
          <p:spPr bwMode="auto">
            <a:xfrm>
              <a:off x="3888" y="1248"/>
              <a:ext cx="895" cy="288"/>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EXPERT</a:t>
              </a:r>
            </a:p>
          </p:txBody>
        </p:sp>
        <p:sp>
          <p:nvSpPr>
            <p:cNvPr id="30731" name="Rectangle 6"/>
            <p:cNvSpPr>
              <a:spLocks noChangeArrowheads="1"/>
            </p:cNvSpPr>
            <p:nvPr/>
          </p:nvSpPr>
          <p:spPr bwMode="auto">
            <a:xfrm>
              <a:off x="2010" y="1542"/>
              <a:ext cx="5760" cy="0"/>
            </a:xfrm>
            <a:prstGeom prst="rect">
              <a:avLst/>
            </a:prstGeom>
            <a:noFill/>
            <a:ln w="9525">
              <a:noFill/>
              <a:miter lim="800000"/>
              <a:headEnd/>
              <a:tailEnd/>
            </a:ln>
          </p:spPr>
          <p:txBody>
            <a:bodyPr>
              <a:spAutoFit/>
            </a:bodyPr>
            <a:lstStyle/>
            <a:p>
              <a:endParaRPr lang="en-US"/>
            </a:p>
          </p:txBody>
        </p:sp>
        <p:sp>
          <p:nvSpPr>
            <p:cNvPr id="30732" name="AutoShape 8"/>
            <p:cNvSpPr>
              <a:spLocks noChangeAspect="1" noChangeArrowheads="1" noTextEdit="1"/>
            </p:cNvSpPr>
            <p:nvPr/>
          </p:nvSpPr>
          <p:spPr bwMode="auto">
            <a:xfrm>
              <a:off x="2880" y="1584"/>
              <a:ext cx="2640" cy="1875"/>
            </a:xfrm>
            <a:prstGeom prst="rect">
              <a:avLst/>
            </a:prstGeom>
            <a:noFill/>
            <a:ln w="9525">
              <a:noFill/>
              <a:miter lim="800000"/>
              <a:headEnd/>
              <a:tailEnd/>
            </a:ln>
          </p:spPr>
          <p:txBody>
            <a:bodyPr/>
            <a:lstStyle/>
            <a:p>
              <a:endParaRPr lang="en-US"/>
            </a:p>
          </p:txBody>
        </p:sp>
        <p:sp>
          <p:nvSpPr>
            <p:cNvPr id="30733" name="Rectangle 10"/>
            <p:cNvSpPr>
              <a:spLocks noChangeArrowheads="1"/>
            </p:cNvSpPr>
            <p:nvPr/>
          </p:nvSpPr>
          <p:spPr bwMode="auto">
            <a:xfrm>
              <a:off x="3326" y="1920"/>
              <a:ext cx="2187" cy="218"/>
            </a:xfrm>
            <a:prstGeom prst="rect">
              <a:avLst/>
            </a:prstGeom>
            <a:solidFill>
              <a:srgbClr val="FFFFFF"/>
            </a:solidFill>
            <a:ln w="9525">
              <a:noFill/>
              <a:miter lim="800000"/>
              <a:headEnd/>
              <a:tailEnd/>
            </a:ln>
          </p:spPr>
          <p:txBody>
            <a:bodyPr/>
            <a:lstStyle/>
            <a:p>
              <a:endParaRPr lang="en-US"/>
            </a:p>
          </p:txBody>
        </p:sp>
        <p:sp>
          <p:nvSpPr>
            <p:cNvPr id="30734" name="Rectangle 11"/>
            <p:cNvSpPr>
              <a:spLocks noChangeArrowheads="1"/>
            </p:cNvSpPr>
            <p:nvPr/>
          </p:nvSpPr>
          <p:spPr bwMode="auto">
            <a:xfrm>
              <a:off x="3326" y="1920"/>
              <a:ext cx="2187" cy="218"/>
            </a:xfrm>
            <a:prstGeom prst="rect">
              <a:avLst/>
            </a:prstGeom>
            <a:noFill/>
            <a:ln w="1588">
              <a:solidFill>
                <a:srgbClr val="000000"/>
              </a:solidFill>
              <a:miter lim="800000"/>
              <a:headEnd/>
              <a:tailEnd/>
            </a:ln>
          </p:spPr>
          <p:txBody>
            <a:bodyPr/>
            <a:lstStyle/>
            <a:p>
              <a:endParaRPr lang="en-US"/>
            </a:p>
          </p:txBody>
        </p:sp>
        <p:sp>
          <p:nvSpPr>
            <p:cNvPr id="30735" name="Rectangle 12"/>
            <p:cNvSpPr>
              <a:spLocks noChangeArrowheads="1"/>
            </p:cNvSpPr>
            <p:nvPr/>
          </p:nvSpPr>
          <p:spPr bwMode="auto">
            <a:xfrm>
              <a:off x="3326" y="1591"/>
              <a:ext cx="2187" cy="219"/>
            </a:xfrm>
            <a:prstGeom prst="rect">
              <a:avLst/>
            </a:prstGeom>
            <a:solidFill>
              <a:srgbClr val="FFFFFF"/>
            </a:solidFill>
            <a:ln w="9525">
              <a:noFill/>
              <a:miter lim="800000"/>
              <a:headEnd/>
              <a:tailEnd/>
            </a:ln>
          </p:spPr>
          <p:txBody>
            <a:bodyPr/>
            <a:lstStyle/>
            <a:p>
              <a:endParaRPr lang="en-US"/>
            </a:p>
          </p:txBody>
        </p:sp>
        <p:sp>
          <p:nvSpPr>
            <p:cNvPr id="30736" name="Rectangle 13"/>
            <p:cNvSpPr>
              <a:spLocks noChangeArrowheads="1"/>
            </p:cNvSpPr>
            <p:nvPr/>
          </p:nvSpPr>
          <p:spPr bwMode="auto">
            <a:xfrm>
              <a:off x="3326" y="1591"/>
              <a:ext cx="2187" cy="219"/>
            </a:xfrm>
            <a:prstGeom prst="rect">
              <a:avLst/>
            </a:prstGeom>
            <a:noFill/>
            <a:ln w="1588">
              <a:solidFill>
                <a:srgbClr val="000000"/>
              </a:solidFill>
              <a:miter lim="800000"/>
              <a:headEnd/>
              <a:tailEnd/>
            </a:ln>
          </p:spPr>
          <p:txBody>
            <a:bodyPr/>
            <a:lstStyle/>
            <a:p>
              <a:endParaRPr lang="en-US"/>
            </a:p>
          </p:txBody>
        </p:sp>
        <p:sp>
          <p:nvSpPr>
            <p:cNvPr id="30737" name="Rectangle 14"/>
            <p:cNvSpPr>
              <a:spLocks noChangeArrowheads="1"/>
            </p:cNvSpPr>
            <p:nvPr/>
          </p:nvSpPr>
          <p:spPr bwMode="auto">
            <a:xfrm>
              <a:off x="3326" y="2248"/>
              <a:ext cx="2187" cy="219"/>
            </a:xfrm>
            <a:prstGeom prst="rect">
              <a:avLst/>
            </a:prstGeom>
            <a:solidFill>
              <a:srgbClr val="FFFFFF"/>
            </a:solidFill>
            <a:ln w="9525">
              <a:noFill/>
              <a:miter lim="800000"/>
              <a:headEnd/>
              <a:tailEnd/>
            </a:ln>
          </p:spPr>
          <p:txBody>
            <a:bodyPr/>
            <a:lstStyle/>
            <a:p>
              <a:endParaRPr lang="en-US"/>
            </a:p>
          </p:txBody>
        </p:sp>
        <p:sp>
          <p:nvSpPr>
            <p:cNvPr id="30738" name="Rectangle 15"/>
            <p:cNvSpPr>
              <a:spLocks noChangeArrowheads="1"/>
            </p:cNvSpPr>
            <p:nvPr/>
          </p:nvSpPr>
          <p:spPr bwMode="auto">
            <a:xfrm>
              <a:off x="3326" y="2248"/>
              <a:ext cx="2187" cy="219"/>
            </a:xfrm>
            <a:prstGeom prst="rect">
              <a:avLst/>
            </a:prstGeom>
            <a:noFill/>
            <a:ln w="1588">
              <a:solidFill>
                <a:srgbClr val="000000"/>
              </a:solidFill>
              <a:miter lim="800000"/>
              <a:headEnd/>
              <a:tailEnd/>
            </a:ln>
          </p:spPr>
          <p:txBody>
            <a:bodyPr/>
            <a:lstStyle/>
            <a:p>
              <a:endParaRPr lang="en-US"/>
            </a:p>
          </p:txBody>
        </p:sp>
        <p:sp>
          <p:nvSpPr>
            <p:cNvPr id="30739" name="Rectangle 16"/>
            <p:cNvSpPr>
              <a:spLocks noChangeArrowheads="1"/>
            </p:cNvSpPr>
            <p:nvPr/>
          </p:nvSpPr>
          <p:spPr bwMode="auto">
            <a:xfrm>
              <a:off x="3326" y="2576"/>
              <a:ext cx="2187" cy="219"/>
            </a:xfrm>
            <a:prstGeom prst="rect">
              <a:avLst/>
            </a:prstGeom>
            <a:solidFill>
              <a:srgbClr val="FFFFFF"/>
            </a:solidFill>
            <a:ln w="9525">
              <a:noFill/>
              <a:miter lim="800000"/>
              <a:headEnd/>
              <a:tailEnd/>
            </a:ln>
          </p:spPr>
          <p:txBody>
            <a:bodyPr/>
            <a:lstStyle/>
            <a:p>
              <a:endParaRPr lang="en-US"/>
            </a:p>
          </p:txBody>
        </p:sp>
        <p:sp>
          <p:nvSpPr>
            <p:cNvPr id="30740" name="Rectangle 17"/>
            <p:cNvSpPr>
              <a:spLocks noChangeArrowheads="1"/>
            </p:cNvSpPr>
            <p:nvPr/>
          </p:nvSpPr>
          <p:spPr bwMode="auto">
            <a:xfrm>
              <a:off x="3326" y="2576"/>
              <a:ext cx="2187" cy="219"/>
            </a:xfrm>
            <a:prstGeom prst="rect">
              <a:avLst/>
            </a:prstGeom>
            <a:noFill/>
            <a:ln w="1588">
              <a:solidFill>
                <a:srgbClr val="000000"/>
              </a:solidFill>
              <a:miter lim="800000"/>
              <a:headEnd/>
              <a:tailEnd/>
            </a:ln>
          </p:spPr>
          <p:txBody>
            <a:bodyPr/>
            <a:lstStyle/>
            <a:p>
              <a:endParaRPr lang="en-US"/>
            </a:p>
          </p:txBody>
        </p:sp>
        <p:sp>
          <p:nvSpPr>
            <p:cNvPr id="30741" name="Rectangle 18"/>
            <p:cNvSpPr>
              <a:spLocks noChangeArrowheads="1"/>
            </p:cNvSpPr>
            <p:nvPr/>
          </p:nvSpPr>
          <p:spPr bwMode="auto">
            <a:xfrm>
              <a:off x="3326" y="3233"/>
              <a:ext cx="2187" cy="219"/>
            </a:xfrm>
            <a:prstGeom prst="rect">
              <a:avLst/>
            </a:prstGeom>
            <a:solidFill>
              <a:srgbClr val="FFFFFF"/>
            </a:solidFill>
            <a:ln w="9525">
              <a:noFill/>
              <a:miter lim="800000"/>
              <a:headEnd/>
              <a:tailEnd/>
            </a:ln>
          </p:spPr>
          <p:txBody>
            <a:bodyPr/>
            <a:lstStyle/>
            <a:p>
              <a:endParaRPr lang="en-US"/>
            </a:p>
          </p:txBody>
        </p:sp>
        <p:sp>
          <p:nvSpPr>
            <p:cNvPr id="30742" name="Rectangle 19"/>
            <p:cNvSpPr>
              <a:spLocks noChangeArrowheads="1"/>
            </p:cNvSpPr>
            <p:nvPr/>
          </p:nvSpPr>
          <p:spPr bwMode="auto">
            <a:xfrm>
              <a:off x="3326" y="3233"/>
              <a:ext cx="2187" cy="219"/>
            </a:xfrm>
            <a:prstGeom prst="rect">
              <a:avLst/>
            </a:prstGeom>
            <a:noFill/>
            <a:ln w="1588">
              <a:solidFill>
                <a:srgbClr val="000000"/>
              </a:solidFill>
              <a:miter lim="800000"/>
              <a:headEnd/>
              <a:tailEnd/>
            </a:ln>
          </p:spPr>
          <p:txBody>
            <a:bodyPr/>
            <a:lstStyle/>
            <a:p>
              <a:endParaRPr lang="en-US"/>
            </a:p>
          </p:txBody>
        </p:sp>
        <p:sp>
          <p:nvSpPr>
            <p:cNvPr id="30743" name="Rectangle 20"/>
            <p:cNvSpPr>
              <a:spLocks noChangeArrowheads="1"/>
            </p:cNvSpPr>
            <p:nvPr/>
          </p:nvSpPr>
          <p:spPr bwMode="auto">
            <a:xfrm>
              <a:off x="3326" y="2905"/>
              <a:ext cx="2187" cy="218"/>
            </a:xfrm>
            <a:prstGeom prst="rect">
              <a:avLst/>
            </a:prstGeom>
            <a:solidFill>
              <a:srgbClr val="FFFFFF"/>
            </a:solidFill>
            <a:ln w="9525">
              <a:noFill/>
              <a:miter lim="800000"/>
              <a:headEnd/>
              <a:tailEnd/>
            </a:ln>
          </p:spPr>
          <p:txBody>
            <a:bodyPr/>
            <a:lstStyle/>
            <a:p>
              <a:endParaRPr lang="en-US"/>
            </a:p>
          </p:txBody>
        </p:sp>
        <p:sp>
          <p:nvSpPr>
            <p:cNvPr id="30744" name="Rectangle 21"/>
            <p:cNvSpPr>
              <a:spLocks noChangeArrowheads="1"/>
            </p:cNvSpPr>
            <p:nvPr/>
          </p:nvSpPr>
          <p:spPr bwMode="auto">
            <a:xfrm>
              <a:off x="3326" y="2905"/>
              <a:ext cx="2187" cy="218"/>
            </a:xfrm>
            <a:prstGeom prst="rect">
              <a:avLst/>
            </a:prstGeom>
            <a:noFill/>
            <a:ln w="1588">
              <a:solidFill>
                <a:srgbClr val="000000"/>
              </a:solidFill>
              <a:miter lim="800000"/>
              <a:headEnd/>
              <a:tailEnd/>
            </a:ln>
          </p:spPr>
          <p:txBody>
            <a:bodyPr/>
            <a:lstStyle/>
            <a:p>
              <a:endParaRPr lang="en-US"/>
            </a:p>
          </p:txBody>
        </p:sp>
        <p:sp>
          <p:nvSpPr>
            <p:cNvPr id="30745" name="Rectangle 22"/>
            <p:cNvSpPr>
              <a:spLocks noChangeArrowheads="1"/>
            </p:cNvSpPr>
            <p:nvPr/>
          </p:nvSpPr>
          <p:spPr bwMode="auto">
            <a:xfrm>
              <a:off x="2928" y="1632"/>
              <a:ext cx="312"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Read</a:t>
              </a:r>
              <a:endParaRPr lang="en-US" sz="1600">
                <a:latin typeface="Arial" charset="0"/>
              </a:endParaRPr>
            </a:p>
          </p:txBody>
        </p:sp>
        <p:sp>
          <p:nvSpPr>
            <p:cNvPr id="30746" name="Rectangle 23"/>
            <p:cNvSpPr>
              <a:spLocks noChangeArrowheads="1"/>
            </p:cNvSpPr>
            <p:nvPr/>
          </p:nvSpPr>
          <p:spPr bwMode="auto">
            <a:xfrm>
              <a:off x="2889" y="1978"/>
              <a:ext cx="483"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Analyze</a:t>
              </a:r>
              <a:endParaRPr lang="en-US" sz="1600">
                <a:latin typeface="Arial" charset="0"/>
              </a:endParaRPr>
            </a:p>
          </p:txBody>
        </p:sp>
        <p:sp>
          <p:nvSpPr>
            <p:cNvPr id="30747" name="Rectangle 24"/>
            <p:cNvSpPr>
              <a:spLocks noChangeArrowheads="1"/>
            </p:cNvSpPr>
            <p:nvPr/>
          </p:nvSpPr>
          <p:spPr bwMode="auto">
            <a:xfrm>
              <a:off x="2889" y="2279"/>
              <a:ext cx="469"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Explore</a:t>
              </a:r>
              <a:endParaRPr lang="en-US" sz="1600">
                <a:latin typeface="Arial" charset="0"/>
              </a:endParaRPr>
            </a:p>
          </p:txBody>
        </p:sp>
        <p:sp>
          <p:nvSpPr>
            <p:cNvPr id="30748" name="Rectangle 25"/>
            <p:cNvSpPr>
              <a:spLocks noChangeArrowheads="1"/>
            </p:cNvSpPr>
            <p:nvPr/>
          </p:nvSpPr>
          <p:spPr bwMode="auto">
            <a:xfrm>
              <a:off x="2976" y="2640"/>
              <a:ext cx="270"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Plan</a:t>
              </a:r>
              <a:endParaRPr lang="en-US" sz="1600">
                <a:latin typeface="Arial" charset="0"/>
              </a:endParaRPr>
            </a:p>
          </p:txBody>
        </p:sp>
        <p:sp>
          <p:nvSpPr>
            <p:cNvPr id="30749" name="Rectangle 26"/>
            <p:cNvSpPr>
              <a:spLocks noChangeArrowheads="1"/>
            </p:cNvSpPr>
            <p:nvPr/>
          </p:nvSpPr>
          <p:spPr bwMode="auto">
            <a:xfrm>
              <a:off x="2889" y="2936"/>
              <a:ext cx="559" cy="134"/>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Arial" charset="0"/>
                </a:rPr>
                <a:t>Implement</a:t>
              </a:r>
              <a:endParaRPr lang="en-US" sz="1400">
                <a:latin typeface="Arial" charset="0"/>
              </a:endParaRPr>
            </a:p>
          </p:txBody>
        </p:sp>
        <p:sp>
          <p:nvSpPr>
            <p:cNvPr id="30750" name="Rectangle 27"/>
            <p:cNvSpPr>
              <a:spLocks noChangeArrowheads="1"/>
            </p:cNvSpPr>
            <p:nvPr/>
          </p:nvSpPr>
          <p:spPr bwMode="auto">
            <a:xfrm>
              <a:off x="2928" y="3264"/>
              <a:ext cx="3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Verify</a:t>
              </a:r>
              <a:endParaRPr lang="en-US" sz="1600">
                <a:latin typeface="Arial" charset="0"/>
              </a:endParaRPr>
            </a:p>
          </p:txBody>
        </p:sp>
        <p:sp>
          <p:nvSpPr>
            <p:cNvPr id="30751" name="Rectangle 28"/>
            <p:cNvSpPr>
              <a:spLocks noChangeArrowheads="1"/>
            </p:cNvSpPr>
            <p:nvPr/>
          </p:nvSpPr>
          <p:spPr bwMode="auto">
            <a:xfrm>
              <a:off x="3326" y="1591"/>
              <a:ext cx="109" cy="219"/>
            </a:xfrm>
            <a:prstGeom prst="rect">
              <a:avLst/>
            </a:prstGeom>
            <a:solidFill>
              <a:srgbClr val="00FFFF"/>
            </a:solidFill>
            <a:ln w="9525">
              <a:noFill/>
              <a:miter lim="800000"/>
              <a:headEnd/>
              <a:tailEnd/>
            </a:ln>
          </p:spPr>
          <p:txBody>
            <a:bodyPr/>
            <a:lstStyle/>
            <a:p>
              <a:endParaRPr lang="en-US"/>
            </a:p>
          </p:txBody>
        </p:sp>
        <p:sp>
          <p:nvSpPr>
            <p:cNvPr id="30752" name="Rectangle 29"/>
            <p:cNvSpPr>
              <a:spLocks noChangeArrowheads="1"/>
            </p:cNvSpPr>
            <p:nvPr/>
          </p:nvSpPr>
          <p:spPr bwMode="auto">
            <a:xfrm>
              <a:off x="3326" y="1591"/>
              <a:ext cx="109" cy="219"/>
            </a:xfrm>
            <a:prstGeom prst="rect">
              <a:avLst/>
            </a:prstGeom>
            <a:noFill/>
            <a:ln w="1588">
              <a:solidFill>
                <a:srgbClr val="000000"/>
              </a:solidFill>
              <a:miter lim="800000"/>
              <a:headEnd/>
              <a:tailEnd/>
            </a:ln>
          </p:spPr>
          <p:txBody>
            <a:bodyPr/>
            <a:lstStyle/>
            <a:p>
              <a:endParaRPr lang="en-US"/>
            </a:p>
          </p:txBody>
        </p:sp>
        <p:sp>
          <p:nvSpPr>
            <p:cNvPr id="30753" name="Rectangle 30"/>
            <p:cNvSpPr>
              <a:spLocks noChangeArrowheads="1"/>
            </p:cNvSpPr>
            <p:nvPr/>
          </p:nvSpPr>
          <p:spPr bwMode="auto">
            <a:xfrm>
              <a:off x="4529" y="2248"/>
              <a:ext cx="437" cy="219"/>
            </a:xfrm>
            <a:prstGeom prst="rect">
              <a:avLst/>
            </a:prstGeom>
            <a:solidFill>
              <a:srgbClr val="00FFFF"/>
            </a:solidFill>
            <a:ln w="9525">
              <a:noFill/>
              <a:miter lim="800000"/>
              <a:headEnd/>
              <a:tailEnd/>
            </a:ln>
          </p:spPr>
          <p:txBody>
            <a:bodyPr/>
            <a:lstStyle/>
            <a:p>
              <a:endParaRPr lang="en-US"/>
            </a:p>
          </p:txBody>
        </p:sp>
        <p:sp>
          <p:nvSpPr>
            <p:cNvPr id="30754" name="Rectangle 31"/>
            <p:cNvSpPr>
              <a:spLocks noChangeArrowheads="1"/>
            </p:cNvSpPr>
            <p:nvPr/>
          </p:nvSpPr>
          <p:spPr bwMode="auto">
            <a:xfrm>
              <a:off x="4529" y="2248"/>
              <a:ext cx="437" cy="219"/>
            </a:xfrm>
            <a:prstGeom prst="rect">
              <a:avLst/>
            </a:prstGeom>
            <a:noFill/>
            <a:ln w="1588">
              <a:solidFill>
                <a:srgbClr val="000000"/>
              </a:solidFill>
              <a:miter lim="800000"/>
              <a:headEnd/>
              <a:tailEnd/>
            </a:ln>
          </p:spPr>
          <p:txBody>
            <a:bodyPr/>
            <a:lstStyle/>
            <a:p>
              <a:endParaRPr lang="en-US"/>
            </a:p>
          </p:txBody>
        </p:sp>
        <p:sp>
          <p:nvSpPr>
            <p:cNvPr id="30755" name="Rectangle 32"/>
            <p:cNvSpPr>
              <a:spLocks noChangeArrowheads="1"/>
            </p:cNvSpPr>
            <p:nvPr/>
          </p:nvSpPr>
          <p:spPr bwMode="auto">
            <a:xfrm>
              <a:off x="3435" y="1920"/>
              <a:ext cx="219" cy="218"/>
            </a:xfrm>
            <a:prstGeom prst="rect">
              <a:avLst/>
            </a:prstGeom>
            <a:solidFill>
              <a:srgbClr val="00FFFF"/>
            </a:solidFill>
            <a:ln w="9525">
              <a:noFill/>
              <a:miter lim="800000"/>
              <a:headEnd/>
              <a:tailEnd/>
            </a:ln>
          </p:spPr>
          <p:txBody>
            <a:bodyPr/>
            <a:lstStyle/>
            <a:p>
              <a:endParaRPr lang="en-US"/>
            </a:p>
          </p:txBody>
        </p:sp>
        <p:sp>
          <p:nvSpPr>
            <p:cNvPr id="30756" name="Rectangle 33"/>
            <p:cNvSpPr>
              <a:spLocks noChangeArrowheads="1"/>
            </p:cNvSpPr>
            <p:nvPr/>
          </p:nvSpPr>
          <p:spPr bwMode="auto">
            <a:xfrm>
              <a:off x="3435" y="1920"/>
              <a:ext cx="219" cy="218"/>
            </a:xfrm>
            <a:prstGeom prst="rect">
              <a:avLst/>
            </a:prstGeom>
            <a:noFill/>
            <a:ln w="1588">
              <a:solidFill>
                <a:srgbClr val="000000"/>
              </a:solidFill>
              <a:miter lim="800000"/>
              <a:headEnd/>
              <a:tailEnd/>
            </a:ln>
          </p:spPr>
          <p:txBody>
            <a:bodyPr/>
            <a:lstStyle/>
            <a:p>
              <a:endParaRPr lang="en-US"/>
            </a:p>
          </p:txBody>
        </p:sp>
        <p:sp>
          <p:nvSpPr>
            <p:cNvPr id="30757" name="Rectangle 34"/>
            <p:cNvSpPr>
              <a:spLocks noChangeArrowheads="1"/>
            </p:cNvSpPr>
            <p:nvPr/>
          </p:nvSpPr>
          <p:spPr bwMode="auto">
            <a:xfrm>
              <a:off x="3654" y="2576"/>
              <a:ext cx="383" cy="547"/>
            </a:xfrm>
            <a:prstGeom prst="rect">
              <a:avLst/>
            </a:prstGeom>
            <a:solidFill>
              <a:srgbClr val="00FFFF"/>
            </a:solidFill>
            <a:ln w="9525">
              <a:noFill/>
              <a:miter lim="800000"/>
              <a:headEnd/>
              <a:tailEnd/>
            </a:ln>
          </p:spPr>
          <p:txBody>
            <a:bodyPr/>
            <a:lstStyle/>
            <a:p>
              <a:endParaRPr lang="en-US"/>
            </a:p>
          </p:txBody>
        </p:sp>
        <p:sp>
          <p:nvSpPr>
            <p:cNvPr id="30758" name="Rectangle 35"/>
            <p:cNvSpPr>
              <a:spLocks noChangeArrowheads="1"/>
            </p:cNvSpPr>
            <p:nvPr/>
          </p:nvSpPr>
          <p:spPr bwMode="auto">
            <a:xfrm>
              <a:off x="3654" y="2576"/>
              <a:ext cx="383" cy="547"/>
            </a:xfrm>
            <a:prstGeom prst="rect">
              <a:avLst/>
            </a:prstGeom>
            <a:noFill/>
            <a:ln w="1588">
              <a:solidFill>
                <a:srgbClr val="000000"/>
              </a:solidFill>
              <a:miter lim="800000"/>
              <a:headEnd/>
              <a:tailEnd/>
            </a:ln>
          </p:spPr>
          <p:txBody>
            <a:bodyPr/>
            <a:lstStyle/>
            <a:p>
              <a:endParaRPr lang="en-US"/>
            </a:p>
          </p:txBody>
        </p:sp>
        <p:sp>
          <p:nvSpPr>
            <p:cNvPr id="30759" name="Rectangle 36"/>
            <p:cNvSpPr>
              <a:spLocks noChangeArrowheads="1"/>
            </p:cNvSpPr>
            <p:nvPr/>
          </p:nvSpPr>
          <p:spPr bwMode="auto">
            <a:xfrm>
              <a:off x="4966" y="2576"/>
              <a:ext cx="165" cy="547"/>
            </a:xfrm>
            <a:prstGeom prst="rect">
              <a:avLst/>
            </a:prstGeom>
            <a:solidFill>
              <a:srgbClr val="00FFFF"/>
            </a:solidFill>
            <a:ln w="9525">
              <a:noFill/>
              <a:miter lim="800000"/>
              <a:headEnd/>
              <a:tailEnd/>
            </a:ln>
          </p:spPr>
          <p:txBody>
            <a:bodyPr/>
            <a:lstStyle/>
            <a:p>
              <a:endParaRPr lang="en-US"/>
            </a:p>
          </p:txBody>
        </p:sp>
        <p:sp>
          <p:nvSpPr>
            <p:cNvPr id="30760" name="Rectangle 37"/>
            <p:cNvSpPr>
              <a:spLocks noChangeArrowheads="1"/>
            </p:cNvSpPr>
            <p:nvPr/>
          </p:nvSpPr>
          <p:spPr bwMode="auto">
            <a:xfrm>
              <a:off x="4966" y="2576"/>
              <a:ext cx="165" cy="547"/>
            </a:xfrm>
            <a:prstGeom prst="rect">
              <a:avLst/>
            </a:prstGeom>
            <a:noFill/>
            <a:ln w="1588">
              <a:solidFill>
                <a:srgbClr val="000000"/>
              </a:solidFill>
              <a:miter lim="800000"/>
              <a:headEnd/>
              <a:tailEnd/>
            </a:ln>
          </p:spPr>
          <p:txBody>
            <a:bodyPr/>
            <a:lstStyle/>
            <a:p>
              <a:endParaRPr lang="en-US"/>
            </a:p>
          </p:txBody>
        </p:sp>
        <p:sp>
          <p:nvSpPr>
            <p:cNvPr id="30761" name="Rectangle 38"/>
            <p:cNvSpPr>
              <a:spLocks noChangeArrowheads="1"/>
            </p:cNvSpPr>
            <p:nvPr/>
          </p:nvSpPr>
          <p:spPr bwMode="auto">
            <a:xfrm>
              <a:off x="5131" y="3233"/>
              <a:ext cx="218" cy="219"/>
            </a:xfrm>
            <a:prstGeom prst="rect">
              <a:avLst/>
            </a:prstGeom>
            <a:solidFill>
              <a:srgbClr val="00FFFF"/>
            </a:solidFill>
            <a:ln w="9525">
              <a:noFill/>
              <a:miter lim="800000"/>
              <a:headEnd/>
              <a:tailEnd/>
            </a:ln>
          </p:spPr>
          <p:txBody>
            <a:bodyPr/>
            <a:lstStyle/>
            <a:p>
              <a:endParaRPr lang="en-US"/>
            </a:p>
          </p:txBody>
        </p:sp>
        <p:sp>
          <p:nvSpPr>
            <p:cNvPr id="30762" name="Rectangle 39"/>
            <p:cNvSpPr>
              <a:spLocks noChangeArrowheads="1"/>
            </p:cNvSpPr>
            <p:nvPr/>
          </p:nvSpPr>
          <p:spPr bwMode="auto">
            <a:xfrm>
              <a:off x="5131" y="3233"/>
              <a:ext cx="218" cy="219"/>
            </a:xfrm>
            <a:prstGeom prst="rect">
              <a:avLst/>
            </a:prstGeom>
            <a:noFill/>
            <a:ln w="1588">
              <a:solidFill>
                <a:srgbClr val="000000"/>
              </a:solidFill>
              <a:miter lim="800000"/>
              <a:headEnd/>
              <a:tailEnd/>
            </a:ln>
          </p:spPr>
          <p:txBody>
            <a:bodyPr/>
            <a:lstStyle/>
            <a:p>
              <a:endParaRPr lang="en-US"/>
            </a:p>
          </p:txBody>
        </p:sp>
        <p:sp>
          <p:nvSpPr>
            <p:cNvPr id="30763" name="Rectangle 40"/>
            <p:cNvSpPr>
              <a:spLocks noChangeArrowheads="1"/>
            </p:cNvSpPr>
            <p:nvPr/>
          </p:nvSpPr>
          <p:spPr bwMode="auto">
            <a:xfrm>
              <a:off x="4147" y="1920"/>
              <a:ext cx="382" cy="218"/>
            </a:xfrm>
            <a:prstGeom prst="rect">
              <a:avLst/>
            </a:prstGeom>
            <a:solidFill>
              <a:srgbClr val="00FFFF"/>
            </a:solidFill>
            <a:ln w="9525">
              <a:noFill/>
              <a:miter lim="800000"/>
              <a:headEnd/>
              <a:tailEnd/>
            </a:ln>
          </p:spPr>
          <p:txBody>
            <a:bodyPr/>
            <a:lstStyle/>
            <a:p>
              <a:endParaRPr lang="en-US"/>
            </a:p>
          </p:txBody>
        </p:sp>
        <p:sp>
          <p:nvSpPr>
            <p:cNvPr id="30764" name="Rectangle 41"/>
            <p:cNvSpPr>
              <a:spLocks noChangeArrowheads="1"/>
            </p:cNvSpPr>
            <p:nvPr/>
          </p:nvSpPr>
          <p:spPr bwMode="auto">
            <a:xfrm>
              <a:off x="4147" y="1920"/>
              <a:ext cx="382" cy="218"/>
            </a:xfrm>
            <a:prstGeom prst="rect">
              <a:avLst/>
            </a:prstGeom>
            <a:noFill/>
            <a:ln w="1588">
              <a:solidFill>
                <a:srgbClr val="000000"/>
              </a:solidFill>
              <a:miter lim="800000"/>
              <a:headEnd/>
              <a:tailEnd/>
            </a:ln>
          </p:spPr>
          <p:txBody>
            <a:bodyPr/>
            <a:lstStyle/>
            <a:p>
              <a:endParaRPr lang="en-US"/>
            </a:p>
          </p:txBody>
        </p:sp>
        <p:sp>
          <p:nvSpPr>
            <p:cNvPr id="30765" name="Rectangle 42"/>
            <p:cNvSpPr>
              <a:spLocks noChangeArrowheads="1"/>
            </p:cNvSpPr>
            <p:nvPr/>
          </p:nvSpPr>
          <p:spPr bwMode="auto">
            <a:xfrm>
              <a:off x="4037" y="3233"/>
              <a:ext cx="110" cy="219"/>
            </a:xfrm>
            <a:prstGeom prst="rect">
              <a:avLst/>
            </a:prstGeom>
            <a:solidFill>
              <a:srgbClr val="00FFFF"/>
            </a:solidFill>
            <a:ln w="9525">
              <a:noFill/>
              <a:miter lim="800000"/>
              <a:headEnd/>
              <a:tailEnd/>
            </a:ln>
          </p:spPr>
          <p:txBody>
            <a:bodyPr/>
            <a:lstStyle/>
            <a:p>
              <a:endParaRPr lang="en-US"/>
            </a:p>
          </p:txBody>
        </p:sp>
        <p:sp>
          <p:nvSpPr>
            <p:cNvPr id="30766" name="Rectangle 43"/>
            <p:cNvSpPr>
              <a:spLocks noChangeArrowheads="1"/>
            </p:cNvSpPr>
            <p:nvPr/>
          </p:nvSpPr>
          <p:spPr bwMode="auto">
            <a:xfrm>
              <a:off x="4037" y="3233"/>
              <a:ext cx="110" cy="219"/>
            </a:xfrm>
            <a:prstGeom prst="rect">
              <a:avLst/>
            </a:prstGeom>
            <a:noFill/>
            <a:ln w="1588">
              <a:solidFill>
                <a:srgbClr val="000000"/>
              </a:solidFill>
              <a:miter lim="800000"/>
              <a:headEnd/>
              <a:tailEnd/>
            </a:ln>
          </p:spPr>
          <p:txBody>
            <a:bodyPr/>
            <a:lstStyle/>
            <a:p>
              <a:endParaRPr lang="en-US"/>
            </a:p>
          </p:txBody>
        </p:sp>
        <p:sp>
          <p:nvSpPr>
            <p:cNvPr id="30767" name="Line 44"/>
            <p:cNvSpPr>
              <a:spLocks noChangeShapeType="1"/>
            </p:cNvSpPr>
            <p:nvPr/>
          </p:nvSpPr>
          <p:spPr bwMode="auto">
            <a:xfrm>
              <a:off x="3654" y="2138"/>
              <a:ext cx="1" cy="438"/>
            </a:xfrm>
            <a:prstGeom prst="line">
              <a:avLst/>
            </a:prstGeom>
            <a:noFill/>
            <a:ln w="1588">
              <a:solidFill>
                <a:srgbClr val="000000"/>
              </a:solidFill>
              <a:round/>
              <a:headEnd/>
              <a:tailEnd/>
            </a:ln>
          </p:spPr>
          <p:txBody>
            <a:bodyPr/>
            <a:lstStyle/>
            <a:p>
              <a:endParaRPr lang="en-US"/>
            </a:p>
          </p:txBody>
        </p:sp>
        <p:sp>
          <p:nvSpPr>
            <p:cNvPr id="30768" name="Line 45"/>
            <p:cNvSpPr>
              <a:spLocks noChangeShapeType="1"/>
            </p:cNvSpPr>
            <p:nvPr/>
          </p:nvSpPr>
          <p:spPr bwMode="auto">
            <a:xfrm>
              <a:off x="4037" y="3123"/>
              <a:ext cx="1" cy="219"/>
            </a:xfrm>
            <a:prstGeom prst="line">
              <a:avLst/>
            </a:prstGeom>
            <a:noFill/>
            <a:ln w="1588">
              <a:solidFill>
                <a:srgbClr val="000000"/>
              </a:solidFill>
              <a:round/>
              <a:headEnd/>
              <a:tailEnd/>
            </a:ln>
          </p:spPr>
          <p:txBody>
            <a:bodyPr/>
            <a:lstStyle/>
            <a:p>
              <a:endParaRPr lang="en-US"/>
            </a:p>
          </p:txBody>
        </p:sp>
        <p:sp>
          <p:nvSpPr>
            <p:cNvPr id="30769" name="Line 46"/>
            <p:cNvSpPr>
              <a:spLocks noChangeShapeType="1"/>
            </p:cNvSpPr>
            <p:nvPr/>
          </p:nvSpPr>
          <p:spPr bwMode="auto">
            <a:xfrm flipV="1">
              <a:off x="3435" y="1701"/>
              <a:ext cx="1" cy="219"/>
            </a:xfrm>
            <a:prstGeom prst="line">
              <a:avLst/>
            </a:prstGeom>
            <a:noFill/>
            <a:ln w="1588">
              <a:solidFill>
                <a:srgbClr val="000000"/>
              </a:solidFill>
              <a:round/>
              <a:headEnd/>
              <a:tailEnd/>
            </a:ln>
          </p:spPr>
          <p:txBody>
            <a:bodyPr/>
            <a:lstStyle/>
            <a:p>
              <a:endParaRPr lang="en-US"/>
            </a:p>
          </p:txBody>
        </p:sp>
        <p:sp>
          <p:nvSpPr>
            <p:cNvPr id="30770" name="Line 47"/>
            <p:cNvSpPr>
              <a:spLocks noChangeShapeType="1"/>
            </p:cNvSpPr>
            <p:nvPr/>
          </p:nvSpPr>
          <p:spPr bwMode="auto">
            <a:xfrm flipV="1">
              <a:off x="4147" y="2138"/>
              <a:ext cx="1" cy="1204"/>
            </a:xfrm>
            <a:prstGeom prst="line">
              <a:avLst/>
            </a:prstGeom>
            <a:noFill/>
            <a:ln w="1588">
              <a:solidFill>
                <a:srgbClr val="000000"/>
              </a:solidFill>
              <a:round/>
              <a:headEnd/>
              <a:tailEnd/>
            </a:ln>
          </p:spPr>
          <p:txBody>
            <a:bodyPr/>
            <a:lstStyle/>
            <a:p>
              <a:endParaRPr lang="en-US"/>
            </a:p>
          </p:txBody>
        </p:sp>
        <p:sp>
          <p:nvSpPr>
            <p:cNvPr id="30771" name="Line 48"/>
            <p:cNvSpPr>
              <a:spLocks noChangeShapeType="1"/>
            </p:cNvSpPr>
            <p:nvPr/>
          </p:nvSpPr>
          <p:spPr bwMode="auto">
            <a:xfrm>
              <a:off x="4529" y="2138"/>
              <a:ext cx="1" cy="110"/>
            </a:xfrm>
            <a:prstGeom prst="line">
              <a:avLst/>
            </a:prstGeom>
            <a:noFill/>
            <a:ln w="1588">
              <a:solidFill>
                <a:srgbClr val="000000"/>
              </a:solidFill>
              <a:round/>
              <a:headEnd/>
              <a:tailEnd/>
            </a:ln>
          </p:spPr>
          <p:txBody>
            <a:bodyPr/>
            <a:lstStyle/>
            <a:p>
              <a:endParaRPr lang="en-US"/>
            </a:p>
          </p:txBody>
        </p:sp>
        <p:sp>
          <p:nvSpPr>
            <p:cNvPr id="30772" name="Line 49"/>
            <p:cNvSpPr>
              <a:spLocks noChangeShapeType="1"/>
            </p:cNvSpPr>
            <p:nvPr/>
          </p:nvSpPr>
          <p:spPr bwMode="auto">
            <a:xfrm>
              <a:off x="4966" y="2467"/>
              <a:ext cx="1" cy="109"/>
            </a:xfrm>
            <a:prstGeom prst="line">
              <a:avLst/>
            </a:prstGeom>
            <a:noFill/>
            <a:ln w="1588">
              <a:solidFill>
                <a:srgbClr val="000000"/>
              </a:solidFill>
              <a:round/>
              <a:headEnd/>
              <a:tailEnd/>
            </a:ln>
          </p:spPr>
          <p:txBody>
            <a:bodyPr/>
            <a:lstStyle/>
            <a:p>
              <a:endParaRPr lang="en-US"/>
            </a:p>
          </p:txBody>
        </p:sp>
        <p:sp>
          <p:nvSpPr>
            <p:cNvPr id="30773" name="Line 50"/>
            <p:cNvSpPr>
              <a:spLocks noChangeShapeType="1"/>
            </p:cNvSpPr>
            <p:nvPr/>
          </p:nvSpPr>
          <p:spPr bwMode="auto">
            <a:xfrm>
              <a:off x="5131" y="3123"/>
              <a:ext cx="1" cy="110"/>
            </a:xfrm>
            <a:prstGeom prst="line">
              <a:avLst/>
            </a:prstGeom>
            <a:noFill/>
            <a:ln w="1588">
              <a:solidFill>
                <a:srgbClr val="000000"/>
              </a:solidFill>
              <a:round/>
              <a:headEnd/>
              <a:tailEnd/>
            </a:ln>
          </p:spPr>
          <p:txBody>
            <a:bodyPr/>
            <a:lstStyle/>
            <a:p>
              <a:endParaRPr lang="en-US"/>
            </a:p>
          </p:txBody>
        </p:sp>
        <p:sp>
          <p:nvSpPr>
            <p:cNvPr id="30774" name="AutoShape 51"/>
            <p:cNvSpPr>
              <a:spLocks noChangeAspect="1" noChangeArrowheads="1" noTextEdit="1"/>
            </p:cNvSpPr>
            <p:nvPr/>
          </p:nvSpPr>
          <p:spPr bwMode="auto">
            <a:xfrm>
              <a:off x="240" y="1584"/>
              <a:ext cx="2640" cy="1876"/>
            </a:xfrm>
            <a:prstGeom prst="rect">
              <a:avLst/>
            </a:prstGeom>
            <a:noFill/>
            <a:ln w="9525">
              <a:noFill/>
              <a:miter lim="800000"/>
              <a:headEnd/>
              <a:tailEnd/>
            </a:ln>
          </p:spPr>
          <p:txBody>
            <a:bodyPr/>
            <a:lstStyle/>
            <a:p>
              <a:endParaRPr lang="en-US"/>
            </a:p>
          </p:txBody>
        </p:sp>
        <p:sp>
          <p:nvSpPr>
            <p:cNvPr id="30775" name="Rectangle 53"/>
            <p:cNvSpPr>
              <a:spLocks noChangeArrowheads="1"/>
            </p:cNvSpPr>
            <p:nvPr/>
          </p:nvSpPr>
          <p:spPr bwMode="auto">
            <a:xfrm>
              <a:off x="686" y="1920"/>
              <a:ext cx="2187" cy="219"/>
            </a:xfrm>
            <a:prstGeom prst="rect">
              <a:avLst/>
            </a:prstGeom>
            <a:solidFill>
              <a:srgbClr val="FFFFFF"/>
            </a:solidFill>
            <a:ln w="9525">
              <a:noFill/>
              <a:miter lim="800000"/>
              <a:headEnd/>
              <a:tailEnd/>
            </a:ln>
          </p:spPr>
          <p:txBody>
            <a:bodyPr/>
            <a:lstStyle/>
            <a:p>
              <a:endParaRPr lang="en-US"/>
            </a:p>
          </p:txBody>
        </p:sp>
        <p:sp>
          <p:nvSpPr>
            <p:cNvPr id="30776" name="Rectangle 54"/>
            <p:cNvSpPr>
              <a:spLocks noChangeArrowheads="1"/>
            </p:cNvSpPr>
            <p:nvPr/>
          </p:nvSpPr>
          <p:spPr bwMode="auto">
            <a:xfrm>
              <a:off x="686" y="1920"/>
              <a:ext cx="2187" cy="219"/>
            </a:xfrm>
            <a:prstGeom prst="rect">
              <a:avLst/>
            </a:prstGeom>
            <a:noFill/>
            <a:ln w="1588">
              <a:solidFill>
                <a:srgbClr val="000000"/>
              </a:solidFill>
              <a:miter lim="800000"/>
              <a:headEnd/>
              <a:tailEnd/>
            </a:ln>
          </p:spPr>
          <p:txBody>
            <a:bodyPr/>
            <a:lstStyle/>
            <a:p>
              <a:endParaRPr lang="en-US"/>
            </a:p>
          </p:txBody>
        </p:sp>
        <p:sp>
          <p:nvSpPr>
            <p:cNvPr id="30777" name="Rectangle 55"/>
            <p:cNvSpPr>
              <a:spLocks noChangeArrowheads="1"/>
            </p:cNvSpPr>
            <p:nvPr/>
          </p:nvSpPr>
          <p:spPr bwMode="auto">
            <a:xfrm>
              <a:off x="686" y="1591"/>
              <a:ext cx="2187" cy="219"/>
            </a:xfrm>
            <a:prstGeom prst="rect">
              <a:avLst/>
            </a:prstGeom>
            <a:solidFill>
              <a:srgbClr val="FFFFFF"/>
            </a:solidFill>
            <a:ln w="9525">
              <a:noFill/>
              <a:miter lim="800000"/>
              <a:headEnd/>
              <a:tailEnd/>
            </a:ln>
          </p:spPr>
          <p:txBody>
            <a:bodyPr/>
            <a:lstStyle/>
            <a:p>
              <a:endParaRPr lang="en-US"/>
            </a:p>
          </p:txBody>
        </p:sp>
        <p:sp>
          <p:nvSpPr>
            <p:cNvPr id="30778" name="Rectangle 56"/>
            <p:cNvSpPr>
              <a:spLocks noChangeArrowheads="1"/>
            </p:cNvSpPr>
            <p:nvPr/>
          </p:nvSpPr>
          <p:spPr bwMode="auto">
            <a:xfrm>
              <a:off x="686" y="1591"/>
              <a:ext cx="2187" cy="219"/>
            </a:xfrm>
            <a:prstGeom prst="rect">
              <a:avLst/>
            </a:prstGeom>
            <a:noFill/>
            <a:ln w="1588">
              <a:solidFill>
                <a:srgbClr val="000000"/>
              </a:solidFill>
              <a:miter lim="800000"/>
              <a:headEnd/>
              <a:tailEnd/>
            </a:ln>
          </p:spPr>
          <p:txBody>
            <a:bodyPr/>
            <a:lstStyle/>
            <a:p>
              <a:endParaRPr lang="en-US"/>
            </a:p>
          </p:txBody>
        </p:sp>
        <p:sp>
          <p:nvSpPr>
            <p:cNvPr id="30779" name="Rectangle 57"/>
            <p:cNvSpPr>
              <a:spLocks noChangeArrowheads="1"/>
            </p:cNvSpPr>
            <p:nvPr/>
          </p:nvSpPr>
          <p:spPr bwMode="auto">
            <a:xfrm>
              <a:off x="686" y="2248"/>
              <a:ext cx="2187" cy="219"/>
            </a:xfrm>
            <a:prstGeom prst="rect">
              <a:avLst/>
            </a:prstGeom>
            <a:solidFill>
              <a:srgbClr val="FFFFFF"/>
            </a:solidFill>
            <a:ln w="9525">
              <a:noFill/>
              <a:miter lim="800000"/>
              <a:headEnd/>
              <a:tailEnd/>
            </a:ln>
          </p:spPr>
          <p:txBody>
            <a:bodyPr/>
            <a:lstStyle/>
            <a:p>
              <a:endParaRPr lang="en-US"/>
            </a:p>
          </p:txBody>
        </p:sp>
        <p:sp>
          <p:nvSpPr>
            <p:cNvPr id="30780" name="Rectangle 58"/>
            <p:cNvSpPr>
              <a:spLocks noChangeArrowheads="1"/>
            </p:cNvSpPr>
            <p:nvPr/>
          </p:nvSpPr>
          <p:spPr bwMode="auto">
            <a:xfrm>
              <a:off x="686" y="2248"/>
              <a:ext cx="2187" cy="219"/>
            </a:xfrm>
            <a:prstGeom prst="rect">
              <a:avLst/>
            </a:prstGeom>
            <a:noFill/>
            <a:ln w="1588">
              <a:solidFill>
                <a:srgbClr val="000000"/>
              </a:solidFill>
              <a:miter lim="800000"/>
              <a:headEnd/>
              <a:tailEnd/>
            </a:ln>
          </p:spPr>
          <p:txBody>
            <a:bodyPr/>
            <a:lstStyle/>
            <a:p>
              <a:endParaRPr lang="en-US"/>
            </a:p>
          </p:txBody>
        </p:sp>
        <p:sp>
          <p:nvSpPr>
            <p:cNvPr id="30781" name="Rectangle 59"/>
            <p:cNvSpPr>
              <a:spLocks noChangeArrowheads="1"/>
            </p:cNvSpPr>
            <p:nvPr/>
          </p:nvSpPr>
          <p:spPr bwMode="auto">
            <a:xfrm>
              <a:off x="686" y="2577"/>
              <a:ext cx="2187" cy="219"/>
            </a:xfrm>
            <a:prstGeom prst="rect">
              <a:avLst/>
            </a:prstGeom>
            <a:solidFill>
              <a:srgbClr val="FFFFFF"/>
            </a:solidFill>
            <a:ln w="9525">
              <a:noFill/>
              <a:miter lim="800000"/>
              <a:headEnd/>
              <a:tailEnd/>
            </a:ln>
          </p:spPr>
          <p:txBody>
            <a:bodyPr/>
            <a:lstStyle/>
            <a:p>
              <a:endParaRPr lang="en-US"/>
            </a:p>
          </p:txBody>
        </p:sp>
        <p:sp>
          <p:nvSpPr>
            <p:cNvPr id="30782" name="Rectangle 60"/>
            <p:cNvSpPr>
              <a:spLocks noChangeArrowheads="1"/>
            </p:cNvSpPr>
            <p:nvPr/>
          </p:nvSpPr>
          <p:spPr bwMode="auto">
            <a:xfrm>
              <a:off x="686" y="2577"/>
              <a:ext cx="2187" cy="219"/>
            </a:xfrm>
            <a:prstGeom prst="rect">
              <a:avLst/>
            </a:prstGeom>
            <a:noFill/>
            <a:ln w="1588">
              <a:solidFill>
                <a:srgbClr val="000000"/>
              </a:solidFill>
              <a:miter lim="800000"/>
              <a:headEnd/>
              <a:tailEnd/>
            </a:ln>
          </p:spPr>
          <p:txBody>
            <a:bodyPr/>
            <a:lstStyle/>
            <a:p>
              <a:endParaRPr lang="en-US"/>
            </a:p>
          </p:txBody>
        </p:sp>
        <p:sp>
          <p:nvSpPr>
            <p:cNvPr id="30783" name="Rectangle 61"/>
            <p:cNvSpPr>
              <a:spLocks noChangeArrowheads="1"/>
            </p:cNvSpPr>
            <p:nvPr/>
          </p:nvSpPr>
          <p:spPr bwMode="auto">
            <a:xfrm>
              <a:off x="686" y="3234"/>
              <a:ext cx="2187" cy="219"/>
            </a:xfrm>
            <a:prstGeom prst="rect">
              <a:avLst/>
            </a:prstGeom>
            <a:solidFill>
              <a:srgbClr val="FFFFFF"/>
            </a:solidFill>
            <a:ln w="9525">
              <a:noFill/>
              <a:miter lim="800000"/>
              <a:headEnd/>
              <a:tailEnd/>
            </a:ln>
          </p:spPr>
          <p:txBody>
            <a:bodyPr/>
            <a:lstStyle/>
            <a:p>
              <a:endParaRPr lang="en-US"/>
            </a:p>
          </p:txBody>
        </p:sp>
        <p:sp>
          <p:nvSpPr>
            <p:cNvPr id="30784" name="Rectangle 62"/>
            <p:cNvSpPr>
              <a:spLocks noChangeArrowheads="1"/>
            </p:cNvSpPr>
            <p:nvPr/>
          </p:nvSpPr>
          <p:spPr bwMode="auto">
            <a:xfrm>
              <a:off x="686" y="3234"/>
              <a:ext cx="2187" cy="219"/>
            </a:xfrm>
            <a:prstGeom prst="rect">
              <a:avLst/>
            </a:prstGeom>
            <a:noFill/>
            <a:ln w="1588">
              <a:solidFill>
                <a:srgbClr val="000000"/>
              </a:solidFill>
              <a:miter lim="800000"/>
              <a:headEnd/>
              <a:tailEnd/>
            </a:ln>
          </p:spPr>
          <p:txBody>
            <a:bodyPr/>
            <a:lstStyle/>
            <a:p>
              <a:endParaRPr lang="en-US"/>
            </a:p>
          </p:txBody>
        </p:sp>
        <p:sp>
          <p:nvSpPr>
            <p:cNvPr id="30785" name="Rectangle 63"/>
            <p:cNvSpPr>
              <a:spLocks noChangeArrowheads="1"/>
            </p:cNvSpPr>
            <p:nvPr/>
          </p:nvSpPr>
          <p:spPr bwMode="auto">
            <a:xfrm>
              <a:off x="686" y="2905"/>
              <a:ext cx="2187" cy="219"/>
            </a:xfrm>
            <a:prstGeom prst="rect">
              <a:avLst/>
            </a:prstGeom>
            <a:solidFill>
              <a:srgbClr val="FFFFFF"/>
            </a:solidFill>
            <a:ln w="9525">
              <a:noFill/>
              <a:miter lim="800000"/>
              <a:headEnd/>
              <a:tailEnd/>
            </a:ln>
          </p:spPr>
          <p:txBody>
            <a:bodyPr/>
            <a:lstStyle/>
            <a:p>
              <a:endParaRPr lang="en-US"/>
            </a:p>
          </p:txBody>
        </p:sp>
        <p:sp>
          <p:nvSpPr>
            <p:cNvPr id="30786" name="Rectangle 64"/>
            <p:cNvSpPr>
              <a:spLocks noChangeArrowheads="1"/>
            </p:cNvSpPr>
            <p:nvPr/>
          </p:nvSpPr>
          <p:spPr bwMode="auto">
            <a:xfrm>
              <a:off x="686" y="2905"/>
              <a:ext cx="2187" cy="219"/>
            </a:xfrm>
            <a:prstGeom prst="rect">
              <a:avLst/>
            </a:prstGeom>
            <a:noFill/>
            <a:ln w="1588">
              <a:solidFill>
                <a:srgbClr val="000000"/>
              </a:solidFill>
              <a:miter lim="800000"/>
              <a:headEnd/>
              <a:tailEnd/>
            </a:ln>
          </p:spPr>
          <p:txBody>
            <a:bodyPr/>
            <a:lstStyle/>
            <a:p>
              <a:endParaRPr lang="en-US"/>
            </a:p>
          </p:txBody>
        </p:sp>
        <p:sp>
          <p:nvSpPr>
            <p:cNvPr id="30787" name="Rectangle 71"/>
            <p:cNvSpPr>
              <a:spLocks noChangeArrowheads="1"/>
            </p:cNvSpPr>
            <p:nvPr/>
          </p:nvSpPr>
          <p:spPr bwMode="auto">
            <a:xfrm>
              <a:off x="686" y="1591"/>
              <a:ext cx="109" cy="219"/>
            </a:xfrm>
            <a:prstGeom prst="rect">
              <a:avLst/>
            </a:prstGeom>
            <a:solidFill>
              <a:srgbClr val="00FFFF"/>
            </a:solidFill>
            <a:ln w="9525">
              <a:noFill/>
              <a:miter lim="800000"/>
              <a:headEnd/>
              <a:tailEnd/>
            </a:ln>
          </p:spPr>
          <p:txBody>
            <a:bodyPr/>
            <a:lstStyle/>
            <a:p>
              <a:endParaRPr lang="en-US"/>
            </a:p>
          </p:txBody>
        </p:sp>
        <p:sp>
          <p:nvSpPr>
            <p:cNvPr id="30788" name="Rectangle 72"/>
            <p:cNvSpPr>
              <a:spLocks noChangeArrowheads="1"/>
            </p:cNvSpPr>
            <p:nvPr/>
          </p:nvSpPr>
          <p:spPr bwMode="auto">
            <a:xfrm>
              <a:off x="686" y="1591"/>
              <a:ext cx="109" cy="219"/>
            </a:xfrm>
            <a:prstGeom prst="rect">
              <a:avLst/>
            </a:prstGeom>
            <a:noFill/>
            <a:ln w="1588">
              <a:solidFill>
                <a:srgbClr val="000000"/>
              </a:solidFill>
              <a:miter lim="800000"/>
              <a:headEnd/>
              <a:tailEnd/>
            </a:ln>
          </p:spPr>
          <p:txBody>
            <a:bodyPr/>
            <a:lstStyle/>
            <a:p>
              <a:endParaRPr lang="en-US"/>
            </a:p>
          </p:txBody>
        </p:sp>
        <p:sp>
          <p:nvSpPr>
            <p:cNvPr id="30789" name="Rectangle 73"/>
            <p:cNvSpPr>
              <a:spLocks noChangeArrowheads="1"/>
            </p:cNvSpPr>
            <p:nvPr/>
          </p:nvSpPr>
          <p:spPr bwMode="auto">
            <a:xfrm>
              <a:off x="795" y="2248"/>
              <a:ext cx="2078" cy="219"/>
            </a:xfrm>
            <a:prstGeom prst="rect">
              <a:avLst/>
            </a:prstGeom>
            <a:solidFill>
              <a:srgbClr val="00FFFF"/>
            </a:solidFill>
            <a:ln w="9525">
              <a:noFill/>
              <a:miter lim="800000"/>
              <a:headEnd/>
              <a:tailEnd/>
            </a:ln>
          </p:spPr>
          <p:txBody>
            <a:bodyPr/>
            <a:lstStyle/>
            <a:p>
              <a:endParaRPr lang="en-US"/>
            </a:p>
          </p:txBody>
        </p:sp>
        <p:sp>
          <p:nvSpPr>
            <p:cNvPr id="30790" name="Rectangle 74"/>
            <p:cNvSpPr>
              <a:spLocks noChangeArrowheads="1"/>
            </p:cNvSpPr>
            <p:nvPr/>
          </p:nvSpPr>
          <p:spPr bwMode="auto">
            <a:xfrm>
              <a:off x="795" y="2248"/>
              <a:ext cx="2078" cy="219"/>
            </a:xfrm>
            <a:prstGeom prst="rect">
              <a:avLst/>
            </a:prstGeom>
            <a:noFill/>
            <a:ln w="1588">
              <a:solidFill>
                <a:srgbClr val="000000"/>
              </a:solidFill>
              <a:miter lim="800000"/>
              <a:headEnd/>
              <a:tailEnd/>
            </a:ln>
          </p:spPr>
          <p:txBody>
            <a:bodyPr/>
            <a:lstStyle/>
            <a:p>
              <a:endParaRPr lang="en-US"/>
            </a:p>
          </p:txBody>
        </p:sp>
        <p:sp>
          <p:nvSpPr>
            <p:cNvPr id="30791" name="Line 75"/>
            <p:cNvSpPr>
              <a:spLocks noChangeShapeType="1"/>
            </p:cNvSpPr>
            <p:nvPr/>
          </p:nvSpPr>
          <p:spPr bwMode="auto">
            <a:xfrm>
              <a:off x="795" y="1701"/>
              <a:ext cx="1" cy="547"/>
            </a:xfrm>
            <a:prstGeom prst="line">
              <a:avLst/>
            </a:prstGeom>
            <a:noFill/>
            <a:ln w="1588">
              <a:solidFill>
                <a:srgbClr val="000000"/>
              </a:solidFill>
              <a:round/>
              <a:headEnd/>
              <a:tailEnd/>
            </a:ln>
          </p:spPr>
          <p:txBody>
            <a:bodyPr/>
            <a:lstStyle/>
            <a:p>
              <a:endParaRPr lang="en-US"/>
            </a:p>
          </p:txBody>
        </p:sp>
        <p:sp>
          <p:nvSpPr>
            <p:cNvPr id="30792" name="Rectangle 76"/>
            <p:cNvSpPr>
              <a:spLocks noChangeArrowheads="1"/>
            </p:cNvSpPr>
            <p:nvPr/>
          </p:nvSpPr>
          <p:spPr bwMode="auto">
            <a:xfrm>
              <a:off x="288" y="1632"/>
              <a:ext cx="312"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Read</a:t>
              </a:r>
              <a:endParaRPr lang="en-US" sz="1600">
                <a:latin typeface="Arial" charset="0"/>
              </a:endParaRPr>
            </a:p>
          </p:txBody>
        </p:sp>
        <p:sp>
          <p:nvSpPr>
            <p:cNvPr id="30793" name="Rectangle 77"/>
            <p:cNvSpPr>
              <a:spLocks noChangeArrowheads="1"/>
            </p:cNvSpPr>
            <p:nvPr/>
          </p:nvSpPr>
          <p:spPr bwMode="auto">
            <a:xfrm>
              <a:off x="144" y="1968"/>
              <a:ext cx="483"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Analyze</a:t>
              </a:r>
              <a:endParaRPr lang="en-US" sz="1600">
                <a:latin typeface="Arial" charset="0"/>
              </a:endParaRPr>
            </a:p>
          </p:txBody>
        </p:sp>
        <p:sp>
          <p:nvSpPr>
            <p:cNvPr id="30794" name="Rectangle 78"/>
            <p:cNvSpPr>
              <a:spLocks noChangeArrowheads="1"/>
            </p:cNvSpPr>
            <p:nvPr/>
          </p:nvSpPr>
          <p:spPr bwMode="auto">
            <a:xfrm>
              <a:off x="144" y="2304"/>
              <a:ext cx="469"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Explore</a:t>
              </a:r>
              <a:endParaRPr lang="en-US" sz="1600">
                <a:latin typeface="Arial" charset="0"/>
              </a:endParaRPr>
            </a:p>
          </p:txBody>
        </p:sp>
        <p:sp>
          <p:nvSpPr>
            <p:cNvPr id="30795" name="Rectangle 79"/>
            <p:cNvSpPr>
              <a:spLocks noChangeArrowheads="1"/>
            </p:cNvSpPr>
            <p:nvPr/>
          </p:nvSpPr>
          <p:spPr bwMode="auto">
            <a:xfrm>
              <a:off x="336" y="2640"/>
              <a:ext cx="270"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Plan</a:t>
              </a:r>
              <a:endParaRPr lang="en-US" sz="1600">
                <a:latin typeface="Arial" charset="0"/>
              </a:endParaRPr>
            </a:p>
          </p:txBody>
        </p:sp>
        <p:sp>
          <p:nvSpPr>
            <p:cNvPr id="30796" name="Rectangle 80"/>
            <p:cNvSpPr>
              <a:spLocks noChangeArrowheads="1"/>
            </p:cNvSpPr>
            <p:nvPr/>
          </p:nvSpPr>
          <p:spPr bwMode="auto">
            <a:xfrm>
              <a:off x="96" y="2976"/>
              <a:ext cx="559" cy="134"/>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Arial" charset="0"/>
                </a:rPr>
                <a:t>Implement</a:t>
              </a:r>
              <a:endParaRPr lang="en-US" sz="1400">
                <a:latin typeface="Arial" charset="0"/>
              </a:endParaRPr>
            </a:p>
          </p:txBody>
        </p:sp>
        <p:sp>
          <p:nvSpPr>
            <p:cNvPr id="30797" name="Rectangle 81"/>
            <p:cNvSpPr>
              <a:spLocks noChangeArrowheads="1"/>
            </p:cNvSpPr>
            <p:nvPr/>
          </p:nvSpPr>
          <p:spPr bwMode="auto">
            <a:xfrm>
              <a:off x="240" y="3216"/>
              <a:ext cx="3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Verify</a:t>
              </a:r>
              <a:endParaRPr lang="en-US" sz="1600">
                <a:latin typeface="Arial" charset="0"/>
              </a:endParaRPr>
            </a:p>
          </p:txBody>
        </p:sp>
      </p:grpSp>
      <p:cxnSp>
        <p:nvCxnSpPr>
          <p:cNvPr id="30723" name="Straight Arrow Connector 74"/>
          <p:cNvCxnSpPr>
            <a:cxnSpLocks noChangeShapeType="1"/>
          </p:cNvCxnSpPr>
          <p:nvPr/>
        </p:nvCxnSpPr>
        <p:spPr bwMode="auto">
          <a:xfrm>
            <a:off x="838200" y="5486400"/>
            <a:ext cx="3505200" cy="1588"/>
          </a:xfrm>
          <a:prstGeom prst="straightConnector1">
            <a:avLst/>
          </a:prstGeom>
          <a:noFill/>
          <a:ln w="19050" algn="ctr">
            <a:solidFill>
              <a:schemeClr val="tx1"/>
            </a:solidFill>
            <a:round/>
            <a:headEnd/>
            <a:tailEnd type="arrow" w="med" len="med"/>
          </a:ln>
        </p:spPr>
      </p:cxnSp>
      <p:cxnSp>
        <p:nvCxnSpPr>
          <p:cNvPr id="30724" name="Straight Arrow Connector 75"/>
          <p:cNvCxnSpPr>
            <a:cxnSpLocks noChangeShapeType="1"/>
          </p:cNvCxnSpPr>
          <p:nvPr/>
        </p:nvCxnSpPr>
        <p:spPr bwMode="auto">
          <a:xfrm>
            <a:off x="5105400" y="5486400"/>
            <a:ext cx="3505200" cy="1588"/>
          </a:xfrm>
          <a:prstGeom prst="straightConnector1">
            <a:avLst/>
          </a:prstGeom>
          <a:noFill/>
          <a:ln w="19050" algn="ctr">
            <a:solidFill>
              <a:schemeClr val="tx1"/>
            </a:solidFill>
            <a:round/>
            <a:headEnd/>
            <a:tailEnd type="arrow" w="med" len="med"/>
          </a:ln>
        </p:spPr>
      </p:cxnSp>
      <p:sp>
        <p:nvSpPr>
          <p:cNvPr id="77" name="TextBox 76"/>
          <p:cNvSpPr txBox="1"/>
          <p:nvPr/>
        </p:nvSpPr>
        <p:spPr>
          <a:xfrm>
            <a:off x="2133600" y="5410200"/>
            <a:ext cx="776288" cy="400050"/>
          </a:xfrm>
          <a:prstGeom prst="rect">
            <a:avLst/>
          </a:prstGeom>
          <a:noFill/>
        </p:spPr>
        <p:txBody>
          <a:bodyPr wrap="none">
            <a:spAutoFit/>
          </a:bodyPr>
          <a:lstStyle/>
          <a:p>
            <a:pPr>
              <a:defRPr/>
            </a:pPr>
            <a:r>
              <a:rPr lang="en-US" dirty="0">
                <a:latin typeface="+mn-lt"/>
              </a:rPr>
              <a:t>Time</a:t>
            </a:r>
          </a:p>
        </p:txBody>
      </p:sp>
      <p:sp>
        <p:nvSpPr>
          <p:cNvPr id="78" name="TextBox 77"/>
          <p:cNvSpPr txBox="1"/>
          <p:nvPr/>
        </p:nvSpPr>
        <p:spPr>
          <a:xfrm>
            <a:off x="6477000" y="5410200"/>
            <a:ext cx="776288" cy="400050"/>
          </a:xfrm>
          <a:prstGeom prst="rect">
            <a:avLst/>
          </a:prstGeom>
          <a:noFill/>
        </p:spPr>
        <p:txBody>
          <a:bodyPr wrap="none">
            <a:spAutoFit/>
          </a:bodyPr>
          <a:lstStyle/>
          <a:p>
            <a:pPr>
              <a:defRPr/>
            </a:pPr>
            <a:r>
              <a:rPr lang="en-US" dirty="0">
                <a:latin typeface="+mn-lt"/>
              </a:rPr>
              <a:t>Time</a:t>
            </a:r>
          </a:p>
        </p:txBody>
      </p:sp>
      <p:sp>
        <p:nvSpPr>
          <p:cNvPr id="30727" name="Rectangle 3"/>
          <p:cNvSpPr>
            <a:spLocks noGrp="1" noChangeArrowheads="1"/>
          </p:cNvSpPr>
          <p:nvPr>
            <p:ph type="title"/>
          </p:nvPr>
        </p:nvSpPr>
        <p:spPr>
          <a:xfrm>
            <a:off x="609600" y="228600"/>
            <a:ext cx="8229600" cy="1143000"/>
          </a:xfrm>
        </p:spPr>
        <p:txBody>
          <a:bodyPr/>
          <a:lstStyle/>
          <a:p>
            <a:r>
              <a:rPr lang="en-US" sz="4000" smtClean="0">
                <a:cs typeface="Microsoft Sans Serif" pitchFamily="34" charset="0"/>
              </a:rPr>
              <a:t>Metacognitive skill comparison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err="1" smtClean="0"/>
              <a:t>Chpt</a:t>
            </a:r>
            <a:r>
              <a:rPr lang="en-US" dirty="0" smtClean="0"/>
              <a:t> 15 Topics</a:t>
            </a:r>
            <a:endParaRPr lang="en-US" dirty="0"/>
          </a:p>
        </p:txBody>
      </p:sp>
      <p:sp>
        <p:nvSpPr>
          <p:cNvPr id="12" name="Content Placeholder 11"/>
          <p:cNvSpPr>
            <a:spLocks noGrp="1"/>
          </p:cNvSpPr>
          <p:nvPr>
            <p:ph idx="1"/>
          </p:nvPr>
        </p:nvSpPr>
        <p:spPr/>
        <p:txBody>
          <a:bodyPr/>
          <a:lstStyle/>
          <a:p>
            <a:r>
              <a:rPr lang="en-US" dirty="0" smtClean="0"/>
              <a:t>Types of Thinking Skills</a:t>
            </a:r>
          </a:p>
          <a:p>
            <a:r>
              <a:rPr lang="en-US" dirty="0" smtClean="0"/>
              <a:t>Features of Successful Programs</a:t>
            </a:r>
          </a:p>
          <a:p>
            <a:r>
              <a:rPr lang="en-US" dirty="0" smtClean="0"/>
              <a:t>Whole Task Instruction</a:t>
            </a:r>
          </a:p>
          <a:p>
            <a:r>
              <a:rPr lang="en-US" dirty="0" smtClean="0"/>
              <a:t>Building Thinking Skills Training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making thinking visible in Cognitive Tutors</a:t>
            </a:r>
            <a:endParaRPr lang="en-US" dirty="0"/>
          </a:p>
        </p:txBody>
      </p:sp>
      <p:sp>
        <p:nvSpPr>
          <p:cNvPr id="3" name="Content Placeholder 2"/>
          <p:cNvSpPr>
            <a:spLocks noGrp="1"/>
          </p:cNvSpPr>
          <p:nvPr>
            <p:ph idx="1"/>
          </p:nvPr>
        </p:nvSpPr>
        <p:spPr/>
        <p:txBody>
          <a:bodyPr/>
          <a:lstStyle/>
          <a:p>
            <a:r>
              <a:rPr lang="en-US" dirty="0" err="1" smtClean="0"/>
              <a:t>Subgoal</a:t>
            </a:r>
            <a:r>
              <a:rPr lang="en-US" dirty="0" smtClean="0"/>
              <a:t> reification</a:t>
            </a:r>
          </a:p>
          <a:p>
            <a:pPr lvl="1"/>
            <a:r>
              <a:rPr lang="en-US" dirty="0" smtClean="0"/>
              <a:t>LISP programming tutor</a:t>
            </a:r>
          </a:p>
          <a:p>
            <a:pPr lvl="1"/>
            <a:r>
              <a:rPr lang="en-US" dirty="0" smtClean="0"/>
              <a:t>Geometry proof tutor</a:t>
            </a:r>
          </a:p>
          <a:p>
            <a:pPr lvl="1"/>
            <a:r>
              <a:rPr lang="en-US" dirty="0" smtClean="0"/>
              <a:t>Geometry problem decomposition</a:t>
            </a:r>
          </a:p>
          <a:p>
            <a:r>
              <a:rPr lang="en-US" dirty="0" smtClean="0"/>
              <a:t>Inductive support</a:t>
            </a:r>
          </a:p>
          <a:p>
            <a:pPr lvl="1"/>
            <a:r>
              <a:rPr lang="en-US" dirty="0" smtClean="0"/>
              <a:t>Arithmetic to algebra</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pharma_0007_interview-w-balloon.tif"/>
          <p:cNvPicPr>
            <a:picLocks noChangeAspect="1"/>
          </p:cNvPicPr>
          <p:nvPr/>
        </p:nvPicPr>
        <p:blipFill>
          <a:blip r:embed="rId3" cstate="print"/>
          <a:srcRect/>
          <a:stretch>
            <a:fillRect/>
          </a:stretch>
        </p:blipFill>
        <p:spPr bwMode="auto">
          <a:xfrm>
            <a:off x="1524000" y="1371600"/>
            <a:ext cx="5757863" cy="3886200"/>
          </a:xfrm>
          <a:prstGeom prst="rect">
            <a:avLst/>
          </a:prstGeom>
          <a:noFill/>
          <a:ln w="9525">
            <a:noFill/>
            <a:miter lim="800000"/>
            <a:headEnd/>
            <a:tailEnd/>
          </a:ln>
        </p:spPr>
      </p:pic>
      <p:sp>
        <p:nvSpPr>
          <p:cNvPr id="4" name="Rectangle 3"/>
          <p:cNvSpPr/>
          <p:nvPr/>
        </p:nvSpPr>
        <p:spPr>
          <a:xfrm>
            <a:off x="1219200" y="5486400"/>
            <a:ext cx="6553200" cy="1143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772" name="TextBox 4"/>
          <p:cNvSpPr txBox="1">
            <a:spLocks noChangeArrowheads="1"/>
          </p:cNvSpPr>
          <p:nvPr/>
        </p:nvSpPr>
        <p:spPr bwMode="auto">
          <a:xfrm>
            <a:off x="1143000" y="5181600"/>
            <a:ext cx="685800" cy="276225"/>
          </a:xfrm>
          <a:prstGeom prst="rect">
            <a:avLst/>
          </a:prstGeom>
          <a:noFill/>
          <a:ln w="9525">
            <a:noFill/>
            <a:miter lim="800000"/>
            <a:headEnd/>
            <a:tailEnd/>
          </a:ln>
        </p:spPr>
        <p:txBody>
          <a:bodyPr>
            <a:spAutoFit/>
          </a:bodyPr>
          <a:lstStyle/>
          <a:p>
            <a:r>
              <a:rPr lang="en-US" sz="1200"/>
              <a:t>Audio</a:t>
            </a:r>
          </a:p>
        </p:txBody>
      </p:sp>
      <p:sp>
        <p:nvSpPr>
          <p:cNvPr id="8" name="TextBox 4"/>
          <p:cNvSpPr txBox="1">
            <a:spLocks noChangeArrowheads="1"/>
          </p:cNvSpPr>
          <p:nvPr/>
        </p:nvSpPr>
        <p:spPr bwMode="auto">
          <a:xfrm>
            <a:off x="1447800" y="5638800"/>
            <a:ext cx="6324600" cy="830263"/>
          </a:xfrm>
          <a:prstGeom prst="rect">
            <a:avLst/>
          </a:prstGeom>
          <a:noFill/>
          <a:ln w="9525">
            <a:noFill/>
            <a:miter lim="800000"/>
            <a:headEnd/>
            <a:tailEnd/>
          </a:ln>
        </p:spPr>
        <p:txBody>
          <a:bodyPr>
            <a:spAutoFit/>
          </a:bodyPr>
          <a:lstStyle/>
          <a:p>
            <a:pPr algn="l">
              <a:defRPr/>
            </a:pPr>
            <a:r>
              <a:rPr lang="en-US" sz="1200" dirty="0"/>
              <a:t>Alicia: </a:t>
            </a:r>
            <a:r>
              <a:rPr lang="en-US" sz="1200" b="0" dirty="0">
                <a:latin typeface="+mn-lt"/>
              </a:rPr>
              <a:t>Are many of your overweight and obese patients already taking weight-reducing drugs?</a:t>
            </a:r>
          </a:p>
          <a:p>
            <a:pPr algn="l">
              <a:defRPr/>
            </a:pPr>
            <a:r>
              <a:rPr lang="en-US" sz="1200" dirty="0">
                <a:latin typeface="+mn-lt"/>
              </a:rPr>
              <a:t>Dr. Chi</a:t>
            </a:r>
            <a:r>
              <a:rPr lang="en-US" sz="1200" b="0" dirty="0">
                <a:latin typeface="+mn-lt"/>
              </a:rPr>
              <a:t>: No, you see many of my patients can’t afford expensive weight management drugs so I’m not sure how viable this drug is to my practice.</a:t>
            </a:r>
          </a:p>
        </p:txBody>
      </p:sp>
      <p:sp>
        <p:nvSpPr>
          <p:cNvPr id="10" name="TextBox 9"/>
          <p:cNvSpPr txBox="1"/>
          <p:nvPr/>
        </p:nvSpPr>
        <p:spPr>
          <a:xfrm>
            <a:off x="4800600" y="4876800"/>
            <a:ext cx="1454150" cy="261938"/>
          </a:xfrm>
          <a:prstGeom prst="rect">
            <a:avLst/>
          </a:prstGeom>
          <a:noFill/>
        </p:spPr>
        <p:txBody>
          <a:bodyPr wrap="none">
            <a:spAutoFit/>
          </a:bodyPr>
          <a:lstStyle/>
          <a:p>
            <a:pPr>
              <a:defRPr/>
            </a:pPr>
            <a:r>
              <a:rPr lang="en-US" sz="1100" b="0" dirty="0">
                <a:latin typeface="+mn-lt"/>
              </a:rPr>
              <a:t>Click play to resume</a:t>
            </a:r>
          </a:p>
        </p:txBody>
      </p:sp>
      <p:sp>
        <p:nvSpPr>
          <p:cNvPr id="32775" name="Rectangle 3"/>
          <p:cNvSpPr>
            <a:spLocks noGrp="1" noChangeArrowheads="1"/>
          </p:cNvSpPr>
          <p:nvPr>
            <p:ph type="title"/>
          </p:nvPr>
        </p:nvSpPr>
        <p:spPr>
          <a:xfrm>
            <a:off x="457200" y="152400"/>
            <a:ext cx="8229600" cy="1143000"/>
          </a:xfrm>
        </p:spPr>
        <p:txBody>
          <a:bodyPr/>
          <a:lstStyle/>
          <a:p>
            <a:r>
              <a:rPr lang="en-US" sz="4000" smtClean="0">
                <a:latin typeface="Candara" pitchFamily="34" charset="0"/>
                <a:cs typeface="Microsoft Sans Serif" pitchFamily="34" charset="0"/>
              </a:rPr>
              <a:t>Make thinking processes explicit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 descr="pharma_0008_interview-w-callout.tif"/>
          <p:cNvPicPr>
            <a:picLocks noChangeAspect="1"/>
          </p:cNvPicPr>
          <p:nvPr/>
        </p:nvPicPr>
        <p:blipFill>
          <a:blip r:embed="rId3" cstate="print"/>
          <a:srcRect/>
          <a:stretch>
            <a:fillRect/>
          </a:stretch>
        </p:blipFill>
        <p:spPr bwMode="auto">
          <a:xfrm>
            <a:off x="1143000" y="1371600"/>
            <a:ext cx="6553200" cy="4422775"/>
          </a:xfrm>
          <a:prstGeom prst="rect">
            <a:avLst/>
          </a:prstGeom>
          <a:noFill/>
          <a:ln w="9525">
            <a:noFill/>
            <a:miter lim="800000"/>
            <a:headEnd/>
            <a:tailEnd/>
          </a:ln>
        </p:spPr>
      </p:pic>
      <p:sp>
        <p:nvSpPr>
          <p:cNvPr id="4" name="Rectangle 3"/>
          <p:cNvSpPr/>
          <p:nvPr/>
        </p:nvSpPr>
        <p:spPr>
          <a:xfrm>
            <a:off x="1219200" y="6019800"/>
            <a:ext cx="6553200" cy="609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245" name="TextBox 4"/>
          <p:cNvSpPr txBox="1">
            <a:spLocks noChangeArrowheads="1"/>
          </p:cNvSpPr>
          <p:nvPr/>
        </p:nvSpPr>
        <p:spPr bwMode="auto">
          <a:xfrm>
            <a:off x="1295400" y="6096000"/>
            <a:ext cx="6400800" cy="461963"/>
          </a:xfrm>
          <a:prstGeom prst="rect">
            <a:avLst/>
          </a:prstGeom>
          <a:noFill/>
          <a:ln w="9525">
            <a:noFill/>
            <a:miter lim="800000"/>
            <a:headEnd/>
            <a:tailEnd/>
          </a:ln>
        </p:spPr>
        <p:txBody>
          <a:bodyPr>
            <a:spAutoFit/>
          </a:bodyPr>
          <a:lstStyle/>
          <a:p>
            <a:pPr algn="l">
              <a:defRPr/>
            </a:pPr>
            <a:r>
              <a:rPr lang="en-US" sz="1200" dirty="0">
                <a:latin typeface="+mn-lt"/>
              </a:rPr>
              <a:t>Dr. Chi: </a:t>
            </a:r>
            <a:r>
              <a:rPr lang="en-US" sz="1200" b="0" dirty="0">
                <a:latin typeface="+mn-lt"/>
              </a:rPr>
              <a:t>I have been hearing from my colleagues that the results in field have been good</a:t>
            </a:r>
            <a:r>
              <a:rPr lang="en-US" sz="1200" dirty="0">
                <a:latin typeface="+mn-lt"/>
              </a:rPr>
              <a:t>.</a:t>
            </a:r>
          </a:p>
          <a:p>
            <a:pPr>
              <a:defRPr/>
            </a:pPr>
            <a:endParaRPr lang="en-US" sz="1200" dirty="0"/>
          </a:p>
        </p:txBody>
      </p:sp>
      <p:sp>
        <p:nvSpPr>
          <p:cNvPr id="33797" name="TextBox 4"/>
          <p:cNvSpPr txBox="1">
            <a:spLocks noChangeArrowheads="1"/>
          </p:cNvSpPr>
          <p:nvPr/>
        </p:nvSpPr>
        <p:spPr bwMode="auto">
          <a:xfrm>
            <a:off x="1219200" y="5715000"/>
            <a:ext cx="685800" cy="276225"/>
          </a:xfrm>
          <a:prstGeom prst="rect">
            <a:avLst/>
          </a:prstGeom>
          <a:noFill/>
          <a:ln w="9525">
            <a:noFill/>
            <a:miter lim="800000"/>
            <a:headEnd/>
            <a:tailEnd/>
          </a:ln>
        </p:spPr>
        <p:txBody>
          <a:bodyPr>
            <a:spAutoFit/>
          </a:bodyPr>
          <a:lstStyle/>
          <a:p>
            <a:r>
              <a:rPr lang="en-US" sz="1200"/>
              <a:t>Audio</a:t>
            </a:r>
          </a:p>
        </p:txBody>
      </p:sp>
      <p:sp>
        <p:nvSpPr>
          <p:cNvPr id="33798" name="Rectangle 3"/>
          <p:cNvSpPr>
            <a:spLocks noGrp="1" noChangeArrowheads="1"/>
          </p:cNvSpPr>
          <p:nvPr>
            <p:ph type="title"/>
          </p:nvPr>
        </p:nvSpPr>
        <p:spPr>
          <a:xfrm>
            <a:off x="457200" y="152400"/>
            <a:ext cx="8229600" cy="1143000"/>
          </a:xfrm>
        </p:spPr>
        <p:txBody>
          <a:bodyPr/>
          <a:lstStyle/>
          <a:p>
            <a:r>
              <a:rPr lang="en-US" sz="4000" smtClean="0">
                <a:latin typeface="Candara" pitchFamily="34" charset="0"/>
                <a:cs typeface="Microsoft Sans Serif" pitchFamily="34" charset="0"/>
              </a:rPr>
              <a:t>Focus attention to expert behaviors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ctrTitle"/>
          </p:nvPr>
        </p:nvSpPr>
        <p:spPr>
          <a:xfrm>
            <a:off x="558800" y="952500"/>
            <a:ext cx="8191500" cy="1244600"/>
          </a:xfrm>
        </p:spPr>
        <p:txBody>
          <a:bodyPr/>
          <a:lstStyle/>
          <a:p>
            <a:r>
              <a:rPr lang="en-US" sz="4400">
                <a:latin typeface="Arial" charset="0"/>
              </a:rPr>
              <a:t>Issues in Transfer &amp; Learning</a:t>
            </a:r>
          </a:p>
        </p:txBody>
      </p:sp>
      <p:sp>
        <p:nvSpPr>
          <p:cNvPr id="903172" name="Text Box 4"/>
          <p:cNvSpPr txBox="1">
            <a:spLocks noChangeArrowheads="1"/>
          </p:cNvSpPr>
          <p:nvPr/>
        </p:nvSpPr>
        <p:spPr bwMode="auto">
          <a:xfrm>
            <a:off x="1139825" y="5653088"/>
            <a:ext cx="677227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3838" indent="-22383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effectLst/>
                <a:latin typeface="Verdana" charset="0"/>
              </a:rPr>
              <a:t>Associated reference: </a:t>
            </a:r>
            <a:endParaRPr lang="en-US" sz="1600">
              <a:effectLst/>
              <a:latin typeface="Times" charset="0"/>
            </a:endParaRPr>
          </a:p>
          <a:p>
            <a:pPr algn="just">
              <a:lnSpc>
                <a:spcPct val="88000"/>
              </a:lnSpc>
            </a:pPr>
            <a:r>
              <a:rPr lang="en-US" sz="1600">
                <a:effectLst/>
                <a:latin typeface="Times" charset="0"/>
              </a:rPr>
              <a:t>Singley, M. K. &amp; Anderson, J. R. (1989). </a:t>
            </a:r>
            <a:r>
              <a:rPr lang="en-US" sz="1600" i="1">
                <a:effectLst/>
                <a:latin typeface="Times" charset="0"/>
              </a:rPr>
              <a:t>Transfer of Cognitive Skill</a:t>
            </a:r>
            <a:r>
              <a:rPr lang="en-US" sz="1600">
                <a:effectLst/>
                <a:latin typeface="Times" charset="0"/>
              </a:rPr>
              <a:t>. Cambridge, MA: Harvard University Press.</a:t>
            </a:r>
            <a:endParaRPr lang="en-US" sz="1400">
              <a:effectLst/>
              <a:latin typeface="Times"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38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a:xfrm>
            <a:off x="685800" y="609600"/>
            <a:ext cx="7772400" cy="771525"/>
          </a:xfrm>
        </p:spPr>
        <p:txBody>
          <a:bodyPr/>
          <a:lstStyle/>
          <a:p>
            <a:r>
              <a:rPr lang="en-US"/>
              <a:t>Read this story …</a:t>
            </a:r>
          </a:p>
        </p:txBody>
      </p:sp>
      <p:sp>
        <p:nvSpPr>
          <p:cNvPr id="1051651" name="Rectangle 3"/>
          <p:cNvSpPr>
            <a:spLocks noGrp="1" noChangeArrowheads="1"/>
          </p:cNvSpPr>
          <p:nvPr>
            <p:ph type="body" idx="1"/>
          </p:nvPr>
        </p:nvSpPr>
        <p:spPr>
          <a:xfrm>
            <a:off x="838200" y="1495425"/>
            <a:ext cx="7620000" cy="4600575"/>
          </a:xfrm>
        </p:spPr>
        <p:txBody>
          <a:bodyPr/>
          <a:lstStyle/>
          <a:p>
            <a:pPr marL="0" indent="0">
              <a:lnSpc>
                <a:spcPct val="90000"/>
              </a:lnSpc>
              <a:buFontTx/>
              <a:buNone/>
            </a:pPr>
            <a:r>
              <a:rPr lang="en-US" sz="1600"/>
              <a:t>The General</a:t>
            </a:r>
          </a:p>
          <a:p>
            <a:pPr marL="0" indent="0">
              <a:lnSpc>
                <a:spcPct val="90000"/>
              </a:lnSpc>
              <a:buFontTx/>
              <a:buNone/>
            </a:pPr>
            <a:r>
              <a:rPr lang="en-US" sz="1600"/>
              <a:t>A small country was ruled from a strong fortress by a dictator. The fortress was situated in the middle of the country, surrounded by farms and villages.  Many roads led to the fortress through the countryside. A rebel general vowed to capture the fortress. The general knew that an attack by his entire army would capture the fortress. He gathered his army at the head of one of the roads, ready to launch a full-scale direct attack. However, the general then learned that the dictator had planted mines on each of the roads. The mines were set so that small bodies of men could pass over them safely, since the dictator needed to move his troops and workers to and from the fortress.  However, any large force would detonate the mines.  Not only would this blow up the road, but it would also destroy many neighboring villages.  It therefore seemed impossible to capture the fortress.</a:t>
            </a:r>
          </a:p>
          <a:p>
            <a:pPr marL="0" indent="0">
              <a:lnSpc>
                <a:spcPct val="90000"/>
              </a:lnSpc>
              <a:buFontTx/>
              <a:buNone/>
            </a:pPr>
            <a:r>
              <a:rPr lang="en-US" sz="1600"/>
              <a:t>However, the general devised a simple plan.  He divided his army into small groups and dispatched each group to the head of a different road.  When all was ready he gave the signal and each group marched down a different road.  Each group continued down its road to the fortress so that the entire army arrived together at the fortress at the same time.  In this way, the general captured the fortress and overthrew the dictator.</a:t>
            </a:r>
          </a:p>
        </p:txBody>
      </p:sp>
    </p:spTree>
    <p:extLst>
      <p:ext uri="{BB962C8B-B14F-4D97-AF65-F5344CB8AC3E}">
        <p14:creationId xmlns:p14="http://schemas.microsoft.com/office/powerpoint/2010/main" val="278373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endParaRPr lang="en-US"/>
          </a:p>
        </p:txBody>
      </p:sp>
      <p:sp>
        <p:nvSpPr>
          <p:cNvPr id="1052675" name="Rectangle 3"/>
          <p:cNvSpPr>
            <a:spLocks noGrp="1" noChangeArrowheads="1"/>
          </p:cNvSpPr>
          <p:nvPr>
            <p:ph type="body" idx="1"/>
          </p:nvPr>
        </p:nvSpPr>
        <p:spPr/>
        <p:txBody>
          <a:bodyPr/>
          <a:lstStyle/>
          <a:p>
            <a:r>
              <a:rPr lang="en-US"/>
              <a:t>Can you paraphrase it (to yourself)?</a:t>
            </a:r>
          </a:p>
          <a:p>
            <a:r>
              <a:rPr lang="en-US"/>
              <a:t>Want to see it again?</a:t>
            </a:r>
          </a:p>
          <a:p>
            <a:r>
              <a:rPr lang="en-US"/>
              <a:t>How plausible is the story?</a:t>
            </a:r>
          </a:p>
          <a:p>
            <a:pPr lvl="1">
              <a:buFontTx/>
              <a:buNone/>
            </a:pPr>
            <a:r>
              <a:rPr lang="en-US"/>
              <a:t>(Not at all) 1   2   3   4   5 (Very)</a:t>
            </a:r>
          </a:p>
          <a:p>
            <a:r>
              <a:rPr lang="en-US"/>
              <a:t>How comprehensible is it?</a:t>
            </a:r>
          </a:p>
          <a:p>
            <a:pPr lvl="1">
              <a:buFontTx/>
              <a:buNone/>
            </a:pPr>
            <a:r>
              <a:rPr lang="en-US"/>
              <a:t>(Not at all) 1   2   3   4   5 (Very)</a:t>
            </a:r>
          </a:p>
        </p:txBody>
      </p:sp>
    </p:spTree>
    <p:extLst>
      <p:ext uri="{BB962C8B-B14F-4D97-AF65-F5344CB8AC3E}">
        <p14:creationId xmlns:p14="http://schemas.microsoft.com/office/powerpoint/2010/main" val="3115237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2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2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26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526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5267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52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685800" y="609600"/>
            <a:ext cx="7772400" cy="869950"/>
          </a:xfrm>
        </p:spPr>
        <p:txBody>
          <a:bodyPr/>
          <a:lstStyle/>
          <a:p>
            <a:r>
              <a:rPr lang="en-US"/>
              <a:t>General vs. specific transfer</a:t>
            </a:r>
          </a:p>
        </p:txBody>
      </p:sp>
      <p:sp>
        <p:nvSpPr>
          <p:cNvPr id="950275" name="Rectangle 3"/>
          <p:cNvSpPr>
            <a:spLocks noGrp="1" noChangeArrowheads="1"/>
          </p:cNvSpPr>
          <p:nvPr>
            <p:ph type="body" idx="1"/>
          </p:nvPr>
        </p:nvSpPr>
        <p:spPr>
          <a:xfrm>
            <a:off x="685800" y="1458913"/>
            <a:ext cx="7772400" cy="4637087"/>
          </a:xfrm>
        </p:spPr>
        <p:txBody>
          <a:bodyPr>
            <a:normAutofit/>
          </a:bodyPr>
          <a:lstStyle/>
          <a:p>
            <a:r>
              <a:rPr lang="en-US" sz="2400" dirty="0"/>
              <a:t>General: Doctrine of formal discipline</a:t>
            </a:r>
          </a:p>
          <a:p>
            <a:pPr lvl="1"/>
            <a:r>
              <a:rPr lang="en-US" sz="2000" dirty="0"/>
              <a:t>Mind is muscle you exercise with subjects like Latin and geometry</a:t>
            </a:r>
          </a:p>
          <a:p>
            <a:pPr marL="1085850" lvl="2"/>
            <a:r>
              <a:rPr lang="en-US" sz="1800" dirty="0"/>
              <a:t>General faculties of mind: Observation, attention, discrimination, reasoning</a:t>
            </a:r>
          </a:p>
          <a:p>
            <a:pPr lvl="1">
              <a:buFontTx/>
              <a:buNone/>
            </a:pPr>
            <a:r>
              <a:rPr lang="en-US" sz="2000" dirty="0"/>
              <a:t>=&gt; Transfer is broad &amp; general, across domains</a:t>
            </a:r>
          </a:p>
          <a:p>
            <a:pPr marL="1085850" lvl="2"/>
            <a:r>
              <a:rPr lang="en-US" sz="1800" dirty="0"/>
              <a:t>Example: Training in chess transfers to computer programming b/c both involve reasoning faculty</a:t>
            </a:r>
          </a:p>
          <a:p>
            <a:r>
              <a:rPr lang="en-US" sz="2400" dirty="0"/>
              <a:t>Specific: Thorndike</a:t>
            </a:r>
            <a:r>
              <a:rPr lang="ja-JP" altLang="en-US" sz="2400" dirty="0">
                <a:latin typeface="Arial"/>
              </a:rPr>
              <a:t>’</a:t>
            </a:r>
            <a:r>
              <a:rPr lang="en-US" sz="2400" dirty="0"/>
              <a:t>s theory of identical elements</a:t>
            </a:r>
          </a:p>
          <a:p>
            <a:pPr lvl="1"/>
            <a:r>
              <a:rPr lang="en-US" sz="2000" dirty="0"/>
              <a:t>Mind is made up of stimulus-response elements</a:t>
            </a:r>
          </a:p>
          <a:p>
            <a:pPr lvl="1"/>
            <a:r>
              <a:rPr lang="en-US" sz="2000" dirty="0"/>
              <a:t>Transfer only occurs between tasks with elements in common</a:t>
            </a:r>
          </a:p>
          <a:p>
            <a:pPr lvl="1">
              <a:buFontTx/>
              <a:buNone/>
            </a:pPr>
            <a:r>
              <a:rPr lang="en-US" sz="2000" dirty="0"/>
              <a:t>=&gt; Transfer is narrow, within domains </a:t>
            </a:r>
          </a:p>
        </p:txBody>
      </p:sp>
    </p:spTree>
    <p:extLst>
      <p:ext uri="{BB962C8B-B14F-4D97-AF65-F5344CB8AC3E}">
        <p14:creationId xmlns:p14="http://schemas.microsoft.com/office/powerpoint/2010/main" val="187189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02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502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502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502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502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02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502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502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50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normAutofit fontScale="90000"/>
          </a:bodyPr>
          <a:lstStyle/>
          <a:p>
            <a:r>
              <a:rPr lang="en-US"/>
              <a:t>Thorndike</a:t>
            </a:r>
            <a:r>
              <a:rPr lang="ja-JP" altLang="en-US">
                <a:latin typeface="Arial"/>
              </a:rPr>
              <a:t>’</a:t>
            </a:r>
            <a:r>
              <a:rPr lang="en-US"/>
              <a:t>s 1922 Experiment on Transfer</a:t>
            </a:r>
          </a:p>
        </p:txBody>
      </p:sp>
      <p:sp>
        <p:nvSpPr>
          <p:cNvPr id="951299" name="Rectangle 3"/>
          <p:cNvSpPr>
            <a:spLocks noGrp="1" noChangeArrowheads="1"/>
          </p:cNvSpPr>
          <p:nvPr>
            <p:ph type="body" idx="1"/>
          </p:nvPr>
        </p:nvSpPr>
        <p:spPr>
          <a:xfrm>
            <a:off x="685800" y="1790700"/>
            <a:ext cx="7772400" cy="4305300"/>
          </a:xfrm>
        </p:spPr>
        <p:txBody>
          <a:bodyPr>
            <a:normAutofit fontScale="92500" lnSpcReduction="10000"/>
          </a:bodyPr>
          <a:lstStyle/>
          <a:p>
            <a:pPr>
              <a:lnSpc>
                <a:spcPct val="90000"/>
              </a:lnSpc>
            </a:pPr>
            <a:r>
              <a:rPr lang="en-US"/>
              <a:t>Slight changes in equations led to significantly worse performance</a:t>
            </a:r>
          </a:p>
          <a:p>
            <a:pPr lvl="1">
              <a:lnSpc>
                <a:spcPct val="90000"/>
              </a:lnSpc>
            </a:pPr>
            <a:r>
              <a:rPr lang="en-US"/>
              <a:t>Familiar: Multiply x</a:t>
            </a:r>
            <a:r>
              <a:rPr lang="en-US" baseline="30000"/>
              <a:t>a</a:t>
            </a:r>
            <a:r>
              <a:rPr lang="en-US"/>
              <a:t> &amp; x</a:t>
            </a:r>
            <a:r>
              <a:rPr lang="en-US" baseline="30000"/>
              <a:t>b</a:t>
            </a:r>
            <a:r>
              <a:rPr lang="en-US"/>
              <a:t> -&gt; 44% correct</a:t>
            </a:r>
          </a:p>
          <a:p>
            <a:pPr lvl="1">
              <a:lnSpc>
                <a:spcPct val="90000"/>
              </a:lnSpc>
            </a:pPr>
            <a:r>
              <a:rPr lang="en-US"/>
              <a:t>Novel:    Multiply 4</a:t>
            </a:r>
            <a:r>
              <a:rPr lang="en-US" baseline="30000"/>
              <a:t>a</a:t>
            </a:r>
            <a:r>
              <a:rPr lang="en-US"/>
              <a:t> &amp; 4</a:t>
            </a:r>
            <a:r>
              <a:rPr lang="en-US" baseline="30000"/>
              <a:t>b</a:t>
            </a:r>
            <a:r>
              <a:rPr lang="en-US"/>
              <a:t> -&gt; 30% correct</a:t>
            </a:r>
          </a:p>
          <a:p>
            <a:pPr>
              <a:lnSpc>
                <a:spcPct val="90000"/>
              </a:lnSpc>
            </a:pPr>
            <a:r>
              <a:rPr lang="en-US"/>
              <a:t>Thorndike</a:t>
            </a:r>
            <a:r>
              <a:rPr lang="ja-JP" altLang="en-US">
                <a:latin typeface="Arial"/>
              </a:rPr>
              <a:t>’</a:t>
            </a:r>
            <a:r>
              <a:rPr lang="en-US"/>
              <a:t>s point:</a:t>
            </a:r>
          </a:p>
          <a:p>
            <a:pPr lvl="1">
              <a:lnSpc>
                <a:spcPct val="90000"/>
              </a:lnSpc>
            </a:pPr>
            <a:r>
              <a:rPr lang="en-US"/>
              <a:t>Slight changes in stimulus -&gt; </a:t>
            </a:r>
            <a:br>
              <a:rPr lang="en-US"/>
            </a:br>
            <a:r>
              <a:rPr lang="en-US"/>
              <a:t>stimulus-response element does not apply </a:t>
            </a:r>
            <a:br>
              <a:rPr lang="en-US"/>
            </a:br>
            <a:r>
              <a:rPr lang="en-US"/>
              <a:t>-&gt; no transfer</a:t>
            </a:r>
          </a:p>
          <a:p>
            <a:pPr>
              <a:lnSpc>
                <a:spcPct val="90000"/>
              </a:lnSpc>
            </a:pPr>
            <a:r>
              <a:rPr lang="en-US"/>
              <a:t>BUT!</a:t>
            </a:r>
          </a:p>
          <a:p>
            <a:pPr lvl="1">
              <a:lnSpc>
                <a:spcPct val="90000"/>
              </a:lnSpc>
            </a:pPr>
            <a:r>
              <a:rPr lang="en-US"/>
              <a:t>Note, there is substantial transfer as performance on novel tasks is far above 0%</a:t>
            </a:r>
          </a:p>
        </p:txBody>
      </p:sp>
    </p:spTree>
    <p:extLst>
      <p:ext uri="{BB962C8B-B14F-4D97-AF65-F5344CB8AC3E}">
        <p14:creationId xmlns:p14="http://schemas.microsoft.com/office/powerpoint/2010/main" val="896093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5129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512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51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p:txBody>
          <a:bodyPr/>
          <a:lstStyle/>
          <a:p>
            <a:r>
              <a:rPr lang="en-US"/>
              <a:t>Meaningful vs. rote learning</a:t>
            </a:r>
          </a:p>
        </p:txBody>
      </p:sp>
      <p:sp>
        <p:nvSpPr>
          <p:cNvPr id="953347" name="Rectangle 3"/>
          <p:cNvSpPr>
            <a:spLocks noGrp="1" noChangeArrowheads="1"/>
          </p:cNvSpPr>
          <p:nvPr>
            <p:ph type="body" idx="1"/>
          </p:nvPr>
        </p:nvSpPr>
        <p:spPr>
          <a:xfrm>
            <a:off x="685800" y="2076450"/>
            <a:ext cx="7997825" cy="4019550"/>
          </a:xfrm>
        </p:spPr>
        <p:txBody>
          <a:bodyPr/>
          <a:lstStyle/>
          <a:p>
            <a:r>
              <a:rPr lang="en-US"/>
              <a:t>Between the general-specific extremes:</a:t>
            </a:r>
          </a:p>
          <a:p>
            <a:pPr lvl="1"/>
            <a:endParaRPr lang="en-US"/>
          </a:p>
          <a:p>
            <a:pPr lvl="1"/>
            <a:r>
              <a:rPr lang="en-US"/>
              <a:t>Breadth of transfer dependent on type of instruction</a:t>
            </a:r>
          </a:p>
          <a:p>
            <a:pPr lvl="1"/>
            <a:endParaRPr lang="en-US"/>
          </a:p>
          <a:p>
            <a:pPr lvl="1"/>
            <a:r>
              <a:rPr lang="en-US" i="1">
                <a:solidFill>
                  <a:schemeClr val="tx2"/>
                </a:solidFill>
              </a:rPr>
              <a:t>Transfer depends on whether a common representation can be found &amp; communicated</a:t>
            </a:r>
            <a:endParaRPr lang="en-US">
              <a:solidFill>
                <a:schemeClr val="tx2"/>
              </a:solidFill>
            </a:endParaRPr>
          </a:p>
          <a:p>
            <a:pPr lvl="1"/>
            <a:endParaRPr lang="en-US"/>
          </a:p>
        </p:txBody>
      </p:sp>
    </p:spTree>
    <p:extLst>
      <p:ext uri="{BB962C8B-B14F-4D97-AF65-F5344CB8AC3E}">
        <p14:creationId xmlns:p14="http://schemas.microsoft.com/office/powerpoint/2010/main" val="187400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809625" y="447675"/>
            <a:ext cx="3702050" cy="1427163"/>
          </a:xfrm>
        </p:spPr>
        <p:txBody>
          <a:bodyPr/>
          <a:lstStyle/>
          <a:p>
            <a:r>
              <a:rPr lang="en-US" sz="3200"/>
              <a:t>Judd</a:t>
            </a:r>
            <a:r>
              <a:rPr lang="ja-JP" altLang="en-US" sz="3200">
                <a:latin typeface="Arial"/>
              </a:rPr>
              <a:t>’</a:t>
            </a:r>
            <a:r>
              <a:rPr lang="en-US" sz="3200"/>
              <a:t>s refraction study</a:t>
            </a:r>
          </a:p>
        </p:txBody>
      </p:sp>
      <p:sp>
        <p:nvSpPr>
          <p:cNvPr id="954371" name="Rectangle 3"/>
          <p:cNvSpPr>
            <a:spLocks noGrp="1" noChangeArrowheads="1"/>
          </p:cNvSpPr>
          <p:nvPr>
            <p:ph type="body" idx="1"/>
          </p:nvPr>
        </p:nvSpPr>
        <p:spPr>
          <a:xfrm>
            <a:off x="660400" y="2130425"/>
            <a:ext cx="7772400" cy="4340225"/>
          </a:xfrm>
        </p:spPr>
        <p:txBody>
          <a:bodyPr/>
          <a:lstStyle/>
          <a:p>
            <a:r>
              <a:rPr lang="en-US" sz="2000"/>
              <a:t>Task: Throw darts at underwater target</a:t>
            </a:r>
          </a:p>
          <a:p>
            <a:pPr lvl="1"/>
            <a:r>
              <a:rPr lang="en-US" sz="1800"/>
              <a:t>Exper group instructed on refraction theory</a:t>
            </a:r>
          </a:p>
          <a:p>
            <a:pPr lvl="1"/>
            <a:r>
              <a:rPr lang="en-US" sz="1800"/>
              <a:t>Control group just practiced</a:t>
            </a:r>
          </a:p>
          <a:p>
            <a:pPr lvl="1"/>
            <a:r>
              <a:rPr lang="en-US" sz="1800"/>
              <a:t>Training task: Target was 12</a:t>
            </a:r>
            <a:r>
              <a:rPr lang="ja-JP" altLang="en-US" sz="1800">
                <a:latin typeface="Arial"/>
              </a:rPr>
              <a:t>”</a:t>
            </a:r>
            <a:r>
              <a:rPr lang="en-US" sz="1800"/>
              <a:t> under water</a:t>
            </a:r>
          </a:p>
          <a:p>
            <a:pPr lvl="1"/>
            <a:r>
              <a:rPr lang="en-US" sz="1800"/>
              <a:t>Transfer task: Target was 4</a:t>
            </a:r>
            <a:r>
              <a:rPr lang="ja-JP" altLang="en-US" sz="1800">
                <a:latin typeface="Arial"/>
              </a:rPr>
              <a:t>”</a:t>
            </a:r>
            <a:r>
              <a:rPr lang="en-US" sz="1800"/>
              <a:t> under water</a:t>
            </a:r>
          </a:p>
          <a:p>
            <a:r>
              <a:rPr lang="en-US" sz="2000"/>
              <a:t>What happened during training?</a:t>
            </a:r>
          </a:p>
          <a:p>
            <a:pPr>
              <a:buFontTx/>
              <a:buNone/>
            </a:pPr>
            <a:r>
              <a:rPr lang="en-US" sz="2000" i="1"/>
              <a:t>&gt;	No difference in performance</a:t>
            </a:r>
          </a:p>
          <a:p>
            <a:r>
              <a:rPr lang="en-US" sz="2000"/>
              <a:t>What happened during transfer task?</a:t>
            </a:r>
          </a:p>
          <a:p>
            <a:pPr>
              <a:buFontTx/>
              <a:buNone/>
            </a:pPr>
            <a:r>
              <a:rPr lang="en-US" sz="2000" i="1"/>
              <a:t>&gt;	Experimental group did much better.</a:t>
            </a:r>
            <a:r>
              <a:rPr lang="en-US" sz="2000"/>
              <a:t> </a:t>
            </a:r>
            <a:r>
              <a:rPr lang="en-US" sz="2000" b="1"/>
              <a:t>Why?</a:t>
            </a:r>
            <a:r>
              <a:rPr lang="en-US" sz="2000" i="1"/>
              <a:t> </a:t>
            </a:r>
          </a:p>
          <a:p>
            <a:pPr>
              <a:buFontTx/>
              <a:buNone/>
            </a:pPr>
            <a:r>
              <a:rPr lang="en-US" sz="2000"/>
              <a:t>&gt;	</a:t>
            </a:r>
            <a:r>
              <a:rPr lang="en-US" sz="2000" i="1"/>
              <a:t>Exper group had a better representation of the task &amp; more flexibly adapted to new conditions</a:t>
            </a:r>
            <a:endParaRPr lang="en-US" sz="2000"/>
          </a:p>
        </p:txBody>
      </p:sp>
      <p:sp>
        <p:nvSpPr>
          <p:cNvPr id="954372" name="AutoShape 4"/>
          <p:cNvSpPr>
            <a:spLocks noChangeArrowheads="1"/>
          </p:cNvSpPr>
          <p:nvPr/>
        </p:nvSpPr>
        <p:spPr bwMode="auto">
          <a:xfrm>
            <a:off x="4646613" y="685800"/>
            <a:ext cx="3498850" cy="946150"/>
          </a:xfrm>
          <a:prstGeom prst="doubleWave">
            <a:avLst>
              <a:gd name="adj1" fmla="val 2583"/>
              <a:gd name="adj2" fmla="val -10000"/>
            </a:avLst>
          </a:prstGeom>
          <a:solidFill>
            <a:srgbClr val="3399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54373" name="Group 5"/>
          <p:cNvGrpSpPr>
            <a:grpSpLocks/>
          </p:cNvGrpSpPr>
          <p:nvPr/>
        </p:nvGrpSpPr>
        <p:grpSpPr bwMode="auto">
          <a:xfrm>
            <a:off x="5870575" y="838200"/>
            <a:ext cx="809625" cy="609600"/>
            <a:chOff x="214" y="904"/>
            <a:chExt cx="510" cy="384"/>
          </a:xfrm>
        </p:grpSpPr>
        <p:sp>
          <p:nvSpPr>
            <p:cNvPr id="954374" name="Oval 6"/>
            <p:cNvSpPr>
              <a:spLocks noChangeArrowheads="1"/>
            </p:cNvSpPr>
            <p:nvPr/>
          </p:nvSpPr>
          <p:spPr bwMode="auto">
            <a:xfrm>
              <a:off x="214" y="904"/>
              <a:ext cx="510" cy="384"/>
            </a:xfrm>
            <a:prstGeom prst="ellipse">
              <a:avLst/>
            </a:prstGeom>
            <a:solidFill>
              <a:schemeClr val="accent1"/>
            </a:solidFill>
            <a:ln w="12700">
              <a:solidFill>
                <a:schemeClr val="tx1"/>
              </a:solidFill>
              <a:prstDash val="lgDash"/>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4375" name="Oval 7"/>
            <p:cNvSpPr>
              <a:spLocks noChangeArrowheads="1"/>
            </p:cNvSpPr>
            <p:nvPr/>
          </p:nvSpPr>
          <p:spPr bwMode="auto">
            <a:xfrm>
              <a:off x="283" y="948"/>
              <a:ext cx="368" cy="278"/>
            </a:xfrm>
            <a:prstGeom prst="ellipse">
              <a:avLst/>
            </a:prstGeom>
            <a:solidFill>
              <a:schemeClr val="bg1"/>
            </a:solidFill>
            <a:ln w="12700">
              <a:solidFill>
                <a:schemeClr val="tx1"/>
              </a:solidFill>
              <a:prstDash val="lgDash"/>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4376" name="Oval 8"/>
            <p:cNvSpPr>
              <a:spLocks noChangeArrowheads="1"/>
            </p:cNvSpPr>
            <p:nvPr/>
          </p:nvSpPr>
          <p:spPr bwMode="auto">
            <a:xfrm>
              <a:off x="368" y="1021"/>
              <a:ext cx="182" cy="138"/>
            </a:xfrm>
            <a:prstGeom prst="ellipse">
              <a:avLst/>
            </a:prstGeom>
            <a:solidFill>
              <a:srgbClr val="FF2929"/>
            </a:solidFill>
            <a:ln w="12700">
              <a:solidFill>
                <a:schemeClr val="tx1"/>
              </a:solidFill>
              <a:prstDash val="lgDash"/>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54377" name="Group 9"/>
          <p:cNvGrpSpPr>
            <a:grpSpLocks/>
          </p:cNvGrpSpPr>
          <p:nvPr/>
        </p:nvGrpSpPr>
        <p:grpSpPr bwMode="auto">
          <a:xfrm>
            <a:off x="6172200" y="1649413"/>
            <a:ext cx="809625" cy="609600"/>
            <a:chOff x="214" y="904"/>
            <a:chExt cx="510" cy="384"/>
          </a:xfrm>
        </p:grpSpPr>
        <p:sp>
          <p:nvSpPr>
            <p:cNvPr id="954378" name="Oval 10"/>
            <p:cNvSpPr>
              <a:spLocks noChangeArrowheads="1"/>
            </p:cNvSpPr>
            <p:nvPr/>
          </p:nvSpPr>
          <p:spPr bwMode="auto">
            <a:xfrm>
              <a:off x="214" y="904"/>
              <a:ext cx="510" cy="38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4379" name="Oval 11"/>
            <p:cNvSpPr>
              <a:spLocks noChangeArrowheads="1"/>
            </p:cNvSpPr>
            <p:nvPr/>
          </p:nvSpPr>
          <p:spPr bwMode="auto">
            <a:xfrm>
              <a:off x="283" y="948"/>
              <a:ext cx="368" cy="27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4380" name="Oval 12"/>
            <p:cNvSpPr>
              <a:spLocks noChangeArrowheads="1"/>
            </p:cNvSpPr>
            <p:nvPr/>
          </p:nvSpPr>
          <p:spPr bwMode="auto">
            <a:xfrm>
              <a:off x="368" y="1021"/>
              <a:ext cx="182" cy="138"/>
            </a:xfrm>
            <a:prstGeom prst="ellipse">
              <a:avLst/>
            </a:prstGeom>
            <a:solidFill>
              <a:srgbClr val="FF292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54381" name="Line 13"/>
          <p:cNvSpPr>
            <a:spLocks noChangeShapeType="1"/>
          </p:cNvSpPr>
          <p:nvPr/>
        </p:nvSpPr>
        <p:spPr bwMode="auto">
          <a:xfrm>
            <a:off x="5378450" y="422275"/>
            <a:ext cx="1568450" cy="12334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4382" name="Line 14"/>
          <p:cNvSpPr>
            <a:spLocks noChangeShapeType="1"/>
          </p:cNvSpPr>
          <p:nvPr/>
        </p:nvSpPr>
        <p:spPr bwMode="auto">
          <a:xfrm>
            <a:off x="7024688" y="1730375"/>
            <a:ext cx="261937" cy="2254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4383" name="Line 15"/>
          <p:cNvSpPr>
            <a:spLocks noChangeShapeType="1"/>
          </p:cNvSpPr>
          <p:nvPr/>
        </p:nvSpPr>
        <p:spPr bwMode="auto">
          <a:xfrm>
            <a:off x="5073650" y="163513"/>
            <a:ext cx="261938" cy="2254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4384" name="Text Box 16"/>
          <p:cNvSpPr txBox="1">
            <a:spLocks noChangeArrowheads="1"/>
          </p:cNvSpPr>
          <p:nvPr/>
        </p:nvSpPr>
        <p:spPr bwMode="auto">
          <a:xfrm>
            <a:off x="7408863" y="946150"/>
            <a:ext cx="1579562" cy="96202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effectLst/>
                <a:latin typeface="Verdana" charset="0"/>
              </a:rPr>
              <a:t>Aim at where target appears through water &amp; dart misses!</a:t>
            </a:r>
          </a:p>
        </p:txBody>
      </p:sp>
    </p:spTree>
    <p:extLst>
      <p:ext uri="{BB962C8B-B14F-4D97-AF65-F5344CB8AC3E}">
        <p14:creationId xmlns:p14="http://schemas.microsoft.com/office/powerpoint/2010/main" val="2163590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4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543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543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543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543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43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43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5437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54371">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543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r>
              <a:rPr lang="en-US" dirty="0" smtClean="0"/>
              <a:t>Learning Objectives</a:t>
            </a:r>
          </a:p>
        </p:txBody>
      </p:sp>
      <p:sp>
        <p:nvSpPr>
          <p:cNvPr id="35" name="Content Placeholder 34"/>
          <p:cNvSpPr>
            <a:spLocks noGrp="1"/>
          </p:cNvSpPr>
          <p:nvPr>
            <p:ph idx="1"/>
          </p:nvPr>
        </p:nvSpPr>
        <p:spPr/>
        <p:txBody>
          <a:bodyPr/>
          <a:lstStyle/>
          <a:p>
            <a:r>
              <a:rPr lang="en-US" smtClean="0"/>
              <a:t>Distinguish among 3 types of thinking skills</a:t>
            </a:r>
          </a:p>
          <a:p>
            <a:r>
              <a:rPr lang="en-US" smtClean="0"/>
              <a:t>Apply thinking skills principles</a:t>
            </a:r>
          </a:p>
          <a:p>
            <a:pPr lvl="1"/>
            <a:r>
              <a:rPr lang="en-US" smtClean="0"/>
              <a:t> Focus on job-specific thinking skills</a:t>
            </a:r>
          </a:p>
          <a:p>
            <a:pPr lvl="1"/>
            <a:r>
              <a:rPr lang="en-US" smtClean="0"/>
              <a:t> Design whole-task learning environments</a:t>
            </a:r>
          </a:p>
          <a:p>
            <a:pPr lvl="1"/>
            <a:r>
              <a:rPr lang="en-US" smtClean="0"/>
              <a:t> Make thinking processes explicit</a:t>
            </a:r>
          </a:p>
          <a:p>
            <a:pPr lvl="1"/>
            <a:r>
              <a:rPr lang="en-US" smtClean="0"/>
              <a:t> Base lessons on cognitive task analysis. </a:t>
            </a:r>
          </a:p>
          <a:p>
            <a:endParaRPr lang="en-US" dirty="0"/>
          </a:p>
        </p:txBody>
      </p:sp>
      <p:sp>
        <p:nvSpPr>
          <p:cNvPr id="17412" name="Text Box 11"/>
          <p:cNvSpPr txBox="1">
            <a:spLocks noChangeArrowheads="1"/>
          </p:cNvSpPr>
          <p:nvPr/>
        </p:nvSpPr>
        <p:spPr bwMode="auto">
          <a:xfrm>
            <a:off x="5141913" y="5627688"/>
            <a:ext cx="3305175" cy="457200"/>
          </a:xfrm>
          <a:prstGeom prst="rect">
            <a:avLst/>
          </a:prstGeom>
          <a:noFill/>
          <a:ln w="9525">
            <a:noFill/>
            <a:miter lim="800000"/>
            <a:headEnd/>
            <a:tailEnd/>
          </a:ln>
        </p:spPr>
        <p:txBody>
          <a:bodyPr wrap="none">
            <a:spAutoFit/>
          </a:bodyPr>
          <a:lstStyle/>
          <a:p>
            <a:r>
              <a:rPr lang="en-US">
                <a:solidFill>
                  <a:schemeClr val="bg1"/>
                </a:solidFill>
              </a:rPr>
              <a:t>www.Clarktraining.com</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t>Katona</a:t>
            </a:r>
            <a:r>
              <a:rPr lang="ja-JP" altLang="en-US">
                <a:latin typeface="Arial"/>
              </a:rPr>
              <a:t>’</a:t>
            </a:r>
            <a:r>
              <a:rPr lang="en-US"/>
              <a:t>s Puzzle Experiments</a:t>
            </a:r>
          </a:p>
        </p:txBody>
      </p:sp>
      <p:sp>
        <p:nvSpPr>
          <p:cNvPr id="955395" name="Rectangle 3"/>
          <p:cNvSpPr>
            <a:spLocks noGrp="1" noChangeArrowheads="1"/>
          </p:cNvSpPr>
          <p:nvPr>
            <p:ph type="body" idx="1"/>
          </p:nvPr>
        </p:nvSpPr>
        <p:spPr>
          <a:xfrm>
            <a:off x="685800" y="1660525"/>
            <a:ext cx="7772400" cy="4435475"/>
          </a:xfrm>
        </p:spPr>
        <p:txBody>
          <a:bodyPr/>
          <a:lstStyle/>
          <a:p>
            <a:pPr>
              <a:lnSpc>
                <a:spcPct val="90000"/>
              </a:lnSpc>
            </a:pPr>
            <a:r>
              <a:rPr lang="en-US" sz="2400"/>
              <a:t>Task: Move 3 sticks to make 4 squares</a:t>
            </a:r>
          </a:p>
          <a:p>
            <a:pPr>
              <a:lnSpc>
                <a:spcPct val="90000"/>
              </a:lnSpc>
            </a:pPr>
            <a:endParaRPr lang="en-US" sz="2400"/>
          </a:p>
          <a:p>
            <a:pPr>
              <a:lnSpc>
                <a:spcPct val="90000"/>
              </a:lnSpc>
            </a:pPr>
            <a:r>
              <a:rPr lang="en-US" sz="2400"/>
              <a:t>Contrasted instruction on:</a:t>
            </a:r>
          </a:p>
          <a:p>
            <a:pPr lvl="1">
              <a:lnSpc>
                <a:spcPct val="90000"/>
              </a:lnSpc>
            </a:pPr>
            <a:r>
              <a:rPr lang="en-US" sz="2000"/>
              <a:t>Rote strategy that applied to a particular problem</a:t>
            </a:r>
          </a:p>
          <a:p>
            <a:pPr lvl="1">
              <a:lnSpc>
                <a:spcPct val="90000"/>
              </a:lnSpc>
            </a:pPr>
            <a:r>
              <a:rPr lang="en-US" sz="2000"/>
              <a:t>General strategy based on structural relations of an entire set of problems </a:t>
            </a:r>
          </a:p>
          <a:p>
            <a:pPr marL="1085850" lvl="2">
              <a:lnSpc>
                <a:spcPct val="90000"/>
              </a:lnSpc>
            </a:pPr>
            <a:r>
              <a:rPr lang="en-US" sz="1400"/>
              <a:t>Here are five squares composed of sixteen equal lines.  We want to change these five squares into four similar squares.  Since we have sixteen lines and want four squares, each square must have four independent side lines, which should not be side lines of any other square at the same time.  Therefore, all lines with a </a:t>
            </a:r>
            <a:r>
              <a:rPr lang="en-US" sz="1400" i="1"/>
              <a:t>double function</a:t>
            </a:r>
            <a:r>
              <a:rPr lang="en-US" sz="1400"/>
              <a:t>, that is, limiting two squares at the same time, must be changed into lines with a </a:t>
            </a:r>
            <a:r>
              <a:rPr lang="en-US" sz="1400" i="1"/>
              <a:t>single function</a:t>
            </a:r>
            <a:r>
              <a:rPr lang="en-US" sz="1400"/>
              <a:t> (limiting one square only)</a:t>
            </a:r>
            <a:r>
              <a:rPr lang="ja-JP" altLang="en-US" sz="1400">
                <a:latin typeface="Arial"/>
              </a:rPr>
              <a:t>”</a:t>
            </a:r>
            <a:endParaRPr lang="en-US" sz="1400"/>
          </a:p>
          <a:p>
            <a:pPr>
              <a:lnSpc>
                <a:spcPct val="90000"/>
              </a:lnSpc>
            </a:pPr>
            <a:r>
              <a:rPr lang="en-US" sz="2400"/>
              <a:t>Rote Ss ~ better on trained problem, meaningful Ss much better on transfer </a:t>
            </a:r>
          </a:p>
          <a:p>
            <a:pPr>
              <a:lnSpc>
                <a:spcPct val="90000"/>
              </a:lnSpc>
            </a:pPr>
            <a:endParaRPr lang="en-US" sz="2400"/>
          </a:p>
        </p:txBody>
      </p:sp>
      <p:sp>
        <p:nvSpPr>
          <p:cNvPr id="955396" name="Line 4"/>
          <p:cNvSpPr>
            <a:spLocks noChangeShapeType="1"/>
          </p:cNvSpPr>
          <p:nvPr/>
        </p:nvSpPr>
        <p:spPr bwMode="auto">
          <a:xfrm>
            <a:off x="6659563" y="2208213"/>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397" name="Line 5"/>
          <p:cNvSpPr>
            <a:spLocks noChangeShapeType="1"/>
          </p:cNvSpPr>
          <p:nvPr/>
        </p:nvSpPr>
        <p:spPr bwMode="auto">
          <a:xfrm>
            <a:off x="7085013" y="2206625"/>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398" name="Line 6"/>
          <p:cNvSpPr>
            <a:spLocks noChangeShapeType="1"/>
          </p:cNvSpPr>
          <p:nvPr/>
        </p:nvSpPr>
        <p:spPr bwMode="auto">
          <a:xfrm>
            <a:off x="7534275" y="2206625"/>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399" name="Line 7"/>
          <p:cNvSpPr>
            <a:spLocks noChangeShapeType="1"/>
          </p:cNvSpPr>
          <p:nvPr/>
        </p:nvSpPr>
        <p:spPr bwMode="auto">
          <a:xfrm rot="5400000">
            <a:off x="7315201" y="1976437"/>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0" name="Line 8"/>
          <p:cNvSpPr>
            <a:spLocks noChangeShapeType="1"/>
          </p:cNvSpPr>
          <p:nvPr/>
        </p:nvSpPr>
        <p:spPr bwMode="auto">
          <a:xfrm rot="5400000">
            <a:off x="6862763" y="2435225"/>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1" name="Line 9"/>
          <p:cNvSpPr>
            <a:spLocks noChangeShapeType="1"/>
          </p:cNvSpPr>
          <p:nvPr/>
        </p:nvSpPr>
        <p:spPr bwMode="auto">
          <a:xfrm rot="5400000">
            <a:off x="7323138" y="2433637"/>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2" name="Line 10"/>
          <p:cNvSpPr>
            <a:spLocks noChangeShapeType="1"/>
          </p:cNvSpPr>
          <p:nvPr/>
        </p:nvSpPr>
        <p:spPr bwMode="auto">
          <a:xfrm rot="5400000">
            <a:off x="6881813" y="1979612"/>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3" name="Line 11"/>
          <p:cNvSpPr>
            <a:spLocks noChangeShapeType="1"/>
          </p:cNvSpPr>
          <p:nvPr/>
        </p:nvSpPr>
        <p:spPr bwMode="auto">
          <a:xfrm>
            <a:off x="7983538" y="2217738"/>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4" name="Line 12"/>
          <p:cNvSpPr>
            <a:spLocks noChangeShapeType="1"/>
          </p:cNvSpPr>
          <p:nvPr/>
        </p:nvSpPr>
        <p:spPr bwMode="auto">
          <a:xfrm rot="5400000">
            <a:off x="7764463" y="1987550"/>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5" name="Line 13"/>
          <p:cNvSpPr>
            <a:spLocks noChangeShapeType="1"/>
          </p:cNvSpPr>
          <p:nvPr/>
        </p:nvSpPr>
        <p:spPr bwMode="auto">
          <a:xfrm rot="5400000">
            <a:off x="7772401" y="2444750"/>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6" name="Line 14"/>
          <p:cNvSpPr>
            <a:spLocks noChangeShapeType="1"/>
          </p:cNvSpPr>
          <p:nvPr/>
        </p:nvSpPr>
        <p:spPr bwMode="auto">
          <a:xfrm>
            <a:off x="8443913" y="2217738"/>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7" name="Line 15"/>
          <p:cNvSpPr>
            <a:spLocks noChangeShapeType="1"/>
          </p:cNvSpPr>
          <p:nvPr/>
        </p:nvSpPr>
        <p:spPr bwMode="auto">
          <a:xfrm rot="5400000">
            <a:off x="8213726" y="1987550"/>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8" name="Line 16"/>
          <p:cNvSpPr>
            <a:spLocks noChangeShapeType="1"/>
          </p:cNvSpPr>
          <p:nvPr/>
        </p:nvSpPr>
        <p:spPr bwMode="auto">
          <a:xfrm rot="5400000">
            <a:off x="8221663" y="2444750"/>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09" name="Line 17"/>
          <p:cNvSpPr>
            <a:spLocks noChangeShapeType="1"/>
          </p:cNvSpPr>
          <p:nvPr/>
        </p:nvSpPr>
        <p:spPr bwMode="auto">
          <a:xfrm>
            <a:off x="7981950" y="1752600"/>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10" name="Line 18"/>
          <p:cNvSpPr>
            <a:spLocks noChangeShapeType="1"/>
          </p:cNvSpPr>
          <p:nvPr/>
        </p:nvSpPr>
        <p:spPr bwMode="auto">
          <a:xfrm>
            <a:off x="8442325" y="1752600"/>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5411" name="Line 19"/>
          <p:cNvSpPr>
            <a:spLocks noChangeShapeType="1"/>
          </p:cNvSpPr>
          <p:nvPr/>
        </p:nvSpPr>
        <p:spPr bwMode="auto">
          <a:xfrm rot="5400000">
            <a:off x="8212138" y="1522412"/>
            <a:ext cx="0"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217102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5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53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553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553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5539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55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685800" y="609600"/>
            <a:ext cx="7772400" cy="690563"/>
          </a:xfrm>
        </p:spPr>
        <p:txBody>
          <a:bodyPr>
            <a:normAutofit fontScale="90000"/>
          </a:bodyPr>
          <a:lstStyle/>
          <a:p>
            <a:r>
              <a:rPr lang="en-US"/>
              <a:t>Lateral vs. vertical transfer</a:t>
            </a:r>
          </a:p>
        </p:txBody>
      </p:sp>
      <p:sp>
        <p:nvSpPr>
          <p:cNvPr id="956419" name="Rectangle 3"/>
          <p:cNvSpPr>
            <a:spLocks noGrp="1" noChangeArrowheads="1"/>
          </p:cNvSpPr>
          <p:nvPr>
            <p:ph type="body" idx="1"/>
          </p:nvPr>
        </p:nvSpPr>
        <p:spPr>
          <a:xfrm>
            <a:off x="685800" y="1577975"/>
            <a:ext cx="7772400" cy="4518025"/>
          </a:xfrm>
        </p:spPr>
        <p:txBody>
          <a:bodyPr/>
          <a:lstStyle/>
          <a:p>
            <a:r>
              <a:rPr lang="en-US" sz="2000"/>
              <a:t>Lateral transfer: Spreads over sets of same level of complexity</a:t>
            </a:r>
          </a:p>
          <a:p>
            <a:pPr lvl="1"/>
            <a:r>
              <a:rPr lang="en-US" sz="1800"/>
              <a:t>E.g., between different programming languages</a:t>
            </a:r>
          </a:p>
          <a:p>
            <a:r>
              <a:rPr lang="en-US" sz="2000"/>
              <a:t>Vertical transfer: Spreads from lower-level to higher-level skills, from parts to whole</a:t>
            </a:r>
          </a:p>
          <a:p>
            <a:pPr lvl="1"/>
            <a:r>
              <a:rPr lang="en-US" sz="1800"/>
              <a:t>E.g., writing loops in isolation transfers to doing so in the context of a large problem</a:t>
            </a:r>
          </a:p>
          <a:p>
            <a:r>
              <a:rPr lang="en-US" sz="2000"/>
              <a:t>Vertical transfer is common, lateral is rare</a:t>
            </a:r>
          </a:p>
          <a:p>
            <a:pPr lvl="1"/>
            <a:r>
              <a:rPr lang="en-US" sz="1800"/>
              <a:t>Vertical transfer was applied in early instructional design theories</a:t>
            </a:r>
          </a:p>
          <a:p>
            <a:pPr marL="1085850" lvl="2"/>
            <a:r>
              <a:rPr lang="en-US" sz="1600"/>
              <a:t>Gagne &amp; programmed instruction (Behaviorist)</a:t>
            </a:r>
          </a:p>
          <a:p>
            <a:pPr marL="1085850" lvl="2"/>
            <a:r>
              <a:rPr lang="en-US" sz="1600"/>
              <a:t>Identify hierarchy of parts that need to be learned</a:t>
            </a:r>
          </a:p>
          <a:p>
            <a:pPr marL="1085850" lvl="2"/>
            <a:r>
              <a:rPr lang="en-US" sz="1600"/>
              <a:t>Sequence instruction so that smaller parts are mastered first before larger wholes</a:t>
            </a:r>
          </a:p>
        </p:txBody>
      </p:sp>
    </p:spTree>
    <p:extLst>
      <p:ext uri="{BB962C8B-B14F-4D97-AF65-F5344CB8AC3E}">
        <p14:creationId xmlns:p14="http://schemas.microsoft.com/office/powerpoint/2010/main" val="148894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6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564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564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564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64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564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564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564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56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ctrTitle"/>
          </p:nvPr>
        </p:nvSpPr>
        <p:spPr>
          <a:xfrm>
            <a:off x="685800" y="2286000"/>
            <a:ext cx="7772400" cy="1143000"/>
          </a:xfrm>
        </p:spPr>
        <p:txBody>
          <a:bodyPr/>
          <a:lstStyle/>
          <a:p>
            <a:r>
              <a:rPr lang="en-US" dirty="0" smtClean="0"/>
              <a:t>And now another task </a:t>
            </a:r>
            <a:r>
              <a:rPr lang="en-US" dirty="0"/>
              <a:t>…</a:t>
            </a:r>
          </a:p>
        </p:txBody>
      </p:sp>
      <p:sp>
        <p:nvSpPr>
          <p:cNvPr id="1055747"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275553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a:t>Try this problem</a:t>
            </a:r>
          </a:p>
        </p:txBody>
      </p:sp>
      <p:sp>
        <p:nvSpPr>
          <p:cNvPr id="1048579" name="Rectangle 3"/>
          <p:cNvSpPr>
            <a:spLocks noGrp="1" noChangeArrowheads="1"/>
          </p:cNvSpPr>
          <p:nvPr>
            <p:ph type="body" idx="1"/>
          </p:nvPr>
        </p:nvSpPr>
        <p:spPr>
          <a:xfrm>
            <a:off x="838200" y="1765300"/>
            <a:ext cx="7620000" cy="4330700"/>
          </a:xfrm>
        </p:spPr>
        <p:txBody>
          <a:bodyPr/>
          <a:lstStyle/>
          <a:p>
            <a:pPr marL="0" indent="0">
              <a:buFontTx/>
              <a:buNone/>
            </a:pPr>
            <a:r>
              <a:rPr lang="en-US" sz="2000"/>
              <a:t>Suppose you are a doctor faced with a patient who has a malignant tumor in his stomach.  It is impossible to operate on the patient, but unless the tumor is destroyed the patient will die.  There is a kind of ray that can be used to destroy the tumor. If the rays reach the tumor all at once at a sufficiently high intensity, the tumor will be destroyed. Unfortunately, at this intensity the healthy tissue that the rays pass through on the way to the tumor will also be destroyed.  At lower intensities the rays are harmless to healthy tissue, but they will not affect the tumor either.  What type of procedure might be used to destroy the tumor with the rays, and at the same time avoid destroying the healthy tissue?</a:t>
            </a:r>
          </a:p>
        </p:txBody>
      </p:sp>
    </p:spTree>
    <p:extLst>
      <p:ext uri="{BB962C8B-B14F-4D97-AF65-F5344CB8AC3E}">
        <p14:creationId xmlns:p14="http://schemas.microsoft.com/office/powerpoint/2010/main" val="316088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endParaRPr lang="en-US"/>
          </a:p>
        </p:txBody>
      </p:sp>
      <p:sp>
        <p:nvSpPr>
          <p:cNvPr id="1057795" name="Rectangle 3"/>
          <p:cNvSpPr>
            <a:spLocks noGrp="1" noChangeArrowheads="1"/>
          </p:cNvSpPr>
          <p:nvPr>
            <p:ph type="body" idx="1"/>
          </p:nvPr>
        </p:nvSpPr>
        <p:spPr/>
        <p:txBody>
          <a:bodyPr/>
          <a:lstStyle/>
          <a:p>
            <a:r>
              <a:rPr lang="en-US"/>
              <a:t>How many think they have the answer?</a:t>
            </a:r>
          </a:p>
          <a:p>
            <a:r>
              <a:rPr lang="en-US"/>
              <a:t>Here</a:t>
            </a:r>
            <a:r>
              <a:rPr lang="ja-JP" altLang="en-US">
                <a:latin typeface="Arial"/>
              </a:rPr>
              <a:t>’</a:t>
            </a:r>
            <a:r>
              <a:rPr lang="en-US"/>
              <a:t>s a hint:</a:t>
            </a:r>
          </a:p>
          <a:p>
            <a:pPr>
              <a:buFontTx/>
              <a:buNone/>
            </a:pPr>
            <a:r>
              <a:rPr lang="en-US"/>
              <a:t>	Remember that story we started with …</a:t>
            </a:r>
          </a:p>
          <a:p>
            <a:r>
              <a:rPr lang="en-US"/>
              <a:t>How many think they have it now?</a:t>
            </a:r>
          </a:p>
          <a:p>
            <a:r>
              <a:rPr lang="en-US"/>
              <a:t>Here</a:t>
            </a:r>
            <a:r>
              <a:rPr lang="ja-JP" altLang="en-US">
                <a:latin typeface="Arial"/>
              </a:rPr>
              <a:t>’</a:t>
            </a:r>
            <a:r>
              <a:rPr lang="en-US"/>
              <a:t>s another hint …</a:t>
            </a:r>
          </a:p>
        </p:txBody>
      </p:sp>
    </p:spTree>
    <p:extLst>
      <p:ext uri="{BB962C8B-B14F-4D97-AF65-F5344CB8AC3E}">
        <p14:creationId xmlns:p14="http://schemas.microsoft.com/office/powerpoint/2010/main" val="342284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endParaRPr lang="en-US"/>
          </a:p>
        </p:txBody>
      </p:sp>
      <p:sp>
        <p:nvSpPr>
          <p:cNvPr id="1059843" name="Rectangle 3"/>
          <p:cNvSpPr>
            <a:spLocks noGrp="1" noChangeArrowheads="1"/>
          </p:cNvSpPr>
          <p:nvPr>
            <p:ph type="body" idx="1"/>
          </p:nvPr>
        </p:nvSpPr>
        <p:spPr/>
        <p:txBody>
          <a:bodyPr/>
          <a:lstStyle/>
          <a:p>
            <a:endParaRPr lang="en-US"/>
          </a:p>
        </p:txBody>
      </p:sp>
      <p:pic>
        <p:nvPicPr>
          <p:cNvPr id="1059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781050"/>
            <a:ext cx="8609012"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5444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0867" name="Rectangle 3"/>
          <p:cNvSpPr>
            <a:spLocks noGrp="1" noChangeArrowheads="1"/>
          </p:cNvSpPr>
          <p:nvPr>
            <p:ph type="body" idx="1"/>
          </p:nvPr>
        </p:nvSpPr>
        <p:spPr>
          <a:xfrm>
            <a:off x="685800" y="812800"/>
            <a:ext cx="7772400" cy="4076700"/>
          </a:xfrm>
        </p:spPr>
        <p:txBody>
          <a:bodyPr/>
          <a:lstStyle/>
          <a:p>
            <a:r>
              <a:rPr lang="en-US"/>
              <a:t>How many think they have it now?</a:t>
            </a:r>
          </a:p>
          <a:p>
            <a:r>
              <a:rPr lang="en-US"/>
              <a:t>Here</a:t>
            </a:r>
            <a:r>
              <a:rPr lang="ja-JP" altLang="en-US">
                <a:latin typeface="Arial"/>
              </a:rPr>
              <a:t>’</a:t>
            </a:r>
            <a:r>
              <a:rPr lang="en-US"/>
              <a:t>s another hint … </a:t>
            </a:r>
            <a:br>
              <a:rPr lang="en-US"/>
            </a:br>
            <a:r>
              <a:rPr lang="en-US" sz="2000"/>
              <a:t>Success in these stories can be attributed to this important principle: If you need a large force to accomplish some purpose, but are prevented from applying such a force directly, many smaller forces applied simultaneously from different directions may work just as well.</a:t>
            </a:r>
          </a:p>
          <a:p>
            <a:r>
              <a:rPr lang="en-US"/>
              <a:t>How many think they have it now?</a:t>
            </a:r>
          </a:p>
          <a:p>
            <a:r>
              <a:rPr lang="en-US"/>
              <a:t>Here</a:t>
            </a:r>
            <a:r>
              <a:rPr lang="ja-JP" altLang="en-US">
                <a:latin typeface="Arial"/>
              </a:rPr>
              <a:t>’</a:t>
            </a:r>
            <a:r>
              <a:rPr lang="en-US"/>
              <a:t>s another hint …</a:t>
            </a:r>
          </a:p>
        </p:txBody>
      </p:sp>
      <p:pic>
        <p:nvPicPr>
          <p:cNvPr id="1060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50" y="4732338"/>
            <a:ext cx="4737100"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85966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0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0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0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0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60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a:t>Analogical transfer</a:t>
            </a:r>
          </a:p>
        </p:txBody>
      </p:sp>
      <p:sp>
        <p:nvSpPr>
          <p:cNvPr id="958467" name="Rectangle 3"/>
          <p:cNvSpPr>
            <a:spLocks noGrp="1" noChangeArrowheads="1"/>
          </p:cNvSpPr>
          <p:nvPr>
            <p:ph type="body" idx="1"/>
          </p:nvPr>
        </p:nvSpPr>
        <p:spPr>
          <a:xfrm>
            <a:off x="685800" y="1766888"/>
            <a:ext cx="7772400" cy="4329112"/>
          </a:xfrm>
        </p:spPr>
        <p:txBody>
          <a:bodyPr/>
          <a:lstStyle/>
          <a:p>
            <a:r>
              <a:rPr lang="en-US" sz="2000"/>
              <a:t>These were materials from</a:t>
            </a:r>
          </a:p>
          <a:p>
            <a:pPr lvl="1"/>
            <a:r>
              <a:rPr lang="en-US">
                <a:latin typeface="Times New Roman" charset="0"/>
              </a:rPr>
              <a:t>Gick, M. L., &amp; Holyoak, K. J. (1983). Schema induction and analogical transfer. Cognitive Psychology,  15, 1-38. </a:t>
            </a:r>
          </a:p>
          <a:p>
            <a:r>
              <a:rPr lang="en-US" sz="2000"/>
              <a:t>Baseline results</a:t>
            </a:r>
          </a:p>
          <a:p>
            <a:pPr lvl="1"/>
            <a:r>
              <a:rPr lang="en-US" sz="1800"/>
              <a:t>Less than 10% solve Radiation problem at first exposure</a:t>
            </a:r>
          </a:p>
          <a:p>
            <a:pPr lvl="1"/>
            <a:r>
              <a:rPr lang="en-US" sz="1800"/>
              <a:t>After reading General story, only 29% without hint</a:t>
            </a:r>
          </a:p>
          <a:p>
            <a:pPr lvl="1"/>
            <a:r>
              <a:rPr lang="en-US" sz="1800"/>
              <a:t>After a hint of story relevance, 79% solve</a:t>
            </a:r>
          </a:p>
          <a:p>
            <a:r>
              <a:rPr lang="en-US" sz="2000"/>
              <a:t>G &amp; H had six experiments addressing various instructional strategies &amp; some of their combinations …</a:t>
            </a:r>
            <a:endParaRPr lang="en-US"/>
          </a:p>
        </p:txBody>
      </p:sp>
    </p:spTree>
    <p:extLst>
      <p:ext uri="{BB962C8B-B14F-4D97-AF65-F5344CB8AC3E}">
        <p14:creationId xmlns:p14="http://schemas.microsoft.com/office/powerpoint/2010/main" val="3970928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8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584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584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584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584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584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58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6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idx="4294967295"/>
          </p:nvPr>
        </p:nvSpPr>
        <p:spPr>
          <a:xfrm>
            <a:off x="165100" y="101600"/>
            <a:ext cx="2514600" cy="1143000"/>
          </a:xfrm>
        </p:spPr>
        <p:txBody>
          <a:bodyPr/>
          <a:lstStyle/>
          <a:p>
            <a:r>
              <a:rPr lang="en-US" sz="2000"/>
              <a:t>Instructional options explored by Gick &amp; Holyoak</a:t>
            </a:r>
          </a:p>
        </p:txBody>
      </p:sp>
      <p:sp>
        <p:nvSpPr>
          <p:cNvPr id="1064963" name="Text Box 3"/>
          <p:cNvSpPr txBox="1">
            <a:spLocks noChangeArrowheads="1"/>
          </p:cNvSpPr>
          <p:nvPr/>
        </p:nvSpPr>
        <p:spPr bwMode="auto">
          <a:xfrm>
            <a:off x="4089400" y="482600"/>
            <a:ext cx="185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What</a:t>
            </a:r>
            <a:r>
              <a:rPr lang="ja-JP" altLang="en-US" sz="2000">
                <a:effectLst/>
                <a:latin typeface="Arial" charset="0"/>
                <a:cs typeface="ＭＳ Ｐゴシック" charset="0"/>
              </a:rPr>
              <a:t>’</a:t>
            </a:r>
            <a:r>
              <a:rPr lang="en-US" sz="2000">
                <a:effectLst/>
                <a:latin typeface="Arial" charset="0"/>
                <a:cs typeface="ＭＳ Ｐゴシック" charset="0"/>
              </a:rPr>
              <a:t>s best?</a:t>
            </a:r>
          </a:p>
        </p:txBody>
      </p:sp>
      <p:sp>
        <p:nvSpPr>
          <p:cNvPr id="1064964" name="Text Box 5"/>
          <p:cNvSpPr txBox="1">
            <a:spLocks noChangeArrowheads="1"/>
          </p:cNvSpPr>
          <p:nvPr/>
        </p:nvSpPr>
        <p:spPr bwMode="auto">
          <a:xfrm>
            <a:off x="6883400" y="2413000"/>
            <a:ext cx="1447800" cy="701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One Example</a:t>
            </a:r>
          </a:p>
        </p:txBody>
      </p:sp>
      <p:sp>
        <p:nvSpPr>
          <p:cNvPr id="1064965" name="Text Box 88"/>
          <p:cNvSpPr txBox="1">
            <a:spLocks noChangeArrowheads="1"/>
          </p:cNvSpPr>
          <p:nvPr/>
        </p:nvSpPr>
        <p:spPr bwMode="auto">
          <a:xfrm>
            <a:off x="2578100" y="762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a:effectLst/>
                <a:latin typeface="Arial" charset="0"/>
                <a:cs typeface="ＭＳ Ｐゴシック" charset="0"/>
              </a:rPr>
              <a:t>More help</a:t>
            </a:r>
            <a:br>
              <a:rPr lang="en-US" sz="1800">
                <a:effectLst/>
                <a:latin typeface="Arial" charset="0"/>
                <a:cs typeface="ＭＳ Ｐゴシック" charset="0"/>
              </a:rPr>
            </a:br>
            <a:r>
              <a:rPr lang="en-US" sz="1800">
                <a:effectLst/>
                <a:latin typeface="Arial" charset="0"/>
                <a:cs typeface="ＭＳ Ｐゴシック" charset="0"/>
              </a:rPr>
              <a:t>Basics</a:t>
            </a:r>
          </a:p>
        </p:txBody>
      </p:sp>
      <p:sp>
        <p:nvSpPr>
          <p:cNvPr id="1064966" name="Text Box 89"/>
          <p:cNvSpPr txBox="1">
            <a:spLocks noChangeArrowheads="1"/>
          </p:cNvSpPr>
          <p:nvPr/>
        </p:nvSpPr>
        <p:spPr bwMode="auto">
          <a:xfrm>
            <a:off x="6083300" y="85725"/>
            <a:ext cx="1993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a:effectLst/>
                <a:latin typeface="Arial" charset="0"/>
                <a:cs typeface="ＭＳ Ｐゴシック" charset="0"/>
              </a:rPr>
              <a:t>More challenge Understanding</a:t>
            </a:r>
          </a:p>
        </p:txBody>
      </p:sp>
      <p:sp>
        <p:nvSpPr>
          <p:cNvPr id="1064967" name="Line 90"/>
          <p:cNvSpPr>
            <a:spLocks noChangeShapeType="1"/>
          </p:cNvSpPr>
          <p:nvPr/>
        </p:nvSpPr>
        <p:spPr bwMode="auto">
          <a:xfrm>
            <a:off x="3886200" y="355600"/>
            <a:ext cx="2082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64968" name="Group 8"/>
          <p:cNvGrpSpPr>
            <a:grpSpLocks/>
          </p:cNvGrpSpPr>
          <p:nvPr/>
        </p:nvGrpSpPr>
        <p:grpSpPr bwMode="auto">
          <a:xfrm>
            <a:off x="6146800" y="3216275"/>
            <a:ext cx="2908300" cy="1358900"/>
            <a:chOff x="200" y="2026"/>
            <a:chExt cx="1832" cy="856"/>
          </a:xfrm>
        </p:grpSpPr>
        <p:sp>
          <p:nvSpPr>
            <p:cNvPr id="1064969" name="Text Box 9"/>
            <p:cNvSpPr txBox="1">
              <a:spLocks noChangeArrowheads="1"/>
            </p:cNvSpPr>
            <p:nvPr/>
          </p:nvSpPr>
          <p:spPr bwMode="auto">
            <a:xfrm>
              <a:off x="200" y="2248"/>
              <a:ext cx="759" cy="63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Abstract Solution Diagram</a:t>
              </a:r>
            </a:p>
          </p:txBody>
        </p:sp>
        <p:sp>
          <p:nvSpPr>
            <p:cNvPr id="1064970" name="Text Box 10"/>
            <p:cNvSpPr txBox="1">
              <a:spLocks noChangeArrowheads="1"/>
            </p:cNvSpPr>
            <p:nvPr/>
          </p:nvSpPr>
          <p:spPr bwMode="auto">
            <a:xfrm>
              <a:off x="1528" y="2258"/>
              <a:ext cx="504"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No </a:t>
              </a:r>
              <a:br>
                <a:rPr lang="en-US" sz="2000">
                  <a:effectLst/>
                  <a:latin typeface="Arial" charset="0"/>
                  <a:cs typeface="ＭＳ Ｐゴシック" charset="0"/>
                </a:rPr>
              </a:br>
              <a:r>
                <a:rPr lang="en-US" sz="2000">
                  <a:effectLst/>
                  <a:latin typeface="Arial" charset="0"/>
                  <a:cs typeface="ＭＳ Ｐゴシック" charset="0"/>
                </a:rPr>
                <a:t>Help</a:t>
              </a:r>
            </a:p>
          </p:txBody>
        </p:sp>
        <p:sp>
          <p:nvSpPr>
            <p:cNvPr id="1064971" name="Text Box 11"/>
            <p:cNvSpPr txBox="1">
              <a:spLocks noChangeArrowheads="1"/>
            </p:cNvSpPr>
            <p:nvPr/>
          </p:nvSpPr>
          <p:spPr bwMode="auto">
            <a:xfrm>
              <a:off x="855" y="2248"/>
              <a:ext cx="770"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Verbal Principle</a:t>
              </a:r>
            </a:p>
          </p:txBody>
        </p:sp>
        <p:cxnSp>
          <p:nvCxnSpPr>
            <p:cNvPr id="1064972" name="AutoShape 12"/>
            <p:cNvCxnSpPr>
              <a:cxnSpLocks noChangeShapeType="1"/>
            </p:cNvCxnSpPr>
            <p:nvPr/>
          </p:nvCxnSpPr>
          <p:spPr bwMode="auto">
            <a:xfrm>
              <a:off x="1224" y="2042"/>
              <a:ext cx="0" cy="19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4973" name="AutoShape 13"/>
            <p:cNvCxnSpPr>
              <a:cxnSpLocks noChangeShapeType="1"/>
              <a:endCxn id="1064970" idx="0"/>
            </p:cNvCxnSpPr>
            <p:nvPr/>
          </p:nvCxnSpPr>
          <p:spPr bwMode="auto">
            <a:xfrm>
              <a:off x="1216" y="2026"/>
              <a:ext cx="564" cy="23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4974" name="AutoShape 14"/>
            <p:cNvCxnSpPr>
              <a:cxnSpLocks noChangeShapeType="1"/>
              <a:endCxn id="1064969" idx="0"/>
            </p:cNvCxnSpPr>
            <p:nvPr/>
          </p:nvCxnSpPr>
          <p:spPr bwMode="auto">
            <a:xfrm flipH="1">
              <a:off x="580" y="2026"/>
              <a:ext cx="640" cy="22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1064985" name="Text Box 43"/>
          <p:cNvSpPr txBox="1">
            <a:spLocks noChangeArrowheads="1"/>
          </p:cNvSpPr>
          <p:nvPr/>
        </p:nvSpPr>
        <p:spPr bwMode="auto">
          <a:xfrm>
            <a:off x="6350000" y="4546600"/>
            <a:ext cx="2679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81%       80%      79%</a:t>
            </a:r>
          </a:p>
        </p:txBody>
      </p:sp>
      <p:grpSp>
        <p:nvGrpSpPr>
          <p:cNvPr id="1064986" name="Group 26"/>
          <p:cNvGrpSpPr>
            <a:grpSpLocks/>
          </p:cNvGrpSpPr>
          <p:nvPr/>
        </p:nvGrpSpPr>
        <p:grpSpPr bwMode="auto">
          <a:xfrm>
            <a:off x="571500" y="3216275"/>
            <a:ext cx="5018088" cy="1727200"/>
            <a:chOff x="360" y="2026"/>
            <a:chExt cx="3161" cy="1088"/>
          </a:xfrm>
        </p:grpSpPr>
        <p:sp>
          <p:nvSpPr>
            <p:cNvPr id="1064987" name="Text Box 9"/>
            <p:cNvSpPr txBox="1">
              <a:spLocks noChangeArrowheads="1"/>
            </p:cNvSpPr>
            <p:nvPr/>
          </p:nvSpPr>
          <p:spPr bwMode="auto">
            <a:xfrm>
              <a:off x="360" y="2248"/>
              <a:ext cx="759" cy="63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Abstract Solution Diagram</a:t>
              </a:r>
            </a:p>
          </p:txBody>
        </p:sp>
        <p:sp>
          <p:nvSpPr>
            <p:cNvPr id="1064988" name="Text Box 11"/>
            <p:cNvSpPr txBox="1">
              <a:spLocks noChangeArrowheads="1"/>
            </p:cNvSpPr>
            <p:nvPr/>
          </p:nvSpPr>
          <p:spPr bwMode="auto">
            <a:xfrm>
              <a:off x="1015" y="2248"/>
              <a:ext cx="770"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Verbal Principle</a:t>
              </a:r>
            </a:p>
          </p:txBody>
        </p:sp>
        <p:cxnSp>
          <p:nvCxnSpPr>
            <p:cNvPr id="1064989" name="AutoShape 12"/>
            <p:cNvCxnSpPr>
              <a:cxnSpLocks noChangeShapeType="1"/>
            </p:cNvCxnSpPr>
            <p:nvPr/>
          </p:nvCxnSpPr>
          <p:spPr bwMode="auto">
            <a:xfrm>
              <a:off x="1384" y="2042"/>
              <a:ext cx="0" cy="19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4990" name="AutoShape 14"/>
            <p:cNvCxnSpPr>
              <a:cxnSpLocks noChangeShapeType="1"/>
              <a:endCxn id="1064987" idx="0"/>
            </p:cNvCxnSpPr>
            <p:nvPr/>
          </p:nvCxnSpPr>
          <p:spPr bwMode="auto">
            <a:xfrm flipH="1">
              <a:off x="740" y="2026"/>
              <a:ext cx="640" cy="22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4991" name="Text Box 9"/>
            <p:cNvSpPr txBox="1">
              <a:spLocks noChangeArrowheads="1"/>
            </p:cNvSpPr>
            <p:nvPr/>
          </p:nvSpPr>
          <p:spPr bwMode="auto">
            <a:xfrm>
              <a:off x="2096" y="2248"/>
              <a:ext cx="759" cy="63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Abstract Solution Diagram</a:t>
              </a:r>
            </a:p>
          </p:txBody>
        </p:sp>
        <p:sp>
          <p:nvSpPr>
            <p:cNvPr id="1064992" name="Text Box 11"/>
            <p:cNvSpPr txBox="1">
              <a:spLocks noChangeArrowheads="1"/>
            </p:cNvSpPr>
            <p:nvPr/>
          </p:nvSpPr>
          <p:spPr bwMode="auto">
            <a:xfrm>
              <a:off x="2751" y="2248"/>
              <a:ext cx="770"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Verbal Principle</a:t>
              </a:r>
            </a:p>
          </p:txBody>
        </p:sp>
        <p:cxnSp>
          <p:nvCxnSpPr>
            <p:cNvPr id="1064993" name="AutoShape 12"/>
            <p:cNvCxnSpPr>
              <a:cxnSpLocks noChangeShapeType="1"/>
            </p:cNvCxnSpPr>
            <p:nvPr/>
          </p:nvCxnSpPr>
          <p:spPr bwMode="auto">
            <a:xfrm>
              <a:off x="3120" y="2042"/>
              <a:ext cx="0" cy="19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4994" name="AutoShape 14"/>
            <p:cNvCxnSpPr>
              <a:cxnSpLocks noChangeShapeType="1"/>
              <a:endCxn id="1064991" idx="0"/>
            </p:cNvCxnSpPr>
            <p:nvPr/>
          </p:nvCxnSpPr>
          <p:spPr bwMode="auto">
            <a:xfrm flipH="1">
              <a:off x="2476" y="2026"/>
              <a:ext cx="640" cy="22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4995" name="Text Box 43"/>
            <p:cNvSpPr txBox="1">
              <a:spLocks noChangeArrowheads="1"/>
            </p:cNvSpPr>
            <p:nvPr/>
          </p:nvSpPr>
          <p:spPr bwMode="auto">
            <a:xfrm>
              <a:off x="2200" y="2864"/>
              <a:ext cx="11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90%        82%</a:t>
              </a:r>
            </a:p>
          </p:txBody>
        </p:sp>
        <p:sp>
          <p:nvSpPr>
            <p:cNvPr id="1064996" name="Text Box 43"/>
            <p:cNvSpPr txBox="1">
              <a:spLocks noChangeArrowheads="1"/>
            </p:cNvSpPr>
            <p:nvPr/>
          </p:nvSpPr>
          <p:spPr bwMode="auto">
            <a:xfrm>
              <a:off x="440" y="2864"/>
              <a:ext cx="4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94%</a:t>
              </a:r>
            </a:p>
          </p:txBody>
        </p:sp>
      </p:grpSp>
      <p:grpSp>
        <p:nvGrpSpPr>
          <p:cNvPr id="1064997" name="Group 37"/>
          <p:cNvGrpSpPr>
            <a:grpSpLocks/>
          </p:cNvGrpSpPr>
          <p:nvPr/>
        </p:nvGrpSpPr>
        <p:grpSpPr bwMode="auto">
          <a:xfrm>
            <a:off x="1320800" y="2187575"/>
            <a:ext cx="6286500" cy="2755900"/>
            <a:chOff x="832" y="1378"/>
            <a:chExt cx="3960" cy="1736"/>
          </a:xfrm>
        </p:grpSpPr>
        <p:sp>
          <p:nvSpPr>
            <p:cNvPr id="1064998" name="Text Box 4"/>
            <p:cNvSpPr txBox="1">
              <a:spLocks noChangeArrowheads="1"/>
            </p:cNvSpPr>
            <p:nvPr/>
          </p:nvSpPr>
          <p:spPr bwMode="auto">
            <a:xfrm>
              <a:off x="832" y="1592"/>
              <a:ext cx="1216"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Two Similar Examples</a:t>
              </a:r>
            </a:p>
          </p:txBody>
        </p:sp>
        <p:cxnSp>
          <p:nvCxnSpPr>
            <p:cNvPr id="1064999" name="AutoShape 6"/>
            <p:cNvCxnSpPr>
              <a:cxnSpLocks noChangeShapeType="1"/>
              <a:endCxn id="1064998" idx="0"/>
            </p:cNvCxnSpPr>
            <p:nvPr/>
          </p:nvCxnSpPr>
          <p:spPr bwMode="auto">
            <a:xfrm flipH="1">
              <a:off x="1440" y="1378"/>
              <a:ext cx="1696" cy="214"/>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5000" name="AutoShape 7"/>
            <p:cNvCxnSpPr>
              <a:cxnSpLocks noChangeShapeType="1"/>
              <a:endCxn id="1064964" idx="0"/>
            </p:cNvCxnSpPr>
            <p:nvPr/>
          </p:nvCxnSpPr>
          <p:spPr bwMode="auto">
            <a:xfrm>
              <a:off x="3160" y="1386"/>
              <a:ext cx="1632" cy="134"/>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5001" name="AutoShape 42"/>
            <p:cNvCxnSpPr>
              <a:cxnSpLocks noChangeShapeType="1"/>
            </p:cNvCxnSpPr>
            <p:nvPr/>
          </p:nvCxnSpPr>
          <p:spPr bwMode="auto">
            <a:xfrm>
              <a:off x="3152" y="1386"/>
              <a:ext cx="22" cy="19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5002" name="Text Box 43"/>
            <p:cNvSpPr txBox="1">
              <a:spLocks noChangeArrowheads="1"/>
            </p:cNvSpPr>
            <p:nvPr/>
          </p:nvSpPr>
          <p:spPr bwMode="auto">
            <a:xfrm>
              <a:off x="2520" y="1592"/>
              <a:ext cx="12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Two Dissimilar Examples</a:t>
              </a:r>
            </a:p>
          </p:txBody>
        </p:sp>
        <p:sp>
          <p:nvSpPr>
            <p:cNvPr id="1065003" name="Text Box 10"/>
            <p:cNvSpPr txBox="1">
              <a:spLocks noChangeArrowheads="1"/>
            </p:cNvSpPr>
            <p:nvPr/>
          </p:nvSpPr>
          <p:spPr bwMode="auto">
            <a:xfrm>
              <a:off x="1688" y="2258"/>
              <a:ext cx="504"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No </a:t>
              </a:r>
              <a:br>
                <a:rPr lang="en-US" sz="2000">
                  <a:effectLst/>
                  <a:latin typeface="Arial" charset="0"/>
                  <a:cs typeface="ＭＳ Ｐゴシック" charset="0"/>
                </a:rPr>
              </a:br>
              <a:r>
                <a:rPr lang="en-US" sz="2000">
                  <a:effectLst/>
                  <a:latin typeface="Arial" charset="0"/>
                  <a:cs typeface="ＭＳ Ｐゴシック" charset="0"/>
                </a:rPr>
                <a:t>Help</a:t>
              </a:r>
            </a:p>
          </p:txBody>
        </p:sp>
        <p:cxnSp>
          <p:nvCxnSpPr>
            <p:cNvPr id="1065004" name="AutoShape 13"/>
            <p:cNvCxnSpPr>
              <a:cxnSpLocks noChangeShapeType="1"/>
              <a:endCxn id="1065003" idx="0"/>
            </p:cNvCxnSpPr>
            <p:nvPr/>
          </p:nvCxnSpPr>
          <p:spPr bwMode="auto">
            <a:xfrm>
              <a:off x="1376" y="2026"/>
              <a:ext cx="564" cy="23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5005" name="Text Box 10"/>
            <p:cNvSpPr txBox="1">
              <a:spLocks noChangeArrowheads="1"/>
            </p:cNvSpPr>
            <p:nvPr/>
          </p:nvSpPr>
          <p:spPr bwMode="auto">
            <a:xfrm>
              <a:off x="3424" y="2258"/>
              <a:ext cx="504"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No </a:t>
              </a:r>
              <a:br>
                <a:rPr lang="en-US" sz="2000">
                  <a:effectLst/>
                  <a:latin typeface="Arial" charset="0"/>
                  <a:cs typeface="ＭＳ Ｐゴシック" charset="0"/>
                </a:rPr>
              </a:br>
              <a:r>
                <a:rPr lang="en-US" sz="2000">
                  <a:effectLst/>
                  <a:latin typeface="Arial" charset="0"/>
                  <a:cs typeface="ＭＳ Ｐゴシック" charset="0"/>
                </a:rPr>
                <a:t>Help</a:t>
              </a:r>
            </a:p>
          </p:txBody>
        </p:sp>
        <p:cxnSp>
          <p:nvCxnSpPr>
            <p:cNvPr id="1065006" name="AutoShape 13"/>
            <p:cNvCxnSpPr>
              <a:cxnSpLocks noChangeShapeType="1"/>
              <a:endCxn id="1065005" idx="0"/>
            </p:cNvCxnSpPr>
            <p:nvPr/>
          </p:nvCxnSpPr>
          <p:spPr bwMode="auto">
            <a:xfrm>
              <a:off x="3112" y="2026"/>
              <a:ext cx="564" cy="23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5007" name="Text Box 43"/>
            <p:cNvSpPr txBox="1">
              <a:spLocks noChangeArrowheads="1"/>
            </p:cNvSpPr>
            <p:nvPr/>
          </p:nvSpPr>
          <p:spPr bwMode="auto">
            <a:xfrm>
              <a:off x="1696" y="2864"/>
              <a:ext cx="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79%</a:t>
              </a:r>
            </a:p>
          </p:txBody>
        </p:sp>
        <p:sp>
          <p:nvSpPr>
            <p:cNvPr id="1065008" name="Text Box 43"/>
            <p:cNvSpPr txBox="1">
              <a:spLocks noChangeArrowheads="1"/>
            </p:cNvSpPr>
            <p:nvPr/>
          </p:nvSpPr>
          <p:spPr bwMode="auto">
            <a:xfrm>
              <a:off x="3496" y="2864"/>
              <a:ext cx="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83%</a:t>
              </a:r>
            </a:p>
          </p:txBody>
        </p:sp>
      </p:grpSp>
    </p:spTree>
    <p:extLst>
      <p:ext uri="{BB962C8B-B14F-4D97-AF65-F5344CB8AC3E}">
        <p14:creationId xmlns:p14="http://schemas.microsoft.com/office/powerpoint/2010/main" val="4250395987"/>
      </p:ext>
    </p:extLst>
  </p:cSld>
  <p:clrMapOvr>
    <a:masterClrMapping/>
  </p:clrMapOvr>
  <p:transition xmlns:p14="http://schemas.microsoft.com/office/powerpoint/2010/main" advTm="1208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649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64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p:txBody>
          <a:bodyPr>
            <a:normAutofit fontScale="90000"/>
          </a:bodyPr>
          <a:lstStyle/>
          <a:p>
            <a:r>
              <a:rPr lang="en-US"/>
              <a:t>Simple 2-Stage Model of Analogical Transfer</a:t>
            </a:r>
          </a:p>
        </p:txBody>
      </p:sp>
      <p:sp>
        <p:nvSpPr>
          <p:cNvPr id="959491" name="Rectangle 3"/>
          <p:cNvSpPr>
            <a:spLocks noGrp="1" noChangeArrowheads="1"/>
          </p:cNvSpPr>
          <p:nvPr>
            <p:ph type="body" idx="1"/>
          </p:nvPr>
        </p:nvSpPr>
        <p:spPr>
          <a:xfrm>
            <a:off x="685800" y="2076450"/>
            <a:ext cx="7772400" cy="4019550"/>
          </a:xfrm>
        </p:spPr>
        <p:txBody>
          <a:bodyPr>
            <a:normAutofit lnSpcReduction="10000"/>
          </a:bodyPr>
          <a:lstStyle/>
          <a:p>
            <a:pPr>
              <a:lnSpc>
                <a:spcPct val="90000"/>
              </a:lnSpc>
              <a:buFontTx/>
              <a:buNone/>
            </a:pPr>
            <a:r>
              <a:rPr lang="en-US"/>
              <a:t>1. Retrieve a similar prior problem</a:t>
            </a:r>
          </a:p>
          <a:p>
            <a:pPr>
              <a:lnSpc>
                <a:spcPct val="90000"/>
              </a:lnSpc>
              <a:buFontTx/>
              <a:buNone/>
            </a:pPr>
            <a:r>
              <a:rPr lang="en-US"/>
              <a:t>2. Map it on to your current situation</a:t>
            </a:r>
          </a:p>
          <a:p>
            <a:pPr>
              <a:lnSpc>
                <a:spcPct val="90000"/>
              </a:lnSpc>
              <a:buFontTx/>
              <a:buNone/>
            </a:pPr>
            <a:endParaRPr lang="en-US"/>
          </a:p>
          <a:p>
            <a:pPr>
              <a:lnSpc>
                <a:spcPct val="90000"/>
              </a:lnSpc>
            </a:pPr>
            <a:r>
              <a:rPr lang="en-US"/>
              <a:t>Many studies, like G &amp; H, show difficulties with retrieval (#1)</a:t>
            </a:r>
          </a:p>
          <a:p>
            <a:pPr>
              <a:lnSpc>
                <a:spcPct val="90000"/>
              </a:lnSpc>
            </a:pPr>
            <a:r>
              <a:rPr lang="en-US"/>
              <a:t>But in more complex domains, mapping (#2) is also a challenge</a:t>
            </a:r>
          </a:p>
          <a:p>
            <a:pPr lvl="1">
              <a:lnSpc>
                <a:spcPct val="90000"/>
              </a:lnSpc>
            </a:pPr>
            <a:r>
              <a:rPr lang="en-US"/>
              <a:t>Need deep, not surface feature encodings of problems to make a productive mapping</a:t>
            </a:r>
          </a:p>
        </p:txBody>
      </p:sp>
    </p:spTree>
    <p:extLst>
      <p:ext uri="{BB962C8B-B14F-4D97-AF65-F5344CB8AC3E}">
        <p14:creationId xmlns:p14="http://schemas.microsoft.com/office/powerpoint/2010/main" val="1404897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9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9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94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94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59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533400" y="228600"/>
            <a:ext cx="8229600" cy="1143000"/>
          </a:xfrm>
        </p:spPr>
        <p:txBody>
          <a:bodyPr/>
          <a:lstStyle/>
          <a:p>
            <a:r>
              <a:rPr lang="en-US" sz="4000" smtClean="0">
                <a:latin typeface="Candara" pitchFamily="34" charset="0"/>
                <a:cs typeface="Microsoft Sans Serif" pitchFamily="34" charset="0"/>
              </a:rPr>
              <a:t>Three types of thinking skills</a:t>
            </a:r>
          </a:p>
        </p:txBody>
      </p:sp>
      <p:graphicFrame>
        <p:nvGraphicFramePr>
          <p:cNvPr id="7" name="Content Placeholder 6"/>
          <p:cNvGraphicFramePr>
            <a:graphicFrameLocks noGrp="1"/>
          </p:cNvGraphicFramePr>
          <p:nvPr>
            <p:ph idx="1"/>
          </p:nvPr>
        </p:nvGraphicFramePr>
        <p:xfrm>
          <a:off x="457200" y="1935163"/>
          <a:ext cx="8229600" cy="2789236"/>
        </p:xfrm>
        <a:graphic>
          <a:graphicData uri="http://schemas.openxmlformats.org/drawingml/2006/table">
            <a:tbl>
              <a:tblPr firstRow="1" bandRow="1">
                <a:tableStyleId>{5C22544A-7EE6-4342-B048-85BDC9FD1C3A}</a:tableStyleId>
              </a:tblPr>
              <a:tblGrid>
                <a:gridCol w="2590800"/>
                <a:gridCol w="2895600"/>
                <a:gridCol w="2743200"/>
              </a:tblGrid>
              <a:tr h="477106">
                <a:tc>
                  <a:txBody>
                    <a:bodyPr/>
                    <a:lstStyle/>
                    <a:p>
                      <a:r>
                        <a:rPr lang="en-US" sz="2400" dirty="0" smtClean="0"/>
                        <a:t>Type</a:t>
                      </a:r>
                      <a:endParaRPr lang="en-US" sz="2400" dirty="0"/>
                    </a:p>
                  </a:txBody>
                  <a:tcPr/>
                </a:tc>
                <a:tc>
                  <a:txBody>
                    <a:bodyPr/>
                    <a:lstStyle/>
                    <a:p>
                      <a:r>
                        <a:rPr lang="en-US" sz="2400" dirty="0" smtClean="0"/>
                        <a:t>Description</a:t>
                      </a:r>
                      <a:endParaRPr lang="en-US" sz="2400" dirty="0"/>
                    </a:p>
                  </a:txBody>
                  <a:tcPr/>
                </a:tc>
                <a:tc>
                  <a:txBody>
                    <a:bodyPr/>
                    <a:lstStyle/>
                    <a:p>
                      <a:r>
                        <a:rPr lang="en-US" sz="2400" dirty="0" smtClean="0"/>
                        <a:t>Examples</a:t>
                      </a:r>
                      <a:endParaRPr lang="en-US" sz="2400" dirty="0"/>
                    </a:p>
                  </a:txBody>
                  <a:tcPr/>
                </a:tc>
              </a:tr>
              <a:tr h="770710">
                <a:tc>
                  <a:txBody>
                    <a:bodyPr/>
                    <a:lstStyle/>
                    <a:p>
                      <a:r>
                        <a:rPr lang="en-US" sz="2400" dirty="0" smtClean="0"/>
                        <a:t>Creative thinking</a:t>
                      </a:r>
                      <a:endParaRPr lang="en-US" sz="2400" dirty="0"/>
                    </a:p>
                  </a:txBody>
                  <a:tcPr/>
                </a:tc>
                <a:tc>
                  <a:txBody>
                    <a:bodyPr/>
                    <a:lstStyle/>
                    <a:p>
                      <a:r>
                        <a:rPr lang="en-US" dirty="0" smtClean="0"/>
                        <a:t>Generating novel and useful ideas</a:t>
                      </a:r>
                      <a:endParaRPr lang="en-US" dirty="0"/>
                    </a:p>
                  </a:txBody>
                  <a:tcPr/>
                </a:tc>
                <a:tc>
                  <a:txBody>
                    <a:bodyPr/>
                    <a:lstStyle/>
                    <a:p>
                      <a:r>
                        <a:rPr lang="en-US" dirty="0" smtClean="0"/>
                        <a:t>Design an e-learning</a:t>
                      </a:r>
                      <a:r>
                        <a:rPr lang="en-US" baseline="0" dirty="0" smtClean="0"/>
                        <a:t> course</a:t>
                      </a:r>
                      <a:endParaRPr lang="en-US" dirty="0"/>
                    </a:p>
                  </a:txBody>
                  <a:tcPr/>
                </a:tc>
              </a:tr>
              <a:tr h="770710">
                <a:tc>
                  <a:txBody>
                    <a:bodyPr/>
                    <a:lstStyle/>
                    <a:p>
                      <a:r>
                        <a:rPr lang="en-US" sz="2400" dirty="0" smtClean="0"/>
                        <a:t>Critical thinking</a:t>
                      </a:r>
                      <a:endParaRPr lang="en-US" sz="2400" dirty="0"/>
                    </a:p>
                  </a:txBody>
                  <a:tcPr/>
                </a:tc>
                <a:tc>
                  <a:txBody>
                    <a:bodyPr/>
                    <a:lstStyle/>
                    <a:p>
                      <a:r>
                        <a:rPr lang="en-US" dirty="0" smtClean="0"/>
                        <a:t>Evaluating products and ideas</a:t>
                      </a:r>
                      <a:endParaRPr lang="en-US" dirty="0"/>
                    </a:p>
                  </a:txBody>
                  <a:tcPr/>
                </a:tc>
                <a:tc>
                  <a:txBody>
                    <a:bodyPr/>
                    <a:lstStyle/>
                    <a:p>
                      <a:r>
                        <a:rPr lang="en-US" dirty="0" smtClean="0"/>
                        <a:t>Assess validity of an Internet resource</a:t>
                      </a:r>
                      <a:endParaRPr lang="en-US" dirty="0"/>
                    </a:p>
                  </a:txBody>
                  <a:tcPr/>
                </a:tc>
              </a:tr>
              <a:tr h="770710">
                <a:tc>
                  <a:txBody>
                    <a:bodyPr/>
                    <a:lstStyle/>
                    <a:p>
                      <a:r>
                        <a:rPr lang="en-US" sz="2400" dirty="0" err="1" smtClean="0"/>
                        <a:t>Metacognition</a:t>
                      </a:r>
                      <a:endParaRPr lang="en-US" sz="2400" dirty="0"/>
                    </a:p>
                  </a:txBody>
                  <a:tcPr/>
                </a:tc>
                <a:tc>
                  <a:txBody>
                    <a:bodyPr/>
                    <a:lstStyle/>
                    <a:p>
                      <a:r>
                        <a:rPr lang="en-US" dirty="0" smtClean="0"/>
                        <a:t>Monitoring thinking  and learning processes</a:t>
                      </a:r>
                      <a:endParaRPr lang="en-US" dirty="0"/>
                    </a:p>
                  </a:txBody>
                  <a:tcPr/>
                </a:tc>
                <a:tc>
                  <a:txBody>
                    <a:bodyPr/>
                    <a:lstStyle/>
                    <a:p>
                      <a:r>
                        <a:rPr lang="en-US" dirty="0" smtClean="0"/>
                        <a:t>Monitor</a:t>
                      </a:r>
                      <a:r>
                        <a:rPr lang="en-US" baseline="0" dirty="0" smtClean="0"/>
                        <a:t> your learning progress</a:t>
                      </a:r>
                      <a:endParaRPr lang="en-US" dirty="0"/>
                    </a:p>
                  </a:txBody>
                  <a:tcPr/>
                </a:tc>
              </a:tr>
            </a:tbl>
          </a:graphicData>
        </a:graphic>
      </p:graphicFrame>
      <p:sp>
        <p:nvSpPr>
          <p:cNvPr id="18457" name="AutoShape 5"/>
          <p:cNvSpPr>
            <a:spLocks noChangeArrowheads="1"/>
          </p:cNvSpPr>
          <p:nvPr/>
        </p:nvSpPr>
        <p:spPr bwMode="auto">
          <a:xfrm>
            <a:off x="635000" y="5549900"/>
            <a:ext cx="2819400" cy="457200"/>
          </a:xfrm>
          <a:prstGeom prst="roundRect">
            <a:avLst>
              <a:gd name="adj" fmla="val 16667"/>
            </a:avLst>
          </a:prstGeom>
          <a:solidFill>
            <a:schemeClr val="bg1"/>
          </a:solidFill>
          <a:ln w="9525">
            <a:noFill/>
            <a:round/>
            <a:headEnd/>
            <a:tailEnd/>
          </a:ln>
        </p:spPr>
        <p:txBody>
          <a:bodyPr wrap="none" anchor="ctr"/>
          <a:lstStyle/>
          <a:p>
            <a:endParaRPr lang="en-US"/>
          </a:p>
        </p:txBody>
      </p:sp>
      <p:sp>
        <p:nvSpPr>
          <p:cNvPr id="18458" name="Text Box 11"/>
          <p:cNvSpPr txBox="1">
            <a:spLocks noChangeArrowheads="1"/>
          </p:cNvSpPr>
          <p:nvPr/>
        </p:nvSpPr>
        <p:spPr bwMode="auto">
          <a:xfrm>
            <a:off x="5141913" y="5627688"/>
            <a:ext cx="3305175" cy="457200"/>
          </a:xfrm>
          <a:prstGeom prst="rect">
            <a:avLst/>
          </a:prstGeom>
          <a:noFill/>
          <a:ln w="9525">
            <a:noFill/>
            <a:miter lim="800000"/>
            <a:headEnd/>
            <a:tailEnd/>
          </a:ln>
        </p:spPr>
        <p:txBody>
          <a:bodyPr wrap="none">
            <a:spAutoFit/>
          </a:bodyPr>
          <a:lstStyle/>
          <a:p>
            <a:r>
              <a:rPr lang="en-US">
                <a:solidFill>
                  <a:schemeClr val="bg1"/>
                </a:solidFill>
              </a:rPr>
              <a:t>www.Clarktraining.com</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normAutofit fontScale="90000"/>
          </a:bodyPr>
          <a:lstStyle/>
          <a:p>
            <a:r>
              <a:rPr lang="en-US"/>
              <a:t>Deep vs. Shallow Features -- Chi, Feltovich, Glaser</a:t>
            </a:r>
          </a:p>
        </p:txBody>
      </p:sp>
      <p:sp>
        <p:nvSpPr>
          <p:cNvPr id="960515" name="Rectangle 3"/>
          <p:cNvSpPr>
            <a:spLocks noGrp="1" noChangeArrowheads="1"/>
          </p:cNvSpPr>
          <p:nvPr>
            <p:ph type="body" idx="1"/>
          </p:nvPr>
        </p:nvSpPr>
        <p:spPr/>
        <p:txBody>
          <a:bodyPr/>
          <a:lstStyle/>
          <a:p>
            <a:r>
              <a:rPr lang="en-US"/>
              <a:t>Novice physics students categorize problems by surface features</a:t>
            </a:r>
          </a:p>
          <a:p>
            <a:pPr lvl="1"/>
            <a:r>
              <a:rPr lang="en-US"/>
              <a:t>pulley or inclined plane in diagram, similar words in problem text</a:t>
            </a:r>
          </a:p>
          <a:p>
            <a:r>
              <a:rPr lang="en-US"/>
              <a:t>Experts categorize based on abstract, solution-relevant features</a:t>
            </a:r>
          </a:p>
          <a:p>
            <a:pPr lvl="1"/>
            <a:r>
              <a:rPr lang="en-US"/>
              <a:t>Problems solved using the same principle, e.g., conservation of momentum</a:t>
            </a:r>
          </a:p>
        </p:txBody>
      </p:sp>
    </p:spTree>
    <p:extLst>
      <p:ext uri="{BB962C8B-B14F-4D97-AF65-F5344CB8AC3E}">
        <p14:creationId xmlns:p14="http://schemas.microsoft.com/office/powerpoint/2010/main" val="1906902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0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605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60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60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r>
              <a:rPr lang="en-US"/>
              <a:t>The Ghost of General Transfer</a:t>
            </a:r>
          </a:p>
        </p:txBody>
      </p:sp>
      <p:sp>
        <p:nvSpPr>
          <p:cNvPr id="967683" name="Rectangle 3"/>
          <p:cNvSpPr>
            <a:spLocks noGrp="1" noChangeArrowheads="1"/>
          </p:cNvSpPr>
          <p:nvPr>
            <p:ph type="body" idx="1"/>
          </p:nvPr>
        </p:nvSpPr>
        <p:spPr/>
        <p:txBody>
          <a:bodyPr/>
          <a:lstStyle/>
          <a:p>
            <a:r>
              <a:rPr lang="en-US"/>
              <a:t>General transfer could </a:t>
            </a:r>
            <a:r>
              <a:rPr lang="ja-JP" altLang="en-US">
                <a:latin typeface="Arial"/>
              </a:rPr>
              <a:t>“</a:t>
            </a:r>
            <a:r>
              <a:rPr lang="en-US"/>
              <a:t>liberate students &amp; teachers from the shackles of narrow, disciplinary education</a:t>
            </a:r>
            <a:r>
              <a:rPr lang="ja-JP" altLang="en-US">
                <a:latin typeface="Arial"/>
              </a:rPr>
              <a:t>”</a:t>
            </a:r>
            <a:endParaRPr lang="en-US"/>
          </a:p>
          <a:p>
            <a:endParaRPr lang="en-US"/>
          </a:p>
          <a:p>
            <a:r>
              <a:rPr lang="en-US"/>
              <a:t>Is general transfer possible?</a:t>
            </a:r>
          </a:p>
        </p:txBody>
      </p:sp>
    </p:spTree>
    <p:extLst>
      <p:ext uri="{BB962C8B-B14F-4D97-AF65-F5344CB8AC3E}">
        <p14:creationId xmlns:p14="http://schemas.microsoft.com/office/powerpoint/2010/main" val="26138717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p:txBody>
          <a:bodyPr>
            <a:normAutofit fontScale="90000"/>
          </a:bodyPr>
          <a:lstStyle/>
          <a:p>
            <a:r>
              <a:rPr lang="en-US"/>
              <a:t>Evidence Against General Transfer</a:t>
            </a:r>
          </a:p>
        </p:txBody>
      </p:sp>
      <p:sp>
        <p:nvSpPr>
          <p:cNvPr id="968707" name="Rectangle 3"/>
          <p:cNvSpPr>
            <a:spLocks noGrp="1" noChangeArrowheads="1"/>
          </p:cNvSpPr>
          <p:nvPr>
            <p:ph type="body" idx="1"/>
          </p:nvPr>
        </p:nvSpPr>
        <p:spPr/>
        <p:txBody>
          <a:bodyPr/>
          <a:lstStyle/>
          <a:p>
            <a:r>
              <a:rPr lang="en-US"/>
              <a:t>Thorndike</a:t>
            </a:r>
            <a:r>
              <a:rPr lang="ja-JP" altLang="en-US">
                <a:latin typeface="Arial"/>
              </a:rPr>
              <a:t>’</a:t>
            </a:r>
            <a:r>
              <a:rPr lang="en-US"/>
              <a:t>s original experiments disconfirming formal discipline</a:t>
            </a:r>
          </a:p>
          <a:p>
            <a:pPr lvl="1"/>
            <a:r>
              <a:rPr lang="en-US"/>
              <a:t>Latin &amp; geometry courses don</a:t>
            </a:r>
            <a:r>
              <a:rPr lang="ja-JP" altLang="en-US">
                <a:latin typeface="Arial"/>
              </a:rPr>
              <a:t>’</a:t>
            </a:r>
            <a:r>
              <a:rPr lang="en-US"/>
              <a:t>t increase reasoning test scores any better than bookkeeping or shop courses</a:t>
            </a:r>
          </a:p>
          <a:p>
            <a:r>
              <a:rPr lang="en-US"/>
              <a:t>Problem solving study (Post &amp; Brennan)</a:t>
            </a:r>
          </a:p>
          <a:p>
            <a:pPr lvl="1"/>
            <a:r>
              <a:rPr lang="en-US"/>
              <a:t>Heuristics: determine given, check result</a:t>
            </a:r>
          </a:p>
          <a:p>
            <a:pPr lvl="1"/>
            <a:r>
              <a:rPr lang="en-US"/>
              <a:t>Did not transfer to word problem solving</a:t>
            </a:r>
          </a:p>
        </p:txBody>
      </p:sp>
    </p:spTree>
    <p:extLst>
      <p:ext uri="{BB962C8B-B14F-4D97-AF65-F5344CB8AC3E}">
        <p14:creationId xmlns:p14="http://schemas.microsoft.com/office/powerpoint/2010/main" val="14733910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p:txBody>
          <a:bodyPr/>
          <a:lstStyle/>
          <a:p>
            <a:r>
              <a:rPr lang="en-US"/>
              <a:t>Evidence for General Transfer</a:t>
            </a:r>
          </a:p>
        </p:txBody>
      </p:sp>
      <p:sp>
        <p:nvSpPr>
          <p:cNvPr id="969731" name="Rectangle 3"/>
          <p:cNvSpPr>
            <a:spLocks noGrp="1" noChangeArrowheads="1"/>
          </p:cNvSpPr>
          <p:nvPr>
            <p:ph type="body" idx="1"/>
          </p:nvPr>
        </p:nvSpPr>
        <p:spPr>
          <a:xfrm>
            <a:off x="685800" y="1955800"/>
            <a:ext cx="7772400" cy="4140200"/>
          </a:xfrm>
        </p:spPr>
        <p:txBody>
          <a:bodyPr>
            <a:normAutofit lnSpcReduction="10000"/>
          </a:bodyPr>
          <a:lstStyle/>
          <a:p>
            <a:pPr>
              <a:lnSpc>
                <a:spcPct val="90000"/>
              </a:lnSpc>
            </a:pPr>
            <a:r>
              <a:rPr lang="en-US" i="1"/>
              <a:t>No evidence for </a:t>
            </a:r>
            <a:r>
              <a:rPr lang="en-US" b="1" i="1"/>
              <a:t>G</a:t>
            </a:r>
            <a:r>
              <a:rPr lang="en-US" i="1"/>
              <a:t>eneral transfer!</a:t>
            </a:r>
          </a:p>
          <a:p>
            <a:pPr>
              <a:lnSpc>
                <a:spcPct val="90000"/>
              </a:lnSpc>
            </a:pPr>
            <a:r>
              <a:rPr lang="en-US"/>
              <a:t>Some evidence for </a:t>
            </a:r>
            <a:r>
              <a:rPr lang="en-US" i="1"/>
              <a:t>limited</a:t>
            </a:r>
            <a:r>
              <a:rPr lang="en-US"/>
              <a:t> general transfer:</a:t>
            </a:r>
          </a:p>
          <a:p>
            <a:pPr>
              <a:lnSpc>
                <a:spcPct val="90000"/>
              </a:lnSpc>
            </a:pPr>
            <a:r>
              <a:rPr lang="en-US"/>
              <a:t>LOGO programming (Carver &amp; Klahr)</a:t>
            </a:r>
          </a:p>
          <a:p>
            <a:pPr lvl="1">
              <a:lnSpc>
                <a:spcPct val="90000"/>
              </a:lnSpc>
            </a:pPr>
            <a:r>
              <a:rPr lang="en-US"/>
              <a:t>LOGO programming &amp; debugging instruction transfers to other debugging tasks</a:t>
            </a:r>
          </a:p>
          <a:p>
            <a:pPr>
              <a:lnSpc>
                <a:spcPct val="90000"/>
              </a:lnSpc>
            </a:pPr>
            <a:r>
              <a:rPr lang="en-US"/>
              <a:t>Math problem solving (Schoenfeld)</a:t>
            </a:r>
          </a:p>
          <a:p>
            <a:pPr lvl="1">
              <a:lnSpc>
                <a:spcPct val="90000"/>
              </a:lnSpc>
            </a:pPr>
            <a:r>
              <a:rPr lang="en-US"/>
              <a:t>Heuristics with a specific </a:t>
            </a:r>
            <a:r>
              <a:rPr lang="ja-JP" altLang="en-US">
                <a:latin typeface="Arial"/>
              </a:rPr>
              <a:t>“</a:t>
            </a:r>
            <a:r>
              <a:rPr lang="en-US"/>
              <a:t>if-part</a:t>
            </a:r>
            <a:r>
              <a:rPr lang="ja-JP" altLang="en-US">
                <a:latin typeface="Arial"/>
              </a:rPr>
              <a:t>”</a:t>
            </a:r>
            <a:r>
              <a:rPr lang="en-US"/>
              <a:t> led to transfer, heuristics with a vague if-part did not transfer</a:t>
            </a:r>
          </a:p>
        </p:txBody>
      </p:sp>
    </p:spTree>
    <p:extLst>
      <p:ext uri="{BB962C8B-B14F-4D97-AF65-F5344CB8AC3E}">
        <p14:creationId xmlns:p14="http://schemas.microsoft.com/office/powerpoint/2010/main" val="321897189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p:txBody>
          <a:bodyPr>
            <a:normAutofit fontScale="90000"/>
          </a:bodyPr>
          <a:lstStyle/>
          <a:p>
            <a:r>
              <a:rPr lang="en-US"/>
              <a:t>Why is even limited general transfer hard to produce?</a:t>
            </a:r>
          </a:p>
        </p:txBody>
      </p:sp>
      <p:sp>
        <p:nvSpPr>
          <p:cNvPr id="970755" name="Rectangle 3"/>
          <p:cNvSpPr>
            <a:spLocks noGrp="1" noChangeArrowheads="1"/>
          </p:cNvSpPr>
          <p:nvPr>
            <p:ph type="body" idx="1"/>
          </p:nvPr>
        </p:nvSpPr>
        <p:spPr>
          <a:xfrm>
            <a:off x="685800" y="1981200"/>
            <a:ext cx="7915275" cy="4114800"/>
          </a:xfrm>
        </p:spPr>
        <p:txBody>
          <a:bodyPr/>
          <a:lstStyle/>
          <a:p>
            <a:pPr>
              <a:lnSpc>
                <a:spcPct val="90000"/>
              </a:lnSpc>
            </a:pPr>
            <a:r>
              <a:rPr lang="en-US" sz="2400"/>
              <a:t>Knowledge is largely domain specific </a:t>
            </a:r>
          </a:p>
          <a:p>
            <a:pPr lvl="1">
              <a:lnSpc>
                <a:spcPct val="90000"/>
              </a:lnSpc>
            </a:pPr>
            <a:r>
              <a:rPr lang="en-US" sz="2000"/>
              <a:t>Simon estimate from chess studies: Expert</a:t>
            </a:r>
            <a:r>
              <a:rPr lang="ja-JP" altLang="en-US" sz="2000">
                <a:latin typeface="Arial"/>
              </a:rPr>
              <a:t>’</a:t>
            </a:r>
            <a:r>
              <a:rPr lang="en-US" sz="2000"/>
              <a:t>s acquire &gt; 10,000 chunks of knowledge</a:t>
            </a:r>
          </a:p>
          <a:p>
            <a:pPr>
              <a:lnSpc>
                <a:spcPct val="90000"/>
              </a:lnSpc>
            </a:pPr>
            <a:r>
              <a:rPr lang="en-US" sz="2400"/>
              <a:t>General methods are often either:</a:t>
            </a:r>
          </a:p>
          <a:p>
            <a:pPr lvl="1">
              <a:lnSpc>
                <a:spcPct val="90000"/>
              </a:lnSpc>
            </a:pPr>
            <a:r>
              <a:rPr lang="en-US" sz="2000"/>
              <a:t>Too vague to effectively apply</a:t>
            </a:r>
          </a:p>
          <a:p>
            <a:pPr marL="1085850" lvl="2">
              <a:lnSpc>
                <a:spcPct val="90000"/>
              </a:lnSpc>
            </a:pPr>
            <a:r>
              <a:rPr lang="en-US" sz="1800"/>
              <a:t>Heuristics like </a:t>
            </a:r>
            <a:r>
              <a:rPr lang="ja-JP" altLang="en-US" sz="1800">
                <a:latin typeface="Arial"/>
              </a:rPr>
              <a:t>“</a:t>
            </a:r>
            <a:r>
              <a:rPr lang="en-US" sz="1800"/>
              <a:t>avoid detail</a:t>
            </a:r>
            <a:r>
              <a:rPr lang="ja-JP" altLang="en-US" sz="1800">
                <a:latin typeface="Arial"/>
              </a:rPr>
              <a:t>”</a:t>
            </a:r>
            <a:r>
              <a:rPr lang="en-US" sz="1800"/>
              <a:t> depend on substantial domain-specific knowledge (which novices lack!) to distinguish irrelevant detail from key features</a:t>
            </a:r>
          </a:p>
          <a:p>
            <a:pPr marL="1085850" lvl="2">
              <a:lnSpc>
                <a:spcPct val="90000"/>
              </a:lnSpc>
            </a:pPr>
            <a:r>
              <a:rPr lang="ja-JP" altLang="en-US" sz="1800">
                <a:latin typeface="Arial"/>
              </a:rPr>
              <a:t>“</a:t>
            </a:r>
            <a:r>
              <a:rPr lang="en-US" sz="1800"/>
              <a:t>Search paths simultaneously, use signs of progress</a:t>
            </a:r>
            <a:r>
              <a:rPr lang="ja-JP" altLang="en-US" sz="1800">
                <a:latin typeface="Arial"/>
              </a:rPr>
              <a:t>”</a:t>
            </a:r>
            <a:r>
              <a:rPr lang="en-US" sz="1800"/>
              <a:t> again depends on dom spec k to detect signs of progress</a:t>
            </a:r>
          </a:p>
          <a:p>
            <a:pPr lvl="1">
              <a:lnSpc>
                <a:spcPct val="90000"/>
              </a:lnSpc>
            </a:pPr>
            <a:r>
              <a:rPr lang="en-US" sz="2000"/>
              <a:t>Effective ones may already be known by novices</a:t>
            </a:r>
          </a:p>
          <a:p>
            <a:pPr marL="1085850" lvl="2">
              <a:lnSpc>
                <a:spcPct val="90000"/>
              </a:lnSpc>
            </a:pPr>
            <a:r>
              <a:rPr lang="en-US" sz="1800"/>
              <a:t>Working backwards, means-ends analysis</a:t>
            </a:r>
          </a:p>
        </p:txBody>
      </p:sp>
    </p:spTree>
    <p:extLst>
      <p:ext uri="{BB962C8B-B14F-4D97-AF65-F5344CB8AC3E}">
        <p14:creationId xmlns:p14="http://schemas.microsoft.com/office/powerpoint/2010/main" val="577203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1778" name="Rectangle 2"/>
          <p:cNvSpPr>
            <a:spLocks noGrp="1" noChangeArrowheads="1"/>
          </p:cNvSpPr>
          <p:nvPr>
            <p:ph type="title"/>
          </p:nvPr>
        </p:nvSpPr>
        <p:spPr/>
        <p:txBody>
          <a:bodyPr/>
          <a:lstStyle/>
          <a:p>
            <a:r>
              <a:rPr lang="en-US"/>
              <a:t>Fundamental Design Challenge</a:t>
            </a:r>
          </a:p>
        </p:txBody>
      </p:sp>
      <p:sp>
        <p:nvSpPr>
          <p:cNvPr id="971779" name="Rectangle 3"/>
          <p:cNvSpPr>
            <a:spLocks noGrp="1" noChangeArrowheads="1"/>
          </p:cNvSpPr>
          <p:nvPr>
            <p:ph type="body" idx="1"/>
          </p:nvPr>
        </p:nvSpPr>
        <p:spPr/>
        <p:txBody>
          <a:bodyPr/>
          <a:lstStyle/>
          <a:p>
            <a:r>
              <a:rPr lang="en-US"/>
              <a:t>Specificity of transfer:</a:t>
            </a:r>
          </a:p>
          <a:p>
            <a:pPr lvl="1"/>
            <a:r>
              <a:rPr lang="ja-JP" altLang="en-US" sz="2000">
                <a:latin typeface="Arial"/>
              </a:rPr>
              <a:t>“</a:t>
            </a:r>
            <a:r>
              <a:rPr lang="en-US" sz="2000"/>
              <a:t>The fundamental issue concerns the acquisition of a particular use of knowledge and </a:t>
            </a:r>
            <a:r>
              <a:rPr lang="en-US" sz="2000" i="1"/>
              <a:t>the range of circumstances over which that use will extend.</a:t>
            </a:r>
            <a:r>
              <a:rPr lang="ja-JP" altLang="en-US" sz="2000">
                <a:latin typeface="Arial"/>
              </a:rPr>
              <a:t>”</a:t>
            </a:r>
            <a:endParaRPr lang="en-US" sz="2000"/>
          </a:p>
          <a:p>
            <a:r>
              <a:rPr lang="en-US" i="1"/>
              <a:t>If-part</a:t>
            </a:r>
            <a:r>
              <a:rPr lang="en-US"/>
              <a:t> of production rules model this range of knowledge applicability</a:t>
            </a:r>
          </a:p>
          <a:p>
            <a:r>
              <a:rPr lang="en-US"/>
              <a:t>Design challenge: How to identify this range in the domain we want to tutor?</a:t>
            </a:r>
          </a:p>
          <a:p>
            <a:pPr lvl="1"/>
            <a:r>
              <a:rPr lang="en-US"/>
              <a:t>Cognitive Task Analysis!</a:t>
            </a:r>
          </a:p>
        </p:txBody>
      </p:sp>
    </p:spTree>
    <p:extLst>
      <p:ext uri="{BB962C8B-B14F-4D97-AF65-F5344CB8AC3E}">
        <p14:creationId xmlns:p14="http://schemas.microsoft.com/office/powerpoint/2010/main" val="331017556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685800" y="498475"/>
            <a:ext cx="7772400" cy="1143000"/>
          </a:xfrm>
        </p:spPr>
        <p:txBody>
          <a:bodyPr>
            <a:normAutofit fontScale="90000"/>
          </a:bodyPr>
          <a:lstStyle/>
          <a:p>
            <a:r>
              <a:rPr lang="en-US" sz="3600"/>
              <a:t>Knowledge component (KC) analysis to model transfer</a:t>
            </a:r>
          </a:p>
        </p:txBody>
      </p:sp>
      <p:sp>
        <p:nvSpPr>
          <p:cNvPr id="973827" name="Rectangle 3"/>
          <p:cNvSpPr>
            <a:spLocks noGrp="1" noChangeArrowheads="1"/>
          </p:cNvSpPr>
          <p:nvPr>
            <p:ph type="body" idx="1"/>
          </p:nvPr>
        </p:nvSpPr>
        <p:spPr>
          <a:xfrm>
            <a:off x="673100" y="1752600"/>
            <a:ext cx="7772400" cy="4422775"/>
          </a:xfrm>
        </p:spPr>
        <p:txBody>
          <a:bodyPr>
            <a:normAutofit lnSpcReduction="10000"/>
          </a:bodyPr>
          <a:lstStyle/>
          <a:p>
            <a:pPr>
              <a:lnSpc>
                <a:spcPct val="90000"/>
              </a:lnSpc>
            </a:pPr>
            <a:r>
              <a:rPr lang="en-US" dirty="0"/>
              <a:t>Two </a:t>
            </a:r>
            <a:r>
              <a:rPr lang="en-US" dirty="0" smtClean="0"/>
              <a:t>key kinds </a:t>
            </a:r>
            <a:r>
              <a:rPr lang="en-US" dirty="0"/>
              <a:t>of </a:t>
            </a:r>
            <a:r>
              <a:rPr lang="en-US" dirty="0" smtClean="0"/>
              <a:t>KCs: </a:t>
            </a:r>
            <a:r>
              <a:rPr lang="en-US" dirty="0"/>
              <a:t>declarative chunks &amp; production rules </a:t>
            </a:r>
            <a:r>
              <a:rPr lang="en-US" dirty="0" smtClean="0"/>
              <a:t> (e.g., ACT-R theory)</a:t>
            </a:r>
            <a:endParaRPr lang="en-US" dirty="0"/>
          </a:p>
          <a:p>
            <a:pPr lvl="1">
              <a:lnSpc>
                <a:spcPct val="90000"/>
              </a:lnSpc>
            </a:pPr>
            <a:r>
              <a:rPr lang="en-US" i="1" dirty="0"/>
              <a:t>Transfer occurs to the extent components overlap between instructional tasks &amp; target tasks</a:t>
            </a:r>
            <a:endParaRPr lang="en-US" dirty="0"/>
          </a:p>
          <a:p>
            <a:pPr>
              <a:lnSpc>
                <a:spcPct val="90000"/>
              </a:lnSpc>
            </a:pPr>
            <a:r>
              <a:rPr lang="en-US" dirty="0"/>
              <a:t>Productions &amp; chunks can be acquired at varying levels of generality</a:t>
            </a:r>
          </a:p>
          <a:p>
            <a:pPr lvl="1">
              <a:lnSpc>
                <a:spcPct val="90000"/>
              </a:lnSpc>
            </a:pPr>
            <a:r>
              <a:rPr lang="en-US" dirty="0"/>
              <a:t>Analogy process induces productions of limited generality</a:t>
            </a:r>
          </a:p>
          <a:p>
            <a:pPr lvl="1">
              <a:lnSpc>
                <a:spcPct val="90000"/>
              </a:lnSpc>
            </a:pPr>
            <a:r>
              <a:rPr lang="en-US" dirty="0"/>
              <a:t>Depends on how person encodes or views the task, what features they notice</a:t>
            </a:r>
          </a:p>
        </p:txBody>
      </p:sp>
    </p:spTree>
    <p:extLst>
      <p:ext uri="{BB962C8B-B14F-4D97-AF65-F5344CB8AC3E}">
        <p14:creationId xmlns:p14="http://schemas.microsoft.com/office/powerpoint/2010/main" val="968827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3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738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73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73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73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normAutofit fontScale="90000"/>
          </a:bodyPr>
          <a:lstStyle/>
          <a:p>
            <a:r>
              <a:rPr lang="en-US"/>
              <a:t>Transfer-Enabling Knowledge Components (the </a:t>
            </a:r>
            <a:r>
              <a:rPr lang="ja-JP" altLang="en-US">
                <a:latin typeface="Arial"/>
              </a:rPr>
              <a:t>“</a:t>
            </a:r>
            <a:r>
              <a:rPr lang="en-US"/>
              <a:t>germs</a:t>
            </a:r>
            <a:r>
              <a:rPr lang="ja-JP" altLang="en-US">
                <a:latin typeface="Arial"/>
              </a:rPr>
              <a:t>”</a:t>
            </a:r>
            <a:r>
              <a:rPr lang="en-US"/>
              <a:t>)</a:t>
            </a:r>
          </a:p>
        </p:txBody>
      </p:sp>
      <p:sp>
        <p:nvSpPr>
          <p:cNvPr id="1038339" name="Rectangle 3"/>
          <p:cNvSpPr>
            <a:spLocks noGrp="1" noChangeArrowheads="1"/>
          </p:cNvSpPr>
          <p:nvPr>
            <p:ph type="body" idx="1"/>
          </p:nvPr>
        </p:nvSpPr>
        <p:spPr/>
        <p:txBody>
          <a:bodyPr/>
          <a:lstStyle/>
          <a:p>
            <a:r>
              <a:rPr lang="en-US"/>
              <a:t>In the Card Selection task, what are the relevant KCs that explain partial transfer?</a:t>
            </a:r>
          </a:p>
          <a:p>
            <a:pPr lvl="1"/>
            <a:r>
              <a:rPr lang="en-US"/>
              <a:t>What are </a:t>
            </a:r>
            <a:r>
              <a:rPr lang="ja-JP" altLang="en-US">
                <a:latin typeface="Arial"/>
              </a:rPr>
              <a:t>“</a:t>
            </a:r>
            <a:r>
              <a:rPr lang="en-US"/>
              <a:t>transfer-enabling</a:t>
            </a:r>
            <a:r>
              <a:rPr lang="ja-JP" altLang="en-US">
                <a:latin typeface="Arial"/>
              </a:rPr>
              <a:t>”</a:t>
            </a:r>
            <a:r>
              <a:rPr lang="en-US"/>
              <a:t> KCs that apply in novel versions of concrete task? </a:t>
            </a:r>
          </a:p>
          <a:p>
            <a:pPr lvl="2"/>
            <a:r>
              <a:rPr lang="en-US"/>
              <a:t>If entering country, then cholera test</a:t>
            </a:r>
          </a:p>
          <a:p>
            <a:pPr lvl="1"/>
            <a:r>
              <a:rPr lang="en-US"/>
              <a:t>Why don</a:t>
            </a:r>
            <a:r>
              <a:rPr lang="ja-JP" altLang="en-US">
                <a:latin typeface="Arial"/>
              </a:rPr>
              <a:t>’</a:t>
            </a:r>
            <a:r>
              <a:rPr lang="en-US"/>
              <a:t>t these KCs apply in abstract task?</a:t>
            </a:r>
          </a:p>
          <a:p>
            <a:r>
              <a:rPr lang="en-US"/>
              <a:t>In other words, what KC is general, but not too general?</a:t>
            </a:r>
          </a:p>
        </p:txBody>
      </p:sp>
    </p:spTree>
    <p:extLst>
      <p:ext uri="{BB962C8B-B14F-4D97-AF65-F5344CB8AC3E}">
        <p14:creationId xmlns:p14="http://schemas.microsoft.com/office/powerpoint/2010/main" val="400376713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a:xfrm>
            <a:off x="685800" y="558800"/>
            <a:ext cx="7747000" cy="1752600"/>
          </a:xfrm>
        </p:spPr>
        <p:txBody>
          <a:bodyPr/>
          <a:lstStyle/>
          <a:p>
            <a:r>
              <a:rPr lang="en-US"/>
              <a:t>How is the Gick &amp; Holyoak task like academic learning? </a:t>
            </a:r>
          </a:p>
        </p:txBody>
      </p:sp>
      <p:sp>
        <p:nvSpPr>
          <p:cNvPr id="1069059" name="Rectangle 3"/>
          <p:cNvSpPr>
            <a:spLocks noGrp="1" noChangeArrowheads="1"/>
          </p:cNvSpPr>
          <p:nvPr>
            <p:ph type="body" idx="1"/>
          </p:nvPr>
        </p:nvSpPr>
        <p:spPr>
          <a:xfrm>
            <a:off x="685800" y="2552700"/>
            <a:ext cx="7759700" cy="762000"/>
          </a:xfrm>
        </p:spPr>
        <p:txBody>
          <a:bodyPr/>
          <a:lstStyle/>
          <a:p>
            <a:pPr>
              <a:lnSpc>
                <a:spcPct val="90000"/>
              </a:lnSpc>
            </a:pPr>
            <a:r>
              <a:rPr lang="en-US"/>
              <a:t>Is the following a good </a:t>
            </a:r>
            <a:r>
              <a:rPr lang="en-US" i="1"/>
              <a:t>analogy</a:t>
            </a:r>
            <a:r>
              <a:rPr lang="en-US"/>
              <a:t>?!</a:t>
            </a:r>
          </a:p>
          <a:p>
            <a:pPr>
              <a:lnSpc>
                <a:spcPct val="90000"/>
              </a:lnSpc>
              <a:buFontTx/>
              <a:buNone/>
            </a:pPr>
            <a:endParaRPr lang="en-US"/>
          </a:p>
        </p:txBody>
      </p:sp>
      <p:sp>
        <p:nvSpPr>
          <p:cNvPr id="1069060" name="Text Box 4"/>
          <p:cNvSpPr txBox="1">
            <a:spLocks noChangeArrowheads="1"/>
          </p:cNvSpPr>
          <p:nvPr/>
        </p:nvSpPr>
        <p:spPr bwMode="auto">
          <a:xfrm>
            <a:off x="1282700" y="3327400"/>
            <a:ext cx="2197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effectLst>
                  <a:outerShdw blurRad="38100" dist="38100" dir="2700000" algn="tl">
                    <a:srgbClr val="DDDDDD"/>
                  </a:outerShdw>
                </a:effectLst>
              </a:rPr>
              <a:t>Convergence problems</a:t>
            </a:r>
          </a:p>
        </p:txBody>
      </p:sp>
      <p:sp>
        <p:nvSpPr>
          <p:cNvPr id="1069061" name="Text Box 5"/>
          <p:cNvSpPr txBox="1">
            <a:spLocks noChangeArrowheads="1"/>
          </p:cNvSpPr>
          <p:nvPr/>
        </p:nvSpPr>
        <p:spPr bwMode="auto">
          <a:xfrm>
            <a:off x="4978400" y="3263900"/>
            <a:ext cx="2070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effectLst>
                  <a:outerShdw blurRad="38100" dist="38100" dir="2700000" algn="tl">
                    <a:srgbClr val="DDDDDD"/>
                  </a:outerShdw>
                </a:effectLst>
              </a:rPr>
              <a:t>Algebra story problems</a:t>
            </a:r>
          </a:p>
        </p:txBody>
      </p:sp>
      <p:sp>
        <p:nvSpPr>
          <p:cNvPr id="1069062" name="Text Box 6"/>
          <p:cNvSpPr txBox="1">
            <a:spLocks noChangeArrowheads="1"/>
          </p:cNvSpPr>
          <p:nvPr/>
        </p:nvSpPr>
        <p:spPr bwMode="auto">
          <a:xfrm>
            <a:off x="1219200" y="4775200"/>
            <a:ext cx="231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effectLst>
                  <a:outerShdw blurRad="38100" dist="38100" dir="2700000" algn="tl">
                    <a:srgbClr val="DDDDDD"/>
                  </a:outerShdw>
                </a:effectLst>
              </a:rPr>
              <a:t>Convergence solution</a:t>
            </a:r>
          </a:p>
        </p:txBody>
      </p:sp>
      <p:sp>
        <p:nvSpPr>
          <p:cNvPr id="1069063" name="Text Box 7"/>
          <p:cNvSpPr txBox="1">
            <a:spLocks noChangeArrowheads="1"/>
          </p:cNvSpPr>
          <p:nvPr/>
        </p:nvSpPr>
        <p:spPr bwMode="auto">
          <a:xfrm>
            <a:off x="4864100" y="4721225"/>
            <a:ext cx="233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effectLst>
                  <a:outerShdw blurRad="38100" dist="38100" dir="2700000" algn="tl">
                    <a:srgbClr val="DDDDDD"/>
                  </a:outerShdw>
                </a:effectLst>
              </a:rPr>
              <a:t>Algebraic equation solution</a:t>
            </a:r>
          </a:p>
        </p:txBody>
      </p:sp>
      <p:sp>
        <p:nvSpPr>
          <p:cNvPr id="1069064" name="Line 8"/>
          <p:cNvSpPr>
            <a:spLocks noChangeShapeType="1"/>
          </p:cNvSpPr>
          <p:nvPr/>
        </p:nvSpPr>
        <p:spPr bwMode="auto">
          <a:xfrm>
            <a:off x="6019800" y="4102100"/>
            <a:ext cx="0" cy="558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9065" name="Text Box 9"/>
          <p:cNvSpPr txBox="1">
            <a:spLocks noChangeArrowheads="1"/>
          </p:cNvSpPr>
          <p:nvPr/>
        </p:nvSpPr>
        <p:spPr bwMode="auto">
          <a:xfrm>
            <a:off x="5092700" y="5502275"/>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effectLst>
                  <a:outerShdw blurRad="38100" dist="38100" dir="2700000" algn="tl">
                    <a:srgbClr val="DDDDDD"/>
                  </a:outerShdw>
                </a:effectLst>
              </a:rPr>
              <a:t>800 - 40x</a:t>
            </a:r>
          </a:p>
        </p:txBody>
      </p:sp>
      <p:pic>
        <p:nvPicPr>
          <p:cNvPr id="106906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5583238"/>
            <a:ext cx="2430462"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069067" name="Group 11"/>
          <p:cNvGrpSpPr>
            <a:grpSpLocks/>
          </p:cNvGrpSpPr>
          <p:nvPr/>
        </p:nvGrpSpPr>
        <p:grpSpPr bwMode="auto">
          <a:xfrm>
            <a:off x="5080000" y="5076825"/>
            <a:ext cx="2908300" cy="1263650"/>
            <a:chOff x="3200" y="3198"/>
            <a:chExt cx="1832" cy="796"/>
          </a:xfrm>
        </p:grpSpPr>
        <p:sp>
          <p:nvSpPr>
            <p:cNvPr id="1069068" name="Text Box 12"/>
            <p:cNvSpPr txBox="1">
              <a:spLocks noChangeArrowheads="1"/>
            </p:cNvSpPr>
            <p:nvPr/>
          </p:nvSpPr>
          <p:spPr bwMode="auto">
            <a:xfrm>
              <a:off x="4176" y="3450"/>
              <a:ext cx="8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effectLst>
                    <a:outerShdw blurRad="38100" dist="38100" dir="2700000" algn="tl">
                      <a:srgbClr val="DDDDDD"/>
                    </a:outerShdw>
                  </a:effectLst>
                </a:rPr>
                <a:t>d - 1/3d</a:t>
              </a:r>
            </a:p>
          </p:txBody>
        </p:sp>
        <p:sp>
          <p:nvSpPr>
            <p:cNvPr id="1069069" name="Text Box 13"/>
            <p:cNvSpPr txBox="1">
              <a:spLocks noChangeArrowheads="1"/>
            </p:cNvSpPr>
            <p:nvPr/>
          </p:nvSpPr>
          <p:spPr bwMode="auto">
            <a:xfrm>
              <a:off x="3200" y="3706"/>
              <a:ext cx="11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effectLst>
                    <a:outerShdw blurRad="38100" dist="38100" dir="2700000" algn="tl">
                      <a:srgbClr val="DDDDDD"/>
                    </a:outerShdw>
                  </a:effectLst>
                </a:rPr>
                <a:t>(n - 20)/3 …</a:t>
              </a:r>
            </a:p>
          </p:txBody>
        </p:sp>
        <p:sp>
          <p:nvSpPr>
            <p:cNvPr id="1069070" name="Text Box 14"/>
            <p:cNvSpPr txBox="1">
              <a:spLocks noChangeArrowheads="1"/>
            </p:cNvSpPr>
            <p:nvPr/>
          </p:nvSpPr>
          <p:spPr bwMode="auto">
            <a:xfrm>
              <a:off x="4432" y="3198"/>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i="1">
                  <a:effectLst>
                    <a:outerShdw blurRad="38100" dist="38100" dir="2700000" algn="tl">
                      <a:srgbClr val="DDDDDD"/>
                    </a:outerShdw>
                  </a:effectLst>
                </a:rPr>
                <a:t>s</a:t>
              </a:r>
              <a:endParaRPr lang="en-US">
                <a:effectLst>
                  <a:outerShdw blurRad="38100" dist="38100" dir="2700000" algn="tl">
                    <a:srgbClr val="DDDDDD"/>
                  </a:outerShdw>
                </a:effectLst>
              </a:endParaRPr>
            </a:p>
          </p:txBody>
        </p:sp>
      </p:grpSp>
      <p:sp>
        <p:nvSpPr>
          <p:cNvPr id="1069071" name="Line 15"/>
          <p:cNvSpPr>
            <a:spLocks noChangeShapeType="1"/>
          </p:cNvSpPr>
          <p:nvPr/>
        </p:nvSpPr>
        <p:spPr bwMode="auto">
          <a:xfrm>
            <a:off x="2362200" y="4229100"/>
            <a:ext cx="0" cy="558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6893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690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906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69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06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a:xfrm>
            <a:off x="685800" y="558800"/>
            <a:ext cx="7747000" cy="1752600"/>
          </a:xfrm>
        </p:spPr>
        <p:txBody>
          <a:bodyPr/>
          <a:lstStyle/>
          <a:p>
            <a:r>
              <a:rPr lang="en-US"/>
              <a:t>How is the Gick &amp; Holyoak task like academic learning? </a:t>
            </a:r>
          </a:p>
        </p:txBody>
      </p:sp>
      <p:sp>
        <p:nvSpPr>
          <p:cNvPr id="1063939" name="Rectangle 3"/>
          <p:cNvSpPr>
            <a:spLocks noGrp="1" noChangeArrowheads="1"/>
          </p:cNvSpPr>
          <p:nvPr>
            <p:ph type="body" idx="1"/>
          </p:nvPr>
        </p:nvSpPr>
        <p:spPr>
          <a:xfrm>
            <a:off x="685800" y="2552700"/>
            <a:ext cx="7772400" cy="1155700"/>
          </a:xfrm>
        </p:spPr>
        <p:txBody>
          <a:bodyPr/>
          <a:lstStyle/>
          <a:p>
            <a:r>
              <a:rPr lang="en-US"/>
              <a:t>Is the following a good </a:t>
            </a:r>
            <a:r>
              <a:rPr lang="en-US" i="1"/>
              <a:t>analogy</a:t>
            </a:r>
            <a:r>
              <a:rPr lang="en-US"/>
              <a:t>?!</a:t>
            </a:r>
          </a:p>
          <a:p>
            <a:pPr>
              <a:buFontTx/>
              <a:buNone/>
            </a:pPr>
            <a:endParaRPr lang="en-US"/>
          </a:p>
        </p:txBody>
      </p:sp>
      <p:sp>
        <p:nvSpPr>
          <p:cNvPr id="1063940" name="Text Box 4"/>
          <p:cNvSpPr txBox="1">
            <a:spLocks noChangeArrowheads="1"/>
          </p:cNvSpPr>
          <p:nvPr/>
        </p:nvSpPr>
        <p:spPr bwMode="auto">
          <a:xfrm>
            <a:off x="1155700" y="3225800"/>
            <a:ext cx="2070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effectLst>
                  <a:outerShdw blurRad="38100" dist="38100" dir="2700000" algn="tl">
                    <a:srgbClr val="DDDDDD"/>
                  </a:outerShdw>
                </a:effectLst>
              </a:rPr>
              <a:t>Improve transfer across </a:t>
            </a:r>
            <a:r>
              <a:rPr lang="en-US" i="1">
                <a:effectLst>
                  <a:outerShdw blurRad="38100" dist="38100" dir="2700000" algn="tl">
                    <a:srgbClr val="DDDDDD"/>
                  </a:outerShdw>
                </a:effectLst>
              </a:rPr>
              <a:t>convergence</a:t>
            </a:r>
            <a:r>
              <a:rPr lang="en-US">
                <a:effectLst>
                  <a:outerShdw blurRad="38100" dist="38100" dir="2700000" algn="tl">
                    <a:srgbClr val="DDDDDD"/>
                  </a:outerShdw>
                </a:effectLst>
              </a:rPr>
              <a:t> problems</a:t>
            </a:r>
          </a:p>
        </p:txBody>
      </p:sp>
      <p:sp>
        <p:nvSpPr>
          <p:cNvPr id="1063942" name="Text Box 6"/>
          <p:cNvSpPr txBox="1">
            <a:spLocks noChangeArrowheads="1"/>
          </p:cNvSpPr>
          <p:nvPr/>
        </p:nvSpPr>
        <p:spPr bwMode="auto">
          <a:xfrm>
            <a:off x="1206500" y="5105400"/>
            <a:ext cx="2070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effectLst>
                  <a:outerShdw blurRad="38100" dist="38100" dir="2700000" algn="tl">
                    <a:srgbClr val="DDDDDD"/>
                  </a:outerShdw>
                </a:effectLst>
              </a:rPr>
              <a:t>Optimal instruction for </a:t>
            </a:r>
            <a:r>
              <a:rPr lang="en-US" i="1">
                <a:effectLst>
                  <a:outerShdw blurRad="38100" dist="38100" dir="2700000" algn="tl">
                    <a:srgbClr val="DDDDDD"/>
                  </a:outerShdw>
                </a:effectLst>
              </a:rPr>
              <a:t>convergence</a:t>
            </a:r>
            <a:endParaRPr lang="en-US">
              <a:effectLst>
                <a:outerShdw blurRad="38100" dist="38100" dir="2700000" algn="tl">
                  <a:srgbClr val="DDDDDD"/>
                </a:outerShdw>
              </a:effectLst>
            </a:endParaRPr>
          </a:p>
        </p:txBody>
      </p:sp>
      <p:sp>
        <p:nvSpPr>
          <p:cNvPr id="1063943" name="Text Box 7"/>
          <p:cNvSpPr txBox="1">
            <a:spLocks noChangeArrowheads="1"/>
          </p:cNvSpPr>
          <p:nvPr/>
        </p:nvSpPr>
        <p:spPr bwMode="auto">
          <a:xfrm>
            <a:off x="4394200" y="3248025"/>
            <a:ext cx="2070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effectLst>
                  <a:outerShdw blurRad="38100" dist="38100" dir="2700000" algn="tl">
                    <a:srgbClr val="DDDDDD"/>
                  </a:outerShdw>
                </a:effectLst>
              </a:rPr>
              <a:t>Improve transfer across </a:t>
            </a:r>
            <a:r>
              <a:rPr lang="en-US" i="1">
                <a:effectLst>
                  <a:outerShdw blurRad="38100" dist="38100" dir="2700000" algn="tl">
                    <a:srgbClr val="DDDDDD"/>
                  </a:outerShdw>
                </a:effectLst>
              </a:rPr>
              <a:t>algebra</a:t>
            </a:r>
            <a:r>
              <a:rPr lang="en-US">
                <a:effectLst>
                  <a:outerShdw blurRad="38100" dist="38100" dir="2700000" algn="tl">
                    <a:srgbClr val="DDDDDD"/>
                  </a:outerShdw>
                </a:effectLst>
              </a:rPr>
              <a:t> problems</a:t>
            </a:r>
          </a:p>
        </p:txBody>
      </p:sp>
      <p:sp>
        <p:nvSpPr>
          <p:cNvPr id="1063944" name="Text Box 8"/>
          <p:cNvSpPr txBox="1">
            <a:spLocks noChangeArrowheads="1"/>
          </p:cNvSpPr>
          <p:nvPr/>
        </p:nvSpPr>
        <p:spPr bwMode="auto">
          <a:xfrm>
            <a:off x="4394200" y="5143500"/>
            <a:ext cx="2070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effectLst>
                  <a:outerShdw blurRad="38100" dist="38100" dir="2700000" algn="tl">
                    <a:srgbClr val="DDDDDD"/>
                  </a:outerShdw>
                </a:effectLst>
              </a:rPr>
              <a:t>Optimal instruction for </a:t>
            </a:r>
            <a:r>
              <a:rPr lang="en-US" i="1">
                <a:effectLst>
                  <a:outerShdw blurRad="38100" dist="38100" dir="2700000" algn="tl">
                    <a:srgbClr val="DDDDDD"/>
                  </a:outerShdw>
                </a:effectLst>
              </a:rPr>
              <a:t>algebra</a:t>
            </a:r>
            <a:endParaRPr lang="en-US">
              <a:effectLst>
                <a:outerShdw blurRad="38100" dist="38100" dir="2700000" algn="tl">
                  <a:srgbClr val="DDDDDD"/>
                </a:outerShdw>
              </a:effectLst>
            </a:endParaRPr>
          </a:p>
        </p:txBody>
      </p:sp>
      <p:sp>
        <p:nvSpPr>
          <p:cNvPr id="1063945" name="Line 9"/>
          <p:cNvSpPr>
            <a:spLocks noChangeShapeType="1"/>
          </p:cNvSpPr>
          <p:nvPr/>
        </p:nvSpPr>
        <p:spPr bwMode="auto">
          <a:xfrm>
            <a:off x="1879600" y="47244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3946" name="Line 10"/>
          <p:cNvSpPr>
            <a:spLocks noChangeShapeType="1"/>
          </p:cNvSpPr>
          <p:nvPr/>
        </p:nvSpPr>
        <p:spPr bwMode="auto">
          <a:xfrm>
            <a:off x="5016500" y="47117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417165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533400" y="228600"/>
            <a:ext cx="8229600" cy="1143000"/>
          </a:xfrm>
        </p:spPr>
        <p:txBody>
          <a:bodyPr/>
          <a:lstStyle/>
          <a:p>
            <a:r>
              <a:rPr lang="en-US" sz="4000" smtClean="0">
                <a:latin typeface="Candara" pitchFamily="34" charset="0"/>
                <a:cs typeface="Microsoft Sans Serif" pitchFamily="34" charset="0"/>
              </a:rPr>
              <a:t>Successful thinking skills programs</a:t>
            </a:r>
          </a:p>
        </p:txBody>
      </p:sp>
      <p:graphicFrame>
        <p:nvGraphicFramePr>
          <p:cNvPr id="7" name="Content Placeholder 6"/>
          <p:cNvGraphicFramePr>
            <a:graphicFrameLocks noGrp="1"/>
          </p:cNvGraphicFramePr>
          <p:nvPr>
            <p:ph idx="1"/>
          </p:nvPr>
        </p:nvGraphicFramePr>
        <p:xfrm>
          <a:off x="1066800" y="1905000"/>
          <a:ext cx="6934200" cy="3581401"/>
        </p:xfrm>
        <a:graphic>
          <a:graphicData uri="http://schemas.openxmlformats.org/drawingml/2006/table">
            <a:tbl>
              <a:tblPr firstRow="1" bandRow="1">
                <a:tableStyleId>{5C22544A-7EE6-4342-B048-85BDC9FD1C3A}</a:tableStyleId>
              </a:tblPr>
              <a:tblGrid>
                <a:gridCol w="3368040"/>
                <a:gridCol w="3566160"/>
              </a:tblGrid>
              <a:tr h="607588">
                <a:tc>
                  <a:txBody>
                    <a:bodyPr/>
                    <a:lstStyle/>
                    <a:p>
                      <a:r>
                        <a:rPr lang="en-US" sz="2400" dirty="0" smtClean="0"/>
                        <a:t>Feature</a:t>
                      </a:r>
                      <a:endParaRPr lang="en-US" sz="2400" dirty="0"/>
                    </a:p>
                  </a:txBody>
                  <a:tcPr/>
                </a:tc>
                <a:tc>
                  <a:txBody>
                    <a:bodyPr/>
                    <a:lstStyle/>
                    <a:p>
                      <a:r>
                        <a:rPr lang="en-US" sz="2400" dirty="0" smtClean="0"/>
                        <a:t>Examples</a:t>
                      </a:r>
                      <a:endParaRPr lang="en-US" sz="2400" dirty="0"/>
                    </a:p>
                  </a:txBody>
                  <a:tcPr/>
                </a:tc>
              </a:tr>
              <a:tr h="991271">
                <a:tc>
                  <a:txBody>
                    <a:bodyPr/>
                    <a:lstStyle/>
                    <a:p>
                      <a:r>
                        <a:rPr lang="en-US" sz="2000" dirty="0" smtClean="0"/>
                        <a:t>Focus on a few well-defined skills</a:t>
                      </a:r>
                      <a:endParaRPr lang="en-US" sz="2000" dirty="0"/>
                    </a:p>
                  </a:txBody>
                  <a:tcPr/>
                </a:tc>
                <a:tc>
                  <a:txBody>
                    <a:bodyPr/>
                    <a:lstStyle/>
                    <a:p>
                      <a:r>
                        <a:rPr lang="en-US" dirty="0" smtClean="0"/>
                        <a:t>Criteria</a:t>
                      </a:r>
                      <a:r>
                        <a:rPr lang="en-US" baseline="0" dirty="0" smtClean="0"/>
                        <a:t> for distinguishing valid from invalid sources on the Internet</a:t>
                      </a:r>
                      <a:endParaRPr lang="en-US" dirty="0"/>
                    </a:p>
                  </a:txBody>
                  <a:tcPr/>
                </a:tc>
              </a:tr>
              <a:tr h="991271">
                <a:tc>
                  <a:txBody>
                    <a:bodyPr/>
                    <a:lstStyle/>
                    <a:p>
                      <a:r>
                        <a:rPr lang="en-US" sz="2000" dirty="0" smtClean="0"/>
                        <a:t>Contextualize those skills within authentic tasks</a:t>
                      </a:r>
                      <a:endParaRPr lang="en-US" sz="2000" dirty="0"/>
                    </a:p>
                  </a:txBody>
                  <a:tcPr/>
                </a:tc>
                <a:tc>
                  <a:txBody>
                    <a:bodyPr/>
                    <a:lstStyle/>
                    <a:p>
                      <a:r>
                        <a:rPr lang="en-US" dirty="0" smtClean="0"/>
                        <a:t>Complete</a:t>
                      </a:r>
                      <a:r>
                        <a:rPr lang="en-US" baseline="0" dirty="0" smtClean="0"/>
                        <a:t> Internet research to write a paper with valid resources</a:t>
                      </a:r>
                      <a:endParaRPr lang="en-US" dirty="0"/>
                    </a:p>
                  </a:txBody>
                  <a:tcPr/>
                </a:tc>
              </a:tr>
              <a:tr h="991271">
                <a:tc>
                  <a:txBody>
                    <a:bodyPr/>
                    <a:lstStyle/>
                    <a:p>
                      <a:r>
                        <a:rPr lang="en-US" sz="2000" dirty="0" smtClean="0"/>
                        <a:t>Incorporate social learning</a:t>
                      </a:r>
                      <a:endParaRPr lang="en-US" sz="2000" dirty="0"/>
                    </a:p>
                  </a:txBody>
                  <a:tcPr/>
                </a:tc>
                <a:tc>
                  <a:txBody>
                    <a:bodyPr/>
                    <a:lstStyle/>
                    <a:p>
                      <a:r>
                        <a:rPr lang="en-US" dirty="0" smtClean="0"/>
                        <a:t>Work with a partner to identify 10 sources and evaluate</a:t>
                      </a:r>
                      <a:r>
                        <a:rPr lang="en-US" baseline="0" dirty="0" smtClean="0"/>
                        <a:t> each</a:t>
                      </a:r>
                      <a:endParaRPr lang="en-US" dirty="0"/>
                    </a:p>
                  </a:txBody>
                  <a:tcPr/>
                </a:tc>
              </a:tr>
            </a:tbl>
          </a:graphicData>
        </a:graphic>
      </p:graphicFrame>
      <p:sp>
        <p:nvSpPr>
          <p:cNvPr id="19476" name="AutoShape 5"/>
          <p:cNvSpPr>
            <a:spLocks noChangeArrowheads="1"/>
          </p:cNvSpPr>
          <p:nvPr/>
        </p:nvSpPr>
        <p:spPr bwMode="auto">
          <a:xfrm>
            <a:off x="635000" y="5549900"/>
            <a:ext cx="2819400" cy="457200"/>
          </a:xfrm>
          <a:prstGeom prst="roundRect">
            <a:avLst>
              <a:gd name="adj" fmla="val 16667"/>
            </a:avLst>
          </a:prstGeom>
          <a:solidFill>
            <a:schemeClr val="bg1"/>
          </a:solidFill>
          <a:ln w="9525">
            <a:noFill/>
            <a:round/>
            <a:headEnd/>
            <a:tailEnd/>
          </a:ln>
        </p:spPr>
        <p:txBody>
          <a:bodyPr wrap="none" anchor="ctr"/>
          <a:lstStyle/>
          <a:p>
            <a:endParaRPr lang="en-US"/>
          </a:p>
        </p:txBody>
      </p:sp>
      <p:sp>
        <p:nvSpPr>
          <p:cNvPr id="19477" name="Text Box 11"/>
          <p:cNvSpPr txBox="1">
            <a:spLocks noChangeArrowheads="1"/>
          </p:cNvSpPr>
          <p:nvPr/>
        </p:nvSpPr>
        <p:spPr bwMode="auto">
          <a:xfrm>
            <a:off x="5141913" y="5627688"/>
            <a:ext cx="3305175" cy="457200"/>
          </a:xfrm>
          <a:prstGeom prst="rect">
            <a:avLst/>
          </a:prstGeom>
          <a:noFill/>
          <a:ln w="9525">
            <a:noFill/>
            <a:miter lim="800000"/>
            <a:headEnd/>
            <a:tailEnd/>
          </a:ln>
        </p:spPr>
        <p:txBody>
          <a:bodyPr wrap="none">
            <a:spAutoFit/>
          </a:bodyPr>
          <a:lstStyle/>
          <a:p>
            <a:r>
              <a:rPr lang="en-US">
                <a:solidFill>
                  <a:schemeClr val="bg1"/>
                </a:solidFill>
              </a:rPr>
              <a:t>www.Clarktraining.com</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title" idx="4294967295"/>
          </p:nvPr>
        </p:nvSpPr>
        <p:spPr>
          <a:xfrm>
            <a:off x="165100" y="101600"/>
            <a:ext cx="2514600" cy="1143000"/>
          </a:xfrm>
        </p:spPr>
        <p:txBody>
          <a:bodyPr/>
          <a:lstStyle/>
          <a:p>
            <a:r>
              <a:rPr lang="en-US" sz="2000"/>
              <a:t>Instructional options explored by Gick &amp; Holyoak</a:t>
            </a:r>
          </a:p>
        </p:txBody>
      </p:sp>
      <p:sp>
        <p:nvSpPr>
          <p:cNvPr id="1067011" name="Text Box 3"/>
          <p:cNvSpPr txBox="1">
            <a:spLocks noChangeArrowheads="1"/>
          </p:cNvSpPr>
          <p:nvPr/>
        </p:nvSpPr>
        <p:spPr bwMode="auto">
          <a:xfrm>
            <a:off x="4089400" y="482600"/>
            <a:ext cx="185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What</a:t>
            </a:r>
            <a:r>
              <a:rPr lang="ja-JP" altLang="en-US" sz="2000">
                <a:effectLst/>
                <a:latin typeface="Arial" charset="0"/>
                <a:cs typeface="ＭＳ Ｐゴシック" charset="0"/>
              </a:rPr>
              <a:t>’</a:t>
            </a:r>
            <a:r>
              <a:rPr lang="en-US" sz="2000">
                <a:effectLst/>
                <a:latin typeface="Arial" charset="0"/>
                <a:cs typeface="ＭＳ Ｐゴシック" charset="0"/>
              </a:rPr>
              <a:t>s best?</a:t>
            </a:r>
          </a:p>
        </p:txBody>
      </p:sp>
      <p:sp>
        <p:nvSpPr>
          <p:cNvPr id="1067012" name="Text Box 5"/>
          <p:cNvSpPr txBox="1">
            <a:spLocks noChangeArrowheads="1"/>
          </p:cNvSpPr>
          <p:nvPr/>
        </p:nvSpPr>
        <p:spPr bwMode="auto">
          <a:xfrm>
            <a:off x="6883400" y="2413000"/>
            <a:ext cx="1447800" cy="7016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One Example</a:t>
            </a:r>
          </a:p>
        </p:txBody>
      </p:sp>
      <p:sp>
        <p:nvSpPr>
          <p:cNvPr id="1067013" name="Text Box 88"/>
          <p:cNvSpPr txBox="1">
            <a:spLocks noChangeArrowheads="1"/>
          </p:cNvSpPr>
          <p:nvPr/>
        </p:nvSpPr>
        <p:spPr bwMode="auto">
          <a:xfrm>
            <a:off x="2578100" y="762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a:effectLst/>
                <a:latin typeface="Arial" charset="0"/>
                <a:cs typeface="ＭＳ Ｐゴシック" charset="0"/>
              </a:rPr>
              <a:t>More help</a:t>
            </a:r>
            <a:br>
              <a:rPr lang="en-US" sz="1800">
                <a:effectLst/>
                <a:latin typeface="Arial" charset="0"/>
                <a:cs typeface="ＭＳ Ｐゴシック" charset="0"/>
              </a:rPr>
            </a:br>
            <a:r>
              <a:rPr lang="en-US" sz="1800">
                <a:effectLst/>
                <a:latin typeface="Arial" charset="0"/>
                <a:cs typeface="ＭＳ Ｐゴシック" charset="0"/>
              </a:rPr>
              <a:t>Basics</a:t>
            </a:r>
          </a:p>
        </p:txBody>
      </p:sp>
      <p:sp>
        <p:nvSpPr>
          <p:cNvPr id="1067014" name="Text Box 89"/>
          <p:cNvSpPr txBox="1">
            <a:spLocks noChangeArrowheads="1"/>
          </p:cNvSpPr>
          <p:nvPr/>
        </p:nvSpPr>
        <p:spPr bwMode="auto">
          <a:xfrm>
            <a:off x="6083300" y="85725"/>
            <a:ext cx="1993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a:effectLst/>
                <a:latin typeface="Arial" charset="0"/>
                <a:cs typeface="ＭＳ Ｐゴシック" charset="0"/>
              </a:rPr>
              <a:t>More challenge Understanding</a:t>
            </a:r>
          </a:p>
        </p:txBody>
      </p:sp>
      <p:sp>
        <p:nvSpPr>
          <p:cNvPr id="1067015" name="Line 90"/>
          <p:cNvSpPr>
            <a:spLocks noChangeShapeType="1"/>
          </p:cNvSpPr>
          <p:nvPr/>
        </p:nvSpPr>
        <p:spPr bwMode="auto">
          <a:xfrm>
            <a:off x="3886200" y="355600"/>
            <a:ext cx="2082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67016" name="Group 8"/>
          <p:cNvGrpSpPr>
            <a:grpSpLocks/>
          </p:cNvGrpSpPr>
          <p:nvPr/>
        </p:nvGrpSpPr>
        <p:grpSpPr bwMode="auto">
          <a:xfrm>
            <a:off x="6146800" y="3216275"/>
            <a:ext cx="2908300" cy="1358900"/>
            <a:chOff x="200" y="2026"/>
            <a:chExt cx="1832" cy="856"/>
          </a:xfrm>
        </p:grpSpPr>
        <p:sp>
          <p:nvSpPr>
            <p:cNvPr id="1067017" name="Text Box 9"/>
            <p:cNvSpPr txBox="1">
              <a:spLocks noChangeArrowheads="1"/>
            </p:cNvSpPr>
            <p:nvPr/>
          </p:nvSpPr>
          <p:spPr bwMode="auto">
            <a:xfrm>
              <a:off x="200" y="2248"/>
              <a:ext cx="759" cy="63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Abstract Solution Diagram</a:t>
              </a:r>
            </a:p>
          </p:txBody>
        </p:sp>
        <p:sp>
          <p:nvSpPr>
            <p:cNvPr id="1067018" name="Text Box 10"/>
            <p:cNvSpPr txBox="1">
              <a:spLocks noChangeArrowheads="1"/>
            </p:cNvSpPr>
            <p:nvPr/>
          </p:nvSpPr>
          <p:spPr bwMode="auto">
            <a:xfrm>
              <a:off x="1528" y="2258"/>
              <a:ext cx="504"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No </a:t>
              </a:r>
              <a:br>
                <a:rPr lang="en-US" sz="2000">
                  <a:effectLst/>
                  <a:latin typeface="Arial" charset="0"/>
                  <a:cs typeface="ＭＳ Ｐゴシック" charset="0"/>
                </a:rPr>
              </a:br>
              <a:r>
                <a:rPr lang="en-US" sz="2000">
                  <a:effectLst/>
                  <a:latin typeface="Arial" charset="0"/>
                  <a:cs typeface="ＭＳ Ｐゴシック" charset="0"/>
                </a:rPr>
                <a:t>Help</a:t>
              </a:r>
            </a:p>
          </p:txBody>
        </p:sp>
        <p:sp>
          <p:nvSpPr>
            <p:cNvPr id="1067019" name="Text Box 11"/>
            <p:cNvSpPr txBox="1">
              <a:spLocks noChangeArrowheads="1"/>
            </p:cNvSpPr>
            <p:nvPr/>
          </p:nvSpPr>
          <p:spPr bwMode="auto">
            <a:xfrm>
              <a:off x="855" y="2248"/>
              <a:ext cx="770"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Verbal Principle</a:t>
              </a:r>
            </a:p>
          </p:txBody>
        </p:sp>
        <p:cxnSp>
          <p:nvCxnSpPr>
            <p:cNvPr id="1067020" name="AutoShape 12"/>
            <p:cNvCxnSpPr>
              <a:cxnSpLocks noChangeShapeType="1"/>
            </p:cNvCxnSpPr>
            <p:nvPr/>
          </p:nvCxnSpPr>
          <p:spPr bwMode="auto">
            <a:xfrm>
              <a:off x="1224" y="2042"/>
              <a:ext cx="0" cy="19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21" name="AutoShape 13"/>
            <p:cNvCxnSpPr>
              <a:cxnSpLocks noChangeShapeType="1"/>
              <a:endCxn id="1067018" idx="0"/>
            </p:cNvCxnSpPr>
            <p:nvPr/>
          </p:nvCxnSpPr>
          <p:spPr bwMode="auto">
            <a:xfrm>
              <a:off x="1216" y="2026"/>
              <a:ext cx="564" cy="23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22" name="AutoShape 14"/>
            <p:cNvCxnSpPr>
              <a:cxnSpLocks noChangeShapeType="1"/>
              <a:endCxn id="1067017" idx="0"/>
            </p:cNvCxnSpPr>
            <p:nvPr/>
          </p:nvCxnSpPr>
          <p:spPr bwMode="auto">
            <a:xfrm flipH="1">
              <a:off x="580" y="2026"/>
              <a:ext cx="640" cy="22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067023" name="Group 15"/>
          <p:cNvGrpSpPr>
            <a:grpSpLocks/>
          </p:cNvGrpSpPr>
          <p:nvPr/>
        </p:nvGrpSpPr>
        <p:grpSpPr bwMode="auto">
          <a:xfrm>
            <a:off x="482600" y="904875"/>
            <a:ext cx="5397500" cy="1887538"/>
            <a:chOff x="304" y="570"/>
            <a:chExt cx="3400" cy="1189"/>
          </a:xfrm>
        </p:grpSpPr>
        <p:sp>
          <p:nvSpPr>
            <p:cNvPr id="1067024" name="Text Box 43"/>
            <p:cNvSpPr txBox="1">
              <a:spLocks noChangeArrowheads="1"/>
            </p:cNvSpPr>
            <p:nvPr/>
          </p:nvSpPr>
          <p:spPr bwMode="auto">
            <a:xfrm>
              <a:off x="2640" y="920"/>
              <a:ext cx="10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Incidental </a:t>
              </a:r>
              <a:r>
                <a:rPr lang="ja-JP" altLang="en-US" sz="2000">
                  <a:effectLst/>
                  <a:latin typeface="Arial" charset="0"/>
                  <a:cs typeface="ＭＳ Ｐゴシック" charset="0"/>
                </a:rPr>
                <a:t>“</a:t>
              </a:r>
              <a:r>
                <a:rPr lang="en-US" sz="2000">
                  <a:effectLst/>
                  <a:latin typeface="Arial" charset="0"/>
                  <a:cs typeface="ＭＳ Ｐゴシック" charset="0"/>
                </a:rPr>
                <a:t>analog</a:t>
              </a:r>
              <a:r>
                <a:rPr lang="ja-JP" altLang="en-US" sz="2000">
                  <a:effectLst/>
                  <a:latin typeface="Arial" charset="0"/>
                  <a:cs typeface="ＭＳ Ｐゴシック" charset="0"/>
                </a:rPr>
                <a:t>”</a:t>
              </a:r>
              <a:endParaRPr lang="en-US" sz="2000">
                <a:effectLst/>
                <a:latin typeface="Arial" charset="0"/>
                <a:cs typeface="ＭＳ Ｐゴシック" charset="0"/>
              </a:endParaRPr>
            </a:p>
          </p:txBody>
        </p:sp>
        <p:grpSp>
          <p:nvGrpSpPr>
            <p:cNvPr id="1067025" name="Group 17"/>
            <p:cNvGrpSpPr>
              <a:grpSpLocks/>
            </p:cNvGrpSpPr>
            <p:nvPr/>
          </p:nvGrpSpPr>
          <p:grpSpPr bwMode="auto">
            <a:xfrm>
              <a:off x="304" y="960"/>
              <a:ext cx="1064" cy="576"/>
              <a:chOff x="624" y="960"/>
              <a:chExt cx="1064" cy="576"/>
            </a:xfrm>
          </p:grpSpPr>
          <p:sp>
            <p:nvSpPr>
              <p:cNvPr id="1067026" name="Text Box 43"/>
              <p:cNvSpPr txBox="1">
                <a:spLocks noChangeArrowheads="1"/>
              </p:cNvSpPr>
              <p:nvPr/>
            </p:nvSpPr>
            <p:spPr bwMode="auto">
              <a:xfrm>
                <a:off x="624" y="960"/>
                <a:ext cx="10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Explicit </a:t>
                </a:r>
                <a:r>
                  <a:rPr lang="ja-JP" altLang="en-US" sz="2000">
                    <a:effectLst/>
                    <a:latin typeface="Arial" charset="0"/>
                    <a:cs typeface="ＭＳ Ｐゴシック" charset="0"/>
                  </a:rPr>
                  <a:t>“</a:t>
                </a:r>
                <a:r>
                  <a:rPr lang="en-US" sz="2000">
                    <a:effectLst/>
                    <a:latin typeface="Arial" charset="0"/>
                    <a:cs typeface="ＭＳ Ｐゴシック" charset="0"/>
                  </a:rPr>
                  <a:t>example</a:t>
                </a:r>
                <a:r>
                  <a:rPr lang="ja-JP" altLang="en-US" sz="2000">
                    <a:effectLst/>
                    <a:latin typeface="Arial" charset="0"/>
                    <a:cs typeface="ＭＳ Ｐゴシック" charset="0"/>
                  </a:rPr>
                  <a:t>”</a:t>
                </a:r>
                <a:endParaRPr lang="en-US" sz="2000">
                  <a:effectLst/>
                  <a:latin typeface="Arial" charset="0"/>
                  <a:cs typeface="ＭＳ Ｐゴシック" charset="0"/>
                </a:endParaRPr>
              </a:p>
            </p:txBody>
          </p:sp>
          <p:cxnSp>
            <p:nvCxnSpPr>
              <p:cNvPr id="1067027" name="AutoShape 42"/>
              <p:cNvCxnSpPr>
                <a:cxnSpLocks noChangeShapeType="1"/>
              </p:cNvCxnSpPr>
              <p:nvPr/>
            </p:nvCxnSpPr>
            <p:spPr bwMode="auto">
              <a:xfrm>
                <a:off x="1144" y="1354"/>
                <a:ext cx="78" cy="18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28" name="AutoShape 42"/>
              <p:cNvCxnSpPr>
                <a:cxnSpLocks noChangeShapeType="1"/>
              </p:cNvCxnSpPr>
              <p:nvPr/>
            </p:nvCxnSpPr>
            <p:spPr bwMode="auto">
              <a:xfrm flipH="1">
                <a:off x="1070" y="1354"/>
                <a:ext cx="42" cy="174"/>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29" name="AutoShape 42"/>
              <p:cNvCxnSpPr>
                <a:cxnSpLocks noChangeShapeType="1"/>
              </p:cNvCxnSpPr>
              <p:nvPr/>
            </p:nvCxnSpPr>
            <p:spPr bwMode="auto">
              <a:xfrm flipH="1">
                <a:off x="910" y="1362"/>
                <a:ext cx="186" cy="11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067030" name="AutoShape 42"/>
            <p:cNvCxnSpPr>
              <a:cxnSpLocks noChangeShapeType="1"/>
              <a:endCxn id="1067024" idx="0"/>
            </p:cNvCxnSpPr>
            <p:nvPr/>
          </p:nvCxnSpPr>
          <p:spPr bwMode="auto">
            <a:xfrm>
              <a:off x="2968" y="570"/>
              <a:ext cx="204" cy="3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31" name="AutoShape 42"/>
            <p:cNvCxnSpPr>
              <a:cxnSpLocks noChangeShapeType="1"/>
              <a:endCxn id="1067026" idx="0"/>
            </p:cNvCxnSpPr>
            <p:nvPr/>
          </p:nvCxnSpPr>
          <p:spPr bwMode="auto">
            <a:xfrm flipH="1">
              <a:off x="836" y="578"/>
              <a:ext cx="2108" cy="38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7032" name="Text Box 43"/>
            <p:cNvSpPr txBox="1">
              <a:spLocks noChangeArrowheads="1"/>
            </p:cNvSpPr>
            <p:nvPr/>
          </p:nvSpPr>
          <p:spPr bwMode="auto">
            <a:xfrm>
              <a:off x="488" y="1432"/>
              <a:ext cx="4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effectLst/>
                  <a:latin typeface="Arial" charset="0"/>
                  <a:cs typeface="ＭＳ Ｐゴシック" charset="0"/>
                </a:rPr>
                <a:t>…</a:t>
              </a:r>
            </a:p>
          </p:txBody>
        </p:sp>
      </p:grpSp>
      <p:sp>
        <p:nvSpPr>
          <p:cNvPr id="1067033" name="Text Box 43"/>
          <p:cNvSpPr txBox="1">
            <a:spLocks noChangeArrowheads="1"/>
          </p:cNvSpPr>
          <p:nvPr/>
        </p:nvSpPr>
        <p:spPr bwMode="auto">
          <a:xfrm>
            <a:off x="6350000" y="4546600"/>
            <a:ext cx="2679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81%       80%      79%</a:t>
            </a:r>
          </a:p>
        </p:txBody>
      </p:sp>
      <p:grpSp>
        <p:nvGrpSpPr>
          <p:cNvPr id="1067034" name="Group 26"/>
          <p:cNvGrpSpPr>
            <a:grpSpLocks/>
          </p:cNvGrpSpPr>
          <p:nvPr/>
        </p:nvGrpSpPr>
        <p:grpSpPr bwMode="auto">
          <a:xfrm>
            <a:off x="571500" y="3216275"/>
            <a:ext cx="5018088" cy="1727200"/>
            <a:chOff x="360" y="2026"/>
            <a:chExt cx="3161" cy="1088"/>
          </a:xfrm>
        </p:grpSpPr>
        <p:sp>
          <p:nvSpPr>
            <p:cNvPr id="1067035" name="Text Box 9"/>
            <p:cNvSpPr txBox="1">
              <a:spLocks noChangeArrowheads="1"/>
            </p:cNvSpPr>
            <p:nvPr/>
          </p:nvSpPr>
          <p:spPr bwMode="auto">
            <a:xfrm>
              <a:off x="360" y="2248"/>
              <a:ext cx="759" cy="63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Abstract Solution Diagram</a:t>
              </a:r>
            </a:p>
          </p:txBody>
        </p:sp>
        <p:sp>
          <p:nvSpPr>
            <p:cNvPr id="1067036" name="Text Box 11"/>
            <p:cNvSpPr txBox="1">
              <a:spLocks noChangeArrowheads="1"/>
            </p:cNvSpPr>
            <p:nvPr/>
          </p:nvSpPr>
          <p:spPr bwMode="auto">
            <a:xfrm>
              <a:off x="1015" y="2248"/>
              <a:ext cx="770"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Verbal Principle</a:t>
              </a:r>
            </a:p>
          </p:txBody>
        </p:sp>
        <p:cxnSp>
          <p:nvCxnSpPr>
            <p:cNvPr id="1067037" name="AutoShape 12"/>
            <p:cNvCxnSpPr>
              <a:cxnSpLocks noChangeShapeType="1"/>
            </p:cNvCxnSpPr>
            <p:nvPr/>
          </p:nvCxnSpPr>
          <p:spPr bwMode="auto">
            <a:xfrm>
              <a:off x="1384" y="2042"/>
              <a:ext cx="0" cy="19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38" name="AutoShape 14"/>
            <p:cNvCxnSpPr>
              <a:cxnSpLocks noChangeShapeType="1"/>
              <a:endCxn id="1067035" idx="0"/>
            </p:cNvCxnSpPr>
            <p:nvPr/>
          </p:nvCxnSpPr>
          <p:spPr bwMode="auto">
            <a:xfrm flipH="1">
              <a:off x="740" y="2026"/>
              <a:ext cx="640" cy="22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7039" name="Text Box 9"/>
            <p:cNvSpPr txBox="1">
              <a:spLocks noChangeArrowheads="1"/>
            </p:cNvSpPr>
            <p:nvPr/>
          </p:nvSpPr>
          <p:spPr bwMode="auto">
            <a:xfrm>
              <a:off x="2096" y="2248"/>
              <a:ext cx="759" cy="63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Abstract Solution Diagram</a:t>
              </a:r>
            </a:p>
          </p:txBody>
        </p:sp>
        <p:sp>
          <p:nvSpPr>
            <p:cNvPr id="1067040" name="Text Box 11"/>
            <p:cNvSpPr txBox="1">
              <a:spLocks noChangeArrowheads="1"/>
            </p:cNvSpPr>
            <p:nvPr/>
          </p:nvSpPr>
          <p:spPr bwMode="auto">
            <a:xfrm>
              <a:off x="2751" y="2248"/>
              <a:ext cx="770"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Verbal Principle</a:t>
              </a:r>
            </a:p>
          </p:txBody>
        </p:sp>
        <p:cxnSp>
          <p:nvCxnSpPr>
            <p:cNvPr id="1067041" name="AutoShape 12"/>
            <p:cNvCxnSpPr>
              <a:cxnSpLocks noChangeShapeType="1"/>
            </p:cNvCxnSpPr>
            <p:nvPr/>
          </p:nvCxnSpPr>
          <p:spPr bwMode="auto">
            <a:xfrm>
              <a:off x="3120" y="2042"/>
              <a:ext cx="0" cy="19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42" name="AutoShape 14"/>
            <p:cNvCxnSpPr>
              <a:cxnSpLocks noChangeShapeType="1"/>
              <a:endCxn id="1067039" idx="0"/>
            </p:cNvCxnSpPr>
            <p:nvPr/>
          </p:nvCxnSpPr>
          <p:spPr bwMode="auto">
            <a:xfrm flipH="1">
              <a:off x="2476" y="2026"/>
              <a:ext cx="640" cy="22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7043" name="Text Box 43"/>
            <p:cNvSpPr txBox="1">
              <a:spLocks noChangeArrowheads="1"/>
            </p:cNvSpPr>
            <p:nvPr/>
          </p:nvSpPr>
          <p:spPr bwMode="auto">
            <a:xfrm>
              <a:off x="2200" y="2864"/>
              <a:ext cx="11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90%        82%</a:t>
              </a:r>
            </a:p>
          </p:txBody>
        </p:sp>
        <p:sp>
          <p:nvSpPr>
            <p:cNvPr id="1067044" name="Text Box 43"/>
            <p:cNvSpPr txBox="1">
              <a:spLocks noChangeArrowheads="1"/>
            </p:cNvSpPr>
            <p:nvPr/>
          </p:nvSpPr>
          <p:spPr bwMode="auto">
            <a:xfrm>
              <a:off x="440" y="2864"/>
              <a:ext cx="4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94%</a:t>
              </a:r>
            </a:p>
          </p:txBody>
        </p:sp>
      </p:grpSp>
      <p:grpSp>
        <p:nvGrpSpPr>
          <p:cNvPr id="1067045" name="Group 37"/>
          <p:cNvGrpSpPr>
            <a:grpSpLocks/>
          </p:cNvGrpSpPr>
          <p:nvPr/>
        </p:nvGrpSpPr>
        <p:grpSpPr bwMode="auto">
          <a:xfrm>
            <a:off x="1320800" y="2187575"/>
            <a:ext cx="6286500" cy="2755900"/>
            <a:chOff x="832" y="1378"/>
            <a:chExt cx="3960" cy="1736"/>
          </a:xfrm>
        </p:grpSpPr>
        <p:sp>
          <p:nvSpPr>
            <p:cNvPr id="1067046" name="Text Box 4"/>
            <p:cNvSpPr txBox="1">
              <a:spLocks noChangeArrowheads="1"/>
            </p:cNvSpPr>
            <p:nvPr/>
          </p:nvSpPr>
          <p:spPr bwMode="auto">
            <a:xfrm>
              <a:off x="832" y="1592"/>
              <a:ext cx="1216"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Two Similar Examples</a:t>
              </a:r>
            </a:p>
          </p:txBody>
        </p:sp>
        <p:cxnSp>
          <p:nvCxnSpPr>
            <p:cNvPr id="1067047" name="AutoShape 6"/>
            <p:cNvCxnSpPr>
              <a:cxnSpLocks noChangeShapeType="1"/>
              <a:endCxn id="1067046" idx="0"/>
            </p:cNvCxnSpPr>
            <p:nvPr/>
          </p:nvCxnSpPr>
          <p:spPr bwMode="auto">
            <a:xfrm flipH="1">
              <a:off x="1440" y="1378"/>
              <a:ext cx="1696" cy="214"/>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48" name="AutoShape 7"/>
            <p:cNvCxnSpPr>
              <a:cxnSpLocks noChangeShapeType="1"/>
              <a:endCxn id="1067012" idx="0"/>
            </p:cNvCxnSpPr>
            <p:nvPr/>
          </p:nvCxnSpPr>
          <p:spPr bwMode="auto">
            <a:xfrm>
              <a:off x="3160" y="1386"/>
              <a:ext cx="1632" cy="134"/>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67049" name="AutoShape 42"/>
            <p:cNvCxnSpPr>
              <a:cxnSpLocks noChangeShapeType="1"/>
            </p:cNvCxnSpPr>
            <p:nvPr/>
          </p:nvCxnSpPr>
          <p:spPr bwMode="auto">
            <a:xfrm>
              <a:off x="3152" y="1386"/>
              <a:ext cx="22" cy="19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7050" name="Text Box 43"/>
            <p:cNvSpPr txBox="1">
              <a:spLocks noChangeArrowheads="1"/>
            </p:cNvSpPr>
            <p:nvPr/>
          </p:nvSpPr>
          <p:spPr bwMode="auto">
            <a:xfrm>
              <a:off x="2520" y="1592"/>
              <a:ext cx="12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Two Dissimilar Examples</a:t>
              </a:r>
            </a:p>
          </p:txBody>
        </p:sp>
        <p:sp>
          <p:nvSpPr>
            <p:cNvPr id="1067051" name="Text Box 10"/>
            <p:cNvSpPr txBox="1">
              <a:spLocks noChangeArrowheads="1"/>
            </p:cNvSpPr>
            <p:nvPr/>
          </p:nvSpPr>
          <p:spPr bwMode="auto">
            <a:xfrm>
              <a:off x="1688" y="2258"/>
              <a:ext cx="504"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No </a:t>
              </a:r>
              <a:br>
                <a:rPr lang="en-US" sz="2000">
                  <a:effectLst/>
                  <a:latin typeface="Arial" charset="0"/>
                  <a:cs typeface="ＭＳ Ｐゴシック" charset="0"/>
                </a:rPr>
              </a:br>
              <a:r>
                <a:rPr lang="en-US" sz="2000">
                  <a:effectLst/>
                  <a:latin typeface="Arial" charset="0"/>
                  <a:cs typeface="ＭＳ Ｐゴシック" charset="0"/>
                </a:rPr>
                <a:t>Help</a:t>
              </a:r>
            </a:p>
          </p:txBody>
        </p:sp>
        <p:cxnSp>
          <p:nvCxnSpPr>
            <p:cNvPr id="1067052" name="AutoShape 13"/>
            <p:cNvCxnSpPr>
              <a:cxnSpLocks noChangeShapeType="1"/>
              <a:endCxn id="1067051" idx="0"/>
            </p:cNvCxnSpPr>
            <p:nvPr/>
          </p:nvCxnSpPr>
          <p:spPr bwMode="auto">
            <a:xfrm>
              <a:off x="1376" y="2026"/>
              <a:ext cx="564" cy="23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7053" name="Text Box 10"/>
            <p:cNvSpPr txBox="1">
              <a:spLocks noChangeArrowheads="1"/>
            </p:cNvSpPr>
            <p:nvPr/>
          </p:nvSpPr>
          <p:spPr bwMode="auto">
            <a:xfrm>
              <a:off x="3424" y="2258"/>
              <a:ext cx="504" cy="44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effectLst/>
                  <a:latin typeface="Arial" charset="0"/>
                  <a:cs typeface="ＭＳ Ｐゴシック" charset="0"/>
                </a:rPr>
                <a:t>No </a:t>
              </a:r>
              <a:br>
                <a:rPr lang="en-US" sz="2000">
                  <a:effectLst/>
                  <a:latin typeface="Arial" charset="0"/>
                  <a:cs typeface="ＭＳ Ｐゴシック" charset="0"/>
                </a:rPr>
              </a:br>
              <a:r>
                <a:rPr lang="en-US" sz="2000">
                  <a:effectLst/>
                  <a:latin typeface="Arial" charset="0"/>
                  <a:cs typeface="ＭＳ Ｐゴシック" charset="0"/>
                </a:rPr>
                <a:t>Help</a:t>
              </a:r>
            </a:p>
          </p:txBody>
        </p:sp>
        <p:cxnSp>
          <p:nvCxnSpPr>
            <p:cNvPr id="1067054" name="AutoShape 13"/>
            <p:cNvCxnSpPr>
              <a:cxnSpLocks noChangeShapeType="1"/>
              <a:endCxn id="1067053" idx="0"/>
            </p:cNvCxnSpPr>
            <p:nvPr/>
          </p:nvCxnSpPr>
          <p:spPr bwMode="auto">
            <a:xfrm>
              <a:off x="3112" y="2026"/>
              <a:ext cx="564" cy="23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7055" name="Text Box 43"/>
            <p:cNvSpPr txBox="1">
              <a:spLocks noChangeArrowheads="1"/>
            </p:cNvSpPr>
            <p:nvPr/>
          </p:nvSpPr>
          <p:spPr bwMode="auto">
            <a:xfrm>
              <a:off x="1696" y="2864"/>
              <a:ext cx="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79%</a:t>
              </a:r>
            </a:p>
          </p:txBody>
        </p:sp>
        <p:sp>
          <p:nvSpPr>
            <p:cNvPr id="1067056" name="Text Box 43"/>
            <p:cNvSpPr txBox="1">
              <a:spLocks noChangeArrowheads="1"/>
            </p:cNvSpPr>
            <p:nvPr/>
          </p:nvSpPr>
          <p:spPr bwMode="auto">
            <a:xfrm>
              <a:off x="3496" y="2864"/>
              <a:ext cx="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457200">
                <a:defRPr sz="2400">
                  <a:solidFill>
                    <a:schemeClr val="tx1"/>
                  </a:solidFill>
                  <a:latin typeface="Times New Roman" charset="0"/>
                  <a:ea typeface="ＭＳ Ｐゴシック" charset="0"/>
                </a:defRPr>
              </a:lvl1pPr>
              <a:lvl2pPr marL="37931725" indent="-37474525" defTabSz="4572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a:effectLst/>
                  <a:latin typeface="Arial" charset="0"/>
                  <a:cs typeface="ＭＳ Ｐゴシック" charset="0"/>
                </a:rPr>
                <a:t>83%</a:t>
              </a:r>
            </a:p>
          </p:txBody>
        </p:sp>
      </p:grpSp>
      <p:grpSp>
        <p:nvGrpSpPr>
          <p:cNvPr id="1067057" name="Group 49"/>
          <p:cNvGrpSpPr>
            <a:grpSpLocks/>
          </p:cNvGrpSpPr>
          <p:nvPr/>
        </p:nvGrpSpPr>
        <p:grpSpPr bwMode="auto">
          <a:xfrm>
            <a:off x="584200" y="1397000"/>
            <a:ext cx="2946400" cy="1460500"/>
            <a:chOff x="368" y="880"/>
            <a:chExt cx="1856" cy="920"/>
          </a:xfrm>
        </p:grpSpPr>
        <p:sp>
          <p:nvSpPr>
            <p:cNvPr id="1067058" name="Oval 50"/>
            <p:cNvSpPr>
              <a:spLocks noChangeArrowheads="1"/>
            </p:cNvSpPr>
            <p:nvPr/>
          </p:nvSpPr>
          <p:spPr bwMode="auto">
            <a:xfrm>
              <a:off x="368" y="912"/>
              <a:ext cx="920" cy="8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7059" name="Text Box 51"/>
            <p:cNvSpPr txBox="1">
              <a:spLocks noChangeArrowheads="1"/>
            </p:cNvSpPr>
            <p:nvPr/>
          </p:nvSpPr>
          <p:spPr bwMode="auto">
            <a:xfrm>
              <a:off x="1248" y="880"/>
              <a:ext cx="97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effectLst>
                    <a:outerShdw blurRad="38100" dist="38100" dir="2700000" algn="tl">
                      <a:srgbClr val="DDDDDD"/>
                    </a:outerShdw>
                  </a:effectLst>
                </a:rPr>
                <a:t>More like school!</a:t>
              </a:r>
            </a:p>
          </p:txBody>
        </p:sp>
      </p:grpSp>
    </p:spTree>
    <p:extLst>
      <p:ext uri="{BB962C8B-B14F-4D97-AF65-F5344CB8AC3E}">
        <p14:creationId xmlns:p14="http://schemas.microsoft.com/office/powerpoint/2010/main" val="2315686077"/>
      </p:ext>
    </p:extLst>
  </p:cSld>
  <p:clrMapOvr>
    <a:masterClrMapping/>
  </p:clrMapOvr>
  <p:transition xmlns:p14="http://schemas.microsoft.com/office/powerpoint/2010/main" advTm="1208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670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67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711200" y="465138"/>
            <a:ext cx="7772400" cy="769937"/>
          </a:xfrm>
        </p:spPr>
        <p:txBody>
          <a:bodyPr/>
          <a:lstStyle/>
          <a:p>
            <a:r>
              <a:rPr lang="en-US"/>
              <a:t>Summary</a:t>
            </a:r>
          </a:p>
        </p:txBody>
      </p:sp>
      <p:sp>
        <p:nvSpPr>
          <p:cNvPr id="975875" name="Rectangle 3"/>
          <p:cNvSpPr>
            <a:spLocks noGrp="1" noChangeArrowheads="1"/>
          </p:cNvSpPr>
          <p:nvPr>
            <p:ph type="body" idx="1"/>
          </p:nvPr>
        </p:nvSpPr>
        <p:spPr>
          <a:xfrm>
            <a:off x="673100" y="1239838"/>
            <a:ext cx="7772400" cy="4849812"/>
          </a:xfrm>
        </p:spPr>
        <p:txBody>
          <a:bodyPr/>
          <a:lstStyle/>
          <a:p>
            <a:pPr>
              <a:lnSpc>
                <a:spcPct val="90000"/>
              </a:lnSpc>
            </a:pPr>
            <a:r>
              <a:rPr lang="en-US" sz="2400"/>
              <a:t>Enhancing performance does not necessarily enhance learning</a:t>
            </a:r>
          </a:p>
          <a:p>
            <a:pPr lvl="1">
              <a:lnSpc>
                <a:spcPct val="90000"/>
              </a:lnSpc>
            </a:pPr>
            <a:r>
              <a:rPr lang="en-US" sz="2000"/>
              <a:t>Enhancing learning requires transfer </a:t>
            </a:r>
          </a:p>
          <a:p>
            <a:pPr lvl="1">
              <a:lnSpc>
                <a:spcPct val="90000"/>
              </a:lnSpc>
            </a:pPr>
            <a:r>
              <a:rPr lang="en-US" sz="2000"/>
              <a:t>Transfer depends on how students </a:t>
            </a:r>
            <a:r>
              <a:rPr lang="en-US" sz="2000" i="1"/>
              <a:t>encode</a:t>
            </a:r>
            <a:r>
              <a:rPr lang="en-US" sz="2000"/>
              <a:t> instructional tasks &amp; target tasks</a:t>
            </a:r>
          </a:p>
          <a:p>
            <a:pPr>
              <a:lnSpc>
                <a:spcPct val="90000"/>
              </a:lnSpc>
            </a:pPr>
            <a:r>
              <a:rPr lang="en-US" sz="2400"/>
              <a:t>General transfer occurs only in quite limited circumstances</a:t>
            </a:r>
          </a:p>
          <a:p>
            <a:pPr lvl="1">
              <a:lnSpc>
                <a:spcPct val="90000"/>
              </a:lnSpc>
            </a:pPr>
            <a:r>
              <a:rPr lang="en-US" sz="2000"/>
              <a:t>People must learn </a:t>
            </a:r>
            <a:r>
              <a:rPr lang="ja-JP" altLang="en-US" sz="2000">
                <a:latin typeface="Arial"/>
              </a:rPr>
              <a:t>“</a:t>
            </a:r>
            <a:r>
              <a:rPr lang="en-US" sz="2000"/>
              <a:t>details</a:t>
            </a:r>
            <a:r>
              <a:rPr lang="ja-JP" altLang="en-US" sz="2000">
                <a:latin typeface="Arial"/>
              </a:rPr>
              <a:t>”</a:t>
            </a:r>
            <a:r>
              <a:rPr lang="en-US" sz="2000"/>
              <a:t> of a domain</a:t>
            </a:r>
          </a:p>
          <a:p>
            <a:pPr lvl="1">
              <a:lnSpc>
                <a:spcPct val="90000"/>
              </a:lnSpc>
            </a:pPr>
            <a:r>
              <a:rPr lang="en-US" sz="2000"/>
              <a:t>If-part of production determines generality</a:t>
            </a:r>
          </a:p>
          <a:p>
            <a:pPr>
              <a:lnSpc>
                <a:spcPct val="90000"/>
              </a:lnSpc>
            </a:pPr>
            <a:r>
              <a:rPr lang="en-US" sz="2400"/>
              <a:t>KC analysis provides a way to:</a:t>
            </a:r>
          </a:p>
          <a:p>
            <a:pPr lvl="1">
              <a:lnSpc>
                <a:spcPct val="90000"/>
              </a:lnSpc>
            </a:pPr>
            <a:r>
              <a:rPr lang="en-US" sz="2000"/>
              <a:t>think about learning &amp; transfer issues</a:t>
            </a:r>
          </a:p>
          <a:p>
            <a:pPr lvl="1">
              <a:lnSpc>
                <a:spcPct val="90000"/>
              </a:lnSpc>
            </a:pPr>
            <a:r>
              <a:rPr lang="en-US" sz="2000"/>
              <a:t>assess how much vertical/lateral transfer is likely from instructional tasks to real world tasks</a:t>
            </a:r>
          </a:p>
        </p:txBody>
      </p:sp>
      <p:sp>
        <p:nvSpPr>
          <p:cNvPr id="975876" name="Text Box 4"/>
          <p:cNvSpPr txBox="1">
            <a:spLocks noChangeArrowheads="1"/>
          </p:cNvSpPr>
          <p:nvPr/>
        </p:nvSpPr>
        <p:spPr bwMode="auto">
          <a:xfrm>
            <a:off x="654050" y="6232525"/>
            <a:ext cx="7221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effectLst/>
                <a:latin typeface="Verdana" charset="0"/>
              </a:rPr>
              <a:t>For more information on this topic see:</a:t>
            </a:r>
          </a:p>
          <a:p>
            <a:r>
              <a:rPr lang="en-US" sz="1200">
                <a:effectLst/>
                <a:latin typeface="Verdana" charset="0"/>
              </a:rPr>
              <a:t>Singley, M. K., &amp; Anderson, J. R. (1989). </a:t>
            </a:r>
            <a:r>
              <a:rPr lang="en-US" sz="1200" i="1">
                <a:effectLst/>
                <a:latin typeface="Verdana" charset="0"/>
              </a:rPr>
              <a:t>Transfer of Cognitive Skill</a:t>
            </a:r>
            <a:r>
              <a:rPr lang="en-US" sz="1200">
                <a:effectLst/>
                <a:latin typeface="Verdana" charset="0"/>
              </a:rPr>
              <a:t>. Hillsdale, NJ: Erlbaum.</a:t>
            </a:r>
          </a:p>
        </p:txBody>
      </p:sp>
    </p:spTree>
    <p:extLst>
      <p:ext uri="{BB962C8B-B14F-4D97-AF65-F5344CB8AC3E}">
        <p14:creationId xmlns:p14="http://schemas.microsoft.com/office/powerpoint/2010/main" val="3959389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6"/>
          <p:cNvSpPr txBox="1">
            <a:spLocks noChangeArrowheads="1"/>
          </p:cNvSpPr>
          <p:nvPr/>
        </p:nvSpPr>
        <p:spPr bwMode="auto">
          <a:xfrm>
            <a:off x="3505200" y="6096000"/>
            <a:ext cx="5364163" cy="584200"/>
          </a:xfrm>
          <a:prstGeom prst="rect">
            <a:avLst/>
          </a:prstGeom>
          <a:noFill/>
          <a:ln w="9525">
            <a:noFill/>
            <a:miter lim="800000"/>
            <a:headEnd/>
            <a:tailEnd/>
          </a:ln>
        </p:spPr>
        <p:txBody>
          <a:bodyPr wrap="none">
            <a:spAutoFit/>
          </a:bodyPr>
          <a:lstStyle/>
          <a:p>
            <a:pPr algn="l">
              <a:defRPr/>
            </a:pPr>
            <a:r>
              <a:rPr lang="en-US" sz="1600" b="0" dirty="0">
                <a:latin typeface="+mn-lt"/>
              </a:rPr>
              <a:t>. </a:t>
            </a:r>
          </a:p>
          <a:p>
            <a:pPr algn="l">
              <a:defRPr/>
            </a:pPr>
            <a:r>
              <a:rPr lang="en-US" sz="1600" b="0" dirty="0">
                <a:latin typeface="+mn-lt"/>
              </a:rPr>
              <a:t> With permission from Raytheon Professional  Services.  </a:t>
            </a:r>
          </a:p>
        </p:txBody>
      </p:sp>
      <p:sp>
        <p:nvSpPr>
          <p:cNvPr id="34819" name="Rectangle 3"/>
          <p:cNvSpPr>
            <a:spLocks noGrp="1" noChangeArrowheads="1"/>
          </p:cNvSpPr>
          <p:nvPr>
            <p:ph type="title"/>
          </p:nvPr>
        </p:nvSpPr>
        <p:spPr>
          <a:xfrm>
            <a:off x="457200" y="152400"/>
            <a:ext cx="8229600" cy="1143000"/>
          </a:xfrm>
        </p:spPr>
        <p:txBody>
          <a:bodyPr/>
          <a:lstStyle/>
          <a:p>
            <a:r>
              <a:rPr lang="en-US" sz="4000" smtClean="0">
                <a:latin typeface="Candara" pitchFamily="34" charset="0"/>
                <a:cs typeface="Microsoft Sans Serif" pitchFamily="34" charset="0"/>
              </a:rPr>
              <a:t>Promote learner reflection</a:t>
            </a:r>
          </a:p>
        </p:txBody>
      </p:sp>
      <p:pic>
        <p:nvPicPr>
          <p:cNvPr id="34820" name="Picture 7" descr="G:\samples\shop repair 10.jpg"/>
          <p:cNvPicPr>
            <a:picLocks noGrp="1" noChangeAspect="1" noChangeArrowheads="1"/>
          </p:cNvPicPr>
          <p:nvPr>
            <p:ph idx="1"/>
          </p:nvPr>
        </p:nvPicPr>
        <p:blipFill>
          <a:blip r:embed="rId3" cstate="print"/>
          <a:srcRect l="9378" t="10938" r="10909" b="14064"/>
          <a:stretch>
            <a:fillRect/>
          </a:stretch>
        </p:blipFill>
        <p:spPr>
          <a:xfrm>
            <a:off x="1752600" y="1676400"/>
            <a:ext cx="6080125" cy="4291013"/>
          </a:xfr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2"/>
          <p:cNvGrpSpPr>
            <a:grpSpLocks/>
          </p:cNvGrpSpPr>
          <p:nvPr/>
        </p:nvGrpSpPr>
        <p:grpSpPr bwMode="auto">
          <a:xfrm>
            <a:off x="0" y="1600200"/>
            <a:ext cx="12182475" cy="3546475"/>
            <a:chOff x="96" y="1226"/>
            <a:chExt cx="7674" cy="2234"/>
          </a:xfrm>
        </p:grpSpPr>
        <p:sp>
          <p:nvSpPr>
            <p:cNvPr id="35848" name="Text Box 2"/>
            <p:cNvSpPr txBox="1">
              <a:spLocks noChangeArrowheads="1"/>
            </p:cNvSpPr>
            <p:nvPr/>
          </p:nvSpPr>
          <p:spPr bwMode="auto">
            <a:xfrm>
              <a:off x="1200" y="1226"/>
              <a:ext cx="885" cy="288"/>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NOVICE</a:t>
              </a:r>
            </a:p>
          </p:txBody>
        </p:sp>
        <p:sp>
          <p:nvSpPr>
            <p:cNvPr id="35849" name="Rectangle 3"/>
            <p:cNvSpPr>
              <a:spLocks noChangeArrowheads="1"/>
            </p:cNvSpPr>
            <p:nvPr/>
          </p:nvSpPr>
          <p:spPr bwMode="auto">
            <a:xfrm>
              <a:off x="2010" y="1542"/>
              <a:ext cx="5760" cy="0"/>
            </a:xfrm>
            <a:prstGeom prst="rect">
              <a:avLst/>
            </a:prstGeom>
            <a:noFill/>
            <a:ln w="9525">
              <a:noFill/>
              <a:miter lim="800000"/>
              <a:headEnd/>
              <a:tailEnd/>
            </a:ln>
          </p:spPr>
          <p:txBody>
            <a:bodyPr>
              <a:spAutoFit/>
            </a:bodyPr>
            <a:lstStyle/>
            <a:p>
              <a:endParaRPr lang="en-US"/>
            </a:p>
          </p:txBody>
        </p:sp>
        <p:sp>
          <p:nvSpPr>
            <p:cNvPr id="35850" name="Text Box 5"/>
            <p:cNvSpPr txBox="1">
              <a:spLocks noChangeArrowheads="1"/>
            </p:cNvSpPr>
            <p:nvPr/>
          </p:nvSpPr>
          <p:spPr bwMode="auto">
            <a:xfrm>
              <a:off x="3888" y="1248"/>
              <a:ext cx="895" cy="288"/>
            </a:xfrm>
            <a:prstGeom prst="rect">
              <a:avLst/>
            </a:prstGeom>
            <a:noFill/>
            <a:ln w="9525">
              <a:noFill/>
              <a:miter lim="800000"/>
              <a:headEnd/>
              <a:tailEnd/>
            </a:ln>
          </p:spPr>
          <p:txBody>
            <a:bodyPr wrap="none">
              <a:spAutoFit/>
            </a:bodyPr>
            <a:lstStyle/>
            <a:p>
              <a:pPr algn="l" eaLnBrk="0" hangingPunct="0"/>
              <a:r>
                <a:rPr lang="en-US" sz="2400">
                  <a:latin typeface="Times New Roman" pitchFamily="18" charset="0"/>
                </a:rPr>
                <a:t>EXPERT</a:t>
              </a:r>
            </a:p>
          </p:txBody>
        </p:sp>
        <p:sp>
          <p:nvSpPr>
            <p:cNvPr id="35851" name="Rectangle 6"/>
            <p:cNvSpPr>
              <a:spLocks noChangeArrowheads="1"/>
            </p:cNvSpPr>
            <p:nvPr/>
          </p:nvSpPr>
          <p:spPr bwMode="auto">
            <a:xfrm>
              <a:off x="2010" y="1542"/>
              <a:ext cx="5760" cy="0"/>
            </a:xfrm>
            <a:prstGeom prst="rect">
              <a:avLst/>
            </a:prstGeom>
            <a:noFill/>
            <a:ln w="9525">
              <a:noFill/>
              <a:miter lim="800000"/>
              <a:headEnd/>
              <a:tailEnd/>
            </a:ln>
          </p:spPr>
          <p:txBody>
            <a:bodyPr>
              <a:spAutoFit/>
            </a:bodyPr>
            <a:lstStyle/>
            <a:p>
              <a:endParaRPr lang="en-US"/>
            </a:p>
          </p:txBody>
        </p:sp>
        <p:sp>
          <p:nvSpPr>
            <p:cNvPr id="35852" name="AutoShape 8"/>
            <p:cNvSpPr>
              <a:spLocks noChangeAspect="1" noChangeArrowheads="1" noTextEdit="1"/>
            </p:cNvSpPr>
            <p:nvPr/>
          </p:nvSpPr>
          <p:spPr bwMode="auto">
            <a:xfrm>
              <a:off x="2880" y="1584"/>
              <a:ext cx="2640" cy="1875"/>
            </a:xfrm>
            <a:prstGeom prst="rect">
              <a:avLst/>
            </a:prstGeom>
            <a:noFill/>
            <a:ln w="9525">
              <a:noFill/>
              <a:miter lim="800000"/>
              <a:headEnd/>
              <a:tailEnd/>
            </a:ln>
          </p:spPr>
          <p:txBody>
            <a:bodyPr/>
            <a:lstStyle/>
            <a:p>
              <a:endParaRPr lang="en-US"/>
            </a:p>
          </p:txBody>
        </p:sp>
        <p:sp>
          <p:nvSpPr>
            <p:cNvPr id="35853" name="Rectangle 10"/>
            <p:cNvSpPr>
              <a:spLocks noChangeArrowheads="1"/>
            </p:cNvSpPr>
            <p:nvPr/>
          </p:nvSpPr>
          <p:spPr bwMode="auto">
            <a:xfrm>
              <a:off x="3326" y="1920"/>
              <a:ext cx="2187" cy="218"/>
            </a:xfrm>
            <a:prstGeom prst="rect">
              <a:avLst/>
            </a:prstGeom>
            <a:solidFill>
              <a:srgbClr val="FFFFFF"/>
            </a:solidFill>
            <a:ln w="9525">
              <a:noFill/>
              <a:miter lim="800000"/>
              <a:headEnd/>
              <a:tailEnd/>
            </a:ln>
          </p:spPr>
          <p:txBody>
            <a:bodyPr/>
            <a:lstStyle/>
            <a:p>
              <a:endParaRPr lang="en-US"/>
            </a:p>
          </p:txBody>
        </p:sp>
        <p:sp>
          <p:nvSpPr>
            <p:cNvPr id="35854" name="Rectangle 11"/>
            <p:cNvSpPr>
              <a:spLocks noChangeArrowheads="1"/>
            </p:cNvSpPr>
            <p:nvPr/>
          </p:nvSpPr>
          <p:spPr bwMode="auto">
            <a:xfrm>
              <a:off x="3326" y="1920"/>
              <a:ext cx="2187" cy="218"/>
            </a:xfrm>
            <a:prstGeom prst="rect">
              <a:avLst/>
            </a:prstGeom>
            <a:noFill/>
            <a:ln w="1588">
              <a:solidFill>
                <a:srgbClr val="000000"/>
              </a:solidFill>
              <a:miter lim="800000"/>
              <a:headEnd/>
              <a:tailEnd/>
            </a:ln>
          </p:spPr>
          <p:txBody>
            <a:bodyPr/>
            <a:lstStyle/>
            <a:p>
              <a:endParaRPr lang="en-US"/>
            </a:p>
          </p:txBody>
        </p:sp>
        <p:sp>
          <p:nvSpPr>
            <p:cNvPr id="35855" name="Rectangle 12"/>
            <p:cNvSpPr>
              <a:spLocks noChangeArrowheads="1"/>
            </p:cNvSpPr>
            <p:nvPr/>
          </p:nvSpPr>
          <p:spPr bwMode="auto">
            <a:xfrm>
              <a:off x="3326" y="1591"/>
              <a:ext cx="2187" cy="219"/>
            </a:xfrm>
            <a:prstGeom prst="rect">
              <a:avLst/>
            </a:prstGeom>
            <a:solidFill>
              <a:srgbClr val="FFFFFF"/>
            </a:solidFill>
            <a:ln w="9525">
              <a:noFill/>
              <a:miter lim="800000"/>
              <a:headEnd/>
              <a:tailEnd/>
            </a:ln>
          </p:spPr>
          <p:txBody>
            <a:bodyPr/>
            <a:lstStyle/>
            <a:p>
              <a:endParaRPr lang="en-US"/>
            </a:p>
          </p:txBody>
        </p:sp>
        <p:sp>
          <p:nvSpPr>
            <p:cNvPr id="35856" name="Rectangle 13"/>
            <p:cNvSpPr>
              <a:spLocks noChangeArrowheads="1"/>
            </p:cNvSpPr>
            <p:nvPr/>
          </p:nvSpPr>
          <p:spPr bwMode="auto">
            <a:xfrm>
              <a:off x="3326" y="1591"/>
              <a:ext cx="2187" cy="219"/>
            </a:xfrm>
            <a:prstGeom prst="rect">
              <a:avLst/>
            </a:prstGeom>
            <a:noFill/>
            <a:ln w="1588">
              <a:solidFill>
                <a:srgbClr val="000000"/>
              </a:solidFill>
              <a:miter lim="800000"/>
              <a:headEnd/>
              <a:tailEnd/>
            </a:ln>
          </p:spPr>
          <p:txBody>
            <a:bodyPr/>
            <a:lstStyle/>
            <a:p>
              <a:endParaRPr lang="en-US"/>
            </a:p>
          </p:txBody>
        </p:sp>
        <p:sp>
          <p:nvSpPr>
            <p:cNvPr id="35857" name="Rectangle 14"/>
            <p:cNvSpPr>
              <a:spLocks noChangeArrowheads="1"/>
            </p:cNvSpPr>
            <p:nvPr/>
          </p:nvSpPr>
          <p:spPr bwMode="auto">
            <a:xfrm>
              <a:off x="3326" y="2248"/>
              <a:ext cx="2187" cy="219"/>
            </a:xfrm>
            <a:prstGeom prst="rect">
              <a:avLst/>
            </a:prstGeom>
            <a:solidFill>
              <a:srgbClr val="FFFFFF"/>
            </a:solidFill>
            <a:ln w="9525">
              <a:noFill/>
              <a:miter lim="800000"/>
              <a:headEnd/>
              <a:tailEnd/>
            </a:ln>
          </p:spPr>
          <p:txBody>
            <a:bodyPr/>
            <a:lstStyle/>
            <a:p>
              <a:endParaRPr lang="en-US"/>
            </a:p>
          </p:txBody>
        </p:sp>
        <p:sp>
          <p:nvSpPr>
            <p:cNvPr id="35858" name="Rectangle 15"/>
            <p:cNvSpPr>
              <a:spLocks noChangeArrowheads="1"/>
            </p:cNvSpPr>
            <p:nvPr/>
          </p:nvSpPr>
          <p:spPr bwMode="auto">
            <a:xfrm>
              <a:off x="3326" y="2248"/>
              <a:ext cx="2187" cy="219"/>
            </a:xfrm>
            <a:prstGeom prst="rect">
              <a:avLst/>
            </a:prstGeom>
            <a:noFill/>
            <a:ln w="1588">
              <a:solidFill>
                <a:srgbClr val="000000"/>
              </a:solidFill>
              <a:miter lim="800000"/>
              <a:headEnd/>
              <a:tailEnd/>
            </a:ln>
          </p:spPr>
          <p:txBody>
            <a:bodyPr/>
            <a:lstStyle/>
            <a:p>
              <a:endParaRPr lang="en-US"/>
            </a:p>
          </p:txBody>
        </p:sp>
        <p:sp>
          <p:nvSpPr>
            <p:cNvPr id="35859" name="Rectangle 16"/>
            <p:cNvSpPr>
              <a:spLocks noChangeArrowheads="1"/>
            </p:cNvSpPr>
            <p:nvPr/>
          </p:nvSpPr>
          <p:spPr bwMode="auto">
            <a:xfrm>
              <a:off x="3326" y="2576"/>
              <a:ext cx="2187" cy="219"/>
            </a:xfrm>
            <a:prstGeom prst="rect">
              <a:avLst/>
            </a:prstGeom>
            <a:solidFill>
              <a:srgbClr val="FFFFFF"/>
            </a:solidFill>
            <a:ln w="9525">
              <a:noFill/>
              <a:miter lim="800000"/>
              <a:headEnd/>
              <a:tailEnd/>
            </a:ln>
          </p:spPr>
          <p:txBody>
            <a:bodyPr/>
            <a:lstStyle/>
            <a:p>
              <a:endParaRPr lang="en-US"/>
            </a:p>
          </p:txBody>
        </p:sp>
        <p:sp>
          <p:nvSpPr>
            <p:cNvPr id="35860" name="Rectangle 17"/>
            <p:cNvSpPr>
              <a:spLocks noChangeArrowheads="1"/>
            </p:cNvSpPr>
            <p:nvPr/>
          </p:nvSpPr>
          <p:spPr bwMode="auto">
            <a:xfrm>
              <a:off x="3326" y="2576"/>
              <a:ext cx="2187" cy="219"/>
            </a:xfrm>
            <a:prstGeom prst="rect">
              <a:avLst/>
            </a:prstGeom>
            <a:noFill/>
            <a:ln w="1588">
              <a:solidFill>
                <a:srgbClr val="000000"/>
              </a:solidFill>
              <a:miter lim="800000"/>
              <a:headEnd/>
              <a:tailEnd/>
            </a:ln>
          </p:spPr>
          <p:txBody>
            <a:bodyPr/>
            <a:lstStyle/>
            <a:p>
              <a:endParaRPr lang="en-US"/>
            </a:p>
          </p:txBody>
        </p:sp>
        <p:sp>
          <p:nvSpPr>
            <p:cNvPr id="35861" name="Rectangle 18"/>
            <p:cNvSpPr>
              <a:spLocks noChangeArrowheads="1"/>
            </p:cNvSpPr>
            <p:nvPr/>
          </p:nvSpPr>
          <p:spPr bwMode="auto">
            <a:xfrm>
              <a:off x="3326" y="3233"/>
              <a:ext cx="2187" cy="219"/>
            </a:xfrm>
            <a:prstGeom prst="rect">
              <a:avLst/>
            </a:prstGeom>
            <a:solidFill>
              <a:srgbClr val="FFFFFF"/>
            </a:solidFill>
            <a:ln w="9525">
              <a:noFill/>
              <a:miter lim="800000"/>
              <a:headEnd/>
              <a:tailEnd/>
            </a:ln>
          </p:spPr>
          <p:txBody>
            <a:bodyPr/>
            <a:lstStyle/>
            <a:p>
              <a:endParaRPr lang="en-US"/>
            </a:p>
          </p:txBody>
        </p:sp>
        <p:sp>
          <p:nvSpPr>
            <p:cNvPr id="35862" name="Rectangle 19"/>
            <p:cNvSpPr>
              <a:spLocks noChangeArrowheads="1"/>
            </p:cNvSpPr>
            <p:nvPr/>
          </p:nvSpPr>
          <p:spPr bwMode="auto">
            <a:xfrm>
              <a:off x="3326" y="3233"/>
              <a:ext cx="2187" cy="219"/>
            </a:xfrm>
            <a:prstGeom prst="rect">
              <a:avLst/>
            </a:prstGeom>
            <a:noFill/>
            <a:ln w="1588">
              <a:solidFill>
                <a:srgbClr val="000000"/>
              </a:solidFill>
              <a:miter lim="800000"/>
              <a:headEnd/>
              <a:tailEnd/>
            </a:ln>
          </p:spPr>
          <p:txBody>
            <a:bodyPr/>
            <a:lstStyle/>
            <a:p>
              <a:endParaRPr lang="en-US"/>
            </a:p>
          </p:txBody>
        </p:sp>
        <p:sp>
          <p:nvSpPr>
            <p:cNvPr id="35863" name="Rectangle 20"/>
            <p:cNvSpPr>
              <a:spLocks noChangeArrowheads="1"/>
            </p:cNvSpPr>
            <p:nvPr/>
          </p:nvSpPr>
          <p:spPr bwMode="auto">
            <a:xfrm>
              <a:off x="3326" y="2905"/>
              <a:ext cx="2187" cy="218"/>
            </a:xfrm>
            <a:prstGeom prst="rect">
              <a:avLst/>
            </a:prstGeom>
            <a:solidFill>
              <a:srgbClr val="FFFFFF"/>
            </a:solidFill>
            <a:ln w="9525">
              <a:noFill/>
              <a:miter lim="800000"/>
              <a:headEnd/>
              <a:tailEnd/>
            </a:ln>
          </p:spPr>
          <p:txBody>
            <a:bodyPr/>
            <a:lstStyle/>
            <a:p>
              <a:endParaRPr lang="en-US"/>
            </a:p>
          </p:txBody>
        </p:sp>
        <p:sp>
          <p:nvSpPr>
            <p:cNvPr id="35864" name="Rectangle 21"/>
            <p:cNvSpPr>
              <a:spLocks noChangeArrowheads="1"/>
            </p:cNvSpPr>
            <p:nvPr/>
          </p:nvSpPr>
          <p:spPr bwMode="auto">
            <a:xfrm>
              <a:off x="3326" y="2905"/>
              <a:ext cx="2187" cy="218"/>
            </a:xfrm>
            <a:prstGeom prst="rect">
              <a:avLst/>
            </a:prstGeom>
            <a:noFill/>
            <a:ln w="1588">
              <a:solidFill>
                <a:srgbClr val="000000"/>
              </a:solidFill>
              <a:miter lim="800000"/>
              <a:headEnd/>
              <a:tailEnd/>
            </a:ln>
          </p:spPr>
          <p:txBody>
            <a:bodyPr/>
            <a:lstStyle/>
            <a:p>
              <a:endParaRPr lang="en-US"/>
            </a:p>
          </p:txBody>
        </p:sp>
        <p:sp>
          <p:nvSpPr>
            <p:cNvPr id="35865" name="Rectangle 22"/>
            <p:cNvSpPr>
              <a:spLocks noChangeArrowheads="1"/>
            </p:cNvSpPr>
            <p:nvPr/>
          </p:nvSpPr>
          <p:spPr bwMode="auto">
            <a:xfrm>
              <a:off x="2928" y="1632"/>
              <a:ext cx="312"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Read</a:t>
              </a:r>
              <a:endParaRPr lang="en-US" sz="1600">
                <a:latin typeface="Arial" charset="0"/>
              </a:endParaRPr>
            </a:p>
          </p:txBody>
        </p:sp>
        <p:sp>
          <p:nvSpPr>
            <p:cNvPr id="35866" name="Rectangle 23"/>
            <p:cNvSpPr>
              <a:spLocks noChangeArrowheads="1"/>
            </p:cNvSpPr>
            <p:nvPr/>
          </p:nvSpPr>
          <p:spPr bwMode="auto">
            <a:xfrm>
              <a:off x="2889" y="1978"/>
              <a:ext cx="483"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Analyze</a:t>
              </a:r>
              <a:endParaRPr lang="en-US" sz="1600">
                <a:latin typeface="Arial" charset="0"/>
              </a:endParaRPr>
            </a:p>
          </p:txBody>
        </p:sp>
        <p:sp>
          <p:nvSpPr>
            <p:cNvPr id="35867" name="Rectangle 24"/>
            <p:cNvSpPr>
              <a:spLocks noChangeArrowheads="1"/>
            </p:cNvSpPr>
            <p:nvPr/>
          </p:nvSpPr>
          <p:spPr bwMode="auto">
            <a:xfrm>
              <a:off x="2889" y="2279"/>
              <a:ext cx="469"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Explore</a:t>
              </a:r>
              <a:endParaRPr lang="en-US" sz="1600">
                <a:latin typeface="Arial" charset="0"/>
              </a:endParaRPr>
            </a:p>
          </p:txBody>
        </p:sp>
        <p:sp>
          <p:nvSpPr>
            <p:cNvPr id="35868" name="Rectangle 25"/>
            <p:cNvSpPr>
              <a:spLocks noChangeArrowheads="1"/>
            </p:cNvSpPr>
            <p:nvPr/>
          </p:nvSpPr>
          <p:spPr bwMode="auto">
            <a:xfrm>
              <a:off x="2976" y="2640"/>
              <a:ext cx="270"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Plan</a:t>
              </a:r>
              <a:endParaRPr lang="en-US" sz="1600">
                <a:latin typeface="Arial" charset="0"/>
              </a:endParaRPr>
            </a:p>
          </p:txBody>
        </p:sp>
        <p:sp>
          <p:nvSpPr>
            <p:cNvPr id="35869" name="Rectangle 26"/>
            <p:cNvSpPr>
              <a:spLocks noChangeArrowheads="1"/>
            </p:cNvSpPr>
            <p:nvPr/>
          </p:nvSpPr>
          <p:spPr bwMode="auto">
            <a:xfrm>
              <a:off x="2889" y="2936"/>
              <a:ext cx="559" cy="134"/>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Arial" charset="0"/>
                </a:rPr>
                <a:t>Implement</a:t>
              </a:r>
              <a:endParaRPr lang="en-US" sz="1400">
                <a:latin typeface="Arial" charset="0"/>
              </a:endParaRPr>
            </a:p>
          </p:txBody>
        </p:sp>
        <p:sp>
          <p:nvSpPr>
            <p:cNvPr id="35870" name="Rectangle 27"/>
            <p:cNvSpPr>
              <a:spLocks noChangeArrowheads="1"/>
            </p:cNvSpPr>
            <p:nvPr/>
          </p:nvSpPr>
          <p:spPr bwMode="auto">
            <a:xfrm>
              <a:off x="2928" y="3264"/>
              <a:ext cx="3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Verify</a:t>
              </a:r>
              <a:endParaRPr lang="en-US" sz="1600">
                <a:latin typeface="Arial" charset="0"/>
              </a:endParaRPr>
            </a:p>
          </p:txBody>
        </p:sp>
        <p:sp>
          <p:nvSpPr>
            <p:cNvPr id="35871" name="Rectangle 28"/>
            <p:cNvSpPr>
              <a:spLocks noChangeArrowheads="1"/>
            </p:cNvSpPr>
            <p:nvPr/>
          </p:nvSpPr>
          <p:spPr bwMode="auto">
            <a:xfrm>
              <a:off x="3326" y="1591"/>
              <a:ext cx="109" cy="219"/>
            </a:xfrm>
            <a:prstGeom prst="rect">
              <a:avLst/>
            </a:prstGeom>
            <a:solidFill>
              <a:srgbClr val="00FFFF"/>
            </a:solidFill>
            <a:ln w="9525">
              <a:noFill/>
              <a:miter lim="800000"/>
              <a:headEnd/>
              <a:tailEnd/>
            </a:ln>
          </p:spPr>
          <p:txBody>
            <a:bodyPr/>
            <a:lstStyle/>
            <a:p>
              <a:endParaRPr lang="en-US"/>
            </a:p>
          </p:txBody>
        </p:sp>
        <p:sp>
          <p:nvSpPr>
            <p:cNvPr id="35872" name="Rectangle 29"/>
            <p:cNvSpPr>
              <a:spLocks noChangeArrowheads="1"/>
            </p:cNvSpPr>
            <p:nvPr/>
          </p:nvSpPr>
          <p:spPr bwMode="auto">
            <a:xfrm>
              <a:off x="3326" y="1591"/>
              <a:ext cx="109" cy="219"/>
            </a:xfrm>
            <a:prstGeom prst="rect">
              <a:avLst/>
            </a:prstGeom>
            <a:noFill/>
            <a:ln w="1588">
              <a:solidFill>
                <a:srgbClr val="000000"/>
              </a:solidFill>
              <a:miter lim="800000"/>
              <a:headEnd/>
              <a:tailEnd/>
            </a:ln>
          </p:spPr>
          <p:txBody>
            <a:bodyPr/>
            <a:lstStyle/>
            <a:p>
              <a:endParaRPr lang="en-US"/>
            </a:p>
          </p:txBody>
        </p:sp>
        <p:sp>
          <p:nvSpPr>
            <p:cNvPr id="35873" name="Rectangle 30"/>
            <p:cNvSpPr>
              <a:spLocks noChangeArrowheads="1"/>
            </p:cNvSpPr>
            <p:nvPr/>
          </p:nvSpPr>
          <p:spPr bwMode="auto">
            <a:xfrm>
              <a:off x="4529" y="2248"/>
              <a:ext cx="437" cy="219"/>
            </a:xfrm>
            <a:prstGeom prst="rect">
              <a:avLst/>
            </a:prstGeom>
            <a:solidFill>
              <a:srgbClr val="00FFFF"/>
            </a:solidFill>
            <a:ln w="9525">
              <a:noFill/>
              <a:miter lim="800000"/>
              <a:headEnd/>
              <a:tailEnd/>
            </a:ln>
          </p:spPr>
          <p:txBody>
            <a:bodyPr/>
            <a:lstStyle/>
            <a:p>
              <a:endParaRPr lang="en-US"/>
            </a:p>
          </p:txBody>
        </p:sp>
        <p:sp>
          <p:nvSpPr>
            <p:cNvPr id="35874" name="Rectangle 31"/>
            <p:cNvSpPr>
              <a:spLocks noChangeArrowheads="1"/>
            </p:cNvSpPr>
            <p:nvPr/>
          </p:nvSpPr>
          <p:spPr bwMode="auto">
            <a:xfrm>
              <a:off x="4529" y="2248"/>
              <a:ext cx="437" cy="219"/>
            </a:xfrm>
            <a:prstGeom prst="rect">
              <a:avLst/>
            </a:prstGeom>
            <a:noFill/>
            <a:ln w="1588">
              <a:solidFill>
                <a:srgbClr val="000000"/>
              </a:solidFill>
              <a:miter lim="800000"/>
              <a:headEnd/>
              <a:tailEnd/>
            </a:ln>
          </p:spPr>
          <p:txBody>
            <a:bodyPr/>
            <a:lstStyle/>
            <a:p>
              <a:endParaRPr lang="en-US"/>
            </a:p>
          </p:txBody>
        </p:sp>
        <p:sp>
          <p:nvSpPr>
            <p:cNvPr id="35875" name="Rectangle 32"/>
            <p:cNvSpPr>
              <a:spLocks noChangeArrowheads="1"/>
            </p:cNvSpPr>
            <p:nvPr/>
          </p:nvSpPr>
          <p:spPr bwMode="auto">
            <a:xfrm>
              <a:off x="3435" y="1920"/>
              <a:ext cx="219" cy="218"/>
            </a:xfrm>
            <a:prstGeom prst="rect">
              <a:avLst/>
            </a:prstGeom>
            <a:solidFill>
              <a:srgbClr val="00FFFF"/>
            </a:solidFill>
            <a:ln w="9525">
              <a:noFill/>
              <a:miter lim="800000"/>
              <a:headEnd/>
              <a:tailEnd/>
            </a:ln>
          </p:spPr>
          <p:txBody>
            <a:bodyPr/>
            <a:lstStyle/>
            <a:p>
              <a:endParaRPr lang="en-US"/>
            </a:p>
          </p:txBody>
        </p:sp>
        <p:sp>
          <p:nvSpPr>
            <p:cNvPr id="35876" name="Rectangle 33"/>
            <p:cNvSpPr>
              <a:spLocks noChangeArrowheads="1"/>
            </p:cNvSpPr>
            <p:nvPr/>
          </p:nvSpPr>
          <p:spPr bwMode="auto">
            <a:xfrm>
              <a:off x="3435" y="1920"/>
              <a:ext cx="219" cy="218"/>
            </a:xfrm>
            <a:prstGeom prst="rect">
              <a:avLst/>
            </a:prstGeom>
            <a:noFill/>
            <a:ln w="1588">
              <a:solidFill>
                <a:srgbClr val="000000"/>
              </a:solidFill>
              <a:miter lim="800000"/>
              <a:headEnd/>
              <a:tailEnd/>
            </a:ln>
          </p:spPr>
          <p:txBody>
            <a:bodyPr/>
            <a:lstStyle/>
            <a:p>
              <a:endParaRPr lang="en-US"/>
            </a:p>
          </p:txBody>
        </p:sp>
        <p:sp>
          <p:nvSpPr>
            <p:cNvPr id="35877" name="Rectangle 34"/>
            <p:cNvSpPr>
              <a:spLocks noChangeArrowheads="1"/>
            </p:cNvSpPr>
            <p:nvPr/>
          </p:nvSpPr>
          <p:spPr bwMode="auto">
            <a:xfrm>
              <a:off x="3654" y="2576"/>
              <a:ext cx="383" cy="547"/>
            </a:xfrm>
            <a:prstGeom prst="rect">
              <a:avLst/>
            </a:prstGeom>
            <a:solidFill>
              <a:srgbClr val="00FFFF"/>
            </a:solidFill>
            <a:ln w="9525">
              <a:noFill/>
              <a:miter lim="800000"/>
              <a:headEnd/>
              <a:tailEnd/>
            </a:ln>
          </p:spPr>
          <p:txBody>
            <a:bodyPr/>
            <a:lstStyle/>
            <a:p>
              <a:endParaRPr lang="en-US"/>
            </a:p>
          </p:txBody>
        </p:sp>
        <p:sp>
          <p:nvSpPr>
            <p:cNvPr id="35878" name="Rectangle 35"/>
            <p:cNvSpPr>
              <a:spLocks noChangeArrowheads="1"/>
            </p:cNvSpPr>
            <p:nvPr/>
          </p:nvSpPr>
          <p:spPr bwMode="auto">
            <a:xfrm>
              <a:off x="3654" y="2576"/>
              <a:ext cx="383" cy="547"/>
            </a:xfrm>
            <a:prstGeom prst="rect">
              <a:avLst/>
            </a:prstGeom>
            <a:noFill/>
            <a:ln w="1588">
              <a:solidFill>
                <a:srgbClr val="000000"/>
              </a:solidFill>
              <a:miter lim="800000"/>
              <a:headEnd/>
              <a:tailEnd/>
            </a:ln>
          </p:spPr>
          <p:txBody>
            <a:bodyPr/>
            <a:lstStyle/>
            <a:p>
              <a:endParaRPr lang="en-US"/>
            </a:p>
          </p:txBody>
        </p:sp>
        <p:sp>
          <p:nvSpPr>
            <p:cNvPr id="35879" name="Rectangle 36"/>
            <p:cNvSpPr>
              <a:spLocks noChangeArrowheads="1"/>
            </p:cNvSpPr>
            <p:nvPr/>
          </p:nvSpPr>
          <p:spPr bwMode="auto">
            <a:xfrm>
              <a:off x="4966" y="2576"/>
              <a:ext cx="165" cy="547"/>
            </a:xfrm>
            <a:prstGeom prst="rect">
              <a:avLst/>
            </a:prstGeom>
            <a:solidFill>
              <a:srgbClr val="00FFFF"/>
            </a:solidFill>
            <a:ln w="9525">
              <a:noFill/>
              <a:miter lim="800000"/>
              <a:headEnd/>
              <a:tailEnd/>
            </a:ln>
          </p:spPr>
          <p:txBody>
            <a:bodyPr/>
            <a:lstStyle/>
            <a:p>
              <a:endParaRPr lang="en-US"/>
            </a:p>
          </p:txBody>
        </p:sp>
        <p:sp>
          <p:nvSpPr>
            <p:cNvPr id="35880" name="Rectangle 37"/>
            <p:cNvSpPr>
              <a:spLocks noChangeArrowheads="1"/>
            </p:cNvSpPr>
            <p:nvPr/>
          </p:nvSpPr>
          <p:spPr bwMode="auto">
            <a:xfrm>
              <a:off x="4966" y="2576"/>
              <a:ext cx="165" cy="547"/>
            </a:xfrm>
            <a:prstGeom prst="rect">
              <a:avLst/>
            </a:prstGeom>
            <a:noFill/>
            <a:ln w="1588">
              <a:solidFill>
                <a:srgbClr val="000000"/>
              </a:solidFill>
              <a:miter lim="800000"/>
              <a:headEnd/>
              <a:tailEnd/>
            </a:ln>
          </p:spPr>
          <p:txBody>
            <a:bodyPr/>
            <a:lstStyle/>
            <a:p>
              <a:endParaRPr lang="en-US"/>
            </a:p>
          </p:txBody>
        </p:sp>
        <p:sp>
          <p:nvSpPr>
            <p:cNvPr id="35881" name="Rectangle 38"/>
            <p:cNvSpPr>
              <a:spLocks noChangeArrowheads="1"/>
            </p:cNvSpPr>
            <p:nvPr/>
          </p:nvSpPr>
          <p:spPr bwMode="auto">
            <a:xfrm>
              <a:off x="5131" y="3233"/>
              <a:ext cx="218" cy="219"/>
            </a:xfrm>
            <a:prstGeom prst="rect">
              <a:avLst/>
            </a:prstGeom>
            <a:solidFill>
              <a:srgbClr val="00FFFF"/>
            </a:solidFill>
            <a:ln w="9525">
              <a:noFill/>
              <a:miter lim="800000"/>
              <a:headEnd/>
              <a:tailEnd/>
            </a:ln>
          </p:spPr>
          <p:txBody>
            <a:bodyPr/>
            <a:lstStyle/>
            <a:p>
              <a:endParaRPr lang="en-US"/>
            </a:p>
          </p:txBody>
        </p:sp>
        <p:sp>
          <p:nvSpPr>
            <p:cNvPr id="35882" name="Rectangle 39"/>
            <p:cNvSpPr>
              <a:spLocks noChangeArrowheads="1"/>
            </p:cNvSpPr>
            <p:nvPr/>
          </p:nvSpPr>
          <p:spPr bwMode="auto">
            <a:xfrm>
              <a:off x="5131" y="3233"/>
              <a:ext cx="218" cy="219"/>
            </a:xfrm>
            <a:prstGeom prst="rect">
              <a:avLst/>
            </a:prstGeom>
            <a:noFill/>
            <a:ln w="1588">
              <a:solidFill>
                <a:srgbClr val="000000"/>
              </a:solidFill>
              <a:miter lim="800000"/>
              <a:headEnd/>
              <a:tailEnd/>
            </a:ln>
          </p:spPr>
          <p:txBody>
            <a:bodyPr/>
            <a:lstStyle/>
            <a:p>
              <a:endParaRPr lang="en-US"/>
            </a:p>
          </p:txBody>
        </p:sp>
        <p:sp>
          <p:nvSpPr>
            <p:cNvPr id="35883" name="Rectangle 40"/>
            <p:cNvSpPr>
              <a:spLocks noChangeArrowheads="1"/>
            </p:cNvSpPr>
            <p:nvPr/>
          </p:nvSpPr>
          <p:spPr bwMode="auto">
            <a:xfrm>
              <a:off x="4147" y="1920"/>
              <a:ext cx="382" cy="218"/>
            </a:xfrm>
            <a:prstGeom prst="rect">
              <a:avLst/>
            </a:prstGeom>
            <a:solidFill>
              <a:srgbClr val="00FFFF"/>
            </a:solidFill>
            <a:ln w="9525">
              <a:noFill/>
              <a:miter lim="800000"/>
              <a:headEnd/>
              <a:tailEnd/>
            </a:ln>
          </p:spPr>
          <p:txBody>
            <a:bodyPr/>
            <a:lstStyle/>
            <a:p>
              <a:endParaRPr lang="en-US"/>
            </a:p>
          </p:txBody>
        </p:sp>
        <p:sp>
          <p:nvSpPr>
            <p:cNvPr id="35884" name="Rectangle 41"/>
            <p:cNvSpPr>
              <a:spLocks noChangeArrowheads="1"/>
            </p:cNvSpPr>
            <p:nvPr/>
          </p:nvSpPr>
          <p:spPr bwMode="auto">
            <a:xfrm>
              <a:off x="4147" y="1920"/>
              <a:ext cx="382" cy="218"/>
            </a:xfrm>
            <a:prstGeom prst="rect">
              <a:avLst/>
            </a:prstGeom>
            <a:noFill/>
            <a:ln w="1588">
              <a:solidFill>
                <a:srgbClr val="000000"/>
              </a:solidFill>
              <a:miter lim="800000"/>
              <a:headEnd/>
              <a:tailEnd/>
            </a:ln>
          </p:spPr>
          <p:txBody>
            <a:bodyPr/>
            <a:lstStyle/>
            <a:p>
              <a:endParaRPr lang="en-US"/>
            </a:p>
          </p:txBody>
        </p:sp>
        <p:sp>
          <p:nvSpPr>
            <p:cNvPr id="35885" name="Rectangle 42"/>
            <p:cNvSpPr>
              <a:spLocks noChangeArrowheads="1"/>
            </p:cNvSpPr>
            <p:nvPr/>
          </p:nvSpPr>
          <p:spPr bwMode="auto">
            <a:xfrm>
              <a:off x="4037" y="3233"/>
              <a:ext cx="110" cy="219"/>
            </a:xfrm>
            <a:prstGeom prst="rect">
              <a:avLst/>
            </a:prstGeom>
            <a:solidFill>
              <a:srgbClr val="00FFFF"/>
            </a:solidFill>
            <a:ln w="9525">
              <a:noFill/>
              <a:miter lim="800000"/>
              <a:headEnd/>
              <a:tailEnd/>
            </a:ln>
          </p:spPr>
          <p:txBody>
            <a:bodyPr/>
            <a:lstStyle/>
            <a:p>
              <a:endParaRPr lang="en-US"/>
            </a:p>
          </p:txBody>
        </p:sp>
        <p:sp>
          <p:nvSpPr>
            <p:cNvPr id="35886" name="Rectangle 43"/>
            <p:cNvSpPr>
              <a:spLocks noChangeArrowheads="1"/>
            </p:cNvSpPr>
            <p:nvPr/>
          </p:nvSpPr>
          <p:spPr bwMode="auto">
            <a:xfrm>
              <a:off x="4037" y="3233"/>
              <a:ext cx="110" cy="219"/>
            </a:xfrm>
            <a:prstGeom prst="rect">
              <a:avLst/>
            </a:prstGeom>
            <a:noFill/>
            <a:ln w="1588">
              <a:solidFill>
                <a:srgbClr val="000000"/>
              </a:solidFill>
              <a:miter lim="800000"/>
              <a:headEnd/>
              <a:tailEnd/>
            </a:ln>
          </p:spPr>
          <p:txBody>
            <a:bodyPr/>
            <a:lstStyle/>
            <a:p>
              <a:endParaRPr lang="en-US"/>
            </a:p>
          </p:txBody>
        </p:sp>
        <p:sp>
          <p:nvSpPr>
            <p:cNvPr id="35887" name="Line 44"/>
            <p:cNvSpPr>
              <a:spLocks noChangeShapeType="1"/>
            </p:cNvSpPr>
            <p:nvPr/>
          </p:nvSpPr>
          <p:spPr bwMode="auto">
            <a:xfrm>
              <a:off x="3654" y="2138"/>
              <a:ext cx="1" cy="438"/>
            </a:xfrm>
            <a:prstGeom prst="line">
              <a:avLst/>
            </a:prstGeom>
            <a:noFill/>
            <a:ln w="1588">
              <a:solidFill>
                <a:srgbClr val="000000"/>
              </a:solidFill>
              <a:round/>
              <a:headEnd/>
              <a:tailEnd/>
            </a:ln>
          </p:spPr>
          <p:txBody>
            <a:bodyPr/>
            <a:lstStyle/>
            <a:p>
              <a:endParaRPr lang="en-US"/>
            </a:p>
          </p:txBody>
        </p:sp>
        <p:sp>
          <p:nvSpPr>
            <p:cNvPr id="35888" name="Line 45"/>
            <p:cNvSpPr>
              <a:spLocks noChangeShapeType="1"/>
            </p:cNvSpPr>
            <p:nvPr/>
          </p:nvSpPr>
          <p:spPr bwMode="auto">
            <a:xfrm>
              <a:off x="4037" y="3123"/>
              <a:ext cx="1" cy="219"/>
            </a:xfrm>
            <a:prstGeom prst="line">
              <a:avLst/>
            </a:prstGeom>
            <a:noFill/>
            <a:ln w="1588">
              <a:solidFill>
                <a:srgbClr val="000000"/>
              </a:solidFill>
              <a:round/>
              <a:headEnd/>
              <a:tailEnd/>
            </a:ln>
          </p:spPr>
          <p:txBody>
            <a:bodyPr/>
            <a:lstStyle/>
            <a:p>
              <a:endParaRPr lang="en-US"/>
            </a:p>
          </p:txBody>
        </p:sp>
        <p:sp>
          <p:nvSpPr>
            <p:cNvPr id="35889" name="Line 46"/>
            <p:cNvSpPr>
              <a:spLocks noChangeShapeType="1"/>
            </p:cNvSpPr>
            <p:nvPr/>
          </p:nvSpPr>
          <p:spPr bwMode="auto">
            <a:xfrm flipV="1">
              <a:off x="3435" y="1701"/>
              <a:ext cx="1" cy="219"/>
            </a:xfrm>
            <a:prstGeom prst="line">
              <a:avLst/>
            </a:prstGeom>
            <a:noFill/>
            <a:ln w="1588">
              <a:solidFill>
                <a:srgbClr val="000000"/>
              </a:solidFill>
              <a:round/>
              <a:headEnd/>
              <a:tailEnd/>
            </a:ln>
          </p:spPr>
          <p:txBody>
            <a:bodyPr/>
            <a:lstStyle/>
            <a:p>
              <a:endParaRPr lang="en-US"/>
            </a:p>
          </p:txBody>
        </p:sp>
        <p:sp>
          <p:nvSpPr>
            <p:cNvPr id="35890" name="Line 47"/>
            <p:cNvSpPr>
              <a:spLocks noChangeShapeType="1"/>
            </p:cNvSpPr>
            <p:nvPr/>
          </p:nvSpPr>
          <p:spPr bwMode="auto">
            <a:xfrm flipV="1">
              <a:off x="4147" y="2138"/>
              <a:ext cx="1" cy="1204"/>
            </a:xfrm>
            <a:prstGeom prst="line">
              <a:avLst/>
            </a:prstGeom>
            <a:noFill/>
            <a:ln w="1588">
              <a:solidFill>
                <a:srgbClr val="000000"/>
              </a:solidFill>
              <a:round/>
              <a:headEnd/>
              <a:tailEnd/>
            </a:ln>
          </p:spPr>
          <p:txBody>
            <a:bodyPr/>
            <a:lstStyle/>
            <a:p>
              <a:endParaRPr lang="en-US"/>
            </a:p>
          </p:txBody>
        </p:sp>
        <p:sp>
          <p:nvSpPr>
            <p:cNvPr id="35891" name="Line 48"/>
            <p:cNvSpPr>
              <a:spLocks noChangeShapeType="1"/>
            </p:cNvSpPr>
            <p:nvPr/>
          </p:nvSpPr>
          <p:spPr bwMode="auto">
            <a:xfrm>
              <a:off x="4529" y="2138"/>
              <a:ext cx="1" cy="110"/>
            </a:xfrm>
            <a:prstGeom prst="line">
              <a:avLst/>
            </a:prstGeom>
            <a:noFill/>
            <a:ln w="1588">
              <a:solidFill>
                <a:srgbClr val="000000"/>
              </a:solidFill>
              <a:round/>
              <a:headEnd/>
              <a:tailEnd/>
            </a:ln>
          </p:spPr>
          <p:txBody>
            <a:bodyPr/>
            <a:lstStyle/>
            <a:p>
              <a:endParaRPr lang="en-US"/>
            </a:p>
          </p:txBody>
        </p:sp>
        <p:sp>
          <p:nvSpPr>
            <p:cNvPr id="35892" name="Line 49"/>
            <p:cNvSpPr>
              <a:spLocks noChangeShapeType="1"/>
            </p:cNvSpPr>
            <p:nvPr/>
          </p:nvSpPr>
          <p:spPr bwMode="auto">
            <a:xfrm>
              <a:off x="4966" y="2467"/>
              <a:ext cx="1" cy="109"/>
            </a:xfrm>
            <a:prstGeom prst="line">
              <a:avLst/>
            </a:prstGeom>
            <a:noFill/>
            <a:ln w="1588">
              <a:solidFill>
                <a:srgbClr val="000000"/>
              </a:solidFill>
              <a:round/>
              <a:headEnd/>
              <a:tailEnd/>
            </a:ln>
          </p:spPr>
          <p:txBody>
            <a:bodyPr/>
            <a:lstStyle/>
            <a:p>
              <a:endParaRPr lang="en-US"/>
            </a:p>
          </p:txBody>
        </p:sp>
        <p:sp>
          <p:nvSpPr>
            <p:cNvPr id="35893" name="Line 50"/>
            <p:cNvSpPr>
              <a:spLocks noChangeShapeType="1"/>
            </p:cNvSpPr>
            <p:nvPr/>
          </p:nvSpPr>
          <p:spPr bwMode="auto">
            <a:xfrm>
              <a:off x="5131" y="3123"/>
              <a:ext cx="1" cy="110"/>
            </a:xfrm>
            <a:prstGeom prst="line">
              <a:avLst/>
            </a:prstGeom>
            <a:noFill/>
            <a:ln w="1588">
              <a:solidFill>
                <a:srgbClr val="000000"/>
              </a:solidFill>
              <a:round/>
              <a:headEnd/>
              <a:tailEnd/>
            </a:ln>
          </p:spPr>
          <p:txBody>
            <a:bodyPr/>
            <a:lstStyle/>
            <a:p>
              <a:endParaRPr lang="en-US"/>
            </a:p>
          </p:txBody>
        </p:sp>
        <p:sp>
          <p:nvSpPr>
            <p:cNvPr id="35894" name="AutoShape 51"/>
            <p:cNvSpPr>
              <a:spLocks noChangeAspect="1" noChangeArrowheads="1" noTextEdit="1"/>
            </p:cNvSpPr>
            <p:nvPr/>
          </p:nvSpPr>
          <p:spPr bwMode="auto">
            <a:xfrm>
              <a:off x="240" y="1584"/>
              <a:ext cx="2640" cy="1876"/>
            </a:xfrm>
            <a:prstGeom prst="rect">
              <a:avLst/>
            </a:prstGeom>
            <a:noFill/>
            <a:ln w="9525">
              <a:noFill/>
              <a:miter lim="800000"/>
              <a:headEnd/>
              <a:tailEnd/>
            </a:ln>
          </p:spPr>
          <p:txBody>
            <a:bodyPr/>
            <a:lstStyle/>
            <a:p>
              <a:endParaRPr lang="en-US"/>
            </a:p>
          </p:txBody>
        </p:sp>
        <p:sp>
          <p:nvSpPr>
            <p:cNvPr id="35895" name="Rectangle 53"/>
            <p:cNvSpPr>
              <a:spLocks noChangeArrowheads="1"/>
            </p:cNvSpPr>
            <p:nvPr/>
          </p:nvSpPr>
          <p:spPr bwMode="auto">
            <a:xfrm>
              <a:off x="686" y="1920"/>
              <a:ext cx="2187" cy="219"/>
            </a:xfrm>
            <a:prstGeom prst="rect">
              <a:avLst/>
            </a:prstGeom>
            <a:solidFill>
              <a:srgbClr val="FFFFFF"/>
            </a:solidFill>
            <a:ln w="9525">
              <a:noFill/>
              <a:miter lim="800000"/>
              <a:headEnd/>
              <a:tailEnd/>
            </a:ln>
          </p:spPr>
          <p:txBody>
            <a:bodyPr/>
            <a:lstStyle/>
            <a:p>
              <a:endParaRPr lang="en-US"/>
            </a:p>
          </p:txBody>
        </p:sp>
        <p:sp>
          <p:nvSpPr>
            <p:cNvPr id="35896" name="Rectangle 54"/>
            <p:cNvSpPr>
              <a:spLocks noChangeArrowheads="1"/>
            </p:cNvSpPr>
            <p:nvPr/>
          </p:nvSpPr>
          <p:spPr bwMode="auto">
            <a:xfrm>
              <a:off x="686" y="1920"/>
              <a:ext cx="2187" cy="219"/>
            </a:xfrm>
            <a:prstGeom prst="rect">
              <a:avLst/>
            </a:prstGeom>
            <a:noFill/>
            <a:ln w="1588">
              <a:solidFill>
                <a:srgbClr val="000000"/>
              </a:solidFill>
              <a:miter lim="800000"/>
              <a:headEnd/>
              <a:tailEnd/>
            </a:ln>
          </p:spPr>
          <p:txBody>
            <a:bodyPr/>
            <a:lstStyle/>
            <a:p>
              <a:endParaRPr lang="en-US"/>
            </a:p>
          </p:txBody>
        </p:sp>
        <p:sp>
          <p:nvSpPr>
            <p:cNvPr id="35897" name="Rectangle 55"/>
            <p:cNvSpPr>
              <a:spLocks noChangeArrowheads="1"/>
            </p:cNvSpPr>
            <p:nvPr/>
          </p:nvSpPr>
          <p:spPr bwMode="auto">
            <a:xfrm>
              <a:off x="686" y="1591"/>
              <a:ext cx="2187" cy="219"/>
            </a:xfrm>
            <a:prstGeom prst="rect">
              <a:avLst/>
            </a:prstGeom>
            <a:solidFill>
              <a:srgbClr val="FFFFFF"/>
            </a:solidFill>
            <a:ln w="9525">
              <a:noFill/>
              <a:miter lim="800000"/>
              <a:headEnd/>
              <a:tailEnd/>
            </a:ln>
          </p:spPr>
          <p:txBody>
            <a:bodyPr/>
            <a:lstStyle/>
            <a:p>
              <a:endParaRPr lang="en-US"/>
            </a:p>
          </p:txBody>
        </p:sp>
        <p:sp>
          <p:nvSpPr>
            <p:cNvPr id="35898" name="Rectangle 56"/>
            <p:cNvSpPr>
              <a:spLocks noChangeArrowheads="1"/>
            </p:cNvSpPr>
            <p:nvPr/>
          </p:nvSpPr>
          <p:spPr bwMode="auto">
            <a:xfrm>
              <a:off x="686" y="1591"/>
              <a:ext cx="2187" cy="219"/>
            </a:xfrm>
            <a:prstGeom prst="rect">
              <a:avLst/>
            </a:prstGeom>
            <a:noFill/>
            <a:ln w="1588">
              <a:solidFill>
                <a:srgbClr val="000000"/>
              </a:solidFill>
              <a:miter lim="800000"/>
              <a:headEnd/>
              <a:tailEnd/>
            </a:ln>
          </p:spPr>
          <p:txBody>
            <a:bodyPr/>
            <a:lstStyle/>
            <a:p>
              <a:endParaRPr lang="en-US"/>
            </a:p>
          </p:txBody>
        </p:sp>
        <p:sp>
          <p:nvSpPr>
            <p:cNvPr id="35899" name="Rectangle 57"/>
            <p:cNvSpPr>
              <a:spLocks noChangeArrowheads="1"/>
            </p:cNvSpPr>
            <p:nvPr/>
          </p:nvSpPr>
          <p:spPr bwMode="auto">
            <a:xfrm>
              <a:off x="686" y="2248"/>
              <a:ext cx="2187" cy="219"/>
            </a:xfrm>
            <a:prstGeom prst="rect">
              <a:avLst/>
            </a:prstGeom>
            <a:solidFill>
              <a:srgbClr val="FFFFFF"/>
            </a:solidFill>
            <a:ln w="9525">
              <a:noFill/>
              <a:miter lim="800000"/>
              <a:headEnd/>
              <a:tailEnd/>
            </a:ln>
          </p:spPr>
          <p:txBody>
            <a:bodyPr/>
            <a:lstStyle/>
            <a:p>
              <a:endParaRPr lang="en-US"/>
            </a:p>
          </p:txBody>
        </p:sp>
        <p:sp>
          <p:nvSpPr>
            <p:cNvPr id="35900" name="Rectangle 58"/>
            <p:cNvSpPr>
              <a:spLocks noChangeArrowheads="1"/>
            </p:cNvSpPr>
            <p:nvPr/>
          </p:nvSpPr>
          <p:spPr bwMode="auto">
            <a:xfrm>
              <a:off x="686" y="2248"/>
              <a:ext cx="2187" cy="219"/>
            </a:xfrm>
            <a:prstGeom prst="rect">
              <a:avLst/>
            </a:prstGeom>
            <a:noFill/>
            <a:ln w="1588">
              <a:solidFill>
                <a:srgbClr val="000000"/>
              </a:solidFill>
              <a:miter lim="800000"/>
              <a:headEnd/>
              <a:tailEnd/>
            </a:ln>
          </p:spPr>
          <p:txBody>
            <a:bodyPr/>
            <a:lstStyle/>
            <a:p>
              <a:endParaRPr lang="en-US"/>
            </a:p>
          </p:txBody>
        </p:sp>
        <p:sp>
          <p:nvSpPr>
            <p:cNvPr id="35901" name="Rectangle 59"/>
            <p:cNvSpPr>
              <a:spLocks noChangeArrowheads="1"/>
            </p:cNvSpPr>
            <p:nvPr/>
          </p:nvSpPr>
          <p:spPr bwMode="auto">
            <a:xfrm>
              <a:off x="686" y="2577"/>
              <a:ext cx="2187" cy="219"/>
            </a:xfrm>
            <a:prstGeom prst="rect">
              <a:avLst/>
            </a:prstGeom>
            <a:solidFill>
              <a:srgbClr val="FFFFFF"/>
            </a:solidFill>
            <a:ln w="9525">
              <a:noFill/>
              <a:miter lim="800000"/>
              <a:headEnd/>
              <a:tailEnd/>
            </a:ln>
          </p:spPr>
          <p:txBody>
            <a:bodyPr/>
            <a:lstStyle/>
            <a:p>
              <a:endParaRPr lang="en-US"/>
            </a:p>
          </p:txBody>
        </p:sp>
        <p:sp>
          <p:nvSpPr>
            <p:cNvPr id="35902" name="Rectangle 60"/>
            <p:cNvSpPr>
              <a:spLocks noChangeArrowheads="1"/>
            </p:cNvSpPr>
            <p:nvPr/>
          </p:nvSpPr>
          <p:spPr bwMode="auto">
            <a:xfrm>
              <a:off x="686" y="2577"/>
              <a:ext cx="2187" cy="219"/>
            </a:xfrm>
            <a:prstGeom prst="rect">
              <a:avLst/>
            </a:prstGeom>
            <a:noFill/>
            <a:ln w="1588">
              <a:solidFill>
                <a:srgbClr val="000000"/>
              </a:solidFill>
              <a:miter lim="800000"/>
              <a:headEnd/>
              <a:tailEnd/>
            </a:ln>
          </p:spPr>
          <p:txBody>
            <a:bodyPr/>
            <a:lstStyle/>
            <a:p>
              <a:endParaRPr lang="en-US"/>
            </a:p>
          </p:txBody>
        </p:sp>
        <p:sp>
          <p:nvSpPr>
            <p:cNvPr id="35903" name="Rectangle 61"/>
            <p:cNvSpPr>
              <a:spLocks noChangeArrowheads="1"/>
            </p:cNvSpPr>
            <p:nvPr/>
          </p:nvSpPr>
          <p:spPr bwMode="auto">
            <a:xfrm>
              <a:off x="686" y="3234"/>
              <a:ext cx="2187" cy="219"/>
            </a:xfrm>
            <a:prstGeom prst="rect">
              <a:avLst/>
            </a:prstGeom>
            <a:solidFill>
              <a:srgbClr val="FFFFFF"/>
            </a:solidFill>
            <a:ln w="9525">
              <a:noFill/>
              <a:miter lim="800000"/>
              <a:headEnd/>
              <a:tailEnd/>
            </a:ln>
          </p:spPr>
          <p:txBody>
            <a:bodyPr/>
            <a:lstStyle/>
            <a:p>
              <a:endParaRPr lang="en-US"/>
            </a:p>
          </p:txBody>
        </p:sp>
        <p:sp>
          <p:nvSpPr>
            <p:cNvPr id="35904" name="Rectangle 62"/>
            <p:cNvSpPr>
              <a:spLocks noChangeArrowheads="1"/>
            </p:cNvSpPr>
            <p:nvPr/>
          </p:nvSpPr>
          <p:spPr bwMode="auto">
            <a:xfrm>
              <a:off x="686" y="3234"/>
              <a:ext cx="2187" cy="219"/>
            </a:xfrm>
            <a:prstGeom prst="rect">
              <a:avLst/>
            </a:prstGeom>
            <a:noFill/>
            <a:ln w="1588">
              <a:solidFill>
                <a:srgbClr val="000000"/>
              </a:solidFill>
              <a:miter lim="800000"/>
              <a:headEnd/>
              <a:tailEnd/>
            </a:ln>
          </p:spPr>
          <p:txBody>
            <a:bodyPr/>
            <a:lstStyle/>
            <a:p>
              <a:endParaRPr lang="en-US"/>
            </a:p>
          </p:txBody>
        </p:sp>
        <p:sp>
          <p:nvSpPr>
            <p:cNvPr id="35905" name="Rectangle 63"/>
            <p:cNvSpPr>
              <a:spLocks noChangeArrowheads="1"/>
            </p:cNvSpPr>
            <p:nvPr/>
          </p:nvSpPr>
          <p:spPr bwMode="auto">
            <a:xfrm>
              <a:off x="686" y="2905"/>
              <a:ext cx="2187" cy="219"/>
            </a:xfrm>
            <a:prstGeom prst="rect">
              <a:avLst/>
            </a:prstGeom>
            <a:solidFill>
              <a:srgbClr val="FFFFFF"/>
            </a:solidFill>
            <a:ln w="9525">
              <a:noFill/>
              <a:miter lim="800000"/>
              <a:headEnd/>
              <a:tailEnd/>
            </a:ln>
          </p:spPr>
          <p:txBody>
            <a:bodyPr/>
            <a:lstStyle/>
            <a:p>
              <a:endParaRPr lang="en-US"/>
            </a:p>
          </p:txBody>
        </p:sp>
        <p:sp>
          <p:nvSpPr>
            <p:cNvPr id="35906" name="Rectangle 64"/>
            <p:cNvSpPr>
              <a:spLocks noChangeArrowheads="1"/>
            </p:cNvSpPr>
            <p:nvPr/>
          </p:nvSpPr>
          <p:spPr bwMode="auto">
            <a:xfrm>
              <a:off x="686" y="2905"/>
              <a:ext cx="2187" cy="219"/>
            </a:xfrm>
            <a:prstGeom prst="rect">
              <a:avLst/>
            </a:prstGeom>
            <a:noFill/>
            <a:ln w="1588">
              <a:solidFill>
                <a:srgbClr val="000000"/>
              </a:solidFill>
              <a:miter lim="800000"/>
              <a:headEnd/>
              <a:tailEnd/>
            </a:ln>
          </p:spPr>
          <p:txBody>
            <a:bodyPr/>
            <a:lstStyle/>
            <a:p>
              <a:endParaRPr lang="en-US"/>
            </a:p>
          </p:txBody>
        </p:sp>
        <p:sp>
          <p:nvSpPr>
            <p:cNvPr id="35907" name="Rectangle 71"/>
            <p:cNvSpPr>
              <a:spLocks noChangeArrowheads="1"/>
            </p:cNvSpPr>
            <p:nvPr/>
          </p:nvSpPr>
          <p:spPr bwMode="auto">
            <a:xfrm>
              <a:off x="686" y="1591"/>
              <a:ext cx="109" cy="219"/>
            </a:xfrm>
            <a:prstGeom prst="rect">
              <a:avLst/>
            </a:prstGeom>
            <a:solidFill>
              <a:srgbClr val="00FFFF"/>
            </a:solidFill>
            <a:ln w="9525">
              <a:noFill/>
              <a:miter lim="800000"/>
              <a:headEnd/>
              <a:tailEnd/>
            </a:ln>
          </p:spPr>
          <p:txBody>
            <a:bodyPr/>
            <a:lstStyle/>
            <a:p>
              <a:endParaRPr lang="en-US"/>
            </a:p>
          </p:txBody>
        </p:sp>
        <p:sp>
          <p:nvSpPr>
            <p:cNvPr id="35908" name="Rectangle 72"/>
            <p:cNvSpPr>
              <a:spLocks noChangeArrowheads="1"/>
            </p:cNvSpPr>
            <p:nvPr/>
          </p:nvSpPr>
          <p:spPr bwMode="auto">
            <a:xfrm>
              <a:off x="686" y="1591"/>
              <a:ext cx="109" cy="219"/>
            </a:xfrm>
            <a:prstGeom prst="rect">
              <a:avLst/>
            </a:prstGeom>
            <a:noFill/>
            <a:ln w="1588">
              <a:solidFill>
                <a:srgbClr val="000000"/>
              </a:solidFill>
              <a:miter lim="800000"/>
              <a:headEnd/>
              <a:tailEnd/>
            </a:ln>
          </p:spPr>
          <p:txBody>
            <a:bodyPr/>
            <a:lstStyle/>
            <a:p>
              <a:endParaRPr lang="en-US"/>
            </a:p>
          </p:txBody>
        </p:sp>
        <p:sp>
          <p:nvSpPr>
            <p:cNvPr id="35909" name="Rectangle 73"/>
            <p:cNvSpPr>
              <a:spLocks noChangeArrowheads="1"/>
            </p:cNvSpPr>
            <p:nvPr/>
          </p:nvSpPr>
          <p:spPr bwMode="auto">
            <a:xfrm>
              <a:off x="795" y="2248"/>
              <a:ext cx="2078" cy="219"/>
            </a:xfrm>
            <a:prstGeom prst="rect">
              <a:avLst/>
            </a:prstGeom>
            <a:solidFill>
              <a:srgbClr val="00FFFF"/>
            </a:solidFill>
            <a:ln w="9525">
              <a:noFill/>
              <a:miter lim="800000"/>
              <a:headEnd/>
              <a:tailEnd/>
            </a:ln>
          </p:spPr>
          <p:txBody>
            <a:bodyPr/>
            <a:lstStyle/>
            <a:p>
              <a:endParaRPr lang="en-US"/>
            </a:p>
          </p:txBody>
        </p:sp>
        <p:sp>
          <p:nvSpPr>
            <p:cNvPr id="35910" name="Rectangle 74"/>
            <p:cNvSpPr>
              <a:spLocks noChangeArrowheads="1"/>
            </p:cNvSpPr>
            <p:nvPr/>
          </p:nvSpPr>
          <p:spPr bwMode="auto">
            <a:xfrm>
              <a:off x="795" y="2248"/>
              <a:ext cx="2078" cy="219"/>
            </a:xfrm>
            <a:prstGeom prst="rect">
              <a:avLst/>
            </a:prstGeom>
            <a:noFill/>
            <a:ln w="1588">
              <a:solidFill>
                <a:srgbClr val="000000"/>
              </a:solidFill>
              <a:miter lim="800000"/>
              <a:headEnd/>
              <a:tailEnd/>
            </a:ln>
          </p:spPr>
          <p:txBody>
            <a:bodyPr/>
            <a:lstStyle/>
            <a:p>
              <a:endParaRPr lang="en-US"/>
            </a:p>
          </p:txBody>
        </p:sp>
        <p:sp>
          <p:nvSpPr>
            <p:cNvPr id="35911" name="Line 75"/>
            <p:cNvSpPr>
              <a:spLocks noChangeShapeType="1"/>
            </p:cNvSpPr>
            <p:nvPr/>
          </p:nvSpPr>
          <p:spPr bwMode="auto">
            <a:xfrm>
              <a:off x="795" y="1701"/>
              <a:ext cx="1" cy="547"/>
            </a:xfrm>
            <a:prstGeom prst="line">
              <a:avLst/>
            </a:prstGeom>
            <a:noFill/>
            <a:ln w="1588">
              <a:solidFill>
                <a:srgbClr val="000000"/>
              </a:solidFill>
              <a:round/>
              <a:headEnd/>
              <a:tailEnd/>
            </a:ln>
          </p:spPr>
          <p:txBody>
            <a:bodyPr/>
            <a:lstStyle/>
            <a:p>
              <a:endParaRPr lang="en-US"/>
            </a:p>
          </p:txBody>
        </p:sp>
        <p:sp>
          <p:nvSpPr>
            <p:cNvPr id="35912" name="Rectangle 76"/>
            <p:cNvSpPr>
              <a:spLocks noChangeArrowheads="1"/>
            </p:cNvSpPr>
            <p:nvPr/>
          </p:nvSpPr>
          <p:spPr bwMode="auto">
            <a:xfrm>
              <a:off x="288" y="1632"/>
              <a:ext cx="312"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Read</a:t>
              </a:r>
              <a:endParaRPr lang="en-US" sz="1600">
                <a:latin typeface="Arial" charset="0"/>
              </a:endParaRPr>
            </a:p>
          </p:txBody>
        </p:sp>
        <p:sp>
          <p:nvSpPr>
            <p:cNvPr id="35913" name="Rectangle 77"/>
            <p:cNvSpPr>
              <a:spLocks noChangeArrowheads="1"/>
            </p:cNvSpPr>
            <p:nvPr/>
          </p:nvSpPr>
          <p:spPr bwMode="auto">
            <a:xfrm>
              <a:off x="144" y="1968"/>
              <a:ext cx="483"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Analyze</a:t>
              </a:r>
              <a:endParaRPr lang="en-US" sz="1600">
                <a:latin typeface="Arial" charset="0"/>
              </a:endParaRPr>
            </a:p>
          </p:txBody>
        </p:sp>
        <p:sp>
          <p:nvSpPr>
            <p:cNvPr id="35914" name="Rectangle 78"/>
            <p:cNvSpPr>
              <a:spLocks noChangeArrowheads="1"/>
            </p:cNvSpPr>
            <p:nvPr/>
          </p:nvSpPr>
          <p:spPr bwMode="auto">
            <a:xfrm>
              <a:off x="144" y="2304"/>
              <a:ext cx="469"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Explore</a:t>
              </a:r>
              <a:endParaRPr lang="en-US" sz="1600">
                <a:latin typeface="Arial" charset="0"/>
              </a:endParaRPr>
            </a:p>
          </p:txBody>
        </p:sp>
        <p:sp>
          <p:nvSpPr>
            <p:cNvPr id="35915" name="Rectangle 79"/>
            <p:cNvSpPr>
              <a:spLocks noChangeArrowheads="1"/>
            </p:cNvSpPr>
            <p:nvPr/>
          </p:nvSpPr>
          <p:spPr bwMode="auto">
            <a:xfrm>
              <a:off x="336" y="2640"/>
              <a:ext cx="270"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Plan</a:t>
              </a:r>
              <a:endParaRPr lang="en-US" sz="1600">
                <a:latin typeface="Arial" charset="0"/>
              </a:endParaRPr>
            </a:p>
          </p:txBody>
        </p:sp>
        <p:sp>
          <p:nvSpPr>
            <p:cNvPr id="35916" name="Rectangle 80"/>
            <p:cNvSpPr>
              <a:spLocks noChangeArrowheads="1"/>
            </p:cNvSpPr>
            <p:nvPr/>
          </p:nvSpPr>
          <p:spPr bwMode="auto">
            <a:xfrm>
              <a:off x="96" y="2976"/>
              <a:ext cx="559" cy="134"/>
            </a:xfrm>
            <a:prstGeom prst="rect">
              <a:avLst/>
            </a:prstGeom>
            <a:noFill/>
            <a:ln w="9525">
              <a:noFill/>
              <a:miter lim="800000"/>
              <a:headEnd/>
              <a:tailEnd/>
            </a:ln>
          </p:spPr>
          <p:txBody>
            <a:bodyPr wrap="none" lIns="0" tIns="0" rIns="0" bIns="0">
              <a:spAutoFit/>
            </a:bodyPr>
            <a:lstStyle/>
            <a:p>
              <a:pPr algn="l"/>
              <a:r>
                <a:rPr lang="en-US" sz="1400">
                  <a:solidFill>
                    <a:srgbClr val="000000"/>
                  </a:solidFill>
                  <a:latin typeface="Arial" charset="0"/>
                </a:rPr>
                <a:t>Implement</a:t>
              </a:r>
              <a:endParaRPr lang="en-US" sz="1400">
                <a:latin typeface="Arial" charset="0"/>
              </a:endParaRPr>
            </a:p>
          </p:txBody>
        </p:sp>
        <p:sp>
          <p:nvSpPr>
            <p:cNvPr id="35917" name="Rectangle 81"/>
            <p:cNvSpPr>
              <a:spLocks noChangeArrowheads="1"/>
            </p:cNvSpPr>
            <p:nvPr/>
          </p:nvSpPr>
          <p:spPr bwMode="auto">
            <a:xfrm>
              <a:off x="240" y="3216"/>
              <a:ext cx="356" cy="154"/>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Arial" charset="0"/>
                </a:rPr>
                <a:t>Verify</a:t>
              </a:r>
              <a:endParaRPr lang="en-US" sz="1600">
                <a:latin typeface="Arial" charset="0"/>
              </a:endParaRPr>
            </a:p>
          </p:txBody>
        </p:sp>
      </p:grpSp>
      <p:cxnSp>
        <p:nvCxnSpPr>
          <p:cNvPr id="35843" name="Straight Arrow Connector 74"/>
          <p:cNvCxnSpPr>
            <a:cxnSpLocks noChangeShapeType="1"/>
          </p:cNvCxnSpPr>
          <p:nvPr/>
        </p:nvCxnSpPr>
        <p:spPr bwMode="auto">
          <a:xfrm>
            <a:off x="838200" y="5486400"/>
            <a:ext cx="3505200" cy="1588"/>
          </a:xfrm>
          <a:prstGeom prst="straightConnector1">
            <a:avLst/>
          </a:prstGeom>
          <a:noFill/>
          <a:ln w="19050" algn="ctr">
            <a:solidFill>
              <a:schemeClr val="tx1"/>
            </a:solidFill>
            <a:round/>
            <a:headEnd/>
            <a:tailEnd type="arrow" w="med" len="med"/>
          </a:ln>
        </p:spPr>
      </p:cxnSp>
      <p:cxnSp>
        <p:nvCxnSpPr>
          <p:cNvPr id="35844" name="Straight Arrow Connector 75"/>
          <p:cNvCxnSpPr>
            <a:cxnSpLocks noChangeShapeType="1"/>
          </p:cNvCxnSpPr>
          <p:nvPr/>
        </p:nvCxnSpPr>
        <p:spPr bwMode="auto">
          <a:xfrm>
            <a:off x="5105400" y="5486400"/>
            <a:ext cx="3505200" cy="1588"/>
          </a:xfrm>
          <a:prstGeom prst="straightConnector1">
            <a:avLst/>
          </a:prstGeom>
          <a:noFill/>
          <a:ln w="19050" algn="ctr">
            <a:solidFill>
              <a:schemeClr val="tx1"/>
            </a:solidFill>
            <a:round/>
            <a:headEnd/>
            <a:tailEnd type="arrow" w="med" len="med"/>
          </a:ln>
        </p:spPr>
      </p:cxnSp>
      <p:sp>
        <p:nvSpPr>
          <p:cNvPr id="77" name="TextBox 76"/>
          <p:cNvSpPr txBox="1"/>
          <p:nvPr/>
        </p:nvSpPr>
        <p:spPr>
          <a:xfrm>
            <a:off x="2133600" y="5410200"/>
            <a:ext cx="776288" cy="400050"/>
          </a:xfrm>
          <a:prstGeom prst="rect">
            <a:avLst/>
          </a:prstGeom>
          <a:noFill/>
        </p:spPr>
        <p:txBody>
          <a:bodyPr wrap="none">
            <a:spAutoFit/>
          </a:bodyPr>
          <a:lstStyle/>
          <a:p>
            <a:pPr>
              <a:defRPr/>
            </a:pPr>
            <a:r>
              <a:rPr lang="en-US" dirty="0">
                <a:latin typeface="+mn-lt"/>
              </a:rPr>
              <a:t>Time</a:t>
            </a:r>
          </a:p>
        </p:txBody>
      </p:sp>
      <p:sp>
        <p:nvSpPr>
          <p:cNvPr id="78" name="TextBox 77"/>
          <p:cNvSpPr txBox="1"/>
          <p:nvPr/>
        </p:nvSpPr>
        <p:spPr>
          <a:xfrm>
            <a:off x="6477000" y="5410200"/>
            <a:ext cx="776288" cy="400050"/>
          </a:xfrm>
          <a:prstGeom prst="rect">
            <a:avLst/>
          </a:prstGeom>
          <a:noFill/>
        </p:spPr>
        <p:txBody>
          <a:bodyPr wrap="none">
            <a:spAutoFit/>
          </a:bodyPr>
          <a:lstStyle/>
          <a:p>
            <a:pPr>
              <a:defRPr/>
            </a:pPr>
            <a:r>
              <a:rPr lang="en-US" dirty="0">
                <a:latin typeface="+mn-lt"/>
              </a:rPr>
              <a:t>Time</a:t>
            </a:r>
          </a:p>
        </p:txBody>
      </p:sp>
      <p:sp>
        <p:nvSpPr>
          <p:cNvPr id="35847" name="Rectangle 3"/>
          <p:cNvSpPr>
            <a:spLocks noGrp="1" noChangeArrowheads="1"/>
          </p:cNvSpPr>
          <p:nvPr>
            <p:ph type="title"/>
          </p:nvPr>
        </p:nvSpPr>
        <p:spPr>
          <a:xfrm>
            <a:off x="609600" y="228600"/>
            <a:ext cx="8229600" cy="1143000"/>
          </a:xfrm>
        </p:spPr>
        <p:txBody>
          <a:bodyPr/>
          <a:lstStyle/>
          <a:p>
            <a:r>
              <a:rPr lang="en-US" sz="4000" smtClean="0">
                <a:cs typeface="Microsoft Sans Serif" pitchFamily="34" charset="0"/>
              </a:rPr>
              <a:t>Cognitive task analysis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533400" y="228600"/>
            <a:ext cx="8229600" cy="1143000"/>
          </a:xfrm>
        </p:spPr>
        <p:txBody>
          <a:bodyPr/>
          <a:lstStyle/>
          <a:p>
            <a:r>
              <a:rPr lang="en-US" sz="4000" smtClean="0">
                <a:latin typeface="Candara" pitchFamily="34" charset="0"/>
                <a:cs typeface="Microsoft Sans Serif" pitchFamily="34" charset="0"/>
              </a:rPr>
              <a:t>Focus on job-specific skills</a:t>
            </a:r>
          </a:p>
        </p:txBody>
      </p:sp>
      <p:grpSp>
        <p:nvGrpSpPr>
          <p:cNvPr id="2" name="Content Placeholder 6"/>
          <p:cNvGrpSpPr>
            <a:grpSpLocks noGrp="1"/>
          </p:cNvGrpSpPr>
          <p:nvPr/>
        </p:nvGrpSpPr>
        <p:grpSpPr bwMode="auto">
          <a:xfrm>
            <a:off x="381000" y="1600200"/>
            <a:ext cx="8305800" cy="4343399"/>
            <a:chOff x="1752600" y="1600200"/>
            <a:chExt cx="6667500" cy="4848224"/>
          </a:xfrm>
        </p:grpSpPr>
        <p:grpSp>
          <p:nvGrpSpPr>
            <p:cNvPr id="3" name="Group 4"/>
            <p:cNvGrpSpPr>
              <a:grpSpLocks/>
            </p:cNvGrpSpPr>
            <p:nvPr/>
          </p:nvGrpSpPr>
          <p:grpSpPr bwMode="auto">
            <a:xfrm>
              <a:off x="3581400" y="1600200"/>
              <a:ext cx="4838700" cy="4848224"/>
              <a:chOff x="1824" y="633"/>
              <a:chExt cx="2834" cy="2849"/>
            </a:xfrm>
          </p:grpSpPr>
          <p:sp>
            <p:nvSpPr>
              <p:cNvPr id="20495"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20496"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20497"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20498"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20485" name="Text Box 9"/>
            <p:cNvSpPr txBox="1">
              <a:spLocks noChangeArrowheads="1"/>
            </p:cNvSpPr>
            <p:nvPr/>
          </p:nvSpPr>
          <p:spPr bwMode="auto">
            <a:xfrm>
              <a:off x="3657600" y="3048000"/>
              <a:ext cx="2557463" cy="396875"/>
            </a:xfrm>
            <a:prstGeom prst="rect">
              <a:avLst/>
            </a:prstGeom>
            <a:noFill/>
            <a:ln w="9525">
              <a:noFill/>
              <a:miter lim="800000"/>
              <a:headEnd/>
              <a:tailEnd/>
            </a:ln>
          </p:spPr>
          <p:txBody>
            <a:bodyPr wrap="none">
              <a:spAutoFit/>
            </a:bodyPr>
            <a:lstStyle/>
            <a:p>
              <a:r>
                <a:rPr lang="en-US"/>
                <a:t>Define the Problem</a:t>
              </a:r>
            </a:p>
          </p:txBody>
        </p:sp>
        <p:sp>
          <p:nvSpPr>
            <p:cNvPr id="20486" name="Text Box 10"/>
            <p:cNvSpPr txBox="1">
              <a:spLocks noChangeArrowheads="1"/>
            </p:cNvSpPr>
            <p:nvPr/>
          </p:nvSpPr>
          <p:spPr bwMode="auto">
            <a:xfrm>
              <a:off x="4419600" y="4191000"/>
              <a:ext cx="1296988" cy="701675"/>
            </a:xfrm>
            <a:prstGeom prst="rect">
              <a:avLst/>
            </a:prstGeom>
            <a:noFill/>
            <a:ln w="9525">
              <a:noFill/>
              <a:miter lim="800000"/>
              <a:headEnd/>
              <a:tailEnd/>
            </a:ln>
          </p:spPr>
          <p:txBody>
            <a:bodyPr wrap="none">
              <a:spAutoFit/>
            </a:bodyPr>
            <a:lstStyle/>
            <a:p>
              <a:r>
                <a:rPr lang="en-US"/>
                <a:t>Generate</a:t>
              </a:r>
            </a:p>
            <a:p>
              <a:r>
                <a:rPr lang="en-US"/>
                <a:t>Ideas</a:t>
              </a:r>
            </a:p>
          </p:txBody>
        </p:sp>
        <p:sp>
          <p:nvSpPr>
            <p:cNvPr id="20487" name="Text Box 12"/>
            <p:cNvSpPr txBox="1">
              <a:spLocks noChangeArrowheads="1"/>
            </p:cNvSpPr>
            <p:nvPr/>
          </p:nvSpPr>
          <p:spPr bwMode="auto">
            <a:xfrm>
              <a:off x="6172200" y="4267200"/>
              <a:ext cx="1457325" cy="701675"/>
            </a:xfrm>
            <a:prstGeom prst="rect">
              <a:avLst/>
            </a:prstGeom>
            <a:noFill/>
            <a:ln w="9525">
              <a:noFill/>
              <a:miter lim="800000"/>
              <a:headEnd/>
              <a:tailEnd/>
            </a:ln>
          </p:spPr>
          <p:txBody>
            <a:bodyPr wrap="none">
              <a:spAutoFit/>
            </a:bodyPr>
            <a:lstStyle/>
            <a:p>
              <a:r>
                <a:rPr lang="en-US"/>
                <a:t>Plan and</a:t>
              </a:r>
            </a:p>
            <a:p>
              <a:r>
                <a:rPr lang="en-US"/>
                <a:t>Implement</a:t>
              </a:r>
            </a:p>
          </p:txBody>
        </p:sp>
        <p:sp>
          <p:nvSpPr>
            <p:cNvPr id="20488" name="Text Box 13"/>
            <p:cNvSpPr txBox="1">
              <a:spLocks noChangeArrowheads="1"/>
            </p:cNvSpPr>
            <p:nvPr/>
          </p:nvSpPr>
          <p:spPr bwMode="auto">
            <a:xfrm>
              <a:off x="6511477" y="2438400"/>
              <a:ext cx="1211263" cy="701675"/>
            </a:xfrm>
            <a:prstGeom prst="rect">
              <a:avLst/>
            </a:prstGeom>
            <a:noFill/>
            <a:ln w="9525">
              <a:noFill/>
              <a:miter lim="800000"/>
              <a:headEnd/>
              <a:tailEnd/>
            </a:ln>
          </p:spPr>
          <p:txBody>
            <a:bodyPr wrap="none">
              <a:spAutoFit/>
            </a:bodyPr>
            <a:lstStyle/>
            <a:p>
              <a:r>
                <a:rPr lang="en-US" dirty="0"/>
                <a:t>Evaluate</a:t>
              </a:r>
            </a:p>
            <a:p>
              <a:r>
                <a:rPr lang="en-US" dirty="0"/>
                <a:t>Ideas</a:t>
              </a:r>
            </a:p>
          </p:txBody>
        </p:sp>
        <p:sp>
          <p:nvSpPr>
            <p:cNvPr id="20489" name="Text Box 40"/>
            <p:cNvSpPr txBox="1">
              <a:spLocks noChangeArrowheads="1"/>
            </p:cNvSpPr>
            <p:nvPr/>
          </p:nvSpPr>
          <p:spPr bwMode="auto">
            <a:xfrm>
              <a:off x="2133600" y="4724400"/>
              <a:ext cx="1455738" cy="1242918"/>
            </a:xfrm>
            <a:prstGeom prst="rect">
              <a:avLst/>
            </a:prstGeom>
            <a:solidFill>
              <a:srgbClr val="D8FF69"/>
            </a:solidFill>
            <a:ln w="9525">
              <a:noFill/>
              <a:miter lim="800000"/>
              <a:headEnd/>
              <a:tailEnd/>
            </a:ln>
          </p:spPr>
          <p:txBody>
            <a:bodyPr wrap="square">
              <a:spAutoFit/>
            </a:bodyPr>
            <a:lstStyle/>
            <a:p>
              <a:pPr algn="l">
                <a:buFontTx/>
                <a:buChar char="•"/>
              </a:pPr>
              <a:r>
                <a:rPr lang="en-US" sz="1600" dirty="0"/>
                <a:t> Brainstorm</a:t>
              </a:r>
            </a:p>
            <a:p>
              <a:pPr algn="l">
                <a:buFontTx/>
                <a:buChar char="•"/>
              </a:pPr>
              <a:r>
                <a:rPr lang="en-US" sz="1600" dirty="0"/>
                <a:t> Visualize</a:t>
              </a:r>
            </a:p>
            <a:p>
              <a:pPr algn="l">
                <a:buFontTx/>
                <a:buChar char="•"/>
              </a:pPr>
              <a:r>
                <a:rPr lang="en-US" sz="1600" dirty="0"/>
                <a:t> Metaphors</a:t>
              </a:r>
            </a:p>
            <a:p>
              <a:pPr algn="l">
                <a:buFontTx/>
                <a:buChar char="•"/>
              </a:pPr>
              <a:r>
                <a:rPr lang="en-US" sz="1600" dirty="0"/>
                <a:t> </a:t>
              </a:r>
              <a:r>
                <a:rPr lang="en-US" sz="1600" dirty="0" err="1"/>
                <a:t>Mindmap</a:t>
              </a:r>
              <a:endParaRPr lang="en-US" sz="1600" dirty="0"/>
            </a:p>
          </p:txBody>
        </p:sp>
        <p:sp>
          <p:nvSpPr>
            <p:cNvPr id="20490" name="Line 41"/>
            <p:cNvSpPr>
              <a:spLocks noChangeShapeType="1"/>
            </p:cNvSpPr>
            <p:nvPr/>
          </p:nvSpPr>
          <p:spPr bwMode="auto">
            <a:xfrm flipH="1" flipV="1">
              <a:off x="3581400" y="4876800"/>
              <a:ext cx="609600" cy="304800"/>
            </a:xfrm>
            <a:prstGeom prst="line">
              <a:avLst/>
            </a:prstGeom>
            <a:noFill/>
            <a:ln w="28575">
              <a:solidFill>
                <a:schemeClr val="tx1"/>
              </a:solidFill>
              <a:round/>
              <a:headEnd/>
              <a:tailEnd/>
            </a:ln>
          </p:spPr>
          <p:txBody>
            <a:bodyPr/>
            <a:lstStyle/>
            <a:p>
              <a:endParaRPr lang="en-US"/>
            </a:p>
          </p:txBody>
        </p:sp>
        <p:sp>
          <p:nvSpPr>
            <p:cNvPr id="20491" name="Line 42"/>
            <p:cNvSpPr>
              <a:spLocks noChangeShapeType="1"/>
            </p:cNvSpPr>
            <p:nvPr/>
          </p:nvSpPr>
          <p:spPr bwMode="auto">
            <a:xfrm flipH="1">
              <a:off x="3581400" y="5181600"/>
              <a:ext cx="609600" cy="381000"/>
            </a:xfrm>
            <a:prstGeom prst="line">
              <a:avLst/>
            </a:prstGeom>
            <a:noFill/>
            <a:ln w="28575">
              <a:solidFill>
                <a:schemeClr val="tx1"/>
              </a:solidFill>
              <a:round/>
              <a:headEnd/>
              <a:tailEnd/>
            </a:ln>
          </p:spPr>
          <p:txBody>
            <a:bodyPr/>
            <a:lstStyle/>
            <a:p>
              <a:endParaRPr lang="en-US"/>
            </a:p>
          </p:txBody>
        </p:sp>
        <p:sp>
          <p:nvSpPr>
            <p:cNvPr id="20492" name="Line 43"/>
            <p:cNvSpPr>
              <a:spLocks noChangeShapeType="1"/>
            </p:cNvSpPr>
            <p:nvPr/>
          </p:nvSpPr>
          <p:spPr bwMode="auto">
            <a:xfrm flipH="1" flipV="1">
              <a:off x="2895600" y="2819400"/>
              <a:ext cx="609600" cy="304800"/>
            </a:xfrm>
            <a:prstGeom prst="line">
              <a:avLst/>
            </a:prstGeom>
            <a:noFill/>
            <a:ln w="28575">
              <a:solidFill>
                <a:schemeClr val="tx1"/>
              </a:solidFill>
              <a:round/>
              <a:headEnd/>
              <a:tailEnd/>
            </a:ln>
          </p:spPr>
          <p:txBody>
            <a:bodyPr/>
            <a:lstStyle/>
            <a:p>
              <a:endParaRPr lang="en-US"/>
            </a:p>
          </p:txBody>
        </p:sp>
        <p:sp>
          <p:nvSpPr>
            <p:cNvPr id="20493" name="Line 45"/>
            <p:cNvSpPr>
              <a:spLocks noChangeShapeType="1"/>
            </p:cNvSpPr>
            <p:nvPr/>
          </p:nvSpPr>
          <p:spPr bwMode="auto">
            <a:xfrm flipH="1">
              <a:off x="2819400" y="3276600"/>
              <a:ext cx="609600" cy="381000"/>
            </a:xfrm>
            <a:prstGeom prst="line">
              <a:avLst/>
            </a:prstGeom>
            <a:noFill/>
            <a:ln w="28575">
              <a:solidFill>
                <a:schemeClr val="tx1"/>
              </a:solidFill>
              <a:round/>
              <a:headEnd/>
              <a:tailEnd/>
            </a:ln>
          </p:spPr>
          <p:txBody>
            <a:bodyPr/>
            <a:lstStyle/>
            <a:p>
              <a:endParaRPr lang="en-US"/>
            </a:p>
          </p:txBody>
        </p:sp>
        <p:sp>
          <p:nvSpPr>
            <p:cNvPr id="20494" name="Text Box 46"/>
            <p:cNvSpPr txBox="1">
              <a:spLocks noChangeArrowheads="1"/>
            </p:cNvSpPr>
            <p:nvPr/>
          </p:nvSpPr>
          <p:spPr bwMode="auto">
            <a:xfrm>
              <a:off x="1752600" y="2667000"/>
              <a:ext cx="1233488" cy="1210239"/>
            </a:xfrm>
            <a:prstGeom prst="rect">
              <a:avLst/>
            </a:prstGeom>
            <a:solidFill>
              <a:srgbClr val="D8FF69"/>
            </a:solidFill>
            <a:ln w="9525">
              <a:noFill/>
              <a:miter lim="800000"/>
              <a:headEnd/>
              <a:tailEnd/>
            </a:ln>
          </p:spPr>
          <p:txBody>
            <a:bodyPr wrap="square">
              <a:spAutoFit/>
            </a:bodyPr>
            <a:lstStyle/>
            <a:p>
              <a:pPr algn="l">
                <a:buFontTx/>
                <a:buChar char="•"/>
              </a:pPr>
              <a:r>
                <a:rPr lang="en-US" sz="1600" dirty="0"/>
                <a:t> Goals</a:t>
              </a:r>
            </a:p>
            <a:p>
              <a:pPr algn="l">
                <a:buFontTx/>
                <a:buChar char="•"/>
              </a:pPr>
              <a:r>
                <a:rPr lang="en-US" sz="1600" dirty="0"/>
                <a:t> Framing</a:t>
              </a:r>
            </a:p>
            <a:p>
              <a:pPr algn="l">
                <a:buFontTx/>
                <a:buChar char="•"/>
              </a:pPr>
              <a:r>
                <a:rPr lang="en-US" sz="1600" dirty="0"/>
                <a:t> Assuming</a:t>
              </a:r>
            </a:p>
            <a:p>
              <a:pPr algn="l">
                <a:buFontTx/>
                <a:buChar char="•"/>
              </a:pPr>
              <a:r>
                <a:rPr lang="en-US" sz="1600" dirty="0"/>
                <a:t> Chunk</a:t>
              </a:r>
            </a:p>
          </p:txBody>
        </p: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533400" y="228600"/>
            <a:ext cx="8229600" cy="1143000"/>
          </a:xfrm>
        </p:spPr>
        <p:txBody>
          <a:bodyPr/>
          <a:lstStyle/>
          <a:p>
            <a:r>
              <a:rPr lang="en-US" sz="4000" smtClean="0">
                <a:latin typeface="Candara" pitchFamily="34" charset="0"/>
                <a:cs typeface="Microsoft Sans Serif" pitchFamily="34" charset="0"/>
              </a:rPr>
              <a:t>Focus on job-specific skills</a:t>
            </a:r>
          </a:p>
        </p:txBody>
      </p:sp>
      <p:pic>
        <p:nvPicPr>
          <p:cNvPr id="21507" name="Picture 3"/>
          <p:cNvPicPr>
            <a:picLocks noGrp="1" noChangeAspect="1" noChangeArrowheads="1"/>
          </p:cNvPicPr>
          <p:nvPr>
            <p:ph idx="1"/>
          </p:nvPr>
        </p:nvPicPr>
        <p:blipFill>
          <a:blip r:embed="rId3" cstate="print"/>
          <a:srcRect/>
          <a:stretch>
            <a:fillRect/>
          </a:stretch>
        </p:blipFill>
        <p:spPr>
          <a:xfrm>
            <a:off x="1066800" y="1600200"/>
            <a:ext cx="6667500" cy="4876800"/>
          </a:xfr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3"/>
          <p:cNvSpPr>
            <a:spLocks noChangeArrowheads="1"/>
          </p:cNvSpPr>
          <p:nvPr/>
        </p:nvSpPr>
        <p:spPr bwMode="auto">
          <a:xfrm>
            <a:off x="4572000" y="1447800"/>
            <a:ext cx="3962400" cy="45847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22531" name="AutoShape 4"/>
          <p:cNvSpPr>
            <a:spLocks noChangeArrowheads="1"/>
          </p:cNvSpPr>
          <p:nvPr/>
        </p:nvSpPr>
        <p:spPr bwMode="auto">
          <a:xfrm>
            <a:off x="533400" y="1524000"/>
            <a:ext cx="3733800" cy="43434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117766" name="Text Box 6"/>
          <p:cNvSpPr txBox="1">
            <a:spLocks noChangeArrowheads="1"/>
          </p:cNvSpPr>
          <p:nvPr/>
        </p:nvSpPr>
        <p:spPr bwMode="auto">
          <a:xfrm>
            <a:off x="1143000" y="1752600"/>
            <a:ext cx="2282825" cy="830263"/>
          </a:xfrm>
          <a:prstGeom prst="rect">
            <a:avLst/>
          </a:prstGeom>
          <a:noFill/>
          <a:ln w="9525">
            <a:noFill/>
            <a:miter lim="800000"/>
            <a:headEnd/>
            <a:tailEnd/>
          </a:ln>
        </p:spPr>
        <p:txBody>
          <a:bodyPr wrap="none">
            <a:spAutoFit/>
          </a:bodyPr>
          <a:lstStyle/>
          <a:p>
            <a:pPr algn="l">
              <a:defRPr/>
            </a:pPr>
            <a:r>
              <a:rPr lang="en-US" sz="2400" dirty="0">
                <a:solidFill>
                  <a:srgbClr val="008000"/>
                </a:solidFill>
                <a:latin typeface="+mn-lt"/>
              </a:rPr>
              <a:t>Excel  Outline </a:t>
            </a:r>
          </a:p>
          <a:p>
            <a:pPr algn="l">
              <a:defRPr/>
            </a:pPr>
            <a:r>
              <a:rPr lang="en-US" sz="2400" dirty="0">
                <a:solidFill>
                  <a:srgbClr val="008000"/>
                </a:solidFill>
                <a:latin typeface="+mn-lt"/>
              </a:rPr>
              <a:t>Part Task</a:t>
            </a:r>
          </a:p>
        </p:txBody>
      </p:sp>
      <p:sp>
        <p:nvSpPr>
          <p:cNvPr id="117767" name="Text Box 7"/>
          <p:cNvSpPr txBox="1">
            <a:spLocks noChangeArrowheads="1"/>
          </p:cNvSpPr>
          <p:nvPr/>
        </p:nvSpPr>
        <p:spPr bwMode="auto">
          <a:xfrm>
            <a:off x="5486400" y="1524000"/>
            <a:ext cx="2209800" cy="830263"/>
          </a:xfrm>
          <a:prstGeom prst="rect">
            <a:avLst/>
          </a:prstGeom>
          <a:noFill/>
          <a:ln w="9525">
            <a:noFill/>
            <a:miter lim="800000"/>
            <a:headEnd/>
            <a:tailEnd/>
          </a:ln>
        </p:spPr>
        <p:txBody>
          <a:bodyPr wrap="none">
            <a:spAutoFit/>
          </a:bodyPr>
          <a:lstStyle/>
          <a:p>
            <a:pPr algn="l">
              <a:defRPr/>
            </a:pPr>
            <a:r>
              <a:rPr lang="en-US" sz="2400" dirty="0">
                <a:solidFill>
                  <a:srgbClr val="008000"/>
                </a:solidFill>
                <a:latin typeface="+mn-lt"/>
              </a:rPr>
              <a:t>Excel Outline </a:t>
            </a:r>
          </a:p>
          <a:p>
            <a:pPr algn="l">
              <a:defRPr/>
            </a:pPr>
            <a:r>
              <a:rPr lang="en-US" sz="2400" dirty="0">
                <a:solidFill>
                  <a:srgbClr val="008000"/>
                </a:solidFill>
                <a:latin typeface="+mn-lt"/>
              </a:rPr>
              <a:t>Whole Task</a:t>
            </a:r>
          </a:p>
        </p:txBody>
      </p:sp>
      <p:sp>
        <p:nvSpPr>
          <p:cNvPr id="117768" name="Text Box 16"/>
          <p:cNvSpPr txBox="1">
            <a:spLocks noChangeArrowheads="1"/>
          </p:cNvSpPr>
          <p:nvPr/>
        </p:nvSpPr>
        <p:spPr bwMode="auto">
          <a:xfrm>
            <a:off x="685800" y="2514600"/>
            <a:ext cx="3295650" cy="3046413"/>
          </a:xfrm>
          <a:prstGeom prst="rect">
            <a:avLst/>
          </a:prstGeom>
          <a:noFill/>
          <a:ln w="9525">
            <a:noFill/>
            <a:miter lim="800000"/>
            <a:headEnd/>
            <a:tailEnd/>
          </a:ln>
        </p:spPr>
        <p:txBody>
          <a:bodyPr wrap="none">
            <a:spAutoFit/>
          </a:bodyPr>
          <a:lstStyle/>
          <a:p>
            <a:pPr marL="457200" indent="-457200" algn="l">
              <a:buFontTx/>
              <a:buAutoNum type="romanUcPeriod"/>
              <a:defRPr/>
            </a:pPr>
            <a:r>
              <a:rPr lang="en-US" sz="2400" dirty="0">
                <a:latin typeface="+mn-lt"/>
              </a:rPr>
              <a:t>What is a cell</a:t>
            </a:r>
          </a:p>
          <a:p>
            <a:pPr marL="457200" indent="-457200" algn="l">
              <a:buFontTx/>
              <a:buAutoNum type="romanUcPeriod"/>
              <a:defRPr/>
            </a:pPr>
            <a:r>
              <a:rPr lang="en-US" sz="2400" dirty="0">
                <a:latin typeface="+mn-lt"/>
              </a:rPr>
              <a:t>Cell references</a:t>
            </a:r>
          </a:p>
          <a:p>
            <a:pPr marL="457200" indent="-457200" algn="l">
              <a:buFontTx/>
              <a:buAutoNum type="romanUcPeriod"/>
              <a:defRPr/>
            </a:pPr>
            <a:r>
              <a:rPr lang="en-US" sz="2400" dirty="0">
                <a:latin typeface="+mn-lt"/>
              </a:rPr>
              <a:t>What is a formula</a:t>
            </a:r>
          </a:p>
          <a:p>
            <a:pPr marL="457200" indent="-457200" algn="l">
              <a:buFontTx/>
              <a:buAutoNum type="romanUcPeriod"/>
              <a:defRPr/>
            </a:pPr>
            <a:r>
              <a:rPr lang="en-US" sz="2400" dirty="0">
                <a:latin typeface="+mn-lt"/>
              </a:rPr>
              <a:t>Formats</a:t>
            </a:r>
          </a:p>
          <a:p>
            <a:pPr marL="457200" indent="-457200" algn="l">
              <a:buFontTx/>
              <a:buAutoNum type="romanUcPeriod"/>
              <a:defRPr/>
            </a:pPr>
            <a:r>
              <a:rPr lang="en-US" sz="2400" dirty="0">
                <a:latin typeface="+mn-lt"/>
              </a:rPr>
              <a:t>Operators</a:t>
            </a:r>
          </a:p>
          <a:p>
            <a:pPr marL="457200" indent="-457200" algn="l">
              <a:buFontTx/>
              <a:buAutoNum type="romanUcPeriod"/>
              <a:defRPr/>
            </a:pPr>
            <a:r>
              <a:rPr lang="en-US" sz="2400" dirty="0">
                <a:latin typeface="+mn-lt"/>
              </a:rPr>
              <a:t>Input a formula</a:t>
            </a:r>
          </a:p>
          <a:p>
            <a:pPr marL="457200" indent="-457200" algn="l">
              <a:buFontTx/>
              <a:buAutoNum type="romanUcPeriod"/>
              <a:defRPr/>
            </a:pPr>
            <a:r>
              <a:rPr lang="en-US" sz="2400" dirty="0">
                <a:latin typeface="+mn-lt"/>
              </a:rPr>
              <a:t>Chart types</a:t>
            </a:r>
          </a:p>
          <a:p>
            <a:pPr marL="457200" indent="-457200" algn="l">
              <a:buFontTx/>
              <a:buAutoNum type="romanUcPeriod"/>
              <a:defRPr/>
            </a:pPr>
            <a:r>
              <a:rPr lang="en-US" sz="2400" dirty="0">
                <a:latin typeface="+mn-lt"/>
              </a:rPr>
              <a:t>Chart procedures</a:t>
            </a:r>
          </a:p>
        </p:txBody>
      </p:sp>
      <p:sp>
        <p:nvSpPr>
          <p:cNvPr id="117769" name="Text Box 18"/>
          <p:cNvSpPr txBox="1">
            <a:spLocks noChangeArrowheads="1"/>
          </p:cNvSpPr>
          <p:nvPr/>
        </p:nvSpPr>
        <p:spPr bwMode="auto">
          <a:xfrm>
            <a:off x="4724400" y="2438400"/>
            <a:ext cx="3671888" cy="3416300"/>
          </a:xfrm>
          <a:prstGeom prst="rect">
            <a:avLst/>
          </a:prstGeom>
          <a:noFill/>
          <a:ln w="9525">
            <a:noFill/>
            <a:miter lim="800000"/>
            <a:headEnd/>
            <a:tailEnd/>
          </a:ln>
        </p:spPr>
        <p:txBody>
          <a:bodyPr wrap="none">
            <a:spAutoFit/>
          </a:bodyPr>
          <a:lstStyle/>
          <a:p>
            <a:pPr marL="457200" indent="-457200" algn="l">
              <a:buFontTx/>
              <a:buAutoNum type="romanUcPeriod"/>
              <a:defRPr/>
            </a:pPr>
            <a:r>
              <a:rPr lang="en-US" sz="2400" dirty="0">
                <a:latin typeface="+mn-lt"/>
              </a:rPr>
              <a:t>Add data in column</a:t>
            </a:r>
          </a:p>
          <a:p>
            <a:pPr marL="914400" lvl="1" indent="-457200" algn="l">
              <a:buFontTx/>
              <a:buChar char="•"/>
              <a:defRPr/>
            </a:pPr>
            <a:r>
              <a:rPr lang="en-US" sz="2400" dirty="0">
                <a:latin typeface="+mn-lt"/>
              </a:rPr>
              <a:t>What is a cell</a:t>
            </a:r>
          </a:p>
          <a:p>
            <a:pPr marL="914400" lvl="1" indent="-457200" algn="l">
              <a:buFontTx/>
              <a:buChar char="•"/>
              <a:defRPr/>
            </a:pPr>
            <a:r>
              <a:rPr lang="en-US" sz="2400" dirty="0">
                <a:latin typeface="+mn-lt"/>
              </a:rPr>
              <a:t>Cell references</a:t>
            </a:r>
          </a:p>
          <a:p>
            <a:pPr marL="457200" indent="-457200" algn="l">
              <a:buFontTx/>
              <a:buAutoNum type="romanUcPeriod" startAt="2"/>
              <a:defRPr/>
            </a:pPr>
            <a:r>
              <a:rPr lang="en-US" sz="2400" dirty="0">
                <a:latin typeface="+mn-lt"/>
              </a:rPr>
              <a:t>Average Sales</a:t>
            </a:r>
          </a:p>
          <a:p>
            <a:pPr marL="914400" lvl="1" indent="-457200" algn="l">
              <a:buFontTx/>
              <a:buChar char="•"/>
              <a:defRPr/>
            </a:pPr>
            <a:r>
              <a:rPr lang="en-US" sz="2400" dirty="0">
                <a:latin typeface="+mn-lt"/>
              </a:rPr>
              <a:t>What is a formula</a:t>
            </a:r>
          </a:p>
          <a:p>
            <a:pPr marL="914400" lvl="1" indent="-457200" algn="l">
              <a:buFontTx/>
              <a:buChar char="•"/>
              <a:defRPr/>
            </a:pPr>
            <a:r>
              <a:rPr lang="en-US" sz="2400" dirty="0">
                <a:latin typeface="+mn-lt"/>
              </a:rPr>
              <a:t>Formats</a:t>
            </a:r>
          </a:p>
          <a:p>
            <a:pPr marL="914400" lvl="1" indent="-457200" algn="l">
              <a:buFontTx/>
              <a:buChar char="•"/>
              <a:defRPr/>
            </a:pPr>
            <a:r>
              <a:rPr lang="en-US" sz="2400" dirty="0">
                <a:latin typeface="+mn-lt"/>
              </a:rPr>
              <a:t>Operators </a:t>
            </a:r>
          </a:p>
          <a:p>
            <a:pPr marL="457200" indent="-457200" algn="l">
              <a:defRPr/>
            </a:pPr>
            <a:r>
              <a:rPr lang="en-US" sz="2400" dirty="0">
                <a:latin typeface="+mn-lt"/>
              </a:rPr>
              <a:t>III. Make a Sales Chart</a:t>
            </a:r>
          </a:p>
          <a:p>
            <a:pPr marL="914400" lvl="1" indent="-457200" algn="l">
              <a:buFontTx/>
              <a:buChar char="•"/>
              <a:defRPr/>
            </a:pPr>
            <a:r>
              <a:rPr lang="en-US" sz="2400" dirty="0">
                <a:latin typeface="+mn-lt"/>
              </a:rPr>
              <a:t>Type of charts</a:t>
            </a:r>
          </a:p>
        </p:txBody>
      </p:sp>
      <p:sp>
        <p:nvSpPr>
          <p:cNvPr id="22536" name="Rectangle 3"/>
          <p:cNvSpPr>
            <a:spLocks noGrp="1" noChangeArrowheads="1"/>
          </p:cNvSpPr>
          <p:nvPr>
            <p:ph type="title"/>
          </p:nvPr>
        </p:nvSpPr>
        <p:spPr>
          <a:xfrm>
            <a:off x="533400" y="228600"/>
            <a:ext cx="8229600" cy="1143000"/>
          </a:xfrm>
        </p:spPr>
        <p:txBody>
          <a:bodyPr/>
          <a:lstStyle/>
          <a:p>
            <a:r>
              <a:rPr lang="en-US" sz="4000" smtClean="0">
                <a:latin typeface="Candara" pitchFamily="34" charset="0"/>
                <a:cs typeface="Microsoft Sans Serif" pitchFamily="34" charset="0"/>
              </a:rPr>
              <a:t>Part vs whole-task designs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mtClean="0"/>
              <a:t>Problem-Based Learning: Example</a:t>
            </a:r>
            <a:endParaRPr lang="en-US" dirty="0"/>
          </a:p>
        </p:txBody>
      </p:sp>
      <p:sp>
        <p:nvSpPr>
          <p:cNvPr id="20" name="Text Placeholder 19"/>
          <p:cNvSpPr>
            <a:spLocks noGrp="1"/>
          </p:cNvSpPr>
          <p:nvPr>
            <p:ph type="body" idx="1"/>
          </p:nvPr>
        </p:nvSpPr>
        <p:spPr/>
        <p:txBody>
          <a:bodyPr/>
          <a:lstStyle/>
          <a:p>
            <a:r>
              <a:rPr lang="en-US" dirty="0" smtClean="0"/>
              <a:t>PBL Case</a:t>
            </a:r>
            <a:endParaRPr lang="en-US" dirty="0"/>
          </a:p>
        </p:txBody>
      </p:sp>
      <p:sp>
        <p:nvSpPr>
          <p:cNvPr id="10" name="Content Placeholder 9"/>
          <p:cNvSpPr>
            <a:spLocks noGrp="1"/>
          </p:cNvSpPr>
          <p:nvPr>
            <p:ph sz="half" idx="2"/>
          </p:nvPr>
        </p:nvSpPr>
        <p:spPr/>
        <p:txBody>
          <a:bodyPr>
            <a:normAutofit fontScale="47500" lnSpcReduction="20000"/>
          </a:bodyPr>
          <a:lstStyle/>
          <a:p>
            <a:pPr>
              <a:buNone/>
            </a:pPr>
            <a:r>
              <a:rPr lang="en-US" dirty="0" smtClean="0"/>
              <a:t>The Miserable Life of a Stomach</a:t>
            </a:r>
          </a:p>
          <a:p>
            <a:pPr>
              <a:buNone/>
            </a:pPr>
            <a:endParaRPr lang="en-US" dirty="0" smtClean="0"/>
          </a:p>
          <a:p>
            <a:pPr>
              <a:buNone/>
            </a:pPr>
            <a:r>
              <a:rPr lang="en-US" dirty="0" smtClean="0"/>
              <a:t>The protagonist of our story is the stomach of a truck driver who</a:t>
            </a:r>
          </a:p>
          <a:p>
            <a:pPr>
              <a:buNone/>
            </a:pPr>
            <a:r>
              <a:rPr lang="en-US" dirty="0" smtClean="0"/>
              <a:t>used to work shifts and who smokes a lot.  The stomach developed</a:t>
            </a:r>
          </a:p>
          <a:p>
            <a:pPr>
              <a:buNone/>
            </a:pPr>
            <a:r>
              <a:rPr lang="en-US" dirty="0" smtClean="0"/>
              <a:t>a gastric ulcer and so the smoking stopped.  Stomach tablets are not</a:t>
            </a:r>
          </a:p>
          <a:p>
            <a:pPr>
              <a:buNone/>
            </a:pPr>
            <a:r>
              <a:rPr lang="en-US" dirty="0" smtClean="0"/>
              <a:t>a regular part of the intake.</a:t>
            </a:r>
          </a:p>
          <a:p>
            <a:pPr>
              <a:buNone/>
            </a:pPr>
            <a:endParaRPr lang="en-US" dirty="0" smtClean="0"/>
          </a:p>
          <a:p>
            <a:pPr>
              <a:buNone/>
            </a:pPr>
            <a:r>
              <a:rPr lang="en-US" dirty="0" smtClean="0"/>
              <a:t> While on the highway in Southern Germany, our stomach had to </a:t>
            </a:r>
          </a:p>
          <a:p>
            <a:pPr>
              <a:buNone/>
            </a:pPr>
            <a:r>
              <a:rPr lang="en-US" dirty="0" smtClean="0"/>
              <a:t>digest a heavy German lunch.  Half an hour later, a sever abdominal</a:t>
            </a:r>
          </a:p>
          <a:p>
            <a:pPr>
              <a:buNone/>
            </a:pPr>
            <a:r>
              <a:rPr lang="en-US" dirty="0" smtClean="0"/>
              <a:t>pain developed.  The stomach had to expel the meal.  Two tablets</a:t>
            </a:r>
          </a:p>
          <a:p>
            <a:pPr>
              <a:buNone/>
            </a:pPr>
            <a:r>
              <a:rPr lang="en-US" dirty="0" smtClean="0"/>
              <a:t>of </a:t>
            </a:r>
            <a:r>
              <a:rPr lang="en-US" dirty="0" err="1" smtClean="0"/>
              <a:t>acetylsaliclic</a:t>
            </a:r>
            <a:r>
              <a:rPr lang="en-US" dirty="0" smtClean="0"/>
              <a:t> acid were inserted to relieve the pain.</a:t>
            </a:r>
          </a:p>
          <a:p>
            <a:pPr>
              <a:buNone/>
            </a:pPr>
            <a:endParaRPr lang="en-US" dirty="0" smtClean="0"/>
          </a:p>
          <a:p>
            <a:pPr>
              <a:buNone/>
            </a:pPr>
            <a:r>
              <a:rPr lang="en-US" dirty="0" smtClean="0"/>
              <a:t>A second extrusion some hours later contained a bit of blood.  In</a:t>
            </a:r>
          </a:p>
          <a:p>
            <a:pPr>
              <a:buNone/>
            </a:pPr>
            <a:r>
              <a:rPr lang="en-US" dirty="0" smtClean="0"/>
              <a:t>a hospital in Munich an endoscope was inserted.  The stomach</a:t>
            </a:r>
          </a:p>
          <a:p>
            <a:pPr>
              <a:buNone/>
            </a:pPr>
            <a:r>
              <a:rPr lang="en-US" dirty="0" smtClean="0"/>
              <a:t>needed to be operated upon in the near future.  Explain</a:t>
            </a:r>
          </a:p>
          <a:p>
            <a:pPr>
              <a:buNone/>
            </a:pPr>
            <a:endParaRPr lang="en-US" dirty="0"/>
          </a:p>
        </p:txBody>
      </p:sp>
      <p:sp>
        <p:nvSpPr>
          <p:cNvPr id="21" name="Text Placeholder 20"/>
          <p:cNvSpPr>
            <a:spLocks noGrp="1"/>
          </p:cNvSpPr>
          <p:nvPr>
            <p:ph type="body" sz="quarter" idx="3"/>
          </p:nvPr>
        </p:nvSpPr>
        <p:spPr/>
        <p:txBody>
          <a:bodyPr/>
          <a:lstStyle/>
          <a:p>
            <a:r>
              <a:rPr lang="en-US" dirty="0" smtClean="0"/>
              <a:t>Instructional Scaffolding</a:t>
            </a:r>
            <a:endParaRPr lang="en-US" dirty="0"/>
          </a:p>
        </p:txBody>
      </p:sp>
      <p:sp>
        <p:nvSpPr>
          <p:cNvPr id="22" name="Content Placeholder 21"/>
          <p:cNvSpPr>
            <a:spLocks noGrp="1"/>
          </p:cNvSpPr>
          <p:nvPr>
            <p:ph sz="quarter" idx="4"/>
          </p:nvPr>
        </p:nvSpPr>
        <p:spPr>
          <a:xfrm>
            <a:off x="4645025" y="2174875"/>
            <a:ext cx="4302752" cy="3951288"/>
          </a:xfrm>
        </p:spPr>
        <p:txBody>
          <a:bodyPr>
            <a:normAutofit fontScale="77500" lnSpcReduction="20000"/>
          </a:bodyPr>
          <a:lstStyle/>
          <a:p>
            <a:pPr>
              <a:buNone/>
            </a:pPr>
            <a:r>
              <a:rPr lang="en-US" dirty="0" smtClean="0"/>
              <a:t>1.	Clarify unknown terms and concepts.</a:t>
            </a:r>
          </a:p>
          <a:p>
            <a:pPr>
              <a:buNone/>
            </a:pPr>
            <a:r>
              <a:rPr lang="en-US" dirty="0" smtClean="0"/>
              <a:t>2. 	Define the problem in the case.</a:t>
            </a:r>
          </a:p>
          <a:p>
            <a:pPr>
              <a:buNone/>
            </a:pPr>
            <a:r>
              <a:rPr lang="en-US" dirty="0" smtClean="0"/>
              <a:t>3. 	Brainstorm to analyze the problem by identifying plausible explanations (creative thinking).</a:t>
            </a:r>
          </a:p>
          <a:p>
            <a:pPr>
              <a:buNone/>
            </a:pPr>
            <a:r>
              <a:rPr lang="en-US" dirty="0" smtClean="0"/>
              <a:t>4. 	Critique explanations produced and draft a coherent description of the problem (critical thinking).</a:t>
            </a:r>
          </a:p>
          <a:p>
            <a:pPr>
              <a:buNone/>
            </a:pPr>
            <a:r>
              <a:rPr lang="en-US" dirty="0" smtClean="0"/>
              <a:t>5.	Define the learning issues (</a:t>
            </a:r>
            <a:r>
              <a:rPr lang="en-US" dirty="0" err="1" smtClean="0"/>
              <a:t>metacognitive</a:t>
            </a:r>
            <a:r>
              <a:rPr lang="en-US" dirty="0" smtClean="0"/>
              <a:t> thinking).</a:t>
            </a:r>
          </a:p>
          <a:p>
            <a:pPr>
              <a:buNone/>
            </a:pPr>
            <a:r>
              <a:rPr lang="en-US" dirty="0" smtClean="0"/>
              <a:t>6.	Engage in self-directed study to fill the gaps specified by the learn- </a:t>
            </a:r>
            <a:r>
              <a:rPr lang="en-US" dirty="0" err="1" smtClean="0"/>
              <a:t>ing</a:t>
            </a:r>
            <a:r>
              <a:rPr lang="en-US" dirty="0" smtClean="0"/>
              <a:t> issues (</a:t>
            </a:r>
            <a:r>
              <a:rPr lang="en-US" dirty="0" err="1" smtClean="0"/>
              <a:t>metacognitive</a:t>
            </a:r>
            <a:r>
              <a:rPr lang="en-US" dirty="0" smtClean="0"/>
              <a:t> thinking).</a:t>
            </a:r>
          </a:p>
          <a:p>
            <a:pPr>
              <a:buNone/>
            </a:pPr>
            <a:r>
              <a:rPr lang="en-US" dirty="0" smtClean="0"/>
              <a:t>7.	Reconvene to debrief the case and share lessons learned.</a:t>
            </a:r>
            <a:endParaRPr lang="en-US"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7|8|31.3|6.9|1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36929</TotalTime>
  <Words>3538</Words>
  <Application>Microsoft Macintosh PowerPoint</Application>
  <PresentationFormat>On-screen Show (4:3)</PresentationFormat>
  <Paragraphs>500</Paragraphs>
  <Slides>54</Slides>
  <Notes>21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E-Learning To Build Thinking Skills  (Chapter 15)</vt:lpstr>
      <vt:lpstr>Chpt 15 Topics</vt:lpstr>
      <vt:lpstr>Learning Objectives</vt:lpstr>
      <vt:lpstr>Three types of thinking skills</vt:lpstr>
      <vt:lpstr>Successful thinking skills programs</vt:lpstr>
      <vt:lpstr>Focus on job-specific skills</vt:lpstr>
      <vt:lpstr>Focus on job-specific skills</vt:lpstr>
      <vt:lpstr>Part vs whole-task designs</vt:lpstr>
      <vt:lpstr>Problem-Based Learning: Example</vt:lpstr>
      <vt:lpstr>Cognitive Tutor Whole-Task Activity</vt:lpstr>
      <vt:lpstr>Whole-task multimedia learning</vt:lpstr>
      <vt:lpstr>Features of whole-task instruction</vt:lpstr>
      <vt:lpstr>Evidence for whole-task learning</vt:lpstr>
      <vt:lpstr>Part vs whole-task designs</vt:lpstr>
      <vt:lpstr>Excel: Part vs whole-task lessons</vt:lpstr>
      <vt:lpstr>Do Not Think Whole Task vs. Part Task!</vt:lpstr>
      <vt:lpstr>Better: Whole to part and back</vt:lpstr>
      <vt:lpstr>Metacognitive questions</vt:lpstr>
      <vt:lpstr>Metacognitive skill comparison</vt:lpstr>
      <vt:lpstr>Examples of making thinking visible in Cognitive Tutors</vt:lpstr>
      <vt:lpstr>Make thinking processes explicit</vt:lpstr>
      <vt:lpstr>Focus attention to expert behaviors</vt:lpstr>
      <vt:lpstr>Issues in Transfer &amp; Learning</vt:lpstr>
      <vt:lpstr>Read this story …</vt:lpstr>
      <vt:lpstr>PowerPoint Presentation</vt:lpstr>
      <vt:lpstr>General vs. specific transfer</vt:lpstr>
      <vt:lpstr>Thorndike’s 1922 Experiment on Transfer</vt:lpstr>
      <vt:lpstr>Meaningful vs. rote learning</vt:lpstr>
      <vt:lpstr>Judd’s refraction study</vt:lpstr>
      <vt:lpstr>Katona’s Puzzle Experiments</vt:lpstr>
      <vt:lpstr>Lateral vs. vertical transfer</vt:lpstr>
      <vt:lpstr>And now another task …</vt:lpstr>
      <vt:lpstr>Try this problem</vt:lpstr>
      <vt:lpstr>PowerPoint Presentation</vt:lpstr>
      <vt:lpstr>PowerPoint Presentation</vt:lpstr>
      <vt:lpstr>PowerPoint Presentation</vt:lpstr>
      <vt:lpstr>Analogical transfer</vt:lpstr>
      <vt:lpstr>Instructional options explored by Gick &amp; Holyoak</vt:lpstr>
      <vt:lpstr>Simple 2-Stage Model of Analogical Transfer</vt:lpstr>
      <vt:lpstr>Deep vs. Shallow Features -- Chi, Feltovich, Glaser</vt:lpstr>
      <vt:lpstr>The Ghost of General Transfer</vt:lpstr>
      <vt:lpstr>Evidence Against General Transfer</vt:lpstr>
      <vt:lpstr>Evidence for General Transfer</vt:lpstr>
      <vt:lpstr>Why is even limited general transfer hard to produce?</vt:lpstr>
      <vt:lpstr>Fundamental Design Challenge</vt:lpstr>
      <vt:lpstr>Knowledge component (KC) analysis to model transfer</vt:lpstr>
      <vt:lpstr>Transfer-Enabling Knowledge Components (the “germs”)</vt:lpstr>
      <vt:lpstr>How is the Gick &amp; Holyoak task like academic learning? </vt:lpstr>
      <vt:lpstr>How is the Gick &amp; Holyoak task like academic learning? </vt:lpstr>
      <vt:lpstr>Instructional options explored by Gick &amp; Holyoak</vt:lpstr>
      <vt:lpstr>Summary</vt:lpstr>
      <vt:lpstr>END</vt:lpstr>
      <vt:lpstr>Promote learner reflection</vt:lpstr>
      <vt:lpstr>Cognitive task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522</cp:revision>
  <cp:lastPrinted>2013-08-29T17:19:44Z</cp:lastPrinted>
  <dcterms:created xsi:type="dcterms:W3CDTF">2013-11-13T22:29:53Z</dcterms:created>
  <dcterms:modified xsi:type="dcterms:W3CDTF">2015-10-20T13:35:28Z</dcterms:modified>
</cp:coreProperties>
</file>