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06" r:id="rId1"/>
  </p:sldMasterIdLst>
  <p:notesMasterIdLst>
    <p:notesMasterId r:id="rId36"/>
  </p:notesMasterIdLst>
  <p:handoutMasterIdLst>
    <p:handoutMasterId r:id="rId37"/>
  </p:handoutMasterIdLst>
  <p:sldIdLst>
    <p:sldId id="855" r:id="rId2"/>
    <p:sldId id="819" r:id="rId3"/>
    <p:sldId id="851" r:id="rId4"/>
    <p:sldId id="824" r:id="rId5"/>
    <p:sldId id="858" r:id="rId6"/>
    <p:sldId id="836" r:id="rId7"/>
    <p:sldId id="856" r:id="rId8"/>
    <p:sldId id="863" r:id="rId9"/>
    <p:sldId id="864" r:id="rId10"/>
    <p:sldId id="865" r:id="rId11"/>
    <p:sldId id="866" r:id="rId12"/>
    <p:sldId id="869" r:id="rId13"/>
    <p:sldId id="872" r:id="rId14"/>
    <p:sldId id="873" r:id="rId15"/>
    <p:sldId id="874" r:id="rId16"/>
    <p:sldId id="875" r:id="rId17"/>
    <p:sldId id="876" r:id="rId18"/>
    <p:sldId id="879" r:id="rId19"/>
    <p:sldId id="880" r:id="rId20"/>
    <p:sldId id="881" r:id="rId21"/>
    <p:sldId id="883" r:id="rId22"/>
    <p:sldId id="884" r:id="rId23"/>
    <p:sldId id="885" r:id="rId24"/>
    <p:sldId id="886" r:id="rId25"/>
    <p:sldId id="887" r:id="rId26"/>
    <p:sldId id="888" r:id="rId27"/>
    <p:sldId id="889" r:id="rId28"/>
    <p:sldId id="890" r:id="rId29"/>
    <p:sldId id="898" r:id="rId30"/>
    <p:sldId id="899" r:id="rId31"/>
    <p:sldId id="891" r:id="rId32"/>
    <p:sldId id="892" r:id="rId33"/>
    <p:sldId id="893" r:id="rId34"/>
    <p:sldId id="894"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DFF"/>
    <a:srgbClr val="008000"/>
    <a:srgbClr val="00CC00"/>
    <a:srgbClr val="009900"/>
    <a:srgbClr val="FF0000"/>
    <a:srgbClr val="CCFFCC"/>
    <a:srgbClr val="339933"/>
    <a:srgbClr val="FFFF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6" autoAdjust="0"/>
    <p:restoredTop sz="86478" autoAdjust="0"/>
  </p:normalViewPr>
  <p:slideViewPr>
    <p:cSldViewPr snapToGrid="0">
      <p:cViewPr varScale="1">
        <p:scale>
          <a:sx n="76" d="100"/>
          <a:sy n="76" d="100"/>
        </p:scale>
        <p:origin x="-752" y="-112"/>
      </p:cViewPr>
      <p:guideLst>
        <p:guide orient="horz" pos="2160"/>
        <p:guide pos="2880"/>
      </p:guideLst>
    </p:cSldViewPr>
  </p:slideViewPr>
  <p:outlineViewPr>
    <p:cViewPr>
      <p:scale>
        <a:sx n="33" d="100"/>
        <a:sy n="33" d="100"/>
      </p:scale>
      <p:origin x="0" y="26016"/>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25A9B6F5-9872-494C-98E8-50B22C72B9D1}" type="datetimeFigureOut">
              <a:rPr lang="en-US"/>
              <a:pPr>
                <a:defRPr/>
              </a:pPr>
              <a:t>9/17/15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7AF5CCC6-22B8-4641-886E-81DE612D1960}" type="slidenum">
              <a:rPr lang="en-US"/>
              <a:pPr>
                <a:defRPr/>
              </a:pPr>
              <a:t>‹#›</a:t>
            </a:fld>
            <a:endParaRPr lang="en-US"/>
          </a:p>
        </p:txBody>
      </p:sp>
    </p:spTree>
    <p:extLst>
      <p:ext uri="{BB962C8B-B14F-4D97-AF65-F5344CB8AC3E}">
        <p14:creationId xmlns:p14="http://schemas.microsoft.com/office/powerpoint/2010/main" val="6122606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1FB4182-7140-4311-A13D-1A2B0929463C}" type="datetimeFigureOut">
              <a:rPr lang="en-US"/>
              <a:pPr>
                <a:defRPr/>
              </a:pPr>
              <a:t>9/17/15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B7BB70B-E9ED-4118-B081-36010168CF09}" type="slidenum">
              <a:rPr lang="en-US"/>
              <a:pPr>
                <a:defRPr/>
              </a:pPr>
              <a:t>‹#›</a:t>
            </a:fld>
            <a:endParaRPr lang="en-US"/>
          </a:p>
        </p:txBody>
      </p:sp>
    </p:spTree>
    <p:extLst>
      <p:ext uri="{BB962C8B-B14F-4D97-AF65-F5344CB8AC3E}">
        <p14:creationId xmlns:p14="http://schemas.microsoft.com/office/powerpoint/2010/main" val="12348385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xfrm>
            <a:off x="1150938" y="692150"/>
            <a:ext cx="4556125" cy="3416300"/>
          </a:xfrm>
          <a:ln/>
        </p:spPr>
      </p:sp>
      <p:sp>
        <p:nvSpPr>
          <p:cNvPr id="512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50938" y="692150"/>
            <a:ext cx="4556125" cy="3416300"/>
          </a:xfrm>
          <a:ln/>
        </p:spPr>
      </p:sp>
      <p:sp>
        <p:nvSpPr>
          <p:cNvPr id="24579" name="Rectangle 3"/>
          <p:cNvSpPr>
            <a:spLocks noGrp="1" noChangeArrowheads="1"/>
          </p:cNvSpPr>
          <p:nvPr>
            <p:ph type="body" idx="1"/>
          </p:nvPr>
        </p:nvSpPr>
        <p:spPr>
          <a:noFill/>
          <a:ln w="9525"/>
        </p:spPr>
        <p:txBody>
          <a:bodyPr/>
          <a:lstStyle/>
          <a:p>
            <a:r>
              <a:rPr lang="en-US" smtClean="0"/>
              <a:t>Clark &amp; Estes reference Cooke (1992a) for the first bullet and (Redding, 1989) for the third.</a:t>
            </a:r>
          </a:p>
          <a:p>
            <a:r>
              <a:rPr lang="en-US" smtClean="0"/>
              <a:t>Cooke, N.J. (1992). The implications of cognitive task analyses for the revision of the Dictionary of Occupational Titles. In W. J. Camara (Ed.), Implications of Cognitive Psychology and Cognitive Task Analysis for the Revision of the Dictionary of Occupational Titles, Washington D.C.: American Psychological Association.</a:t>
            </a:r>
          </a:p>
          <a:p>
            <a:r>
              <a:rPr lang="en-US" smtClean="0"/>
              <a:t>Clark and Estes (1996) define Cognitive Task Analysis (CTA) as "the general term used to describe a set of methods and techniques that specify the cognitive structures and processes associated with task performance. The focal point is the underlying cognitive processes, rather than observable behaviors. Another defining characteristic of CTA is an attempt to describe the differences between novices and experts in the development of knowledge about tasks (Redding, 1989)."</a:t>
            </a:r>
          </a:p>
          <a:p>
            <a:r>
              <a:rPr lang="en-US" smtClean="0"/>
              <a:t>The definition of CTA suggested by this quote from Feldon (2007) "the use of structured knowledge elicitation techniques (e.g., cognitive task analysis)" emphasizes the approach of eliciting knowledge from experts, presumably through more direct approaches of interviews or think alouds. Whether the more indirect approach of using extensive student performance data to do knowledge component analysis via educational data mining would be a version of CTA is thus perhaps open.</a:t>
            </a:r>
          </a:p>
          <a:p>
            <a:r>
              <a:rPr lang="en-US" smtClean="0"/>
              <a:t>Clark and Estes (1996) highlight the general value of task analysis: "Prior to task analysis, job training was accomplished almost exclusively by observational learning on-the-job ("sit by Nelly") and formal apprenticeships. Both these methods required a great deal of time and produced variable results for a couple of reasons. First, the role model did not always know what behaviors to highlight for the learner, for reasons discussed later. Second, some very critical steps or decisions occur very rarely and so are inefficient to observe in real-time." </a:t>
            </a:r>
          </a:p>
          <a:p>
            <a:r>
              <a:rPr lang="en-US" smtClean="0"/>
              <a:t>Redding, R.E. (1989). Perspectives on cognitive task analysis: The state of the state of the art. Proceedings of the Human Factors Society 33rd Annual Meeting. Clark and Estes (1996) define Cognitive Task Analysis (CTA) as "the general term used to describe a set of methods and techniques that specify the cognitive structures and processes associated with task performance. The focal point is the underlying cognitive processes, rather than observable behaviors. Another defining characteristic of CTA is an attempt to describe the differences between novices and experts in the development of knowledge about tasks (Redding, 1989)."</a:t>
            </a:r>
          </a:p>
          <a:p>
            <a:r>
              <a:rPr lang="en-US" smtClean="0"/>
              <a:t>The definition of CTA suggested by this quote from Feldon (2007) "the use of structured knowledge elicitation techniques (e.g., cognitive task analysis)" emphasizes the approach of eliciting knowledge from experts, presumably through more direct approaches of interviews or think alouds. Whether the more indirect approach of using extensive student performance data to do knowledge component analysis via educational data mining would be a version of CTA is thus perhaps open.</a:t>
            </a:r>
          </a:p>
          <a:p>
            <a:r>
              <a:rPr lang="en-US" smtClean="0"/>
              <a:t>Clark and Estes (1996) highlight the general value of task analysis: "Prior to task analysis, job training was accomplished almost exclusively by observational learning on-the-job ("sit by Nelly") and formal apprenticeships. Both these methods required a great deal of time and produced variable results for a couple of reasons. First, the role model did not always know what behaviors to highlight for the learner, for reasons discussed later. Second, some very critical steps or decisions occur very rarely and so are inefficient to observe in real-time." </a:t>
            </a:r>
          </a:p>
          <a:p>
            <a:endParaRPr lang="en-US" smtClean="0"/>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50938" y="692150"/>
            <a:ext cx="4556125" cy="3416300"/>
          </a:xfrm>
          <a:ln/>
        </p:spPr>
      </p:sp>
      <p:sp>
        <p:nvSpPr>
          <p:cNvPr id="24579" name="Rectangle 3"/>
          <p:cNvSpPr>
            <a:spLocks noGrp="1" noChangeArrowheads="1"/>
          </p:cNvSpPr>
          <p:nvPr>
            <p:ph type="body" idx="1"/>
          </p:nvPr>
        </p:nvSpPr>
        <p:spPr>
          <a:noFill/>
          <a:ln w="9525"/>
        </p:spPr>
        <p:txBody>
          <a:bodyPr/>
          <a:lstStyle/>
          <a:p>
            <a:r>
              <a:rPr lang="en-US" smtClean="0"/>
              <a:t>Clark &amp; Estes reference Cooke (1992a) for the first bullet and (Redding, 1989) for the third.</a:t>
            </a:r>
          </a:p>
          <a:p>
            <a:r>
              <a:rPr lang="en-US" smtClean="0"/>
              <a:t>Cooke, N.J. (1992). The implications of cognitive task analyses for the revision of the Dictionary of Occupational Titles. In W. J. Camara (Ed.), Implications of Cognitive Psychology and Cognitive Task Analysis for the Revision of the Dictionary of Occupational Titles, Washington D.C.: American Psychological Association.</a:t>
            </a:r>
          </a:p>
          <a:p>
            <a:r>
              <a:rPr lang="en-US" smtClean="0"/>
              <a:t>Clark and Estes (1996) define Cognitive Task Analysis (CTA) as "the general term used to describe a set of methods and techniques that specify the cognitive structures and processes associated with task performance. The focal point is the underlying cognitive processes, rather than observable behaviors. Another defining characteristic of CTA is an attempt to describe the differences between novices and experts in the development of knowledge about tasks (Redding, 1989)."</a:t>
            </a:r>
          </a:p>
          <a:p>
            <a:r>
              <a:rPr lang="en-US" smtClean="0"/>
              <a:t>The definition of CTA suggested by this quote from Feldon (2007) "the use of structured knowledge elicitation techniques (e.g., cognitive task analysis)" emphasizes the approach of eliciting knowledge from experts, presumably through more direct approaches of interviews or think alouds. Whether the more indirect approach of using extensive student performance data to do knowledge component analysis via educational data mining would be a version of CTA is thus perhaps open.</a:t>
            </a:r>
          </a:p>
          <a:p>
            <a:r>
              <a:rPr lang="en-US" smtClean="0"/>
              <a:t>Clark and Estes (1996) highlight the general value of task analysis: "Prior to task analysis, job training was accomplished almost exclusively by observational learning on-the-job ("sit by Nelly") and formal apprenticeships. Both these methods required a great deal of time and produced variable results for a couple of reasons. First, the role model did not always know what behaviors to highlight for the learner, for reasons discussed later. Second, some very critical steps or decisions occur very rarely and so are inefficient to observe in real-time." </a:t>
            </a:r>
          </a:p>
          <a:p>
            <a:r>
              <a:rPr lang="en-US" smtClean="0"/>
              <a:t>Redding, R.E. (1989). Perspectives on cognitive task analysis: The state of the state of the art. Proceedings of the Human Factors Society 33rd Annual Meeting. Clark and Estes (1996) define Cognitive Task Analysis (CTA) as "the general term used to describe a set of methods and techniques that specify the cognitive structures and processes associated with task performance. The focal point is the underlying cognitive processes, rather than observable behaviors. Another defining characteristic of CTA is an attempt to describe the differences between novices and experts in the development of knowledge about tasks (Redding, 1989)."</a:t>
            </a:r>
          </a:p>
          <a:p>
            <a:r>
              <a:rPr lang="en-US" smtClean="0"/>
              <a:t>The definition of CTA suggested by this quote from Feldon (2007) "the use of structured knowledge elicitation techniques (e.g., cognitive task analysis)" emphasizes the approach of eliciting knowledge from experts, presumably through more direct approaches of interviews or think alouds. Whether the more indirect approach of using extensive student performance data to do knowledge component analysis via educational data mining would be a version of CTA is thus perhaps open.</a:t>
            </a:r>
          </a:p>
          <a:p>
            <a:r>
              <a:rPr lang="en-US" smtClean="0"/>
              <a:t>Clark and Estes (1996) highlight the general value of task analysis: "Prior to task analysis, job training was accomplished almost exclusively by observational learning on-the-job ("sit by Nelly") and formal apprenticeships. Both these methods required a great deal of time and produced variable results for a couple of reasons. First, the role model did not always know what behaviors to highlight for the learner, for reasons discussed later. Second, some very critical steps or decisions occur very rarely and so are inefficient to observe in real-time." </a:t>
            </a:r>
          </a:p>
          <a:p>
            <a:endParaRPr lang="en-US" smtClean="0"/>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17D5E915-1A3C-E547-B9AF-A04C56D089F0}" type="slidenum">
              <a:rPr lang="en-US" sz="1200"/>
              <a:pPr/>
              <a:t>5</a:t>
            </a:fld>
            <a:endParaRPr lang="en-US" sz="1200"/>
          </a:p>
        </p:txBody>
      </p:sp>
      <p:sp>
        <p:nvSpPr>
          <p:cNvPr id="59394" name="Rectangle 2"/>
          <p:cNvSpPr>
            <a:spLocks noGrp="1" noRot="1" noChangeAspect="1" noChangeArrowheads="1"/>
          </p:cNvSpPr>
          <p:nvPr>
            <p:ph type="sldImg"/>
          </p:nvPr>
        </p:nvSpPr>
        <p:spPr>
          <a:xfrm>
            <a:off x="1150938" y="692150"/>
            <a:ext cx="4556125" cy="3416300"/>
          </a:xfrm>
          <a:ln w="12700"/>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17D5E915-1A3C-E547-B9AF-A04C56D089F0}" type="slidenum">
              <a:rPr lang="en-US" sz="1200"/>
              <a:pPr/>
              <a:t>9</a:t>
            </a:fld>
            <a:endParaRPr lang="en-US" sz="1200"/>
          </a:p>
        </p:txBody>
      </p:sp>
      <p:sp>
        <p:nvSpPr>
          <p:cNvPr id="59394" name="Rectangle 2"/>
          <p:cNvSpPr>
            <a:spLocks noGrp="1" noRot="1" noChangeAspect="1" noChangeArrowheads="1"/>
          </p:cNvSpPr>
          <p:nvPr>
            <p:ph type="sldImg"/>
          </p:nvPr>
        </p:nvSpPr>
        <p:spPr>
          <a:xfrm>
            <a:off x="1150938" y="692150"/>
            <a:ext cx="4556125" cy="3416300"/>
          </a:xfrm>
          <a:ln w="12700"/>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xfrm>
            <a:off x="1150938" y="692150"/>
            <a:ext cx="4556125" cy="3416300"/>
          </a:xfrm>
          <a:ln/>
        </p:spPr>
      </p:sp>
      <p:sp>
        <p:nvSpPr>
          <p:cNvPr id="2662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xfrm>
            <a:off x="1150938" y="692150"/>
            <a:ext cx="4556125" cy="3416300"/>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xfrm>
            <a:off x="1150938" y="692150"/>
            <a:ext cx="4556125" cy="3416300"/>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ED073D82-C220-934F-9E6D-860C8C9965B3}" type="datetime1">
              <a:rPr lang="en-US" smtClean="0"/>
              <a:pPr>
                <a:defRPr/>
              </a:pPr>
              <a:t>9/17/15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62FDEDB-F522-461C-B467-1CC788D594E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3A2ADE5-5F61-8D41-B6D3-8E92DB64D57C}" type="datetime1">
              <a:rPr lang="en-US" smtClean="0"/>
              <a:pPr>
                <a:defRPr/>
              </a:pPr>
              <a:t>9/17/15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38255B5-A3B7-40AD-984B-A4E54128D15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4449FDA-83B7-CF46-9A18-4E7788CAC302}" type="datetime1">
              <a:rPr lang="en-US" smtClean="0"/>
              <a:pPr>
                <a:defRPr/>
              </a:pPr>
              <a:t>9/17/15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7E18124-0E20-4CB6-8B6C-EE549E83E46A}"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47625"/>
            <a:ext cx="7391400" cy="57737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7848600" y="6591300"/>
            <a:ext cx="1295400" cy="304800"/>
          </a:xfrm>
        </p:spPr>
        <p:txBody>
          <a:bodyPr/>
          <a:lstStyle>
            <a:lvl1pPr>
              <a:defRPr/>
            </a:lvl1pPr>
          </a:lstStyle>
          <a:p>
            <a:pPr>
              <a:defRPr/>
            </a:pPr>
            <a:r>
              <a:rPr lang="en-US"/>
              <a:t>Slide </a:t>
            </a:r>
            <a:fld id="{31DF7A11-74F6-408A-9310-00C606FAA54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89050" y="228600"/>
            <a:ext cx="762635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600200"/>
            <a:ext cx="37338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81600" y="1600200"/>
            <a:ext cx="37338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81600" y="3810000"/>
            <a:ext cx="37338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Tree>
    <p:extLst>
      <p:ext uri="{BB962C8B-B14F-4D97-AF65-F5344CB8AC3E}">
        <p14:creationId xmlns:p14="http://schemas.microsoft.com/office/powerpoint/2010/main" val="645049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fld id="{D5554CB7-7FED-FA47-9025-73AD2B53F608}" type="datetime1">
              <a:rPr lang="en-US" smtClean="0"/>
              <a:pPr>
                <a:defRPr/>
              </a:pPr>
              <a:t>9/17/15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0A364F-8594-40CC-8555-8B80B5103C6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C8F1E01-8864-5940-943B-5E545409B1F1}" type="datetime1">
              <a:rPr lang="en-US" smtClean="0"/>
              <a:pPr>
                <a:defRPr/>
              </a:pPr>
              <a:t>9/17/15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5AB66C-50F8-473B-BE5D-BD9AA9CA0FE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C0232AF8-1483-1546-8A59-B801B6C5A975}" type="datetime1">
              <a:rPr lang="en-US" smtClean="0"/>
              <a:pPr>
                <a:defRPr/>
              </a:pPr>
              <a:t>9/17/15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417E9F4-65A3-4043-B85F-301B029EE34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36B6EA8B-E2E2-954D-BDEF-15A64C522F4A}" type="datetime1">
              <a:rPr lang="en-US" smtClean="0"/>
              <a:pPr>
                <a:defRPr/>
              </a:pPr>
              <a:t>9/17/15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866AC14-D5B3-498B-B3F1-2D088530B0B9}"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4D9BAC6-B2A1-184E-A465-520349CEF764}" type="datetime1">
              <a:rPr lang="en-US" smtClean="0"/>
              <a:pPr>
                <a:defRPr/>
              </a:pPr>
              <a:t>9/17/15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D91E608-2B34-4876-9C98-E4993BBE6DD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190E998-6B5B-1148-AB3A-DCBE41DE5304}" type="datetime1">
              <a:rPr lang="en-US" smtClean="0"/>
              <a:pPr>
                <a:defRPr/>
              </a:pPr>
              <a:t>9/17/15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9DC2F69-973B-48A8-817F-5E93F1CF368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078A520-85E3-FF49-A85F-2B32B0A196E1}" type="datetime1">
              <a:rPr lang="en-US" smtClean="0"/>
              <a:pPr>
                <a:defRPr/>
              </a:pPr>
              <a:t>9/17/15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8117396-2978-4558-88EC-8946A9EBC368}"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D228B88-86E9-4341-9108-ED2EF19F3698}" type="datetime1">
              <a:rPr lang="en-US" smtClean="0"/>
              <a:pPr>
                <a:defRPr/>
              </a:pPr>
              <a:t>9/17/15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BD62EC-881C-4A90-A475-5A48B82CA4E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2632" y="274638"/>
            <a:ext cx="7941337"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62632" y="1600200"/>
            <a:ext cx="7941337"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457AD7E-2F03-1547-A225-0496925187B5}" type="datetime1">
              <a:rPr lang="en-US" smtClean="0"/>
              <a:pPr>
                <a:defRPr/>
              </a:pPr>
              <a:t>9/17/15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8D6E76E-4D89-DC48-8008-B7B0FE0ACEE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507" r:id="rId1"/>
    <p:sldLayoutId id="2147484508" r:id="rId2"/>
    <p:sldLayoutId id="2147484509" r:id="rId3"/>
    <p:sldLayoutId id="2147484510" r:id="rId4"/>
    <p:sldLayoutId id="2147484511" r:id="rId5"/>
    <p:sldLayoutId id="2147484512" r:id="rId6"/>
    <p:sldLayoutId id="2147484513" r:id="rId7"/>
    <p:sldLayoutId id="2147484514" r:id="rId8"/>
    <p:sldLayoutId id="2147484515" r:id="rId9"/>
    <p:sldLayoutId id="2147484516" r:id="rId10"/>
    <p:sldLayoutId id="2147484517" r:id="rId11"/>
    <p:sldLayoutId id="2147484518" r:id="rId12"/>
    <p:sldLayoutId id="2147484519" r:id="rId13"/>
    <p:sldLayoutId id="2147484520" r:id="rId14"/>
  </p:sldLayoutIdLst>
  <p:hf hdr="0" ftr="0" dt="0"/>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Word_97_-_2004_Document1.doc"/><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Word_97_-_2004_Document2.doc"/><Relationship Id="rId4"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Word_97_-_2004_Document3.doc"/><Relationship Id="rId4" Type="http://schemas.openxmlformats.org/officeDocument/2006/relationships/image" Target="../media/image4.emf"/><Relationship Id="rId1" Type="http://schemas.openxmlformats.org/officeDocument/2006/relationships/vmlDrawing" Target="../drawings/vmlDrawing3.vml"/><Relationship Id="rId2"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Word_97_-_2004_Document4.doc"/><Relationship Id="rId4" Type="http://schemas.openxmlformats.org/officeDocument/2006/relationships/image" Target="../media/image5.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ctrTitle"/>
          </p:nvPr>
        </p:nvSpPr>
        <p:spPr>
          <a:xfrm>
            <a:off x="273050" y="469900"/>
            <a:ext cx="8642350" cy="1539476"/>
          </a:xfrm>
        </p:spPr>
        <p:txBody>
          <a:bodyPr>
            <a:normAutofit fontScale="90000"/>
          </a:bodyPr>
          <a:lstStyle/>
          <a:p>
            <a:pPr algn="ctr">
              <a:spcAft>
                <a:spcPct val="30000"/>
              </a:spcAft>
            </a:pPr>
            <a:r>
              <a:rPr lang="en-US" dirty="0">
                <a:latin typeface="Verdana" charset="0"/>
                <a:ea typeface="ＭＳ Ｐゴシック" charset="0"/>
                <a:cs typeface="ＭＳ Ｐゴシック" charset="0"/>
              </a:rPr>
              <a:t>Using Think-Aloud Protocols to Understand Student Thinking</a:t>
            </a:r>
            <a:br>
              <a:rPr lang="en-US" dirty="0">
                <a:latin typeface="Verdana" charset="0"/>
                <a:ea typeface="ＭＳ Ｐゴシック" charset="0"/>
                <a:cs typeface="ＭＳ Ｐゴシック" charset="0"/>
              </a:rPr>
            </a:br>
            <a:endParaRPr lang="en-US" sz="1800" dirty="0">
              <a:solidFill>
                <a:srgbClr val="000000"/>
              </a:solidFill>
              <a:latin typeface="Verdana" charset="0"/>
              <a:ea typeface="ＭＳ Ｐゴシック" charset="0"/>
              <a:cs typeface="ＭＳ Ｐゴシック" charset="0"/>
            </a:endParaRPr>
          </a:p>
        </p:txBody>
      </p:sp>
      <p:sp>
        <p:nvSpPr>
          <p:cNvPr id="4098" name="Rectangle 3"/>
          <p:cNvSpPr>
            <a:spLocks noGrp="1" noChangeArrowheads="1"/>
          </p:cNvSpPr>
          <p:nvPr>
            <p:ph type="subTitle" idx="1"/>
          </p:nvPr>
        </p:nvSpPr>
        <p:spPr>
          <a:xfrm>
            <a:off x="1312863" y="4501001"/>
            <a:ext cx="6400800" cy="1460061"/>
          </a:xfrm>
        </p:spPr>
        <p:txBody>
          <a:bodyPr>
            <a:normAutofit fontScale="62500" lnSpcReduction="20000"/>
          </a:bodyPr>
          <a:lstStyle/>
          <a:p>
            <a:r>
              <a:rPr lang="en-US" dirty="0">
                <a:latin typeface="Verdana" charset="0"/>
                <a:ea typeface="ＭＳ Ｐゴシック" charset="0"/>
                <a:cs typeface="ＭＳ Ｐゴシック" charset="0"/>
              </a:rPr>
              <a:t>Principles of E-Learning </a:t>
            </a:r>
            <a:r>
              <a:rPr lang="en-US" dirty="0" smtClean="0">
                <a:latin typeface="Verdana" charset="0"/>
                <a:ea typeface="ＭＳ Ｐゴシック" charset="0"/>
                <a:cs typeface="ＭＳ Ｐゴシック" charset="0"/>
              </a:rPr>
              <a:t>2014</a:t>
            </a:r>
            <a:endParaRPr lang="en-US" dirty="0">
              <a:latin typeface="Verdana" charset="0"/>
              <a:ea typeface="ＭＳ Ｐゴシック" charset="0"/>
              <a:cs typeface="ＭＳ Ｐゴシック" charset="0"/>
            </a:endParaRPr>
          </a:p>
          <a:p>
            <a:r>
              <a:rPr lang="en-US" dirty="0" smtClean="0">
                <a:latin typeface="Verdana" charset="0"/>
                <a:ea typeface="ＭＳ Ｐゴシック" charset="0"/>
                <a:cs typeface="ＭＳ Ｐゴシック" charset="0"/>
              </a:rPr>
              <a:t>Ken Koedinger</a:t>
            </a:r>
            <a:endParaRPr lang="en-US" dirty="0">
              <a:latin typeface="Verdana" charset="0"/>
              <a:ea typeface="ＭＳ Ｐゴシック" charset="0"/>
              <a:cs typeface="ＭＳ Ｐゴシック" charset="0"/>
            </a:endParaRPr>
          </a:p>
          <a:p>
            <a:pPr>
              <a:spcBef>
                <a:spcPct val="80000"/>
              </a:spcBef>
            </a:pPr>
            <a:r>
              <a:rPr lang="en-US" dirty="0" smtClean="0">
                <a:latin typeface="Verdana" charset="0"/>
                <a:ea typeface="ＭＳ Ｐゴシック" charset="0"/>
                <a:cs typeface="ＭＳ Ｐゴシック" charset="0"/>
              </a:rPr>
              <a:t>Makes use of improvements </a:t>
            </a:r>
            <a:br>
              <a:rPr lang="en-US" dirty="0" smtClean="0">
                <a:latin typeface="Verdana" charset="0"/>
                <a:ea typeface="ＭＳ Ｐゴシック" charset="0"/>
                <a:cs typeface="ＭＳ Ｐゴシック" charset="0"/>
              </a:rPr>
            </a:br>
            <a:r>
              <a:rPr lang="en-US" dirty="0" smtClean="0">
                <a:latin typeface="Verdana" charset="0"/>
                <a:ea typeface="ＭＳ Ｐゴシック" charset="0"/>
                <a:cs typeface="ＭＳ Ｐゴシック" charset="0"/>
              </a:rPr>
              <a:t>from Vincent </a:t>
            </a:r>
            <a:r>
              <a:rPr lang="en-US" dirty="0" err="1">
                <a:latin typeface="Verdana" charset="0"/>
                <a:ea typeface="ＭＳ Ｐゴシック" charset="0"/>
                <a:cs typeface="ＭＳ Ｐゴシック" charset="0"/>
              </a:rPr>
              <a:t>Aleven</a:t>
            </a:r>
            <a:endParaRPr lang="en-US" dirty="0">
              <a:latin typeface="Verdana" charset="0"/>
              <a:ea typeface="ＭＳ Ｐゴシック" charset="0"/>
              <a:cs typeface="ＭＳ Ｐゴシック" charset="0"/>
            </a:endParaRPr>
          </a:p>
        </p:txBody>
      </p:sp>
      <p:sp>
        <p:nvSpPr>
          <p:cNvPr id="4099" name="Text Box 4"/>
          <p:cNvSpPr txBox="1">
            <a:spLocks noChangeArrowheads="1"/>
          </p:cNvSpPr>
          <p:nvPr/>
        </p:nvSpPr>
        <p:spPr bwMode="auto">
          <a:xfrm>
            <a:off x="1254125" y="2714625"/>
            <a:ext cx="6772275"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223838" indent="-223838">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endParaRPr lang="en-US" sz="1400" b="1"/>
          </a:p>
          <a:p>
            <a:endParaRPr lang="en-US">
              <a:latin typeface="Times" charset="0"/>
              <a:cs typeface="Times" charset="0"/>
            </a:endParaRPr>
          </a:p>
        </p:txBody>
      </p:sp>
      <p:sp>
        <p:nvSpPr>
          <p:cNvPr id="4100" name="Text Box 5"/>
          <p:cNvSpPr txBox="1">
            <a:spLocks noChangeArrowheads="1"/>
          </p:cNvSpPr>
          <p:nvPr/>
        </p:nvSpPr>
        <p:spPr bwMode="auto">
          <a:xfrm>
            <a:off x="588963" y="1906588"/>
            <a:ext cx="80264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223838" indent="-223838">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b="1" dirty="0">
                <a:solidFill>
                  <a:schemeClr val="accent2"/>
                </a:solidFill>
              </a:rPr>
              <a:t>Related </a:t>
            </a:r>
            <a:r>
              <a:rPr lang="en-US" sz="1400" b="1" dirty="0" smtClean="0">
                <a:solidFill>
                  <a:schemeClr val="accent2"/>
                </a:solidFill>
              </a:rPr>
              <a:t>readings: </a:t>
            </a:r>
            <a:endParaRPr lang="en-US" sz="1400" b="1" dirty="0">
              <a:solidFill>
                <a:schemeClr val="accent2"/>
              </a:solidFill>
            </a:endParaRPr>
          </a:p>
          <a:p>
            <a:pPr>
              <a:spcBef>
                <a:spcPts val="300"/>
              </a:spcBef>
            </a:pPr>
            <a:r>
              <a:rPr lang="en-US" sz="1400" dirty="0">
                <a:solidFill>
                  <a:schemeClr val="accent2"/>
                </a:solidFill>
              </a:rPr>
              <a:t>Lovett, M. C. (1998). Cognitive task analysis in service of intelligent tutoring system design: a case study in statistics. In </a:t>
            </a:r>
            <a:r>
              <a:rPr lang="en-US" sz="1400" dirty="0" err="1">
                <a:solidFill>
                  <a:schemeClr val="accent2"/>
                </a:solidFill>
              </a:rPr>
              <a:t>Goettl</a:t>
            </a:r>
            <a:r>
              <a:rPr lang="en-US" sz="1400" dirty="0">
                <a:solidFill>
                  <a:schemeClr val="accent2"/>
                </a:solidFill>
              </a:rPr>
              <a:t>, B. P., </a:t>
            </a:r>
            <a:r>
              <a:rPr lang="en-US" sz="1400" dirty="0" err="1">
                <a:solidFill>
                  <a:schemeClr val="accent2"/>
                </a:solidFill>
              </a:rPr>
              <a:t>Halff</a:t>
            </a:r>
            <a:r>
              <a:rPr lang="en-US" sz="1400" dirty="0">
                <a:solidFill>
                  <a:schemeClr val="accent2"/>
                </a:solidFill>
              </a:rPr>
              <a:t>, H. M., Redfield, C. L., &amp; Shute, V. J. (Eds.) </a:t>
            </a:r>
            <a:r>
              <a:rPr lang="en-US" sz="1400" i="1" dirty="0">
                <a:solidFill>
                  <a:schemeClr val="accent2"/>
                </a:solidFill>
              </a:rPr>
              <a:t>Intelligent Tutoring Systems, Proceedings of the Fourth International Conference</a:t>
            </a:r>
            <a:r>
              <a:rPr lang="en-US" sz="1400" dirty="0">
                <a:solidFill>
                  <a:schemeClr val="accent2"/>
                </a:solidFill>
              </a:rPr>
              <a:t>. (pp. 234-243).  Lecture Notes in Computer Science, 1452.  Berlin: Springer-</a:t>
            </a:r>
            <a:r>
              <a:rPr lang="en-US" sz="1400" dirty="0" err="1">
                <a:solidFill>
                  <a:schemeClr val="accent2"/>
                </a:solidFill>
              </a:rPr>
              <a:t>Verlag</a:t>
            </a:r>
            <a:r>
              <a:rPr lang="en-US" sz="1400" dirty="0">
                <a:solidFill>
                  <a:schemeClr val="accent2"/>
                </a:solidFill>
              </a:rPr>
              <a:t>.</a:t>
            </a:r>
          </a:p>
          <a:p>
            <a:pPr>
              <a:spcBef>
                <a:spcPts val="300"/>
              </a:spcBef>
            </a:pPr>
            <a:endParaRPr lang="en-US" sz="1400" dirty="0">
              <a:solidFill>
                <a:schemeClr val="accent2"/>
              </a:solidFill>
            </a:endParaRPr>
          </a:p>
          <a:p>
            <a:r>
              <a:rPr lang="en-US" sz="1400" dirty="0" err="1">
                <a:solidFill>
                  <a:schemeClr val="accent2"/>
                </a:solidFill>
              </a:rPr>
              <a:t>Gomoll</a:t>
            </a:r>
            <a:r>
              <a:rPr lang="en-US" sz="1400" dirty="0">
                <a:solidFill>
                  <a:schemeClr val="accent2"/>
                </a:solidFill>
              </a:rPr>
              <a:t>, K. (1990). Some Techniques for Observing Users. In B. Laurel (Ed.), </a:t>
            </a:r>
            <a:r>
              <a:rPr lang="en-US" sz="1400" i="1" dirty="0">
                <a:solidFill>
                  <a:schemeClr val="accent2"/>
                </a:solidFill>
              </a:rPr>
              <a:t>The Art of Human-Computer Interface Design</a:t>
            </a:r>
            <a:r>
              <a:rPr lang="en-US" sz="1400" dirty="0">
                <a:solidFill>
                  <a:schemeClr val="accent2"/>
                </a:solidFill>
              </a:rPr>
              <a:t> (pp. 85-90). Reading, MA: Addison-Wesley.</a:t>
            </a:r>
          </a:p>
          <a:p>
            <a:pPr>
              <a:spcBef>
                <a:spcPts val="300"/>
              </a:spcBef>
            </a:pPr>
            <a:endParaRPr lang="en-US" sz="1400" dirty="0">
              <a:solidFill>
                <a:schemeClr val="accent2"/>
              </a:solidFill>
            </a:endParaRPr>
          </a:p>
        </p:txBody>
      </p:sp>
    </p:spTree>
    <p:extLst>
      <p:ext uri="{BB962C8B-B14F-4D97-AF65-F5344CB8AC3E}">
        <p14:creationId xmlns:p14="http://schemas.microsoft.com/office/powerpoint/2010/main" val="30787117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22300" y="241300"/>
            <a:ext cx="7772400" cy="1143000"/>
          </a:xfrm>
        </p:spPr>
        <p:txBody>
          <a:bodyPr>
            <a:normAutofit fontScale="90000"/>
          </a:bodyPr>
          <a:lstStyle/>
          <a:p>
            <a:r>
              <a:rPr lang="en-US" sz="3600">
                <a:latin typeface="Verdana" charset="0"/>
                <a:ea typeface="ＭＳ Ｐゴシック" charset="0"/>
                <a:cs typeface="ＭＳ Ｐゴシック" charset="0"/>
              </a:rPr>
              <a:t>Kinds of </a:t>
            </a:r>
            <a:br>
              <a:rPr lang="en-US" sz="3600">
                <a:latin typeface="Verdana" charset="0"/>
                <a:ea typeface="ＭＳ Ｐゴシック" charset="0"/>
                <a:cs typeface="ＭＳ Ｐゴシック" charset="0"/>
              </a:rPr>
            </a:br>
            <a:r>
              <a:rPr lang="en-US" sz="3600">
                <a:latin typeface="Verdana" charset="0"/>
                <a:ea typeface="ＭＳ Ｐゴシック" charset="0"/>
                <a:cs typeface="ＭＳ Ｐゴシック" charset="0"/>
              </a:rPr>
              <a:t>Cognitive Task Analysis</a:t>
            </a:r>
          </a:p>
        </p:txBody>
      </p:sp>
      <p:sp>
        <p:nvSpPr>
          <p:cNvPr id="1021955" name="Rectangle 3"/>
          <p:cNvSpPr>
            <a:spLocks noGrp="1" noChangeArrowheads="1"/>
          </p:cNvSpPr>
          <p:nvPr>
            <p:ph type="body" idx="1"/>
          </p:nvPr>
        </p:nvSpPr>
        <p:spPr>
          <a:xfrm>
            <a:off x="685800" y="1447800"/>
            <a:ext cx="7772400" cy="4648200"/>
          </a:xfrm>
        </p:spPr>
        <p:txBody>
          <a:bodyPr>
            <a:normAutofit fontScale="92500" lnSpcReduction="20000"/>
          </a:bodyPr>
          <a:lstStyle/>
          <a:p>
            <a:r>
              <a:rPr lang="en-US">
                <a:latin typeface="Verdana" charset="0"/>
                <a:ea typeface="ＭＳ Ｐゴシック" charset="0"/>
                <a:cs typeface="ＭＳ Ｐゴシック" charset="0"/>
              </a:rPr>
              <a:t>2 Kinds of Approaches</a:t>
            </a:r>
          </a:p>
          <a:p>
            <a:pPr lvl="1"/>
            <a:r>
              <a:rPr lang="en-US" i="1">
                <a:latin typeface="Verdana" charset="0"/>
                <a:ea typeface="ＭＳ Ｐゴシック" charset="0"/>
              </a:rPr>
              <a:t>Empirical</a:t>
            </a:r>
            <a:r>
              <a:rPr lang="en-US">
                <a:latin typeface="Verdana" charset="0"/>
                <a:ea typeface="ＭＳ Ｐゴシック" charset="0"/>
              </a:rPr>
              <a:t>: Based on observation, data, exp.</a:t>
            </a:r>
          </a:p>
          <a:p>
            <a:pPr lvl="1"/>
            <a:r>
              <a:rPr lang="en-US" i="1">
                <a:latin typeface="Verdana" charset="0"/>
                <a:ea typeface="ＭＳ Ｐゴシック" charset="0"/>
              </a:rPr>
              <a:t>Rational</a:t>
            </a:r>
            <a:r>
              <a:rPr lang="en-US">
                <a:latin typeface="Verdana" charset="0"/>
                <a:ea typeface="ＭＳ Ｐゴシック" charset="0"/>
              </a:rPr>
              <a:t>: Based on theory, modeling.</a:t>
            </a:r>
          </a:p>
          <a:p>
            <a:r>
              <a:rPr lang="en-US">
                <a:latin typeface="Verdana" charset="0"/>
                <a:ea typeface="ＭＳ Ｐゴシック" charset="0"/>
                <a:cs typeface="ＭＳ Ｐゴシック" charset="0"/>
              </a:rPr>
              <a:t>2 Kinds of Goals</a:t>
            </a:r>
          </a:p>
          <a:p>
            <a:pPr lvl="1"/>
            <a:r>
              <a:rPr lang="en-US" i="1">
                <a:latin typeface="Verdana" charset="0"/>
                <a:ea typeface="ＭＳ Ｐゴシック" charset="0"/>
              </a:rPr>
              <a:t>Descriptive</a:t>
            </a:r>
            <a:r>
              <a:rPr lang="en-US">
                <a:latin typeface="Verdana" charset="0"/>
                <a:ea typeface="ＭＳ Ｐゴシック" charset="0"/>
              </a:rPr>
              <a:t>: How students </a:t>
            </a:r>
            <a:r>
              <a:rPr lang="en-US" i="1">
                <a:latin typeface="Verdana" charset="0"/>
                <a:ea typeface="ＭＳ Ｐゴシック" charset="0"/>
              </a:rPr>
              <a:t>actually </a:t>
            </a:r>
            <a:r>
              <a:rPr lang="en-US">
                <a:latin typeface="Verdana" charset="0"/>
                <a:ea typeface="ＭＳ Ｐゴシック" charset="0"/>
              </a:rPr>
              <a:t>solve (or fail to solve) problems. What Ss need to </a:t>
            </a:r>
            <a:r>
              <a:rPr lang="en-US" i="1">
                <a:latin typeface="Verdana" charset="0"/>
                <a:ea typeface="ＭＳ Ｐゴシック" charset="0"/>
              </a:rPr>
              <a:t>learn</a:t>
            </a:r>
            <a:r>
              <a:rPr lang="en-US">
                <a:latin typeface="Verdana" charset="0"/>
                <a:ea typeface="ＭＳ Ｐゴシック" charset="0"/>
              </a:rPr>
              <a:t>.</a:t>
            </a:r>
          </a:p>
          <a:p>
            <a:pPr lvl="1"/>
            <a:r>
              <a:rPr lang="en-US" i="1">
                <a:latin typeface="Verdana" charset="0"/>
                <a:ea typeface="ＭＳ Ｐゴシック" charset="0"/>
              </a:rPr>
              <a:t>Prescriptive</a:t>
            </a:r>
            <a:r>
              <a:rPr lang="en-US">
                <a:latin typeface="Verdana" charset="0"/>
                <a:ea typeface="ＭＳ Ｐゴシック" charset="0"/>
              </a:rPr>
              <a:t>: How students </a:t>
            </a:r>
            <a:r>
              <a:rPr lang="en-US" i="1">
                <a:latin typeface="Verdana" charset="0"/>
                <a:ea typeface="ＭＳ Ｐゴシック" charset="0"/>
              </a:rPr>
              <a:t>should </a:t>
            </a:r>
            <a:r>
              <a:rPr lang="en-US">
                <a:latin typeface="Verdana" charset="0"/>
                <a:ea typeface="ＭＳ Ｐゴシック" charset="0"/>
              </a:rPr>
              <a:t>solve problems. What Ss need to </a:t>
            </a:r>
            <a:r>
              <a:rPr lang="en-US" i="1">
                <a:latin typeface="Verdana" charset="0"/>
                <a:ea typeface="ＭＳ Ｐゴシック" charset="0"/>
              </a:rPr>
              <a:t>know</a:t>
            </a:r>
            <a:r>
              <a:rPr lang="en-US">
                <a:latin typeface="Verdana" charset="0"/>
                <a:ea typeface="ＭＳ Ｐゴシック" charset="0"/>
              </a:rPr>
              <a:t>.</a:t>
            </a:r>
          </a:p>
          <a:p>
            <a:r>
              <a:rPr lang="en-US">
                <a:latin typeface="Verdana" charset="0"/>
                <a:ea typeface="ＭＳ Ｐゴシック" charset="0"/>
                <a:cs typeface="ＭＳ Ｐゴシック" charset="0"/>
              </a:rPr>
              <a:t>4 Combinations ...</a:t>
            </a:r>
          </a:p>
        </p:txBody>
      </p:sp>
    </p:spTree>
    <p:extLst>
      <p:ext uri="{BB962C8B-B14F-4D97-AF65-F5344CB8AC3E}">
        <p14:creationId xmlns:p14="http://schemas.microsoft.com/office/powerpoint/2010/main" val="1980401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19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02195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02195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195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02195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02195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219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195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598488" y="409575"/>
            <a:ext cx="7772400" cy="1143000"/>
          </a:xfrm>
        </p:spPr>
        <p:txBody>
          <a:bodyPr>
            <a:normAutofit fontScale="90000"/>
          </a:bodyPr>
          <a:lstStyle/>
          <a:p>
            <a:r>
              <a:rPr lang="en-US">
                <a:latin typeface="Verdana" charset="0"/>
                <a:ea typeface="ＭＳ Ｐゴシック" charset="0"/>
                <a:cs typeface="ＭＳ Ｐゴシック" charset="0"/>
              </a:rPr>
              <a:t>Kinds of </a:t>
            </a:r>
            <a:br>
              <a:rPr lang="en-US">
                <a:latin typeface="Verdana" charset="0"/>
                <a:ea typeface="ＭＳ Ｐゴシック" charset="0"/>
                <a:cs typeface="ＭＳ Ｐゴシック" charset="0"/>
              </a:rPr>
            </a:br>
            <a:r>
              <a:rPr lang="en-US">
                <a:latin typeface="Verdana" charset="0"/>
                <a:ea typeface="ＭＳ Ｐゴシック" charset="0"/>
                <a:cs typeface="ＭＳ Ｐゴシック" charset="0"/>
              </a:rPr>
              <a:t>Cognitive Task Analysis</a:t>
            </a:r>
          </a:p>
        </p:txBody>
      </p:sp>
      <p:graphicFrame>
        <p:nvGraphicFramePr>
          <p:cNvPr id="22530" name="Object 2"/>
          <p:cNvGraphicFramePr>
            <a:graphicFrameLocks noGrp="1" noChangeAspect="1"/>
          </p:cNvGraphicFramePr>
          <p:nvPr>
            <p:ph type="tbl" idx="1"/>
            <p:extLst>
              <p:ext uri="{D42A27DB-BD31-4B8C-83A1-F6EECF244321}">
                <p14:modId xmlns:p14="http://schemas.microsoft.com/office/powerpoint/2010/main" val="2796838519"/>
              </p:ext>
            </p:extLst>
          </p:nvPr>
        </p:nvGraphicFramePr>
        <p:xfrm>
          <a:off x="1365250" y="1905000"/>
          <a:ext cx="6140450" cy="4440238"/>
        </p:xfrm>
        <a:graphic>
          <a:graphicData uri="http://schemas.openxmlformats.org/presentationml/2006/ole">
            <mc:AlternateContent xmlns:mc="http://schemas.openxmlformats.org/markup-compatibility/2006">
              <mc:Choice xmlns:v="urn:schemas-microsoft-com:vml" Requires="v">
                <p:oleObj spid="_x0000_s16399" name="Document" r:id="rId3" imgW="8623300" imgH="6235700" progId="Word.Document.8">
                  <p:embed/>
                </p:oleObj>
              </mc:Choice>
              <mc:Fallback>
                <p:oleObj name="Document" r:id="rId3" imgW="8623300" imgH="62357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5250" y="1905000"/>
                        <a:ext cx="6140450"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4"/>
          <p:cNvSpPr>
            <a:spLocks noChangeArrowheads="1"/>
          </p:cNvSpPr>
          <p:nvPr/>
        </p:nvSpPr>
        <p:spPr bwMode="auto">
          <a:xfrm>
            <a:off x="3094038" y="2268538"/>
            <a:ext cx="2430462" cy="237807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5" name="Rectangle 5"/>
          <p:cNvSpPr>
            <a:spLocks noChangeArrowheads="1"/>
          </p:cNvSpPr>
          <p:nvPr/>
        </p:nvSpPr>
        <p:spPr bwMode="auto">
          <a:xfrm>
            <a:off x="5610225" y="2286000"/>
            <a:ext cx="2039938" cy="214312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6" name="Rectangle 6"/>
          <p:cNvSpPr>
            <a:spLocks noChangeArrowheads="1"/>
          </p:cNvSpPr>
          <p:nvPr/>
        </p:nvSpPr>
        <p:spPr bwMode="auto">
          <a:xfrm>
            <a:off x="5624513" y="4730750"/>
            <a:ext cx="1933575" cy="1443038"/>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7" name="Rectangle 7"/>
          <p:cNvSpPr>
            <a:spLocks noChangeArrowheads="1"/>
          </p:cNvSpPr>
          <p:nvPr/>
        </p:nvSpPr>
        <p:spPr bwMode="auto">
          <a:xfrm>
            <a:off x="3098800" y="4708525"/>
            <a:ext cx="2084388" cy="1455738"/>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cxnSp>
        <p:nvCxnSpPr>
          <p:cNvPr id="22535" name="Straight Connector 7"/>
          <p:cNvCxnSpPr>
            <a:cxnSpLocks noChangeShapeType="1"/>
          </p:cNvCxnSpPr>
          <p:nvPr/>
        </p:nvCxnSpPr>
        <p:spPr bwMode="auto">
          <a:xfrm>
            <a:off x="7496175" y="2209800"/>
            <a:ext cx="30163" cy="40163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 name="TextBox 1"/>
          <p:cNvSpPr txBox="1"/>
          <p:nvPr/>
        </p:nvSpPr>
        <p:spPr>
          <a:xfrm>
            <a:off x="7438418" y="2010723"/>
            <a:ext cx="1549670" cy="369332"/>
          </a:xfrm>
          <a:prstGeom prst="rect">
            <a:avLst/>
          </a:prstGeom>
          <a:noFill/>
        </p:spPr>
        <p:txBody>
          <a:bodyPr wrap="square" rtlCol="0">
            <a:spAutoFit/>
          </a:bodyPr>
          <a:lstStyle/>
          <a:p>
            <a:endParaRPr lang="en-US"/>
          </a:p>
        </p:txBody>
      </p:sp>
      <p:sp>
        <p:nvSpPr>
          <p:cNvPr id="8" name="TextBox 7"/>
          <p:cNvSpPr txBox="1"/>
          <p:nvPr/>
        </p:nvSpPr>
        <p:spPr>
          <a:xfrm>
            <a:off x="7294789" y="1867099"/>
            <a:ext cx="1738655" cy="400110"/>
          </a:xfrm>
          <a:prstGeom prst="rect">
            <a:avLst/>
          </a:prstGeom>
          <a:noFill/>
        </p:spPr>
        <p:txBody>
          <a:bodyPr wrap="square" rtlCol="0">
            <a:spAutoFit/>
          </a:bodyPr>
          <a:lstStyle/>
          <a:p>
            <a:r>
              <a:rPr lang="en-US" sz="2000" dirty="0" smtClean="0"/>
              <a:t>= Rational</a:t>
            </a:r>
            <a:endParaRPr lang="en-US" sz="2000" dirty="0"/>
          </a:p>
        </p:txBody>
      </p:sp>
    </p:spTree>
    <p:extLst>
      <p:ext uri="{BB962C8B-B14F-4D97-AF65-F5344CB8AC3E}">
        <p14:creationId xmlns:p14="http://schemas.microsoft.com/office/powerpoint/2010/main" val="17864295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4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499"/>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85800" y="431800"/>
            <a:ext cx="7772400" cy="1143000"/>
          </a:xfrm>
        </p:spPr>
        <p:txBody>
          <a:bodyPr>
            <a:normAutofit fontScale="90000"/>
          </a:bodyPr>
          <a:lstStyle/>
          <a:p>
            <a:r>
              <a:rPr lang="en-US">
                <a:latin typeface="Verdana" charset="0"/>
                <a:ea typeface="ＭＳ Ｐゴシック" charset="0"/>
                <a:cs typeface="ＭＳ Ｐゴシック" charset="0"/>
              </a:rPr>
              <a:t>Cognitive Analysis &amp; HCI Methods</a:t>
            </a:r>
          </a:p>
        </p:txBody>
      </p:sp>
      <p:sp>
        <p:nvSpPr>
          <p:cNvPr id="25602" name="Rectangle 3"/>
          <p:cNvSpPr>
            <a:spLocks noGrp="1" noChangeArrowheads="1"/>
          </p:cNvSpPr>
          <p:nvPr>
            <p:ph type="body" idx="1"/>
          </p:nvPr>
        </p:nvSpPr>
        <p:spPr>
          <a:xfrm>
            <a:off x="685800" y="1600200"/>
            <a:ext cx="8013700" cy="4419600"/>
          </a:xfrm>
        </p:spPr>
        <p:txBody>
          <a:bodyPr>
            <a:normAutofit fontScale="92500" lnSpcReduction="10000"/>
          </a:bodyPr>
          <a:lstStyle/>
          <a:p>
            <a:r>
              <a:rPr lang="en-US" sz="2400" dirty="0" smtClean="0">
                <a:latin typeface="Verdana" charset="0"/>
                <a:ea typeface="ＭＳ Ｐゴシック" charset="0"/>
                <a:cs typeface="ＭＳ Ｐゴシック" charset="0"/>
              </a:rPr>
              <a:t>Theory (for rational CTA)</a:t>
            </a:r>
            <a:endParaRPr lang="en-US" sz="2400" dirty="0">
              <a:latin typeface="Verdana" charset="0"/>
              <a:ea typeface="ＭＳ Ｐゴシック" charset="0"/>
              <a:cs typeface="ＭＳ Ｐゴシック" charset="0"/>
            </a:endParaRPr>
          </a:p>
          <a:p>
            <a:pPr lvl="1"/>
            <a:r>
              <a:rPr lang="en-US" sz="2000" dirty="0" smtClean="0">
                <a:latin typeface="Verdana" charset="0"/>
                <a:ea typeface="ＭＳ Ｐゴシック" charset="0"/>
              </a:rPr>
              <a:t>Goal trees, ACT</a:t>
            </a:r>
            <a:r>
              <a:rPr lang="en-US" sz="2000" dirty="0">
                <a:latin typeface="Verdana" charset="0"/>
                <a:ea typeface="ＭＳ Ｐゴシック" charset="0"/>
              </a:rPr>
              <a:t>-R, </a:t>
            </a:r>
            <a:r>
              <a:rPr lang="en-US" sz="2000" dirty="0" smtClean="0">
                <a:latin typeface="Verdana" charset="0"/>
                <a:ea typeface="ＭＳ Ｐゴシック" charset="0"/>
              </a:rPr>
              <a:t>production rules in English, etc.</a:t>
            </a:r>
            <a:endParaRPr lang="en-US" sz="2000" i="1" dirty="0">
              <a:latin typeface="Verdana" charset="0"/>
              <a:ea typeface="ＭＳ Ｐゴシック" charset="0"/>
            </a:endParaRPr>
          </a:p>
          <a:p>
            <a:r>
              <a:rPr lang="en-US" sz="2400" dirty="0">
                <a:latin typeface="Verdana" charset="0"/>
                <a:ea typeface="ＭＳ Ｐゴシック" charset="0"/>
                <a:cs typeface="ＭＳ Ｐゴシック" charset="0"/>
              </a:rPr>
              <a:t>Quantitative Experimental data</a:t>
            </a:r>
          </a:p>
          <a:p>
            <a:pPr lvl="1"/>
            <a:r>
              <a:rPr lang="en-US" sz="2000" dirty="0">
                <a:latin typeface="Verdana" charset="0"/>
                <a:ea typeface="ＭＳ Ｐゴシック" charset="0"/>
              </a:rPr>
              <a:t>Difficulty Factors Assessments</a:t>
            </a:r>
          </a:p>
          <a:p>
            <a:pPr lvl="1"/>
            <a:r>
              <a:rPr lang="en-US" sz="2000" dirty="0">
                <a:latin typeface="Verdana" charset="0"/>
                <a:ea typeface="ＭＳ Ｐゴシック" charset="0"/>
              </a:rPr>
              <a:t>Parametric experiments with system alternatives</a:t>
            </a:r>
          </a:p>
          <a:p>
            <a:r>
              <a:rPr lang="en-US" sz="2400" dirty="0">
                <a:latin typeface="Verdana" charset="0"/>
                <a:ea typeface="ＭＳ Ｐゴシック" charset="0"/>
                <a:cs typeface="ＭＳ Ｐゴシック" charset="0"/>
              </a:rPr>
              <a:t>Quantitative analysis of log data </a:t>
            </a:r>
          </a:p>
          <a:p>
            <a:r>
              <a:rPr lang="en-US" sz="2400" dirty="0">
                <a:latin typeface="Verdana" charset="0"/>
                <a:ea typeface="ＭＳ Ｐゴシック" charset="0"/>
                <a:cs typeface="ＭＳ Ｐゴシック" charset="0"/>
              </a:rPr>
              <a:t>Qualitative data</a:t>
            </a:r>
          </a:p>
          <a:p>
            <a:pPr lvl="1"/>
            <a:r>
              <a:rPr lang="en-US" sz="2000" dirty="0">
                <a:latin typeface="Verdana" charset="0"/>
                <a:ea typeface="ＭＳ Ｐゴシック" charset="0"/>
              </a:rPr>
              <a:t>Think </a:t>
            </a:r>
            <a:r>
              <a:rPr lang="en-US" sz="2000" dirty="0" err="1">
                <a:latin typeface="Verdana" charset="0"/>
                <a:ea typeface="ＭＳ Ｐゴシック" charset="0"/>
              </a:rPr>
              <a:t>alouds</a:t>
            </a:r>
            <a:r>
              <a:rPr lang="en-US" sz="2000" dirty="0">
                <a:latin typeface="Verdana" charset="0"/>
                <a:ea typeface="ＭＳ Ｐゴシック" charset="0"/>
              </a:rPr>
              <a:t>, tutor-student log files</a:t>
            </a:r>
          </a:p>
          <a:p>
            <a:pPr lvl="1"/>
            <a:r>
              <a:rPr lang="en-US" sz="2000" dirty="0" smtClean="0">
                <a:latin typeface="Verdana" charset="0"/>
                <a:ea typeface="ＭＳ Ｐゴシック" charset="0"/>
              </a:rPr>
              <a:t>Structure interviews, classroom observations</a:t>
            </a:r>
          </a:p>
          <a:p>
            <a:pPr lvl="1"/>
            <a:r>
              <a:rPr lang="en-US" sz="2000" dirty="0">
                <a:latin typeface="Verdana" charset="0"/>
                <a:ea typeface="ＭＳ Ｐゴシック" charset="0"/>
              </a:rPr>
              <a:t>C</a:t>
            </a:r>
            <a:r>
              <a:rPr lang="en-US" sz="2000" dirty="0" smtClean="0">
                <a:latin typeface="Verdana" charset="0"/>
                <a:ea typeface="ＭＳ Ｐゴシック" charset="0"/>
              </a:rPr>
              <a:t>ontextual inquiry</a:t>
            </a:r>
            <a:endParaRPr lang="en-US" sz="2000" dirty="0">
              <a:latin typeface="Verdana" charset="0"/>
              <a:ea typeface="ＭＳ Ｐゴシック" charset="0"/>
            </a:endParaRPr>
          </a:p>
          <a:p>
            <a:r>
              <a:rPr lang="en-US" sz="2400" dirty="0">
                <a:latin typeface="Verdana" charset="0"/>
                <a:ea typeface="ＭＳ Ｐゴシック" charset="0"/>
                <a:cs typeface="ＭＳ Ｐゴシック" charset="0"/>
              </a:rPr>
              <a:t>Participatory Design</a:t>
            </a:r>
          </a:p>
          <a:p>
            <a:pPr lvl="1"/>
            <a:r>
              <a:rPr lang="en-US" sz="2000" dirty="0">
                <a:latin typeface="Verdana" charset="0"/>
                <a:ea typeface="ＭＳ Ｐゴシック" charset="0"/>
              </a:rPr>
              <a:t>Practitioners (teachers) are paid team members, </a:t>
            </a:r>
            <a:br>
              <a:rPr lang="en-US" sz="2000" dirty="0">
                <a:latin typeface="Verdana" charset="0"/>
                <a:ea typeface="ＭＳ Ｐゴシック" charset="0"/>
              </a:rPr>
            </a:br>
            <a:r>
              <a:rPr lang="en-US" sz="2000" dirty="0">
                <a:latin typeface="Verdana" charset="0"/>
                <a:ea typeface="ＭＳ Ｐゴシック" charset="0"/>
              </a:rPr>
              <a:t>50% teaching + 50% on design team</a:t>
            </a:r>
          </a:p>
        </p:txBody>
      </p:sp>
      <p:pic>
        <p:nvPicPr>
          <p:cNvPr id="25603" name="Picture 3" descr="new4.g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454799">
            <a:off x="6437312" y="3514726"/>
            <a:ext cx="91122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6509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2003425" y="650875"/>
            <a:ext cx="5127625" cy="1285875"/>
          </a:xfrm>
          <a:noFill/>
        </p:spPr>
        <p:txBody>
          <a:bodyPr wrap="none" lIns="63195" tIns="25278" rIns="63195" bIns="25278" anchor="t">
            <a:spAutoFit/>
          </a:bodyPr>
          <a:lstStyle/>
          <a:p>
            <a:r>
              <a:rPr lang="en-US">
                <a:latin typeface="Verdana" charset="0"/>
                <a:ea typeface="ＭＳ Ｐゴシック" charset="0"/>
                <a:cs typeface="ＭＳ Ｐゴシック" charset="0"/>
              </a:rPr>
              <a:t>What </a:t>
            </a:r>
            <a:r>
              <a:rPr lang="en-US" i="1">
                <a:latin typeface="Verdana" charset="0"/>
                <a:ea typeface="ＭＳ Ｐゴシック" charset="0"/>
                <a:cs typeface="ＭＳ Ｐゴシック" charset="0"/>
              </a:rPr>
              <a:t>is</a:t>
            </a:r>
            <a:r>
              <a:rPr lang="en-US">
                <a:latin typeface="Verdana" charset="0"/>
                <a:ea typeface="ＭＳ Ｐゴシック" charset="0"/>
                <a:cs typeface="ＭＳ Ｐゴシック" charset="0"/>
              </a:rPr>
              <a:t> a</a:t>
            </a:r>
            <a:br>
              <a:rPr lang="en-US">
                <a:latin typeface="Verdana" charset="0"/>
                <a:ea typeface="ＭＳ Ｐゴシック" charset="0"/>
                <a:cs typeface="ＭＳ Ｐゴシック" charset="0"/>
              </a:rPr>
            </a:br>
            <a:r>
              <a:rPr lang="en-US">
                <a:latin typeface="Verdana" charset="0"/>
                <a:ea typeface="ＭＳ Ｐゴシック" charset="0"/>
                <a:cs typeface="ＭＳ Ｐゴシック" charset="0"/>
              </a:rPr>
              <a:t>Think-Aloud Study?</a:t>
            </a:r>
          </a:p>
        </p:txBody>
      </p:sp>
      <p:sp>
        <p:nvSpPr>
          <p:cNvPr id="29698" name="Rectangle 3"/>
          <p:cNvSpPr>
            <a:spLocks noGrp="1" noChangeArrowheads="1"/>
          </p:cNvSpPr>
          <p:nvPr>
            <p:ph type="body" idx="1"/>
          </p:nvPr>
        </p:nvSpPr>
        <p:spPr>
          <a:xfrm>
            <a:off x="738188" y="2341563"/>
            <a:ext cx="7720012" cy="3754437"/>
          </a:xfrm>
          <a:noFill/>
        </p:spPr>
        <p:txBody>
          <a:bodyPr lIns="90053" tIns="44237" rIns="90053" bIns="44237"/>
          <a:lstStyle/>
          <a:p>
            <a:pPr>
              <a:lnSpc>
                <a:spcPct val="90000"/>
              </a:lnSpc>
              <a:buFontTx/>
              <a:buNone/>
            </a:pPr>
            <a:r>
              <a:rPr lang="en-US">
                <a:latin typeface="Verdana" charset="0"/>
                <a:ea typeface="ＭＳ Ｐゴシック" charset="0"/>
                <a:cs typeface="ＭＳ Ｐゴシック" charset="0"/>
              </a:rPr>
              <a:t>Basically, ask users to </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think aloud</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 as they work...</a:t>
            </a:r>
          </a:p>
          <a:p>
            <a:pPr>
              <a:lnSpc>
                <a:spcPct val="90000"/>
              </a:lnSpc>
              <a:buFontTx/>
              <a:buNone/>
            </a:pPr>
            <a:r>
              <a:rPr lang="en-US" sz="2400">
                <a:latin typeface="Verdana" charset="0"/>
                <a:ea typeface="ＭＳ Ｐゴシック" charset="0"/>
                <a:cs typeface="ＭＳ Ｐゴシック" charset="0"/>
              </a:rPr>
              <a:t>...	on a task you believe is interesting or important</a:t>
            </a:r>
          </a:p>
          <a:p>
            <a:pPr>
              <a:lnSpc>
                <a:spcPct val="90000"/>
              </a:lnSpc>
              <a:buFontTx/>
              <a:buNone/>
            </a:pPr>
            <a:r>
              <a:rPr lang="en-US" sz="2400">
                <a:latin typeface="Verdana" charset="0"/>
                <a:ea typeface="ＭＳ Ｐゴシック" charset="0"/>
                <a:cs typeface="ＭＳ Ｐゴシック" charset="0"/>
              </a:rPr>
              <a:t>...	while you observe (&amp; audio or videotape)</a:t>
            </a:r>
          </a:p>
          <a:p>
            <a:pPr>
              <a:lnSpc>
                <a:spcPct val="90000"/>
              </a:lnSpc>
              <a:buFontTx/>
              <a:buNone/>
            </a:pPr>
            <a:r>
              <a:rPr lang="en-US" sz="2400">
                <a:latin typeface="Verdana" charset="0"/>
                <a:ea typeface="ＭＳ Ｐゴシック" charset="0"/>
                <a:cs typeface="ＭＳ Ｐゴシック" charset="0"/>
              </a:rPr>
              <a:t>...	either in context (school) or in a </a:t>
            </a:r>
            <a:r>
              <a:rPr lang="ja-JP" altLang="en-US" sz="2400">
                <a:latin typeface="Verdana" charset="0"/>
                <a:ea typeface="ＭＳ Ｐゴシック" charset="0"/>
                <a:cs typeface="ＭＳ Ｐゴシック" charset="0"/>
              </a:rPr>
              <a:t>“</a:t>
            </a:r>
            <a:r>
              <a:rPr lang="en-US" altLang="ja-JP" sz="2400">
                <a:latin typeface="Verdana" charset="0"/>
                <a:ea typeface="ＭＳ Ｐゴシック" charset="0"/>
                <a:cs typeface="ＭＳ Ｐゴシック" charset="0"/>
              </a:rPr>
              <a:t>usability lab</a:t>
            </a:r>
            <a:r>
              <a:rPr lang="ja-JP" altLang="en-US" sz="2400">
                <a:latin typeface="Verdana" charset="0"/>
                <a:ea typeface="ＭＳ Ｐゴシック" charset="0"/>
                <a:cs typeface="ＭＳ Ｐゴシック" charset="0"/>
              </a:rPr>
              <a:t>”</a:t>
            </a:r>
            <a:r>
              <a:rPr lang="en-US" altLang="ja-JP" sz="2400">
                <a:latin typeface="Verdana" charset="0"/>
                <a:ea typeface="ＭＳ Ｐゴシック" charset="0"/>
                <a:cs typeface="ＭＳ Ｐゴシック" charset="0"/>
              </a:rPr>
              <a:t> equipped for this purpose</a:t>
            </a:r>
          </a:p>
          <a:p>
            <a:pPr>
              <a:lnSpc>
                <a:spcPct val="90000"/>
              </a:lnSpc>
              <a:buFontTx/>
              <a:buNone/>
            </a:pPr>
            <a:r>
              <a:rPr lang="en-US" sz="2400">
                <a:latin typeface="Verdana" charset="0"/>
                <a:ea typeface="ＭＳ Ｐゴシック" charset="0"/>
                <a:cs typeface="ＭＳ Ｐゴシック" charset="0"/>
              </a:rPr>
              <a:t>...	possibly using paper/storyboard/interface you are interested in improving</a:t>
            </a:r>
            <a:endParaRPr lang="en-US">
              <a:latin typeface="Verdana" charset="0"/>
              <a:ea typeface="ＭＳ Ｐゴシック" charset="0"/>
              <a:cs typeface="ＭＳ Ｐゴシック" charset="0"/>
            </a:endParaRPr>
          </a:p>
        </p:txBody>
      </p:sp>
    </p:spTree>
    <p:extLst>
      <p:ext uri="{BB962C8B-B14F-4D97-AF65-F5344CB8AC3E}">
        <p14:creationId xmlns:p14="http://schemas.microsoft.com/office/powerpoint/2010/main" val="37822298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790575" y="587375"/>
            <a:ext cx="7399338" cy="1162050"/>
          </a:xfrm>
          <a:noFill/>
        </p:spPr>
        <p:txBody>
          <a:bodyPr lIns="63195" tIns="25278" rIns="63195" bIns="25278" anchor="t">
            <a:spAutoFit/>
          </a:bodyPr>
          <a:lstStyle/>
          <a:p>
            <a:r>
              <a:rPr lang="en-US" sz="3600">
                <a:latin typeface="Verdana" charset="0"/>
                <a:ea typeface="ＭＳ Ｐゴシック" charset="0"/>
                <a:cs typeface="ＭＳ Ｐゴシック" charset="0"/>
              </a:rPr>
              <a:t>The Roots of</a:t>
            </a:r>
            <a:br>
              <a:rPr lang="en-US" sz="3600">
                <a:latin typeface="Verdana" charset="0"/>
                <a:ea typeface="ＭＳ Ｐゴシック" charset="0"/>
                <a:cs typeface="ＭＳ Ｐゴシック" charset="0"/>
              </a:rPr>
            </a:br>
            <a:r>
              <a:rPr lang="en-US" sz="3600">
                <a:latin typeface="Verdana" charset="0"/>
                <a:ea typeface="ＭＳ Ｐゴシック" charset="0"/>
                <a:cs typeface="ＭＳ Ｐゴシック" charset="0"/>
              </a:rPr>
              <a:t>Think-Aloud Usability Studies</a:t>
            </a:r>
          </a:p>
        </p:txBody>
      </p:sp>
      <p:sp>
        <p:nvSpPr>
          <p:cNvPr id="30722" name="Rectangle 3"/>
          <p:cNvSpPr>
            <a:spLocks noGrp="1" noChangeArrowheads="1"/>
          </p:cNvSpPr>
          <p:nvPr>
            <p:ph type="body" idx="1"/>
          </p:nvPr>
        </p:nvSpPr>
        <p:spPr>
          <a:xfrm>
            <a:off x="685800" y="2117725"/>
            <a:ext cx="7772400" cy="3978275"/>
          </a:xfrm>
          <a:noFill/>
        </p:spPr>
        <p:txBody>
          <a:bodyPr lIns="90053" tIns="44237" rIns="90053" bIns="44237">
            <a:normAutofit fontScale="92500" lnSpcReduction="10000"/>
          </a:bodyPr>
          <a:lstStyle/>
          <a:p>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Think-aloud protocols</a:t>
            </a:r>
            <a:r>
              <a:rPr lang="ja-JP" altLang="en-US">
                <a:latin typeface="Verdana" charset="0"/>
                <a:ea typeface="ＭＳ Ｐゴシック" charset="0"/>
                <a:cs typeface="ＭＳ Ｐゴシック" charset="0"/>
              </a:rPr>
              <a:t>”</a:t>
            </a:r>
            <a:endParaRPr lang="en-US" altLang="ja-JP">
              <a:latin typeface="Verdana" charset="0"/>
              <a:ea typeface="ＭＳ Ｐゴシック" charset="0"/>
              <a:cs typeface="ＭＳ Ｐゴシック" charset="0"/>
            </a:endParaRPr>
          </a:p>
          <a:p>
            <a:pPr lvl="1"/>
            <a:r>
              <a:rPr lang="en-US">
                <a:latin typeface="Verdana" charset="0"/>
                <a:ea typeface="ＭＳ Ｐゴシック" charset="0"/>
              </a:rPr>
              <a:t>Allen Newell and Herb Simon created the technique in 1970s</a:t>
            </a:r>
          </a:p>
          <a:p>
            <a:pPr lvl="2"/>
            <a:r>
              <a:rPr lang="en-US">
                <a:latin typeface="Verdana" charset="0"/>
                <a:ea typeface="ＭＳ Ｐゴシック" charset="0"/>
              </a:rPr>
              <a:t>Applied in </a:t>
            </a:r>
            <a:r>
              <a:rPr lang="ja-JP" altLang="en-US">
                <a:latin typeface="Verdana" charset="0"/>
                <a:ea typeface="ＭＳ Ｐゴシック" charset="0"/>
              </a:rPr>
              <a:t>‘</a:t>
            </a:r>
            <a:r>
              <a:rPr lang="en-US" altLang="ja-JP">
                <a:latin typeface="Verdana" charset="0"/>
                <a:ea typeface="ＭＳ Ｐゴシック" charset="0"/>
              </a:rPr>
              <a:t>72 book: </a:t>
            </a:r>
            <a:r>
              <a:rPr lang="ja-JP" altLang="en-US">
                <a:latin typeface="Verdana" charset="0"/>
                <a:ea typeface="ＭＳ Ｐゴシック" charset="0"/>
              </a:rPr>
              <a:t>“</a:t>
            </a:r>
            <a:r>
              <a:rPr lang="en-US" altLang="ja-JP">
                <a:latin typeface="Verdana" charset="0"/>
                <a:ea typeface="ＭＳ Ｐゴシック" charset="0"/>
              </a:rPr>
              <a:t>Human Problem Solving</a:t>
            </a:r>
            <a:r>
              <a:rPr lang="ja-JP" altLang="en-US">
                <a:latin typeface="Verdana" charset="0"/>
                <a:ea typeface="ＭＳ Ｐゴシック" charset="0"/>
              </a:rPr>
              <a:t>”</a:t>
            </a:r>
            <a:endParaRPr lang="en-US" altLang="ja-JP">
              <a:latin typeface="Verdana" charset="0"/>
              <a:ea typeface="ＭＳ Ｐゴシック" charset="0"/>
            </a:endParaRPr>
          </a:p>
          <a:p>
            <a:pPr lvl="2"/>
            <a:endParaRPr lang="en-US">
              <a:latin typeface="Verdana" charset="0"/>
              <a:ea typeface="ＭＳ Ｐゴシック" charset="0"/>
            </a:endParaRPr>
          </a:p>
          <a:p>
            <a:pPr lvl="1"/>
            <a:r>
              <a:rPr lang="en-US">
                <a:latin typeface="Verdana" charset="0"/>
                <a:ea typeface="ＭＳ Ｐゴシック" charset="0"/>
              </a:rPr>
              <a:t>Anders Ericsson &amp; Herb Simon wrote a book explaining and validating the technique, </a:t>
            </a:r>
            <a:r>
              <a:rPr lang="ja-JP" altLang="en-US">
                <a:latin typeface="Verdana" charset="0"/>
                <a:ea typeface="ＭＳ Ｐゴシック" charset="0"/>
              </a:rPr>
              <a:t>“</a:t>
            </a:r>
            <a:r>
              <a:rPr lang="en-US" altLang="ja-JP">
                <a:latin typeface="Verdana" charset="0"/>
                <a:ea typeface="ＭＳ Ｐゴシック" charset="0"/>
              </a:rPr>
              <a:t>Protocol Analysis: Verbal Reports as Data</a:t>
            </a:r>
            <a:r>
              <a:rPr lang="ja-JP" altLang="en-US">
                <a:latin typeface="Verdana" charset="0"/>
                <a:ea typeface="ＭＳ Ｐゴシック" charset="0"/>
              </a:rPr>
              <a:t>”</a:t>
            </a:r>
            <a:r>
              <a:rPr lang="en-US" altLang="ja-JP">
                <a:latin typeface="Verdana" charset="0"/>
                <a:ea typeface="ＭＳ Ｐゴシック" charset="0"/>
              </a:rPr>
              <a:t> 1984, 1993</a:t>
            </a:r>
          </a:p>
          <a:p>
            <a:endParaRPr lang="en-US">
              <a:latin typeface="Verdana" charset="0"/>
              <a:ea typeface="ＭＳ Ｐゴシック" charset="0"/>
              <a:cs typeface="ＭＳ Ｐゴシック" charset="0"/>
            </a:endParaRPr>
          </a:p>
        </p:txBody>
      </p:sp>
    </p:spTree>
    <p:extLst>
      <p:ext uri="{BB962C8B-B14F-4D97-AF65-F5344CB8AC3E}">
        <p14:creationId xmlns:p14="http://schemas.microsoft.com/office/powerpoint/2010/main" val="11364092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352425" y="401638"/>
            <a:ext cx="8404225" cy="1038225"/>
          </a:xfrm>
          <a:noFill/>
        </p:spPr>
        <p:txBody>
          <a:bodyPr wrap="none" lIns="63195" tIns="25278" rIns="63195" bIns="25278" anchor="t">
            <a:spAutoFit/>
          </a:bodyPr>
          <a:lstStyle/>
          <a:p>
            <a:r>
              <a:rPr lang="en-US" sz="3200">
                <a:latin typeface="Verdana" charset="0"/>
                <a:ea typeface="ＭＳ Ｐゴシック" charset="0"/>
                <a:cs typeface="ＭＳ Ｐゴシック" charset="0"/>
              </a:rPr>
              <a:t>The Cognitive Psychology Theory behind</a:t>
            </a:r>
            <a:br>
              <a:rPr lang="en-US" sz="3200">
                <a:latin typeface="Verdana" charset="0"/>
                <a:ea typeface="ＭＳ Ｐゴシック" charset="0"/>
                <a:cs typeface="ＭＳ Ｐゴシック" charset="0"/>
              </a:rPr>
            </a:br>
            <a:r>
              <a:rPr lang="en-US" sz="3200">
                <a:latin typeface="Verdana" charset="0"/>
                <a:ea typeface="ＭＳ Ｐゴシック" charset="0"/>
                <a:cs typeface="ＭＳ Ｐゴシック" charset="0"/>
              </a:rPr>
              <a:t>Think-Aloud Protocols</a:t>
            </a:r>
          </a:p>
        </p:txBody>
      </p:sp>
      <p:sp>
        <p:nvSpPr>
          <p:cNvPr id="31746" name="Rectangle 3"/>
          <p:cNvSpPr>
            <a:spLocks noGrp="1" noChangeArrowheads="1"/>
          </p:cNvSpPr>
          <p:nvPr>
            <p:ph type="body" idx="1"/>
          </p:nvPr>
        </p:nvSpPr>
        <p:spPr>
          <a:xfrm>
            <a:off x="531813" y="1544638"/>
            <a:ext cx="8110537" cy="5038725"/>
          </a:xfrm>
          <a:noFill/>
        </p:spPr>
        <p:txBody>
          <a:bodyPr lIns="90053" tIns="44237" rIns="90053" bIns="44237"/>
          <a:lstStyle/>
          <a:p>
            <a:r>
              <a:rPr lang="en-US" sz="2400">
                <a:latin typeface="Verdana" charset="0"/>
                <a:ea typeface="ＭＳ Ｐゴシック" charset="0"/>
                <a:cs typeface="ＭＳ Ｐゴシック" charset="0"/>
              </a:rPr>
              <a:t>People can easily verbalize the </a:t>
            </a:r>
            <a:r>
              <a:rPr lang="en-US" sz="2400" i="1">
                <a:latin typeface="Verdana" charset="0"/>
                <a:ea typeface="ＭＳ Ｐゴシック" charset="0"/>
                <a:cs typeface="ＭＳ Ｐゴシック" charset="0"/>
              </a:rPr>
              <a:t>linguistic </a:t>
            </a:r>
            <a:r>
              <a:rPr lang="en-US" sz="2400">
                <a:latin typeface="Verdana" charset="0"/>
                <a:ea typeface="ＭＳ Ｐゴシック" charset="0"/>
                <a:cs typeface="ＭＳ Ｐゴシック" charset="0"/>
              </a:rPr>
              <a:t>contents of Working Memory (WM)</a:t>
            </a:r>
          </a:p>
          <a:p>
            <a:r>
              <a:rPr lang="en-US" sz="2400">
                <a:latin typeface="Verdana" charset="0"/>
                <a:ea typeface="ＭＳ Ｐゴシック" charset="0"/>
                <a:cs typeface="ＭＳ Ｐゴシック" charset="0"/>
              </a:rPr>
              <a:t>People cannot directly verbalize:</a:t>
            </a:r>
          </a:p>
          <a:p>
            <a:pPr lvl="1"/>
            <a:r>
              <a:rPr lang="en-US" sz="2000">
                <a:latin typeface="Verdana" charset="0"/>
                <a:ea typeface="ＭＳ Ｐゴシック" charset="0"/>
              </a:rPr>
              <a:t>The processes performed on the contents of WM</a:t>
            </a:r>
          </a:p>
          <a:p>
            <a:pPr lvl="2"/>
            <a:r>
              <a:rPr lang="en-US" sz="1600">
                <a:latin typeface="Verdana" charset="0"/>
                <a:ea typeface="ＭＳ Ｐゴシック" charset="0"/>
              </a:rPr>
              <a:t>Procedural knowledge, which drives what we </a:t>
            </a:r>
            <a:r>
              <a:rPr lang="en-US" sz="1600" i="1">
                <a:latin typeface="Verdana" charset="0"/>
                <a:ea typeface="ＭＳ Ｐゴシック" charset="0"/>
              </a:rPr>
              <a:t>do</a:t>
            </a:r>
            <a:r>
              <a:rPr lang="en-US" sz="1600">
                <a:latin typeface="Verdana" charset="0"/>
                <a:ea typeface="ＭＳ Ｐゴシック" charset="0"/>
              </a:rPr>
              <a:t>, is outside our conscious awareness, it is </a:t>
            </a:r>
            <a:r>
              <a:rPr lang="ja-JP" altLang="en-US" sz="1600">
                <a:latin typeface="Verdana" charset="0"/>
                <a:ea typeface="ＭＳ Ｐゴシック" charset="0"/>
              </a:rPr>
              <a:t>“</a:t>
            </a:r>
            <a:r>
              <a:rPr lang="en-US" altLang="ja-JP" sz="1600">
                <a:latin typeface="Verdana" charset="0"/>
                <a:ea typeface="ＭＳ Ｐゴシック" charset="0"/>
              </a:rPr>
              <a:t>tacit</a:t>
            </a:r>
            <a:r>
              <a:rPr lang="ja-JP" altLang="en-US" sz="1600">
                <a:latin typeface="Verdana" charset="0"/>
                <a:ea typeface="ＭＳ Ｐゴシック" charset="0"/>
              </a:rPr>
              <a:t>”</a:t>
            </a:r>
            <a:r>
              <a:rPr lang="en-US" altLang="ja-JP" sz="1600">
                <a:latin typeface="Verdana" charset="0"/>
                <a:ea typeface="ＭＳ Ｐゴシック" charset="0"/>
              </a:rPr>
              <a:t>, </a:t>
            </a:r>
            <a:r>
              <a:rPr lang="ja-JP" altLang="en-US" sz="1600">
                <a:latin typeface="Verdana" charset="0"/>
                <a:ea typeface="ＭＳ Ｐゴシック" charset="0"/>
              </a:rPr>
              <a:t>“</a:t>
            </a:r>
            <a:r>
              <a:rPr lang="en-US" altLang="ja-JP" sz="1600">
                <a:latin typeface="Verdana" charset="0"/>
                <a:ea typeface="ＭＳ Ｐゴシック" charset="0"/>
              </a:rPr>
              <a:t>implicit</a:t>
            </a:r>
            <a:r>
              <a:rPr lang="ja-JP" altLang="en-US" sz="1600">
                <a:latin typeface="Verdana" charset="0"/>
                <a:ea typeface="ＭＳ Ｐゴシック" charset="0"/>
              </a:rPr>
              <a:t>”</a:t>
            </a:r>
            <a:r>
              <a:rPr lang="en-US" altLang="ja-JP" sz="1600">
                <a:latin typeface="Verdana" charset="0"/>
                <a:ea typeface="ＭＳ Ｐゴシック" charset="0"/>
              </a:rPr>
              <a:t> knowledge.  </a:t>
            </a:r>
          </a:p>
          <a:p>
            <a:pPr lvl="2"/>
            <a:r>
              <a:rPr lang="en-US" sz="1600">
                <a:latin typeface="Verdana" charset="0"/>
                <a:ea typeface="ＭＳ Ｐゴシック" charset="0"/>
              </a:rPr>
              <a:t>People articulate better external states &amp; some internal goals, </a:t>
            </a:r>
            <a:br>
              <a:rPr lang="en-US" sz="1600">
                <a:latin typeface="Verdana" charset="0"/>
                <a:ea typeface="ＭＳ Ｐゴシック" charset="0"/>
              </a:rPr>
            </a:br>
            <a:r>
              <a:rPr lang="en-US" sz="1600">
                <a:latin typeface="Verdana" charset="0"/>
                <a:ea typeface="ＭＳ Ｐゴシック" charset="0"/>
              </a:rPr>
              <a:t>not good at articulating operations &amp; reasons for choice</a:t>
            </a:r>
          </a:p>
          <a:p>
            <a:pPr lvl="1"/>
            <a:r>
              <a:rPr lang="en-US" sz="2000" i="1">
                <a:latin typeface="Verdana" charset="0"/>
                <a:ea typeface="ＭＳ Ｐゴシック" charset="0"/>
              </a:rPr>
              <a:t>Non-linguistic</a:t>
            </a:r>
            <a:r>
              <a:rPr lang="en-US" sz="2000">
                <a:latin typeface="Verdana" charset="0"/>
                <a:ea typeface="ＭＳ Ｐゴシック" charset="0"/>
              </a:rPr>
              <a:t> contents of WM, like visual images</a:t>
            </a:r>
          </a:p>
          <a:p>
            <a:r>
              <a:rPr lang="en-US" sz="2400">
                <a:latin typeface="Verdana" charset="0"/>
                <a:ea typeface="ＭＳ Ｐゴシック" charset="0"/>
                <a:cs typeface="ＭＳ Ｐゴシック" charset="0"/>
              </a:rPr>
              <a:t>People can attempt to verbalize procedural or non-linguistic knowledge, however, doing so:</a:t>
            </a:r>
          </a:p>
          <a:p>
            <a:pPr lvl="1"/>
            <a:r>
              <a:rPr lang="en-US" sz="2000">
                <a:latin typeface="Verdana" charset="0"/>
                <a:ea typeface="ＭＳ Ｐゴシック" charset="0"/>
              </a:rPr>
              <a:t>May alter the thinking process (for better or worse)</a:t>
            </a:r>
          </a:p>
          <a:p>
            <a:pPr lvl="1"/>
            <a:r>
              <a:rPr lang="en-US" sz="2000">
                <a:latin typeface="Verdana" charset="0"/>
                <a:ea typeface="ＭＳ Ｐゴシック" charset="0"/>
              </a:rPr>
              <a:t>May interfere with the task at hand, slowing performance</a:t>
            </a:r>
          </a:p>
        </p:txBody>
      </p:sp>
    </p:spTree>
    <p:extLst>
      <p:ext uri="{BB962C8B-B14F-4D97-AF65-F5344CB8AC3E}">
        <p14:creationId xmlns:p14="http://schemas.microsoft.com/office/powerpoint/2010/main" val="229092799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endParaRPr lang="en-US">
              <a:latin typeface="Verdana" charset="0"/>
              <a:ea typeface="ＭＳ Ｐゴシック" charset="0"/>
              <a:cs typeface="ＭＳ Ｐゴシック" charset="0"/>
            </a:endParaRPr>
          </a:p>
        </p:txBody>
      </p:sp>
      <p:sp>
        <p:nvSpPr>
          <p:cNvPr id="32770" name="Content Placeholder 2"/>
          <p:cNvSpPr>
            <a:spLocks noGrp="1"/>
          </p:cNvSpPr>
          <p:nvPr>
            <p:ph idx="1"/>
          </p:nvPr>
        </p:nvSpPr>
        <p:spPr/>
        <p:txBody>
          <a:bodyPr/>
          <a:lstStyle/>
          <a:p>
            <a:pPr marL="0" indent="0">
              <a:buFontTx/>
              <a:buNone/>
            </a:pP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Interview methods are quite different from those covered in this paper; they primarily rely on people</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s introspections about the knowledge required for good performance in a domain.</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 </a:t>
            </a:r>
          </a:p>
          <a:p>
            <a:pPr marL="0" indent="0">
              <a:buFontTx/>
              <a:buNone/>
            </a:pPr>
            <a:r>
              <a:rPr lang="en-US">
                <a:latin typeface="Verdana" charset="0"/>
                <a:ea typeface="ＭＳ Ｐゴシック" charset="0"/>
                <a:cs typeface="ＭＳ Ｐゴシック" charset="0"/>
              </a:rPr>
              <a:t>				Lovett, 1998, p. 242</a:t>
            </a:r>
          </a:p>
        </p:txBody>
      </p:sp>
    </p:spTree>
    <p:extLst>
      <p:ext uri="{BB962C8B-B14F-4D97-AF65-F5344CB8AC3E}">
        <p14:creationId xmlns:p14="http://schemas.microsoft.com/office/powerpoint/2010/main" val="363300849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685800" y="55563"/>
            <a:ext cx="7772400" cy="1143000"/>
          </a:xfrm>
        </p:spPr>
        <p:txBody>
          <a:bodyPr>
            <a:normAutofit fontScale="90000"/>
          </a:bodyPr>
          <a:lstStyle/>
          <a:p>
            <a:pPr algn="ctr"/>
            <a:r>
              <a:rPr lang="en-US">
                <a:latin typeface="Verdana" charset="0"/>
                <a:ea typeface="ＭＳ Ｐゴシック" charset="0"/>
                <a:cs typeface="ＭＳ Ｐゴシック" charset="0"/>
              </a:rPr>
              <a:t>Expert protocol excerpt</a:t>
            </a:r>
            <a:br>
              <a:rPr lang="en-US">
                <a:latin typeface="Verdana" charset="0"/>
                <a:ea typeface="ＭＳ Ｐゴシック" charset="0"/>
                <a:cs typeface="ＭＳ Ｐゴシック" charset="0"/>
              </a:rPr>
            </a:br>
            <a:r>
              <a:rPr lang="en-US" sz="2800">
                <a:latin typeface="Verdana" charset="0"/>
                <a:ea typeface="ＭＳ Ｐゴシック" charset="0"/>
                <a:cs typeface="ＭＳ Ｐゴシック" charset="0"/>
              </a:rPr>
              <a:t>From Lovett (1998)</a:t>
            </a:r>
            <a:endParaRPr lang="en-US">
              <a:latin typeface="Verdana" charset="0"/>
              <a:ea typeface="ＭＳ Ｐゴシック" charset="0"/>
              <a:cs typeface="ＭＳ Ｐゴシック" charset="0"/>
            </a:endParaRPr>
          </a:p>
        </p:txBody>
      </p:sp>
      <p:sp>
        <p:nvSpPr>
          <p:cNvPr id="33794" name="Rectangle 3"/>
          <p:cNvSpPr>
            <a:spLocks noGrp="1" noChangeArrowheads="1"/>
          </p:cNvSpPr>
          <p:nvPr>
            <p:ph type="body" idx="1"/>
          </p:nvPr>
        </p:nvSpPr>
        <p:spPr>
          <a:xfrm>
            <a:off x="758825" y="1376363"/>
            <a:ext cx="7772400" cy="4175125"/>
          </a:xfrm>
        </p:spPr>
        <p:txBody>
          <a:bodyPr/>
          <a:lstStyle/>
          <a:p>
            <a:r>
              <a:rPr lang="en-US" sz="2000">
                <a:latin typeface="Verdana" charset="0"/>
                <a:ea typeface="ＭＳ Ｐゴシック" charset="0"/>
                <a:cs typeface="ＭＳ Ｐゴシック" charset="0"/>
              </a:rPr>
              <a:t>So it looks like what the problem is asking for is a comparison between Breeder A and Breeder B puppies and specifically it says that Breeder A wants to compare the heights of the Great Dane puppies.</a:t>
            </a:r>
          </a:p>
          <a:p>
            <a:r>
              <a:rPr lang="en-US" sz="2000">
                <a:latin typeface="Verdana" charset="0"/>
                <a:ea typeface="ＭＳ Ｐゴシック" charset="0"/>
                <a:cs typeface="ＭＳ Ｐゴシック" charset="0"/>
              </a:rPr>
              <a:t>So actually the information on weight and litter is not necessarily going to be useful …</a:t>
            </a:r>
          </a:p>
          <a:p>
            <a:r>
              <a:rPr lang="en-US" sz="2000">
                <a:latin typeface="Verdana" charset="0"/>
                <a:ea typeface="ＭＳ Ｐゴシック" charset="0"/>
                <a:cs typeface="ＭＳ Ｐゴシック" charset="0"/>
              </a:rPr>
              <a:t>So, we</a:t>
            </a:r>
            <a:r>
              <a:rPr lang="ja-JP" altLang="en-US" sz="2000">
                <a:latin typeface="Verdana" charset="0"/>
                <a:ea typeface="ＭＳ Ｐゴシック" charset="0"/>
                <a:cs typeface="ＭＳ Ｐゴシック" charset="0"/>
              </a:rPr>
              <a:t>’</a:t>
            </a:r>
            <a:r>
              <a:rPr lang="en-US" altLang="ja-JP" sz="2000">
                <a:latin typeface="Verdana" charset="0"/>
                <a:ea typeface="ＭＳ Ｐゴシック" charset="0"/>
                <a:cs typeface="ＭＳ Ｐゴシック" charset="0"/>
              </a:rPr>
              <a:t>ve got 2 variable heights, well actually 1 var which is height.</a:t>
            </a:r>
          </a:p>
          <a:p>
            <a:r>
              <a:rPr lang="en-US" sz="2000">
                <a:latin typeface="Verdana" charset="0"/>
                <a:ea typeface="ＭＳ Ｐゴシック" charset="0"/>
                <a:cs typeface="ＭＳ Ｐゴシック" charset="0"/>
              </a:rPr>
              <a:t>And that would be the response variable and he explanatory variable is breeder.</a:t>
            </a:r>
          </a:p>
          <a:p>
            <a:r>
              <a:rPr lang="en-US" sz="2000">
                <a:latin typeface="Verdana" charset="0"/>
                <a:ea typeface="ＭＳ Ｐゴシック" charset="0"/>
                <a:cs typeface="ＭＳ Ｐゴシック" charset="0"/>
              </a:rPr>
              <a:t>So one of the first things to do is do a boxplot to compare the heights for Breeder A vs. Breeder B.</a:t>
            </a:r>
          </a:p>
        </p:txBody>
      </p:sp>
      <p:sp>
        <p:nvSpPr>
          <p:cNvPr id="33795" name="Text Box 4"/>
          <p:cNvSpPr txBox="1">
            <a:spLocks noChangeArrowheads="1"/>
          </p:cNvSpPr>
          <p:nvPr/>
        </p:nvSpPr>
        <p:spPr bwMode="auto">
          <a:xfrm>
            <a:off x="2743200" y="5599113"/>
            <a:ext cx="58070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a:solidFill>
                  <a:schemeClr val="tx2"/>
                </a:solidFill>
              </a:rPr>
              <a:t>Note: no reasons for actions</a:t>
            </a:r>
          </a:p>
          <a:p>
            <a:r>
              <a:rPr lang="en-US">
                <a:solidFill>
                  <a:schemeClr val="tx2"/>
                </a:solidFill>
              </a:rPr>
              <a:t>  (</a:t>
            </a:r>
            <a:r>
              <a:rPr lang="ja-JP" altLang="en-US">
                <a:solidFill>
                  <a:schemeClr val="tx2"/>
                </a:solidFill>
              </a:rPr>
              <a:t>“</a:t>
            </a:r>
            <a:r>
              <a:rPr lang="en-US" altLang="ja-JP">
                <a:solidFill>
                  <a:schemeClr val="tx2"/>
                </a:solidFill>
              </a:rPr>
              <a:t>if-part</a:t>
            </a:r>
            <a:r>
              <a:rPr lang="ja-JP" altLang="en-US">
                <a:solidFill>
                  <a:schemeClr val="tx2"/>
                </a:solidFill>
              </a:rPr>
              <a:t>”</a:t>
            </a:r>
            <a:r>
              <a:rPr lang="en-US" altLang="ja-JP">
                <a:solidFill>
                  <a:schemeClr val="tx2"/>
                </a:solidFill>
              </a:rPr>
              <a:t> not articulated)</a:t>
            </a:r>
            <a:endParaRPr lang="en-US">
              <a:solidFill>
                <a:schemeClr val="tx2"/>
              </a:solidFill>
            </a:endParaRPr>
          </a:p>
        </p:txBody>
      </p:sp>
    </p:spTree>
    <p:extLst>
      <p:ext uri="{BB962C8B-B14F-4D97-AF65-F5344CB8AC3E}">
        <p14:creationId xmlns:p14="http://schemas.microsoft.com/office/powerpoint/2010/main" val="87972061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endParaRPr lang="en-US">
              <a:latin typeface="Verdana" charset="0"/>
              <a:ea typeface="ＭＳ Ｐゴシック" charset="0"/>
              <a:cs typeface="ＭＳ Ｐゴシック" charset="0"/>
            </a:endParaRPr>
          </a:p>
        </p:txBody>
      </p:sp>
      <p:sp>
        <p:nvSpPr>
          <p:cNvPr id="38914" name="Content Placeholder 2"/>
          <p:cNvSpPr>
            <a:spLocks noGrp="1"/>
          </p:cNvSpPr>
          <p:nvPr>
            <p:ph idx="1"/>
          </p:nvPr>
        </p:nvSpPr>
        <p:spPr/>
        <p:txBody>
          <a:bodyPr/>
          <a:lstStyle/>
          <a:p>
            <a:pPr>
              <a:buFontTx/>
              <a:buNone/>
            </a:pP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try to find people who have the same experience level as the typical user for your product</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 (p. 87)</a:t>
            </a:r>
          </a:p>
          <a:p>
            <a:pPr>
              <a:buFontTx/>
              <a:buNone/>
            </a:pPr>
            <a:endParaRPr lang="en-US">
              <a:latin typeface="Verdana" charset="0"/>
              <a:ea typeface="ＭＳ Ｐゴシック" charset="0"/>
              <a:cs typeface="ＭＳ Ｐゴシック" charset="0"/>
            </a:endParaRPr>
          </a:p>
          <a:p>
            <a:pPr>
              <a:buFontTx/>
              <a:buNone/>
            </a:pPr>
            <a:r>
              <a:rPr lang="en-US">
                <a:latin typeface="Verdana" charset="0"/>
                <a:ea typeface="ＭＳ Ｐゴシック" charset="0"/>
                <a:cs typeface="ＭＳ Ｐゴシック" charset="0"/>
              </a:rPr>
              <a:t>alternatively, find people of varying levels of experience</a:t>
            </a:r>
          </a:p>
        </p:txBody>
      </p:sp>
    </p:spTree>
    <p:extLst>
      <p:ext uri="{BB962C8B-B14F-4D97-AF65-F5344CB8AC3E}">
        <p14:creationId xmlns:p14="http://schemas.microsoft.com/office/powerpoint/2010/main" val="355631366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1936750" y="650875"/>
            <a:ext cx="5257800" cy="1903413"/>
          </a:xfrm>
          <a:noFill/>
        </p:spPr>
        <p:txBody>
          <a:bodyPr wrap="none" lIns="63195" tIns="25278" rIns="63195" bIns="25278" anchor="t">
            <a:spAutoFit/>
          </a:bodyPr>
          <a:lstStyle/>
          <a:p>
            <a:r>
              <a:rPr lang="en-US">
                <a:latin typeface="Verdana" charset="0"/>
                <a:ea typeface="ＭＳ Ｐゴシック" charset="0"/>
                <a:cs typeface="ＭＳ Ｐゴシック" charset="0"/>
              </a:rPr>
              <a:t>The Value of</a:t>
            </a:r>
            <a:br>
              <a:rPr lang="en-US">
                <a:latin typeface="Verdana" charset="0"/>
                <a:ea typeface="ＭＳ Ｐゴシック" charset="0"/>
                <a:cs typeface="ＭＳ Ｐゴシック" charset="0"/>
              </a:rPr>
            </a:br>
            <a:r>
              <a:rPr lang="en-US">
                <a:latin typeface="Verdana" charset="0"/>
                <a:ea typeface="ＭＳ Ｐゴシック" charset="0"/>
                <a:cs typeface="ＭＳ Ｐゴシック" charset="0"/>
              </a:rPr>
              <a:t>Think-Aloud Studies</a:t>
            </a:r>
            <a:br>
              <a:rPr lang="en-US">
                <a:latin typeface="Verdana" charset="0"/>
                <a:ea typeface="ＭＳ Ｐゴシック" charset="0"/>
                <a:cs typeface="ＭＳ Ｐゴシック" charset="0"/>
              </a:rPr>
            </a:br>
            <a:r>
              <a:rPr lang="en-US">
                <a:latin typeface="Verdana" charset="0"/>
                <a:ea typeface="ＭＳ Ｐゴシック" charset="0"/>
                <a:cs typeface="ＭＳ Ｐゴシック" charset="0"/>
              </a:rPr>
              <a:t>in HCI Practice</a:t>
            </a:r>
          </a:p>
        </p:txBody>
      </p:sp>
      <p:sp>
        <p:nvSpPr>
          <p:cNvPr id="39938" name="Rectangle 3"/>
          <p:cNvSpPr>
            <a:spLocks noGrp="1" noChangeArrowheads="1"/>
          </p:cNvSpPr>
          <p:nvPr>
            <p:ph type="body" idx="1"/>
          </p:nvPr>
        </p:nvSpPr>
        <p:spPr>
          <a:xfrm>
            <a:off x="676275" y="3016250"/>
            <a:ext cx="7524750" cy="2663825"/>
          </a:xfrm>
          <a:noFill/>
        </p:spPr>
        <p:txBody>
          <a:bodyPr lIns="90053" tIns="44237" rIns="90053" bIns="44237"/>
          <a:lstStyle/>
          <a:p>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...may be the single most valuable usability engineering method</a:t>
            </a:r>
            <a:r>
              <a:rPr lang="ja-JP" altLang="en-US">
                <a:latin typeface="Verdana" charset="0"/>
                <a:ea typeface="ＭＳ Ｐゴシック" charset="0"/>
                <a:cs typeface="ＭＳ Ｐゴシック" charset="0"/>
              </a:rPr>
              <a:t>”</a:t>
            </a:r>
            <a:r>
              <a:rPr lang="en-US" altLang="ja-JP">
                <a:latin typeface="Verdana" charset="0"/>
                <a:ea typeface="ＭＳ Ｐゴシック" charset="0"/>
                <a:cs typeface="ＭＳ Ｐゴシック" charset="0"/>
              </a:rPr>
              <a:t> (Nielsen, 1993, </a:t>
            </a:r>
            <a:r>
              <a:rPr lang="en-US" altLang="ja-JP" i="1">
                <a:latin typeface="Verdana" charset="0"/>
                <a:ea typeface="ＭＳ Ｐゴシック" charset="0"/>
                <a:cs typeface="ＭＳ Ｐゴシック" charset="0"/>
              </a:rPr>
              <a:t>Usability Engineering</a:t>
            </a:r>
            <a:r>
              <a:rPr lang="en-US" altLang="ja-JP">
                <a:latin typeface="Verdana" charset="0"/>
                <a:ea typeface="ＭＳ Ｐゴシック" charset="0"/>
                <a:cs typeface="ＭＳ Ｐゴシック" charset="0"/>
              </a:rPr>
              <a:t>: p. 195)</a:t>
            </a:r>
            <a:endParaRPr lang="en-US">
              <a:latin typeface="Verdana" charset="0"/>
              <a:ea typeface="ＭＳ Ｐゴシック" charset="0"/>
              <a:cs typeface="ＭＳ Ｐゴシック" charset="0"/>
            </a:endParaRPr>
          </a:p>
        </p:txBody>
      </p:sp>
    </p:spTree>
    <p:extLst>
      <p:ext uri="{BB962C8B-B14F-4D97-AF65-F5344CB8AC3E}">
        <p14:creationId xmlns:p14="http://schemas.microsoft.com/office/powerpoint/2010/main" val="34128551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Instructional Design Process:</a:t>
            </a:r>
            <a:br>
              <a:rPr lang="en-US" dirty="0" smtClean="0"/>
            </a:br>
            <a:r>
              <a:rPr lang="en-US" dirty="0" smtClean="0"/>
              <a:t>The </a:t>
            </a:r>
            <a:r>
              <a:rPr lang="en-US" sz="5333" dirty="0" smtClean="0"/>
              <a:t>BIG PICTURE </a:t>
            </a:r>
            <a:endParaRPr lang="en-US" dirty="0"/>
          </a:p>
        </p:txBody>
      </p:sp>
      <p:sp>
        <p:nvSpPr>
          <p:cNvPr id="3" name="Content Placeholder 2"/>
          <p:cNvSpPr>
            <a:spLocks noGrp="1"/>
          </p:cNvSpPr>
          <p:nvPr>
            <p:ph idx="1"/>
          </p:nvPr>
        </p:nvSpPr>
        <p:spPr>
          <a:xfrm>
            <a:off x="581000" y="4674452"/>
            <a:ext cx="7874341" cy="1729275"/>
          </a:xfrm>
        </p:spPr>
        <p:txBody>
          <a:bodyPr>
            <a:normAutofit fontScale="85000" lnSpcReduction="10000"/>
          </a:bodyPr>
          <a:lstStyle/>
          <a:p>
            <a:r>
              <a:rPr lang="en-US" i="1" dirty="0" smtClean="0"/>
              <a:t>Goals </a:t>
            </a:r>
            <a:r>
              <a:rPr lang="en-US" dirty="0" smtClean="0"/>
              <a:t>guide </a:t>
            </a:r>
            <a:r>
              <a:rPr lang="en-US" i="1" dirty="0" smtClean="0"/>
              <a:t>assessment </a:t>
            </a:r>
            <a:r>
              <a:rPr lang="en-US" dirty="0" smtClean="0"/>
              <a:t>tasks guide </a:t>
            </a:r>
            <a:r>
              <a:rPr lang="en-US" i="1" dirty="0" smtClean="0"/>
              <a:t>instruction</a:t>
            </a:r>
          </a:p>
          <a:p>
            <a:r>
              <a:rPr lang="en-US" i="1" dirty="0" smtClean="0"/>
              <a:t>Theory, data, &amp; model building</a:t>
            </a:r>
            <a:r>
              <a:rPr lang="en-US" dirty="0" smtClean="0"/>
              <a:t> support decisions</a:t>
            </a:r>
            <a:endParaRPr lang="en-US" i="1" dirty="0" smtClean="0"/>
          </a:p>
          <a:p>
            <a:pPr lvl="1"/>
            <a:r>
              <a:rPr lang="en-US" i="1" dirty="0" smtClean="0"/>
              <a:t>Intuition &amp; experience</a:t>
            </a:r>
            <a:r>
              <a:rPr lang="en-US" dirty="0" smtClean="0"/>
              <a:t> still relevant</a:t>
            </a:r>
            <a:br>
              <a:rPr lang="en-US" dirty="0" smtClean="0"/>
            </a:br>
            <a:r>
              <a:rPr lang="en-US" dirty="0" smtClean="0"/>
              <a:t>(but are nearly imperceptible)</a:t>
            </a:r>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a:t>
            </a:fld>
            <a:endParaRPr lang="en-US"/>
          </a:p>
        </p:txBody>
      </p:sp>
      <p:sp>
        <p:nvSpPr>
          <p:cNvPr id="26" name="Rectangle 25"/>
          <p:cNvSpPr/>
          <p:nvPr/>
        </p:nvSpPr>
        <p:spPr>
          <a:xfrm>
            <a:off x="472907" y="2026496"/>
            <a:ext cx="8350191" cy="2350734"/>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Process 26"/>
          <p:cNvSpPr/>
          <p:nvPr/>
        </p:nvSpPr>
        <p:spPr>
          <a:xfrm>
            <a:off x="594520" y="2566893"/>
            <a:ext cx="1013372" cy="661989"/>
          </a:xfrm>
          <a:prstGeom prst="flowChartProcess">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Goal</a:t>
            </a:r>
          </a:p>
          <a:p>
            <a:pPr algn="ctr"/>
            <a:r>
              <a:rPr lang="en-US" dirty="0" smtClean="0"/>
              <a:t>Setting</a:t>
            </a:r>
            <a:endParaRPr lang="en-US" dirty="0"/>
          </a:p>
        </p:txBody>
      </p:sp>
      <p:sp>
        <p:nvSpPr>
          <p:cNvPr id="28" name="Process 27"/>
          <p:cNvSpPr/>
          <p:nvPr/>
        </p:nvSpPr>
        <p:spPr>
          <a:xfrm>
            <a:off x="1935938" y="2553383"/>
            <a:ext cx="1360904" cy="689009"/>
          </a:xfrm>
          <a:prstGeom prst="flowChartProcess">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Assessment Task Design</a:t>
            </a:r>
            <a:endParaRPr lang="en-US" dirty="0"/>
          </a:p>
        </p:txBody>
      </p:sp>
      <p:sp>
        <p:nvSpPr>
          <p:cNvPr id="29" name="Process 28"/>
          <p:cNvSpPr/>
          <p:nvPr/>
        </p:nvSpPr>
        <p:spPr>
          <a:xfrm>
            <a:off x="6012668" y="2891132"/>
            <a:ext cx="1418722" cy="607949"/>
          </a:xfrm>
          <a:prstGeom prst="flowChartProcess">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Instructional Design</a:t>
            </a:r>
            <a:endParaRPr lang="en-US" dirty="0"/>
          </a:p>
        </p:txBody>
      </p:sp>
      <p:cxnSp>
        <p:nvCxnSpPr>
          <p:cNvPr id="31" name="Straight Arrow Connector 30"/>
          <p:cNvCxnSpPr>
            <a:stCxn id="27" idx="3"/>
            <a:endCxn id="28" idx="1"/>
          </p:cNvCxnSpPr>
          <p:nvPr/>
        </p:nvCxnSpPr>
        <p:spPr>
          <a:xfrm>
            <a:off x="1607892" y="2897888"/>
            <a:ext cx="328046"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28" idx="3"/>
            <a:endCxn id="45" idx="1"/>
          </p:cNvCxnSpPr>
          <p:nvPr/>
        </p:nvCxnSpPr>
        <p:spPr>
          <a:xfrm flipV="1">
            <a:off x="3296842" y="2894926"/>
            <a:ext cx="274003" cy="29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endCxn id="46" idx="1"/>
          </p:cNvCxnSpPr>
          <p:nvPr/>
        </p:nvCxnSpPr>
        <p:spPr>
          <a:xfrm>
            <a:off x="4418305" y="2931664"/>
            <a:ext cx="345336" cy="2642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a:endCxn id="46" idx="1"/>
          </p:cNvCxnSpPr>
          <p:nvPr/>
        </p:nvCxnSpPr>
        <p:spPr>
          <a:xfrm flipV="1">
            <a:off x="2202398" y="3195935"/>
            <a:ext cx="2561243" cy="6417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46" idx="3"/>
            <a:endCxn id="29" idx="1"/>
          </p:cNvCxnSpPr>
          <p:nvPr/>
        </p:nvCxnSpPr>
        <p:spPr>
          <a:xfrm flipV="1">
            <a:off x="5668921" y="3195107"/>
            <a:ext cx="343747" cy="8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9" idx="3"/>
            <a:endCxn id="47" idx="1"/>
          </p:cNvCxnSpPr>
          <p:nvPr/>
        </p:nvCxnSpPr>
        <p:spPr>
          <a:xfrm flipV="1">
            <a:off x="7431390" y="3186215"/>
            <a:ext cx="295070" cy="88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endCxn id="28" idx="2"/>
          </p:cNvCxnSpPr>
          <p:nvPr/>
        </p:nvCxnSpPr>
        <p:spPr>
          <a:xfrm flipV="1">
            <a:off x="2202398" y="3242392"/>
            <a:ext cx="413992" cy="5952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6242372" y="3836831"/>
            <a:ext cx="2364539" cy="369332"/>
          </a:xfrm>
          <a:prstGeom prst="rect">
            <a:avLst/>
          </a:prstGeom>
          <a:noFill/>
        </p:spPr>
        <p:txBody>
          <a:bodyPr wrap="square" rtlCol="0">
            <a:spAutoFit/>
          </a:bodyPr>
          <a:lstStyle/>
          <a:p>
            <a:pPr algn="r"/>
            <a:r>
              <a:rPr lang="en-US" dirty="0" smtClean="0">
                <a:solidFill>
                  <a:schemeClr val="bg1"/>
                </a:solidFill>
                <a:latin typeface="+mn-lt"/>
              </a:rPr>
              <a:t>Intuition &amp; experience</a:t>
            </a:r>
            <a:endParaRPr lang="en-US" dirty="0">
              <a:solidFill>
                <a:schemeClr val="bg1"/>
              </a:solidFill>
              <a:latin typeface="+mn-lt"/>
            </a:endParaRPr>
          </a:p>
        </p:txBody>
      </p:sp>
      <p:sp>
        <p:nvSpPr>
          <p:cNvPr id="44" name="Alternate Process 43"/>
          <p:cNvSpPr/>
          <p:nvPr/>
        </p:nvSpPr>
        <p:spPr>
          <a:xfrm>
            <a:off x="1310629" y="3566633"/>
            <a:ext cx="905280" cy="513379"/>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Theory</a:t>
            </a:r>
            <a:endParaRPr lang="en-US" dirty="0"/>
          </a:p>
        </p:txBody>
      </p:sp>
      <p:sp>
        <p:nvSpPr>
          <p:cNvPr id="45" name="Alternate Process 44"/>
          <p:cNvSpPr/>
          <p:nvPr/>
        </p:nvSpPr>
        <p:spPr>
          <a:xfrm>
            <a:off x="3570845" y="2638236"/>
            <a:ext cx="833950" cy="513379"/>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46" name="Alternate Process 45"/>
          <p:cNvSpPr/>
          <p:nvPr/>
        </p:nvSpPr>
        <p:spPr>
          <a:xfrm>
            <a:off x="4763641" y="2939245"/>
            <a:ext cx="905280" cy="513379"/>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Model</a:t>
            </a:r>
          </a:p>
        </p:txBody>
      </p:sp>
      <p:sp>
        <p:nvSpPr>
          <p:cNvPr id="47" name="Alternate Process 46"/>
          <p:cNvSpPr/>
          <p:nvPr/>
        </p:nvSpPr>
        <p:spPr>
          <a:xfrm>
            <a:off x="7726460" y="2929525"/>
            <a:ext cx="853429" cy="513379"/>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cxnSp>
        <p:nvCxnSpPr>
          <p:cNvPr id="48" name="Elbow Connector 47"/>
          <p:cNvCxnSpPr>
            <a:stCxn id="45" idx="0"/>
            <a:endCxn id="28" idx="0"/>
          </p:cNvCxnSpPr>
          <p:nvPr/>
        </p:nvCxnSpPr>
        <p:spPr>
          <a:xfrm rot="16200000" flipV="1">
            <a:off x="3259679" y="1910095"/>
            <a:ext cx="84853" cy="1371430"/>
          </a:xfrm>
          <a:prstGeom prst="bentConnector3">
            <a:avLst>
              <a:gd name="adj1" fmla="val 369407"/>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9" name="Elbow Connector 48"/>
          <p:cNvCxnSpPr>
            <a:stCxn id="47" idx="0"/>
            <a:endCxn id="29" idx="0"/>
          </p:cNvCxnSpPr>
          <p:nvPr/>
        </p:nvCxnSpPr>
        <p:spPr>
          <a:xfrm rot="16200000" flipV="1">
            <a:off x="7418406" y="2194756"/>
            <a:ext cx="38393" cy="1431146"/>
          </a:xfrm>
          <a:prstGeom prst="bentConnector3">
            <a:avLst>
              <a:gd name="adj1" fmla="val 69542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Elbow Connector 50"/>
          <p:cNvCxnSpPr>
            <a:stCxn id="47" idx="0"/>
            <a:endCxn id="46" idx="0"/>
          </p:cNvCxnSpPr>
          <p:nvPr/>
        </p:nvCxnSpPr>
        <p:spPr>
          <a:xfrm rot="16200000" flipH="1" flipV="1">
            <a:off x="6679868" y="1465938"/>
            <a:ext cx="9720" cy="2936894"/>
          </a:xfrm>
          <a:prstGeom prst="bentConnector3">
            <a:avLst>
              <a:gd name="adj1" fmla="val -2907819"/>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2" name="Elbow Connector 51"/>
          <p:cNvCxnSpPr>
            <a:stCxn id="47" idx="0"/>
            <a:endCxn id="28" idx="0"/>
          </p:cNvCxnSpPr>
          <p:nvPr/>
        </p:nvCxnSpPr>
        <p:spPr>
          <a:xfrm rot="16200000" flipV="1">
            <a:off x="5196712" y="-26939"/>
            <a:ext cx="376142" cy="5536785"/>
          </a:xfrm>
          <a:prstGeom prst="bentConnector3">
            <a:avLst>
              <a:gd name="adj1" fmla="val 160775"/>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Elbow Connector 52"/>
          <p:cNvCxnSpPr>
            <a:stCxn id="45" idx="0"/>
            <a:endCxn id="27" idx="0"/>
          </p:cNvCxnSpPr>
          <p:nvPr/>
        </p:nvCxnSpPr>
        <p:spPr>
          <a:xfrm rot="16200000" flipV="1">
            <a:off x="2508842" y="1159258"/>
            <a:ext cx="71343" cy="2886614"/>
          </a:xfrm>
          <a:prstGeom prst="bentConnector3">
            <a:avLst>
              <a:gd name="adj1" fmla="val 420424"/>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1122363" y="650875"/>
            <a:ext cx="6889750" cy="1285875"/>
          </a:xfrm>
          <a:noFill/>
        </p:spPr>
        <p:txBody>
          <a:bodyPr wrap="none" lIns="63195" tIns="25278" rIns="63195" bIns="25278" anchor="t">
            <a:spAutoFit/>
          </a:bodyPr>
          <a:lstStyle/>
          <a:p>
            <a:r>
              <a:rPr lang="en-US">
                <a:latin typeface="Verdana" charset="0"/>
                <a:ea typeface="ＭＳ Ｐゴシック" charset="0"/>
                <a:cs typeface="ＭＳ Ｐゴシック" charset="0"/>
              </a:rPr>
              <a:t>Ethics of Empirical Studies</a:t>
            </a:r>
            <a:br>
              <a:rPr lang="en-US">
                <a:latin typeface="Verdana" charset="0"/>
                <a:ea typeface="ＭＳ Ｐゴシック" charset="0"/>
                <a:cs typeface="ＭＳ Ｐゴシック" charset="0"/>
              </a:rPr>
            </a:br>
            <a:r>
              <a:rPr lang="en-US">
                <a:latin typeface="Verdana" charset="0"/>
                <a:ea typeface="ＭＳ Ｐゴシック" charset="0"/>
                <a:cs typeface="ＭＳ Ｐゴシック" charset="0"/>
              </a:rPr>
              <a:t>with Human Participants</a:t>
            </a:r>
          </a:p>
        </p:txBody>
      </p:sp>
      <p:sp>
        <p:nvSpPr>
          <p:cNvPr id="41986" name="Rectangle 3"/>
          <p:cNvSpPr>
            <a:spLocks noGrp="1" noChangeArrowheads="1"/>
          </p:cNvSpPr>
          <p:nvPr>
            <p:ph type="body" idx="1"/>
          </p:nvPr>
        </p:nvSpPr>
        <p:spPr>
          <a:xfrm>
            <a:off x="723900" y="2319338"/>
            <a:ext cx="7759700" cy="3719512"/>
          </a:xfrm>
          <a:noFill/>
        </p:spPr>
        <p:txBody>
          <a:bodyPr lIns="90053" tIns="44237" rIns="90053" bIns="44237"/>
          <a:lstStyle/>
          <a:p>
            <a:r>
              <a:rPr lang="en-US" sz="2400" dirty="0">
                <a:latin typeface="Verdana" charset="0"/>
                <a:ea typeface="ＭＳ Ｐゴシック" charset="0"/>
                <a:cs typeface="ＭＳ Ｐゴシック" charset="0"/>
              </a:rPr>
              <a:t>Informed consent</a:t>
            </a:r>
          </a:p>
          <a:p>
            <a:r>
              <a:rPr lang="en-US" sz="2400" dirty="0">
                <a:latin typeface="Verdana" charset="0"/>
                <a:ea typeface="ＭＳ Ｐゴシック" charset="0"/>
                <a:cs typeface="ＭＳ Ｐゴシック" charset="0"/>
              </a:rPr>
              <a:t>Testing the </a:t>
            </a:r>
            <a:r>
              <a:rPr lang="en-US" sz="2400" dirty="0" smtClean="0">
                <a:latin typeface="Verdana" charset="0"/>
                <a:ea typeface="ＭＳ Ｐゴシック" charset="0"/>
                <a:cs typeface="ＭＳ Ｐゴシック" charset="0"/>
              </a:rPr>
              <a:t>task/interface</a:t>
            </a:r>
            <a:r>
              <a:rPr lang="en-US" sz="2400" dirty="0">
                <a:latin typeface="Verdana" charset="0"/>
                <a:ea typeface="ＭＳ Ｐゴシック" charset="0"/>
                <a:cs typeface="ＭＳ Ｐゴシック" charset="0"/>
              </a:rPr>
              <a:t>, NOT the participant</a:t>
            </a:r>
          </a:p>
          <a:p>
            <a:r>
              <a:rPr lang="en-US" sz="2400" dirty="0">
                <a:latin typeface="Verdana" charset="0"/>
                <a:ea typeface="ＭＳ Ｐゴシック" charset="0"/>
                <a:cs typeface="ＭＳ Ｐゴシック" charset="0"/>
              </a:rPr>
              <a:t>Maintain anonymity</a:t>
            </a:r>
          </a:p>
          <a:p>
            <a:pPr lvl="1"/>
            <a:r>
              <a:rPr lang="en-US" sz="2000" dirty="0">
                <a:latin typeface="Verdana" charset="0"/>
                <a:ea typeface="ＭＳ Ｐゴシック" charset="0"/>
              </a:rPr>
              <a:t>Store the data under a code number</a:t>
            </a:r>
          </a:p>
          <a:p>
            <a:pPr lvl="1"/>
            <a:r>
              <a:rPr lang="en-US" sz="2000" dirty="0">
                <a:latin typeface="Verdana" charset="0"/>
                <a:ea typeface="ＭＳ Ｐゴシック" charset="0"/>
              </a:rPr>
              <a:t>Store participant</a:t>
            </a:r>
            <a:r>
              <a:rPr lang="ja-JP" altLang="en-US" sz="2000" dirty="0">
                <a:latin typeface="Verdana" charset="0"/>
                <a:ea typeface="ＭＳ Ｐゴシック" charset="0"/>
              </a:rPr>
              <a:t>’</a:t>
            </a:r>
            <a:r>
              <a:rPr lang="en-US" altLang="ja-JP" sz="2000" dirty="0">
                <a:latin typeface="Verdana" charset="0"/>
                <a:ea typeface="ＭＳ Ｐゴシック" charset="0"/>
              </a:rPr>
              <a:t>s name separately from their data</a:t>
            </a:r>
          </a:p>
          <a:p>
            <a:r>
              <a:rPr lang="en-US" sz="2400" dirty="0">
                <a:latin typeface="Verdana" charset="0"/>
                <a:ea typeface="ＭＳ Ｐゴシック" charset="0"/>
                <a:cs typeface="ＭＳ Ｐゴシック" charset="0"/>
              </a:rPr>
              <a:t>Voluntary</a:t>
            </a:r>
          </a:p>
          <a:p>
            <a:pPr lvl="1"/>
            <a:r>
              <a:rPr lang="en-US" sz="2000" dirty="0">
                <a:latin typeface="Verdana" charset="0"/>
                <a:ea typeface="ＭＳ Ｐゴシック" charset="0"/>
              </a:rPr>
              <a:t>always </a:t>
            </a:r>
            <a:r>
              <a:rPr lang="en-US" sz="2000" i="1" dirty="0">
                <a:latin typeface="Verdana" charset="0"/>
                <a:ea typeface="ＭＳ Ｐゴシック" charset="0"/>
              </a:rPr>
              <a:t>make it OK</a:t>
            </a:r>
            <a:r>
              <a:rPr lang="en-US" sz="2000" dirty="0">
                <a:latin typeface="Verdana" charset="0"/>
                <a:ea typeface="ＭＳ Ｐゴシック" charset="0"/>
              </a:rPr>
              <a:t>  for people to quit</a:t>
            </a:r>
          </a:p>
          <a:p>
            <a:pPr lvl="1"/>
            <a:r>
              <a:rPr lang="en-US" sz="2000" dirty="0">
                <a:latin typeface="Verdana" charset="0"/>
                <a:ea typeface="ＭＳ Ｐゴシック" charset="0"/>
              </a:rPr>
              <a:t>be sensitive to the many ways people express a desire to quit</a:t>
            </a:r>
          </a:p>
        </p:txBody>
      </p:sp>
    </p:spTree>
    <p:extLst>
      <p:ext uri="{BB962C8B-B14F-4D97-AF65-F5344CB8AC3E}">
        <p14:creationId xmlns:p14="http://schemas.microsoft.com/office/powerpoint/2010/main" val="35957947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normAutofit fontScale="90000"/>
          </a:bodyPr>
          <a:lstStyle/>
          <a:p>
            <a:r>
              <a:rPr lang="en-US">
                <a:latin typeface="Verdana" charset="0"/>
                <a:ea typeface="ＭＳ Ｐゴシック" charset="0"/>
                <a:cs typeface="ＭＳ Ｐゴシック" charset="0"/>
              </a:rPr>
              <a:t>Think Alouds in Statistics Tutor Development</a:t>
            </a:r>
          </a:p>
        </p:txBody>
      </p:sp>
      <p:sp>
        <p:nvSpPr>
          <p:cNvPr id="45058" name="Rectangle 3"/>
          <p:cNvSpPr>
            <a:spLocks noGrp="1" noChangeArrowheads="1"/>
          </p:cNvSpPr>
          <p:nvPr>
            <p:ph type="body" idx="1"/>
          </p:nvPr>
        </p:nvSpPr>
        <p:spPr>
          <a:xfrm>
            <a:off x="685800" y="1870075"/>
            <a:ext cx="8058150" cy="4225925"/>
          </a:xfrm>
          <a:noFill/>
        </p:spPr>
        <p:txBody>
          <a:bodyPr>
            <a:normAutofit lnSpcReduction="10000"/>
          </a:bodyPr>
          <a:lstStyle/>
          <a:p>
            <a:r>
              <a:rPr lang="en-US" sz="2400">
                <a:latin typeface="Verdana" charset="0"/>
                <a:ea typeface="ＭＳ Ｐゴシック" charset="0"/>
                <a:cs typeface="Times" charset="0"/>
              </a:rPr>
              <a:t>Task: Exploratory Data Analysis</a:t>
            </a:r>
          </a:p>
          <a:p>
            <a:pPr lvl="1"/>
            <a:r>
              <a:rPr lang="en-US" sz="2000">
                <a:latin typeface="Verdana" charset="0"/>
                <a:ea typeface="ＭＳ Ｐゴシック" charset="0"/>
                <a:cs typeface="Times" charset="0"/>
              </a:rPr>
              <a:t>Given problem description and data set</a:t>
            </a:r>
          </a:p>
          <a:p>
            <a:pPr lvl="1"/>
            <a:r>
              <a:rPr lang="en-US" sz="2000">
                <a:latin typeface="Verdana" charset="0"/>
                <a:ea typeface="ＭＳ Ｐゴシック" charset="0"/>
                <a:cs typeface="Times" charset="0"/>
              </a:rPr>
              <a:t>Inspect data to generate summaries &amp; conclusions</a:t>
            </a:r>
          </a:p>
          <a:p>
            <a:pPr lvl="1"/>
            <a:r>
              <a:rPr lang="en-US" sz="2000">
                <a:latin typeface="Verdana" charset="0"/>
                <a:ea typeface="ＭＳ Ｐゴシック" charset="0"/>
                <a:cs typeface="Times" charset="0"/>
              </a:rPr>
              <a:t>Evaluate the level of support for conclusions </a:t>
            </a:r>
            <a:endParaRPr lang="en-US">
              <a:latin typeface="Verdana" charset="0"/>
              <a:ea typeface="ＭＳ Ｐゴシック" charset="0"/>
              <a:cs typeface="Times" charset="0"/>
            </a:endParaRPr>
          </a:p>
          <a:p>
            <a:r>
              <a:rPr lang="en-US" sz="2400">
                <a:latin typeface="Verdana" charset="0"/>
                <a:ea typeface="ＭＳ Ｐゴシック" charset="0"/>
                <a:cs typeface="Times" charset="0"/>
              </a:rPr>
              <a:t>Example Problem</a:t>
            </a:r>
          </a:p>
          <a:p>
            <a:pPr>
              <a:buFontTx/>
              <a:buNone/>
            </a:pPr>
            <a:r>
              <a:rPr lang="en-US" sz="1600">
                <a:latin typeface="Verdana" charset="0"/>
                <a:ea typeface="ＭＳ Ｐゴシック" charset="0"/>
                <a:cs typeface="Times" charset="0"/>
              </a:rPr>
              <a:t>	</a:t>
            </a:r>
            <a:r>
              <a:rPr lang="en-US" sz="1800">
                <a:latin typeface="Verdana" charset="0"/>
                <a:ea typeface="ＭＳ Ｐゴシック" charset="0"/>
                <a:cs typeface="Times" charset="0"/>
              </a:rPr>
              <a:t>In men</a:t>
            </a:r>
            <a:r>
              <a:rPr lang="ja-JP" altLang="en-US" sz="1800">
                <a:latin typeface="Verdana" charset="0"/>
                <a:ea typeface="ＭＳ Ｐゴシック" charset="0"/>
                <a:cs typeface="Times" charset="0"/>
              </a:rPr>
              <a:t>’</a:t>
            </a:r>
            <a:r>
              <a:rPr lang="en-US" altLang="ja-JP" sz="1800">
                <a:latin typeface="Verdana" charset="0"/>
                <a:ea typeface="ＭＳ Ｐゴシック" charset="0"/>
                <a:cs typeface="Times" charset="0"/>
              </a:rPr>
              <a:t>s golf, professional players compete in either the regular tour (if they</a:t>
            </a:r>
            <a:r>
              <a:rPr lang="ja-JP" altLang="en-US" sz="1800">
                <a:latin typeface="Verdana" charset="0"/>
                <a:ea typeface="ＭＳ Ｐゴシック" charset="0"/>
                <a:cs typeface="Times" charset="0"/>
              </a:rPr>
              <a:t>’</a:t>
            </a:r>
            <a:r>
              <a:rPr lang="en-US" altLang="ja-JP" sz="1800">
                <a:latin typeface="Verdana" charset="0"/>
                <a:ea typeface="ＭＳ Ｐゴシック" charset="0"/>
                <a:cs typeface="Times" charset="0"/>
              </a:rPr>
              <a:t>re under 51 years old) or in the senior tour (if they are 51 or older).  Your friend wants to know if there is a difference in the amount of prize money won by the players in the 2 tours.  This friend has recorded the prize money of the top 30 players in each tour.  The variable </a:t>
            </a:r>
            <a:r>
              <a:rPr lang="en-US" altLang="ja-JP" sz="1800" i="1">
                <a:latin typeface="Verdana" charset="0"/>
                <a:ea typeface="ＭＳ Ｐゴシック" charset="0"/>
                <a:cs typeface="Times" charset="0"/>
              </a:rPr>
              <a:t>money</a:t>
            </a:r>
            <a:r>
              <a:rPr lang="en-US" altLang="ja-JP" sz="1800">
                <a:latin typeface="Verdana" charset="0"/>
                <a:ea typeface="ＭＳ Ｐゴシック" charset="0"/>
                <a:cs typeface="Times" charset="0"/>
              </a:rPr>
              <a:t> contains the money won by each of the players last year.  The variable </a:t>
            </a:r>
            <a:r>
              <a:rPr lang="en-US" altLang="ja-JP" sz="1800" i="1">
                <a:latin typeface="Verdana" charset="0"/>
                <a:ea typeface="ＭＳ Ｐゴシック" charset="0"/>
                <a:cs typeface="Times" charset="0"/>
              </a:rPr>
              <a:t>tour</a:t>
            </a:r>
            <a:r>
              <a:rPr lang="en-US" altLang="ja-JP" sz="1800">
                <a:latin typeface="Verdana" charset="0"/>
                <a:ea typeface="ＭＳ Ｐゴシック" charset="0"/>
                <a:cs typeface="Times" charset="0"/>
              </a:rPr>
              <a:t> indicates which tour the player competed in, 1=regular, 2=senior.  The variable </a:t>
            </a:r>
            <a:r>
              <a:rPr lang="en-US" altLang="ja-JP" sz="1800" i="1">
                <a:latin typeface="Verdana" charset="0"/>
                <a:ea typeface="ＭＳ Ｐゴシック" charset="0"/>
                <a:cs typeface="Times" charset="0"/>
              </a:rPr>
              <a:t>rank</a:t>
            </a:r>
            <a:r>
              <a:rPr lang="en-US" altLang="ja-JP" sz="1800">
                <a:latin typeface="Verdana" charset="0"/>
                <a:ea typeface="ＭＳ Ｐゴシック" charset="0"/>
                <a:cs typeface="Times" charset="0"/>
              </a:rPr>
              <a:t> indicates player rank, 1=top in the tour. </a:t>
            </a:r>
            <a:endParaRPr lang="en-US" sz="1600">
              <a:latin typeface="Verdana" charset="0"/>
              <a:ea typeface="ＭＳ Ｐゴシック" charset="0"/>
              <a:cs typeface="Times" charset="0"/>
            </a:endParaRPr>
          </a:p>
        </p:txBody>
      </p:sp>
    </p:spTree>
    <p:extLst>
      <p:ext uri="{BB962C8B-B14F-4D97-AF65-F5344CB8AC3E}">
        <p14:creationId xmlns:p14="http://schemas.microsoft.com/office/powerpoint/2010/main" val="213511237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1" name="Object 2"/>
          <p:cNvGraphicFramePr>
            <a:graphicFrameLocks noChangeAspect="1"/>
          </p:cNvGraphicFramePr>
          <p:nvPr/>
        </p:nvGraphicFramePr>
        <p:xfrm>
          <a:off x="3646488" y="546100"/>
          <a:ext cx="6318250" cy="7296150"/>
        </p:xfrm>
        <a:graphic>
          <a:graphicData uri="http://schemas.openxmlformats.org/presentationml/2006/ole">
            <mc:AlternateContent xmlns:mc="http://schemas.openxmlformats.org/markup-compatibility/2006">
              <mc:Choice xmlns:v="urn:schemas-microsoft-com:vml" Requires="v">
                <p:oleObj spid="_x0000_s39951" name="Document" r:id="rId3" imgW="5486400" imgH="6337300" progId="Word.Document.8">
                  <p:embed/>
                </p:oleObj>
              </mc:Choice>
              <mc:Fallback>
                <p:oleObj name="Document" r:id="rId3" imgW="5486400" imgH="63373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6488" y="546100"/>
                        <a:ext cx="6318250" cy="729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46082" name="Line 3"/>
          <p:cNvSpPr>
            <a:spLocks noChangeShapeType="1"/>
          </p:cNvSpPr>
          <p:nvPr/>
        </p:nvSpPr>
        <p:spPr bwMode="auto">
          <a:xfrm flipV="1">
            <a:off x="8451850" y="336550"/>
            <a:ext cx="0" cy="61960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3" name="Line 4"/>
          <p:cNvSpPr>
            <a:spLocks noChangeShapeType="1"/>
          </p:cNvSpPr>
          <p:nvPr/>
        </p:nvSpPr>
        <p:spPr bwMode="auto">
          <a:xfrm flipH="1">
            <a:off x="6540500" y="336550"/>
            <a:ext cx="18986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084" name="Line 5"/>
          <p:cNvSpPr>
            <a:spLocks noChangeShapeType="1"/>
          </p:cNvSpPr>
          <p:nvPr/>
        </p:nvSpPr>
        <p:spPr bwMode="auto">
          <a:xfrm>
            <a:off x="6551613" y="334963"/>
            <a:ext cx="0" cy="255587"/>
          </a:xfrm>
          <a:prstGeom prst="line">
            <a:avLst/>
          </a:prstGeom>
          <a:noFill/>
          <a:ln w="9525">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6085" name="Rectangle 6"/>
          <p:cNvSpPr>
            <a:spLocks noGrp="1" noChangeArrowheads="1"/>
          </p:cNvSpPr>
          <p:nvPr>
            <p:ph type="title"/>
          </p:nvPr>
        </p:nvSpPr>
        <p:spPr>
          <a:xfrm>
            <a:off x="747713" y="460375"/>
            <a:ext cx="4187825" cy="1728788"/>
          </a:xfrm>
        </p:spPr>
        <p:txBody>
          <a:bodyPr/>
          <a:lstStyle/>
          <a:p>
            <a:r>
              <a:rPr lang="en-US" sz="3200">
                <a:latin typeface="Verdana" charset="0"/>
                <a:ea typeface="ＭＳ Ｐゴシック" charset="0"/>
                <a:cs typeface="ＭＳ Ｐゴシック" charset="0"/>
              </a:rPr>
              <a:t>Task Analysis of Major Goals in Statistical Analysis</a:t>
            </a:r>
          </a:p>
        </p:txBody>
      </p:sp>
      <p:sp>
        <p:nvSpPr>
          <p:cNvPr id="46086" name="Rectangle 7"/>
          <p:cNvSpPr>
            <a:spLocks noGrp="1" noChangeArrowheads="1"/>
          </p:cNvSpPr>
          <p:nvPr>
            <p:ph type="body" idx="1"/>
          </p:nvPr>
        </p:nvSpPr>
        <p:spPr>
          <a:xfrm>
            <a:off x="860425" y="2154238"/>
            <a:ext cx="3862388" cy="4116387"/>
          </a:xfrm>
        </p:spPr>
        <p:txBody>
          <a:bodyPr>
            <a:normAutofit lnSpcReduction="10000"/>
          </a:bodyPr>
          <a:lstStyle/>
          <a:p>
            <a:r>
              <a:rPr lang="en-US" sz="2000">
                <a:latin typeface="Verdana" charset="0"/>
                <a:ea typeface="ＭＳ Ｐゴシック" charset="0"/>
                <a:cs typeface="Times" charset="0"/>
              </a:rPr>
              <a:t>This is an </a:t>
            </a:r>
            <a:r>
              <a:rPr lang="ja-JP" altLang="en-US" sz="2000">
                <a:latin typeface="Verdana" charset="0"/>
                <a:ea typeface="ＭＳ Ｐゴシック" charset="0"/>
                <a:cs typeface="Times" charset="0"/>
              </a:rPr>
              <a:t>“</a:t>
            </a:r>
            <a:r>
              <a:rPr lang="en-US" altLang="ja-JP" sz="2000">
                <a:latin typeface="Verdana" charset="0"/>
                <a:ea typeface="ＭＳ Ｐゴシック" charset="0"/>
                <a:cs typeface="Times" charset="0"/>
              </a:rPr>
              <a:t>analytic prescriptive</a:t>
            </a:r>
            <a:r>
              <a:rPr lang="ja-JP" altLang="en-US" sz="2000">
                <a:latin typeface="Verdana" charset="0"/>
                <a:ea typeface="ＭＳ Ｐゴシック" charset="0"/>
                <a:cs typeface="Times" charset="0"/>
              </a:rPr>
              <a:t>”</a:t>
            </a:r>
            <a:r>
              <a:rPr lang="en-US" altLang="ja-JP" sz="2000">
                <a:latin typeface="Verdana" charset="0"/>
                <a:ea typeface="ＭＳ Ｐゴシック" charset="0"/>
                <a:cs typeface="Times" charset="0"/>
              </a:rPr>
              <a:t> form of CTA</a:t>
            </a:r>
          </a:p>
          <a:p>
            <a:r>
              <a:rPr lang="en-US" sz="2000">
                <a:latin typeface="Verdana" charset="0"/>
                <a:ea typeface="ＭＳ Ｐゴシック" charset="0"/>
                <a:cs typeface="Times" charset="0"/>
              </a:rPr>
              <a:t>ACT-R emphasizes </a:t>
            </a:r>
            <a:r>
              <a:rPr lang="ja-JP" altLang="en-US" sz="2000">
                <a:latin typeface="Verdana" charset="0"/>
                <a:ea typeface="ＭＳ Ｐゴシック" charset="0"/>
                <a:cs typeface="Times" charset="0"/>
              </a:rPr>
              <a:t>“</a:t>
            </a:r>
            <a:r>
              <a:rPr lang="en-US" altLang="ja-JP" sz="2000">
                <a:latin typeface="Verdana" charset="0"/>
                <a:ea typeface="ＭＳ Ｐゴシック" charset="0"/>
                <a:cs typeface="Times" charset="0"/>
              </a:rPr>
              <a:t>goal-factored</a:t>
            </a:r>
            <a:r>
              <a:rPr lang="ja-JP" altLang="en-US" sz="2000">
                <a:latin typeface="Verdana" charset="0"/>
                <a:ea typeface="ＭＳ Ｐゴシック" charset="0"/>
                <a:cs typeface="Times" charset="0"/>
              </a:rPr>
              <a:t>”</a:t>
            </a:r>
            <a:r>
              <a:rPr lang="en-US" altLang="ja-JP" sz="2000">
                <a:latin typeface="Verdana" charset="0"/>
                <a:ea typeface="ＭＳ Ｐゴシック" charset="0"/>
                <a:cs typeface="Times" charset="0"/>
              </a:rPr>
              <a:t> knowledge elements</a:t>
            </a:r>
          </a:p>
          <a:p>
            <a:r>
              <a:rPr lang="en-US" sz="2000">
                <a:latin typeface="Verdana" charset="0"/>
                <a:ea typeface="ＭＳ Ｐゴシック" charset="0"/>
                <a:cs typeface="Times" charset="0"/>
              </a:rPr>
              <a:t>Break down task: </a:t>
            </a:r>
          </a:p>
          <a:p>
            <a:pPr lvl="1"/>
            <a:r>
              <a:rPr lang="en-US" sz="1800">
                <a:latin typeface="Verdana" charset="0"/>
                <a:ea typeface="ＭＳ Ｐゴシック" charset="0"/>
                <a:cs typeface="Times" charset="0"/>
              </a:rPr>
              <a:t>7 major goals</a:t>
            </a:r>
          </a:p>
          <a:p>
            <a:pPr lvl="1"/>
            <a:r>
              <a:rPr lang="en-US" sz="1800">
                <a:latin typeface="Verdana" charset="0"/>
                <a:ea typeface="ＭＳ Ｐゴシック" charset="0"/>
                <a:cs typeface="Times" charset="0"/>
              </a:rPr>
              <a:t>Each goal has multiple steps or subgoals to perform</a:t>
            </a:r>
          </a:p>
          <a:p>
            <a:pPr lvl="1"/>
            <a:r>
              <a:rPr lang="en-US" sz="1800">
                <a:latin typeface="Verdana" charset="0"/>
                <a:ea typeface="ＭＳ Ｐゴシック" charset="0"/>
                <a:cs typeface="Times" charset="0"/>
              </a:rPr>
              <a:t>Key productions react to major goals &amp; set subgoals</a:t>
            </a:r>
          </a:p>
        </p:txBody>
      </p:sp>
      <p:sp>
        <p:nvSpPr>
          <p:cNvPr id="46087" name="Rectangle 8"/>
          <p:cNvSpPr>
            <a:spLocks noChangeArrowheads="1"/>
          </p:cNvSpPr>
          <p:nvPr/>
        </p:nvSpPr>
        <p:spPr bwMode="auto">
          <a:xfrm>
            <a:off x="7694613" y="1444625"/>
            <a:ext cx="585787" cy="4719638"/>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Tree>
    <p:extLst>
      <p:ext uri="{BB962C8B-B14F-4D97-AF65-F5344CB8AC3E}">
        <p14:creationId xmlns:p14="http://schemas.microsoft.com/office/powerpoint/2010/main" val="65784989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226794" y="209183"/>
            <a:ext cx="7772400" cy="620712"/>
          </a:xfrm>
        </p:spPr>
        <p:txBody>
          <a:bodyPr>
            <a:noAutofit/>
          </a:bodyPr>
          <a:lstStyle/>
          <a:p>
            <a:r>
              <a:rPr lang="en-US" sz="3200" dirty="0">
                <a:latin typeface="Verdana" charset="0"/>
                <a:ea typeface="ＭＳ Ｐゴシック" charset="0"/>
                <a:cs typeface="ＭＳ Ｐゴシック" charset="0"/>
              </a:rPr>
              <a:t>Sample </a:t>
            </a:r>
            <a:r>
              <a:rPr lang="en-US" sz="3200" dirty="0" smtClean="0">
                <a:latin typeface="Verdana" charset="0"/>
                <a:ea typeface="ＭＳ Ｐゴシック" charset="0"/>
                <a:cs typeface="ＭＳ Ｐゴシック" charset="0"/>
              </a:rPr>
              <a:t>Transcript: </a:t>
            </a:r>
            <a:br>
              <a:rPr lang="en-US" sz="3200" dirty="0" smtClean="0">
                <a:latin typeface="Verdana" charset="0"/>
                <a:ea typeface="ＭＳ Ｐゴシック" charset="0"/>
                <a:cs typeface="ＭＳ Ｐゴシック" charset="0"/>
              </a:rPr>
            </a:br>
            <a:r>
              <a:rPr lang="en-US" sz="2800" dirty="0" smtClean="0">
                <a:latin typeface="Verdana" charset="0"/>
                <a:ea typeface="ＭＳ Ｐゴシック" charset="0"/>
                <a:cs typeface="ＭＳ Ｐゴシック" charset="0"/>
              </a:rPr>
              <a:t>How would you analyze?</a:t>
            </a:r>
            <a:endParaRPr lang="en-US" sz="2800" dirty="0">
              <a:latin typeface="Verdana" charset="0"/>
              <a:ea typeface="ＭＳ Ｐゴシック" charset="0"/>
              <a:cs typeface="ＭＳ Ｐゴシック" charset="0"/>
            </a:endParaRPr>
          </a:p>
        </p:txBody>
      </p:sp>
      <p:graphicFrame>
        <p:nvGraphicFramePr>
          <p:cNvPr id="47106" name="Object 2"/>
          <p:cNvGraphicFramePr>
            <a:graphicFrameLocks noGrp="1" noChangeAspect="1"/>
          </p:cNvGraphicFramePr>
          <p:nvPr>
            <p:ph type="tbl" idx="1"/>
          </p:nvPr>
        </p:nvGraphicFramePr>
        <p:xfrm>
          <a:off x="0" y="995363"/>
          <a:ext cx="9144000" cy="5551487"/>
        </p:xfrm>
        <a:graphic>
          <a:graphicData uri="http://schemas.openxmlformats.org/presentationml/2006/ole">
            <mc:AlternateContent xmlns:mc="http://schemas.openxmlformats.org/markup-compatibility/2006">
              <mc:Choice xmlns:v="urn:schemas-microsoft-com:vml" Requires="v">
                <p:oleObj spid="_x0000_s40975" name="Document" r:id="rId3" imgW="8216900" imgH="4991100" progId="Word.Document.8">
                  <p:embed/>
                </p:oleObj>
              </mc:Choice>
              <mc:Fallback>
                <p:oleObj name="Document" r:id="rId3" imgW="8216900" imgH="49911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95363"/>
                        <a:ext cx="9144000" cy="555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Rectangle 1"/>
          <p:cNvSpPr/>
          <p:nvPr/>
        </p:nvSpPr>
        <p:spPr>
          <a:xfrm>
            <a:off x="7642521" y="929770"/>
            <a:ext cx="1501479" cy="52309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54004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normAutofit fontScale="90000"/>
          </a:bodyPr>
          <a:lstStyle/>
          <a:p>
            <a:r>
              <a:rPr lang="en-US" sz="3600">
                <a:latin typeface="Verdana" charset="0"/>
                <a:ea typeface="ＭＳ Ｐゴシック" charset="0"/>
                <a:cs typeface="ＭＳ Ｐゴシック" charset="0"/>
              </a:rPr>
              <a:t>Observations about this verbal report</a:t>
            </a:r>
          </a:p>
        </p:txBody>
      </p:sp>
      <p:sp>
        <p:nvSpPr>
          <p:cNvPr id="48130" name="Rectangle 3"/>
          <p:cNvSpPr>
            <a:spLocks noGrp="1" noChangeArrowheads="1"/>
          </p:cNvSpPr>
          <p:nvPr>
            <p:ph type="body" idx="1"/>
          </p:nvPr>
        </p:nvSpPr>
        <p:spPr>
          <a:xfrm>
            <a:off x="685800" y="1906588"/>
            <a:ext cx="7772400" cy="4189412"/>
          </a:xfrm>
        </p:spPr>
        <p:txBody>
          <a:bodyPr>
            <a:normAutofit lnSpcReduction="10000"/>
          </a:bodyPr>
          <a:lstStyle/>
          <a:p>
            <a:pPr marL="354013" indent="-354013"/>
            <a:r>
              <a:rPr lang="en-US" sz="2400">
                <a:latin typeface="Verdana" charset="0"/>
                <a:ea typeface="ＭＳ Ｐゴシック" charset="0"/>
                <a:cs typeface="Times" charset="0"/>
              </a:rPr>
              <a:t>No evidence for goal 3, characterize the problem</a:t>
            </a:r>
          </a:p>
          <a:p>
            <a:pPr marL="754063" lvl="1"/>
            <a:r>
              <a:rPr lang="en-US" sz="2000">
                <a:latin typeface="Verdana" charset="0"/>
                <a:ea typeface="ＭＳ Ｐゴシック" charset="0"/>
                <a:cs typeface="Times" charset="0"/>
              </a:rPr>
              <a:t>Line 10: student simply jumps to selecting a data representation (goal 4) without thinking about why.</a:t>
            </a:r>
          </a:p>
          <a:p>
            <a:pPr marL="354013" indent="-354013"/>
            <a:r>
              <a:rPr lang="en-US" sz="2400">
                <a:latin typeface="Verdana" charset="0"/>
                <a:ea typeface="ＭＳ Ｐゴシック" charset="0"/>
                <a:cs typeface="Times" charset="0"/>
              </a:rPr>
              <a:t>No evidence for goal 7, evaluate evidence  </a:t>
            </a:r>
          </a:p>
          <a:p>
            <a:pPr marL="354013" indent="-354013"/>
            <a:r>
              <a:rPr lang="en-US" sz="2400">
                <a:latin typeface="Verdana" charset="0"/>
                <a:ea typeface="ＭＳ Ｐゴシック" charset="0"/>
                <a:cs typeface="Times" charset="0"/>
              </a:rPr>
              <a:t>Minor interpretation error </a:t>
            </a:r>
          </a:p>
          <a:p>
            <a:pPr marL="754063" lvl="1"/>
            <a:r>
              <a:rPr lang="en-US" sz="2000">
                <a:latin typeface="Verdana" charset="0"/>
                <a:ea typeface="ＭＳ Ｐゴシック" charset="0"/>
                <a:cs typeface="Times" charset="0"/>
              </a:rPr>
              <a:t>Line 13: student mentions the </a:t>
            </a:r>
            <a:r>
              <a:rPr lang="ja-JP" altLang="en-US" sz="2000">
                <a:latin typeface="Verdana" charset="0"/>
                <a:ea typeface="ＭＳ Ｐゴシック" charset="0"/>
                <a:cs typeface="Times" charset="0"/>
              </a:rPr>
              <a:t>“</a:t>
            </a:r>
            <a:r>
              <a:rPr lang="en-US" altLang="ja-JP" sz="2000">
                <a:latin typeface="Verdana" charset="0"/>
                <a:ea typeface="ＭＳ Ｐゴシック" charset="0"/>
                <a:cs typeface="Times" charset="0"/>
              </a:rPr>
              <a:t>average</a:t>
            </a:r>
            <a:r>
              <a:rPr lang="ja-JP" altLang="en-US" sz="2000">
                <a:latin typeface="Verdana" charset="0"/>
                <a:ea typeface="ＭＳ Ｐゴシック" charset="0"/>
                <a:cs typeface="Times" charset="0"/>
              </a:rPr>
              <a:t>”</a:t>
            </a:r>
            <a:r>
              <a:rPr lang="en-US" altLang="ja-JP" sz="2000">
                <a:latin typeface="Verdana" charset="0"/>
                <a:ea typeface="ＭＳ Ｐゴシック" charset="0"/>
                <a:cs typeface="Times" charset="0"/>
              </a:rPr>
              <a:t> when in fact boxplots display the median not the mean </a:t>
            </a:r>
          </a:p>
          <a:p>
            <a:pPr marL="354013" indent="-354013"/>
            <a:r>
              <a:rPr lang="en-US" sz="2400" i="1">
                <a:latin typeface="Verdana" charset="0"/>
                <a:ea typeface="ＭＳ Ｐゴシック" charset="0"/>
                <a:cs typeface="Times" charset="0"/>
              </a:rPr>
              <a:t>Note: These observations should be indicated in the annotation column of the transcript</a:t>
            </a:r>
            <a:r>
              <a:rPr lang="en-US" sz="2400">
                <a:latin typeface="Verdana" charset="0"/>
                <a:ea typeface="ＭＳ Ｐゴシック" charset="0"/>
                <a:cs typeface="Times" charset="0"/>
              </a:rPr>
              <a:t> (I left them off given limited space).</a:t>
            </a:r>
          </a:p>
          <a:p>
            <a:pPr marL="354013" indent="-354013"/>
            <a:endParaRPr lang="en-US" sz="1400">
              <a:latin typeface="Times" charset="0"/>
              <a:ea typeface="ＭＳ Ｐゴシック" charset="0"/>
              <a:cs typeface="Times" charset="0"/>
            </a:endParaRPr>
          </a:p>
        </p:txBody>
      </p:sp>
    </p:spTree>
    <p:extLst>
      <p:ext uri="{BB962C8B-B14F-4D97-AF65-F5344CB8AC3E}">
        <p14:creationId xmlns:p14="http://schemas.microsoft.com/office/powerpoint/2010/main" val="38556261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3" name="Object 2"/>
          <p:cNvGraphicFramePr>
            <a:graphicFrameLocks noChangeAspect="1"/>
          </p:cNvGraphicFramePr>
          <p:nvPr/>
        </p:nvGraphicFramePr>
        <p:xfrm>
          <a:off x="3646488" y="546100"/>
          <a:ext cx="6318250" cy="7296150"/>
        </p:xfrm>
        <a:graphic>
          <a:graphicData uri="http://schemas.openxmlformats.org/presentationml/2006/ole">
            <mc:AlternateContent xmlns:mc="http://schemas.openxmlformats.org/markup-compatibility/2006">
              <mc:Choice xmlns:v="urn:schemas-microsoft-com:vml" Requires="v">
                <p:oleObj spid="_x0000_s43023" name="Document" r:id="rId3" imgW="5486400" imgH="6337300" progId="Word.Document.8">
                  <p:embed/>
                </p:oleObj>
              </mc:Choice>
              <mc:Fallback>
                <p:oleObj name="Document" r:id="rId3" imgW="5486400" imgH="63373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6488" y="546100"/>
                        <a:ext cx="6318250" cy="729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49154" name="Line 3"/>
          <p:cNvSpPr>
            <a:spLocks noChangeShapeType="1"/>
          </p:cNvSpPr>
          <p:nvPr/>
        </p:nvSpPr>
        <p:spPr bwMode="auto">
          <a:xfrm flipV="1">
            <a:off x="8451850" y="336550"/>
            <a:ext cx="0" cy="619601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55" name="Line 4"/>
          <p:cNvSpPr>
            <a:spLocks noChangeShapeType="1"/>
          </p:cNvSpPr>
          <p:nvPr/>
        </p:nvSpPr>
        <p:spPr bwMode="auto">
          <a:xfrm flipH="1">
            <a:off x="6540500" y="336550"/>
            <a:ext cx="18986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56" name="Line 5"/>
          <p:cNvSpPr>
            <a:spLocks noChangeShapeType="1"/>
          </p:cNvSpPr>
          <p:nvPr/>
        </p:nvSpPr>
        <p:spPr bwMode="auto">
          <a:xfrm>
            <a:off x="6551613" y="334963"/>
            <a:ext cx="0" cy="25558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57" name="Text Box 6"/>
          <p:cNvSpPr txBox="1">
            <a:spLocks noChangeArrowheads="1"/>
          </p:cNvSpPr>
          <p:nvPr/>
        </p:nvSpPr>
        <p:spPr bwMode="auto">
          <a:xfrm>
            <a:off x="7677150" y="700088"/>
            <a:ext cx="533400" cy="2921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400">
                <a:latin typeface="Times New Roman" charset="0"/>
                <a:cs typeface="Times" charset="0"/>
              </a:rPr>
              <a:t>20%</a:t>
            </a:r>
          </a:p>
        </p:txBody>
      </p:sp>
      <p:sp>
        <p:nvSpPr>
          <p:cNvPr id="49158" name="Rectangle 7"/>
          <p:cNvSpPr>
            <a:spLocks noGrp="1" noChangeArrowheads="1"/>
          </p:cNvSpPr>
          <p:nvPr>
            <p:ph type="title"/>
          </p:nvPr>
        </p:nvSpPr>
        <p:spPr>
          <a:xfrm>
            <a:off x="747713" y="460375"/>
            <a:ext cx="4187825" cy="1728788"/>
          </a:xfrm>
        </p:spPr>
        <p:txBody>
          <a:bodyPr/>
          <a:lstStyle/>
          <a:p>
            <a:r>
              <a:rPr lang="en-US" sz="3200">
                <a:latin typeface="Verdana" charset="0"/>
                <a:ea typeface="ＭＳ Ｐゴシック" charset="0"/>
                <a:cs typeface="ＭＳ Ｐゴシック" charset="0"/>
              </a:rPr>
              <a:t>Comparing Think Aloud Results with Task Analysis</a:t>
            </a:r>
          </a:p>
        </p:txBody>
      </p:sp>
      <p:sp>
        <p:nvSpPr>
          <p:cNvPr id="49159" name="Rectangle 8"/>
          <p:cNvSpPr>
            <a:spLocks noGrp="1" noChangeArrowheads="1"/>
          </p:cNvSpPr>
          <p:nvPr>
            <p:ph type="body" idx="1"/>
          </p:nvPr>
        </p:nvSpPr>
        <p:spPr>
          <a:xfrm>
            <a:off x="860425" y="2281238"/>
            <a:ext cx="3862388" cy="3989387"/>
          </a:xfrm>
        </p:spPr>
        <p:txBody>
          <a:bodyPr/>
          <a:lstStyle/>
          <a:p>
            <a:r>
              <a:rPr lang="en-US" sz="2000">
                <a:latin typeface="Verdana" charset="0"/>
                <a:ea typeface="ＭＳ Ｐゴシック" charset="0"/>
                <a:cs typeface="Times" charset="0"/>
              </a:rPr>
              <a:t>Percentages to the right of each step represent the percentage of students in the think-aloud study who showed explicit evidence of engaging in that step. </a:t>
            </a:r>
          </a:p>
          <a:p>
            <a:r>
              <a:rPr lang="en-US" sz="2000">
                <a:latin typeface="Verdana" charset="0"/>
                <a:ea typeface="ＭＳ Ｐゴシック" charset="0"/>
                <a:cs typeface="Times" charset="0"/>
              </a:rPr>
              <a:t>Step 3 is totally absent!</a:t>
            </a:r>
          </a:p>
          <a:p>
            <a:pPr lvl="1"/>
            <a:r>
              <a:rPr lang="en-US" sz="1800">
                <a:latin typeface="Verdana" charset="0"/>
                <a:ea typeface="ＭＳ Ｐゴシック" charset="0"/>
                <a:cs typeface="Times" charset="0"/>
              </a:rPr>
              <a:t>A tutor can help students to do &amp; remember to do step 3</a:t>
            </a:r>
          </a:p>
        </p:txBody>
      </p:sp>
    </p:spTree>
    <p:extLst>
      <p:ext uri="{BB962C8B-B14F-4D97-AF65-F5344CB8AC3E}">
        <p14:creationId xmlns:p14="http://schemas.microsoft.com/office/powerpoint/2010/main" val="331232960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69925" y="447675"/>
            <a:ext cx="7772400" cy="1143000"/>
          </a:xfrm>
        </p:spPr>
        <p:txBody>
          <a:bodyPr>
            <a:normAutofit fontScale="90000"/>
          </a:bodyPr>
          <a:lstStyle/>
          <a:p>
            <a:r>
              <a:rPr lang="en-US">
                <a:latin typeface="Verdana" charset="0"/>
                <a:ea typeface="ＭＳ Ｐゴシック" charset="0"/>
                <a:cs typeface="ＭＳ Ｐゴシック" charset="0"/>
              </a:rPr>
              <a:t>Inspiration for Production Rules</a:t>
            </a:r>
          </a:p>
        </p:txBody>
      </p:sp>
      <p:sp>
        <p:nvSpPr>
          <p:cNvPr id="50178" name="Rectangle 3"/>
          <p:cNvSpPr>
            <a:spLocks noGrp="1" noChangeArrowheads="1"/>
          </p:cNvSpPr>
          <p:nvPr>
            <p:ph type="body" idx="1"/>
          </p:nvPr>
        </p:nvSpPr>
        <p:spPr>
          <a:xfrm>
            <a:off x="701675" y="1687513"/>
            <a:ext cx="7772400" cy="4278312"/>
          </a:xfrm>
        </p:spPr>
        <p:txBody>
          <a:bodyPr>
            <a:normAutofit fontScale="92500" lnSpcReduction="10000"/>
          </a:bodyPr>
          <a:lstStyle/>
          <a:p>
            <a:r>
              <a:rPr lang="en-US">
                <a:latin typeface="Verdana" charset="0"/>
                <a:ea typeface="ＭＳ Ｐゴシック" charset="0"/>
                <a:cs typeface="ＭＳ Ｐゴシック" charset="0"/>
              </a:rPr>
              <a:t>Missing production (to set goal 3):</a:t>
            </a:r>
            <a:br>
              <a:rPr lang="en-US">
                <a:latin typeface="Verdana" charset="0"/>
                <a:ea typeface="ＭＳ Ｐゴシック" charset="0"/>
                <a:cs typeface="ＭＳ Ｐゴシック" charset="0"/>
              </a:rPr>
            </a:br>
            <a:r>
              <a:rPr lang="en-US" sz="2000" u="sng">
                <a:latin typeface="Verdana" charset="0"/>
                <a:ea typeface="ＭＳ Ｐゴシック" charset="0"/>
                <a:cs typeface="ＭＳ Ｐゴシック" charset="0"/>
              </a:rPr>
              <a:t>Characterize problem</a:t>
            </a:r>
            <a:r>
              <a:rPr lang="en-US" sz="2000">
                <a:latin typeface="Verdana" charset="0"/>
                <a:ea typeface="ＭＳ Ｐゴシック" charset="0"/>
                <a:cs typeface="ＭＳ Ｐゴシック" charset="0"/>
              </a:rPr>
              <a:t/>
            </a:r>
            <a:br>
              <a:rPr lang="en-US" sz="2000">
                <a:latin typeface="Verdana" charset="0"/>
                <a:ea typeface="ＭＳ Ｐゴシック" charset="0"/>
                <a:cs typeface="ＭＳ Ｐゴシック" charset="0"/>
              </a:rPr>
            </a:br>
            <a:r>
              <a:rPr lang="en-US" sz="2000">
                <a:latin typeface="Verdana" charset="0"/>
                <a:ea typeface="ＭＳ Ｐゴシック" charset="0"/>
                <a:cs typeface="ＭＳ Ｐゴシック" charset="0"/>
              </a:rPr>
              <a:t>If goal is to do an exploratory data analysis</a:t>
            </a:r>
            <a:br>
              <a:rPr lang="en-US" sz="2000">
                <a:latin typeface="Verdana" charset="0"/>
                <a:ea typeface="ＭＳ Ｐゴシック" charset="0"/>
                <a:cs typeface="ＭＳ Ｐゴシック" charset="0"/>
              </a:rPr>
            </a:br>
            <a:r>
              <a:rPr lang="en-US" sz="2000">
                <a:latin typeface="Verdana" charset="0"/>
                <a:ea typeface="ＭＳ Ｐゴシック" charset="0"/>
                <a:cs typeface="ＭＳ Ｐゴシック" charset="0"/>
              </a:rPr>
              <a:t>&amp; relevant variables have been identified</a:t>
            </a:r>
            <a:br>
              <a:rPr lang="en-US" sz="2000">
                <a:latin typeface="Verdana" charset="0"/>
                <a:ea typeface="ＭＳ Ｐゴシック" charset="0"/>
                <a:cs typeface="ＭＳ Ｐゴシック" charset="0"/>
              </a:rPr>
            </a:br>
            <a:r>
              <a:rPr lang="en-US" sz="2000">
                <a:latin typeface="Verdana" charset="0"/>
                <a:ea typeface="ＭＳ Ｐゴシック" charset="0"/>
                <a:cs typeface="ＭＳ Ｐゴシック" charset="0"/>
              </a:rPr>
              <a:t>then</a:t>
            </a:r>
            <a:br>
              <a:rPr lang="en-US" sz="2000">
                <a:latin typeface="Verdana" charset="0"/>
                <a:ea typeface="ＭＳ Ｐゴシック" charset="0"/>
                <a:cs typeface="ＭＳ Ｐゴシック" charset="0"/>
              </a:rPr>
            </a:br>
            <a:r>
              <a:rPr lang="en-US" sz="2000">
                <a:latin typeface="Verdana" charset="0"/>
                <a:ea typeface="ＭＳ Ｐゴシック" charset="0"/>
                <a:cs typeface="ＭＳ Ｐゴシック" charset="0"/>
              </a:rPr>
              <a:t>set a subgoal to identify variable types</a:t>
            </a:r>
          </a:p>
          <a:p>
            <a:r>
              <a:rPr lang="en-US">
                <a:latin typeface="Verdana" charset="0"/>
                <a:ea typeface="ＭＳ Ｐゴシック" charset="0"/>
                <a:cs typeface="ＭＳ Ｐゴシック" charset="0"/>
              </a:rPr>
              <a:t>Buggy production </a:t>
            </a:r>
            <a:r>
              <a:rPr lang="en-US" sz="2000">
                <a:latin typeface="Verdana" charset="0"/>
                <a:ea typeface="ＭＳ Ｐゴシック" charset="0"/>
                <a:cs typeface="ＭＳ Ｐゴシック" charset="0"/>
              </a:rPr>
              <a:t>(skipping from goal 2 to 4)</a:t>
            </a:r>
            <a:r>
              <a:rPr lang="en-US">
                <a:latin typeface="Verdana" charset="0"/>
                <a:ea typeface="ＭＳ Ｐゴシック" charset="0"/>
                <a:cs typeface="ＭＳ Ｐゴシック" charset="0"/>
              </a:rPr>
              <a:t>:</a:t>
            </a:r>
            <a:br>
              <a:rPr lang="en-US">
                <a:latin typeface="Verdana" charset="0"/>
                <a:ea typeface="ＭＳ Ｐゴシック" charset="0"/>
                <a:cs typeface="ＭＳ Ｐゴシック" charset="0"/>
              </a:rPr>
            </a:br>
            <a:r>
              <a:rPr lang="en-US" sz="2000" u="sng">
                <a:latin typeface="Verdana" charset="0"/>
                <a:ea typeface="ＭＳ Ｐゴシック" charset="0"/>
                <a:cs typeface="ＭＳ Ｐゴシック" charset="0"/>
              </a:rPr>
              <a:t>Select any data representation</a:t>
            </a:r>
            <a:r>
              <a:rPr lang="en-US" sz="2000">
                <a:latin typeface="Verdana" charset="0"/>
                <a:ea typeface="ＭＳ Ｐゴシック" charset="0"/>
                <a:cs typeface="ＭＳ Ｐゴシック" charset="0"/>
              </a:rPr>
              <a:t/>
            </a:r>
            <a:br>
              <a:rPr lang="en-US" sz="2000">
                <a:latin typeface="Verdana" charset="0"/>
                <a:ea typeface="ＭＳ Ｐゴシック" charset="0"/>
                <a:cs typeface="ＭＳ Ｐゴシック" charset="0"/>
              </a:rPr>
            </a:br>
            <a:r>
              <a:rPr lang="en-US" sz="2000">
                <a:latin typeface="Verdana" charset="0"/>
                <a:ea typeface="ＭＳ Ｐゴシック" charset="0"/>
                <a:cs typeface="ＭＳ Ｐゴシック" charset="0"/>
              </a:rPr>
              <a:t>If goal is to do an exploratory data analysis</a:t>
            </a:r>
            <a:br>
              <a:rPr lang="en-US" sz="2000">
                <a:latin typeface="Verdana" charset="0"/>
                <a:ea typeface="ＭＳ Ｐゴシック" charset="0"/>
                <a:cs typeface="ＭＳ Ｐゴシック" charset="0"/>
              </a:rPr>
            </a:br>
            <a:r>
              <a:rPr lang="en-US" sz="2000">
                <a:latin typeface="Verdana" charset="0"/>
                <a:ea typeface="ＭＳ Ｐゴシック" charset="0"/>
                <a:cs typeface="ＭＳ Ｐゴシック" charset="0"/>
              </a:rPr>
              <a:t>&amp; relevant variables have been identified</a:t>
            </a:r>
            <a:br>
              <a:rPr lang="en-US" sz="2000">
                <a:latin typeface="Verdana" charset="0"/>
                <a:ea typeface="ＭＳ Ｐゴシック" charset="0"/>
                <a:cs typeface="ＭＳ Ｐゴシック" charset="0"/>
              </a:rPr>
            </a:br>
            <a:r>
              <a:rPr lang="en-US" sz="2000">
                <a:latin typeface="Verdana" charset="0"/>
                <a:ea typeface="ＭＳ Ｐゴシック" charset="0"/>
                <a:cs typeface="ＭＳ Ｐゴシック" charset="0"/>
              </a:rPr>
              <a:t>then</a:t>
            </a:r>
            <a:br>
              <a:rPr lang="en-US" sz="2000">
                <a:latin typeface="Verdana" charset="0"/>
                <a:ea typeface="ＭＳ Ｐゴシック" charset="0"/>
                <a:cs typeface="ＭＳ Ｐゴシック" charset="0"/>
              </a:rPr>
            </a:br>
            <a:r>
              <a:rPr lang="en-US" sz="2000">
                <a:latin typeface="Verdana" charset="0"/>
                <a:ea typeface="ＭＳ Ｐゴシック" charset="0"/>
                <a:cs typeface="ＭＳ Ｐゴシック" charset="0"/>
              </a:rPr>
              <a:t>set a subgoal to conduct an analysis by picking any data representation</a:t>
            </a:r>
            <a:endParaRPr lang="en-US">
              <a:latin typeface="Verdana" charset="0"/>
              <a:ea typeface="ＭＳ Ｐゴシック" charset="0"/>
              <a:cs typeface="ＭＳ Ｐゴシック" charset="0"/>
            </a:endParaRPr>
          </a:p>
        </p:txBody>
      </p:sp>
    </p:spTree>
    <p:extLst>
      <p:ext uri="{BB962C8B-B14F-4D97-AF65-F5344CB8AC3E}">
        <p14:creationId xmlns:p14="http://schemas.microsoft.com/office/powerpoint/2010/main" val="286315337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165100" y="315913"/>
            <a:ext cx="8724900" cy="795337"/>
          </a:xfrm>
        </p:spPr>
        <p:txBody>
          <a:bodyPr>
            <a:normAutofit fontScale="90000"/>
          </a:bodyPr>
          <a:lstStyle/>
          <a:p>
            <a:r>
              <a:rPr lang="en-US">
                <a:latin typeface="Verdana" charset="0"/>
                <a:ea typeface="ＭＳ Ｐゴシック" charset="0"/>
                <a:cs typeface="ＭＳ Ｐゴシック" charset="0"/>
              </a:rPr>
              <a:t>Alternative way of describing a model: Flow charts</a:t>
            </a:r>
          </a:p>
        </p:txBody>
      </p:sp>
      <p:pic>
        <p:nvPicPr>
          <p:cNvPr id="51202" name="Picture 24" descr="Addition Top It Very Simpl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0775" y="1485900"/>
            <a:ext cx="7227888" cy="469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3" name="Text Box 4"/>
          <p:cNvSpPr txBox="1">
            <a:spLocks noChangeArrowheads="1"/>
          </p:cNvSpPr>
          <p:nvPr/>
        </p:nvSpPr>
        <p:spPr bwMode="auto">
          <a:xfrm>
            <a:off x="0" y="4508500"/>
            <a:ext cx="3178175" cy="212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100" b="1">
                <a:solidFill>
                  <a:schemeClr val="tx2"/>
                </a:solidFill>
                <a:cs typeface="Verdana" charset="0"/>
              </a:rPr>
              <a:t>Legend</a:t>
            </a:r>
            <a:r>
              <a:rPr lang="en-US" sz="1100">
                <a:cs typeface="Verdana" charset="0"/>
              </a:rPr>
              <a:t> </a:t>
            </a:r>
          </a:p>
          <a:p>
            <a:r>
              <a:rPr lang="en-US" sz="1100">
                <a:solidFill>
                  <a:schemeClr val="tx2"/>
                </a:solidFill>
                <a:cs typeface="Verdana" charset="0"/>
              </a:rPr>
              <a:t>Diamonds</a:t>
            </a:r>
            <a:r>
              <a:rPr lang="en-US" sz="1100">
                <a:cs typeface="Verdana" charset="0"/>
              </a:rPr>
              <a:t>= junctures in thought process</a:t>
            </a:r>
          </a:p>
          <a:p>
            <a:r>
              <a:rPr lang="en-US" sz="1100">
                <a:solidFill>
                  <a:schemeClr val="tx2"/>
                </a:solidFill>
                <a:cs typeface="Verdana" charset="0"/>
              </a:rPr>
              <a:t>Rectangles</a:t>
            </a:r>
            <a:r>
              <a:rPr lang="en-US" sz="1100">
                <a:cs typeface="Verdana" charset="0"/>
              </a:rPr>
              <a:t> = actions</a:t>
            </a:r>
          </a:p>
          <a:p>
            <a:r>
              <a:rPr lang="en-US" sz="1100">
                <a:solidFill>
                  <a:schemeClr val="tx2"/>
                </a:solidFill>
                <a:cs typeface="Verdana" charset="0"/>
              </a:rPr>
              <a:t>Rounded Rectangles </a:t>
            </a:r>
            <a:r>
              <a:rPr lang="en-US" sz="1100">
                <a:cs typeface="Verdana" charset="0"/>
              </a:rPr>
              <a:t>= start or termination of cognitive process or procedure</a:t>
            </a:r>
          </a:p>
          <a:p>
            <a:endParaRPr lang="en-US" sz="1100">
              <a:cs typeface="Verdana" charset="0"/>
            </a:endParaRPr>
          </a:p>
          <a:p>
            <a:r>
              <a:rPr lang="en-US" sz="1100">
                <a:solidFill>
                  <a:schemeClr val="tx2"/>
                </a:solidFill>
                <a:cs typeface="Verdana" charset="0"/>
              </a:rPr>
              <a:t>Yellow </a:t>
            </a:r>
            <a:r>
              <a:rPr lang="en-US" sz="1100">
                <a:cs typeface="Verdana" charset="0"/>
              </a:rPr>
              <a:t>= simple addition</a:t>
            </a:r>
          </a:p>
          <a:p>
            <a:r>
              <a:rPr lang="en-US" sz="1100">
                <a:solidFill>
                  <a:schemeClr val="tx2"/>
                </a:solidFill>
                <a:cs typeface="Verdana" charset="0"/>
              </a:rPr>
              <a:t>Light blue </a:t>
            </a:r>
            <a:r>
              <a:rPr lang="en-US" sz="1100">
                <a:cs typeface="Verdana" charset="0"/>
              </a:rPr>
              <a:t>= numerical notation</a:t>
            </a:r>
          </a:p>
          <a:p>
            <a:r>
              <a:rPr lang="en-US" sz="1100">
                <a:solidFill>
                  <a:schemeClr val="tx2"/>
                </a:solidFill>
                <a:cs typeface="Verdana" charset="0"/>
              </a:rPr>
              <a:t>Light green </a:t>
            </a:r>
            <a:r>
              <a:rPr lang="en-US" sz="1100">
                <a:cs typeface="Verdana" charset="0"/>
              </a:rPr>
              <a:t>= numerical magnitude comparison</a:t>
            </a:r>
          </a:p>
          <a:p>
            <a:endParaRPr lang="en-US" sz="1100">
              <a:cs typeface="Verdana" charset="0"/>
            </a:endParaRPr>
          </a:p>
        </p:txBody>
      </p:sp>
    </p:spTree>
    <p:extLst>
      <p:ext uri="{BB962C8B-B14F-4D97-AF65-F5344CB8AC3E}">
        <p14:creationId xmlns:p14="http://schemas.microsoft.com/office/powerpoint/2010/main" val="392020167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3" descr="Fig5CmapSeasons-larg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7850" y="1298575"/>
            <a:ext cx="4935538"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6" name="TextBox 4"/>
          <p:cNvSpPr txBox="1">
            <a:spLocks noChangeArrowheads="1"/>
          </p:cNvSpPr>
          <p:nvPr/>
        </p:nvSpPr>
        <p:spPr bwMode="auto">
          <a:xfrm>
            <a:off x="674688" y="5683250"/>
            <a:ext cx="799782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2000">
                <a:latin typeface="Times New Roman" charset="0"/>
              </a:rPr>
              <a:t>Source: http://cmap.ihmc.us/publications/researchpapers/theorycmaps/theoryunderlyingconceptmaps.htm </a:t>
            </a:r>
          </a:p>
        </p:txBody>
      </p:sp>
      <p:sp>
        <p:nvSpPr>
          <p:cNvPr id="52227" name="Rectangle 2"/>
          <p:cNvSpPr>
            <a:spLocks noGrp="1" noChangeArrowheads="1"/>
          </p:cNvSpPr>
          <p:nvPr>
            <p:ph type="title"/>
          </p:nvPr>
        </p:nvSpPr>
        <p:spPr>
          <a:xfrm>
            <a:off x="165100" y="180975"/>
            <a:ext cx="8724900" cy="795338"/>
          </a:xfrm>
        </p:spPr>
        <p:txBody>
          <a:bodyPr>
            <a:normAutofit fontScale="90000"/>
          </a:bodyPr>
          <a:lstStyle/>
          <a:p>
            <a:r>
              <a:rPr lang="en-US">
                <a:latin typeface="Verdana" charset="0"/>
                <a:ea typeface="ＭＳ Ｐゴシック" charset="0"/>
                <a:cs typeface="ＭＳ Ｐゴシック" charset="0"/>
              </a:rPr>
              <a:t>Alternative way of describing a model: Concept map</a:t>
            </a:r>
          </a:p>
        </p:txBody>
      </p:sp>
    </p:spTree>
    <p:extLst>
      <p:ext uri="{BB962C8B-B14F-4D97-AF65-F5344CB8AC3E}">
        <p14:creationId xmlns:p14="http://schemas.microsoft.com/office/powerpoint/2010/main" val="246397226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Feldon’s</a:t>
            </a:r>
            <a:r>
              <a:rPr lang="en-US" dirty="0" smtClean="0"/>
              <a:t> CTA Output: IF-THEN rules</a:t>
            </a:r>
            <a:endParaRPr lang="en-US" dirty="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29</a:t>
            </a:fld>
            <a:endParaRPr lang="en-US"/>
          </a:p>
        </p:txBody>
      </p:sp>
      <p:pic>
        <p:nvPicPr>
          <p:cNvPr id="5" name="Picture 4"/>
          <p:cNvPicPr>
            <a:picLocks noChangeAspect="1"/>
          </p:cNvPicPr>
          <p:nvPr/>
        </p:nvPicPr>
        <p:blipFill>
          <a:blip r:embed="rId2"/>
          <a:stretch>
            <a:fillRect/>
          </a:stretch>
        </p:blipFill>
        <p:spPr>
          <a:xfrm>
            <a:off x="585099" y="1364507"/>
            <a:ext cx="8075859" cy="4973269"/>
          </a:xfrm>
          <a:prstGeom prst="rect">
            <a:avLst/>
          </a:prstGeom>
        </p:spPr>
      </p:pic>
    </p:spTree>
    <p:extLst>
      <p:ext uri="{BB962C8B-B14F-4D97-AF65-F5344CB8AC3E}">
        <p14:creationId xmlns:p14="http://schemas.microsoft.com/office/powerpoint/2010/main" val="4883587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62632" y="274638"/>
            <a:ext cx="8065885" cy="1143000"/>
          </a:xfrm>
        </p:spPr>
        <p:txBody>
          <a:bodyPr>
            <a:normAutofit/>
          </a:bodyPr>
          <a:lstStyle/>
          <a:p>
            <a:r>
              <a:rPr lang="en-US" dirty="0" smtClean="0"/>
              <a:t>What is Cognitive </a:t>
            </a:r>
            <a:r>
              <a:rPr lang="en-US" dirty="0"/>
              <a:t>Task </a:t>
            </a:r>
            <a:r>
              <a:rPr lang="en-US" dirty="0" smtClean="0"/>
              <a:t>Analysis?</a:t>
            </a:r>
            <a:endParaRPr lang="en-US" dirty="0"/>
          </a:p>
        </p:txBody>
      </p:sp>
      <p:sp>
        <p:nvSpPr>
          <p:cNvPr id="2" name="Content Placeholder 1"/>
          <p:cNvSpPr>
            <a:spLocks noGrp="1"/>
          </p:cNvSpPr>
          <p:nvPr>
            <p:ph idx="1"/>
          </p:nvPr>
        </p:nvSpPr>
        <p:spPr/>
        <p:txBody>
          <a:bodyPr/>
          <a:lstStyle/>
          <a:p>
            <a:endParaRPr lang="en-US" dirty="0"/>
          </a:p>
        </p:txBody>
      </p:sp>
    </p:spTree>
    <p:extLst>
      <p:ext uri="{BB962C8B-B14F-4D97-AF65-F5344CB8AC3E}">
        <p14:creationId xmlns:p14="http://schemas.microsoft.com/office/powerpoint/2010/main" val="282893396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think aloud results for instructional design</a:t>
            </a:r>
            <a:endParaRPr lang="en-US" dirty="0"/>
          </a:p>
        </p:txBody>
      </p:sp>
      <p:sp>
        <p:nvSpPr>
          <p:cNvPr id="3" name="Content Placeholder 2"/>
          <p:cNvSpPr>
            <a:spLocks noGrp="1"/>
          </p:cNvSpPr>
          <p:nvPr>
            <p:ph idx="1"/>
          </p:nvPr>
        </p:nvSpPr>
        <p:spPr/>
        <p:txBody>
          <a:bodyPr/>
          <a:lstStyle/>
          <a:p>
            <a:r>
              <a:rPr lang="en-US" dirty="0" smtClean="0"/>
              <a:t>Example from Lovett</a:t>
            </a:r>
            <a:endParaRPr lang="en-US" dirty="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30</a:t>
            </a:fld>
            <a:endParaRPr lang="en-US"/>
          </a:p>
        </p:txBody>
      </p:sp>
    </p:spTree>
    <p:extLst>
      <p:ext uri="{BB962C8B-B14F-4D97-AF65-F5344CB8AC3E}">
        <p14:creationId xmlns:p14="http://schemas.microsoft.com/office/powerpoint/2010/main" val="390285385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2" descr="goal-tree image                                                0001638CMacintosh HD                   B10902F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950" y="1771650"/>
            <a:ext cx="71501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0" name="Rectangle 3"/>
          <p:cNvSpPr>
            <a:spLocks noGrp="1" noChangeArrowheads="1"/>
          </p:cNvSpPr>
          <p:nvPr>
            <p:ph type="title"/>
          </p:nvPr>
        </p:nvSpPr>
        <p:spPr/>
        <p:txBody>
          <a:bodyPr>
            <a:normAutofit fontScale="90000"/>
          </a:bodyPr>
          <a:lstStyle/>
          <a:p>
            <a:r>
              <a:rPr lang="en-US">
                <a:latin typeface="Verdana" charset="0"/>
                <a:ea typeface="ＭＳ Ｐゴシック" charset="0"/>
                <a:cs typeface="ＭＳ Ｐゴシック" charset="0"/>
              </a:rPr>
              <a:t>Statistics Tutor: Original Goal Scaffolding Plan</a:t>
            </a:r>
          </a:p>
        </p:txBody>
      </p:sp>
    </p:spTree>
    <p:extLst>
      <p:ext uri="{BB962C8B-B14F-4D97-AF65-F5344CB8AC3E}">
        <p14:creationId xmlns:p14="http://schemas.microsoft.com/office/powerpoint/2010/main" val="81147184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2" descr="JPEG image 592x605 pixels                                      0001638CMacintosh HD                   B10902F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8600"/>
            <a:ext cx="7518400" cy="768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4" name="Rectangle 3"/>
          <p:cNvSpPr>
            <a:spLocks noGrp="1" noChangeArrowheads="1"/>
          </p:cNvSpPr>
          <p:nvPr>
            <p:ph type="title"/>
          </p:nvPr>
        </p:nvSpPr>
        <p:spPr>
          <a:xfrm>
            <a:off x="3929063" y="1479550"/>
            <a:ext cx="4824412" cy="2576513"/>
          </a:xfrm>
          <a:solidFill>
            <a:schemeClr val="bg1"/>
          </a:solidFill>
        </p:spPr>
        <p:txBody>
          <a:bodyPr/>
          <a:lstStyle/>
          <a:p>
            <a:r>
              <a:rPr lang="en-US" sz="3200">
                <a:latin typeface="Verdana" charset="0"/>
                <a:ea typeface="ＭＳ Ｐゴシック" charset="0"/>
                <a:cs typeface="ＭＳ Ｐゴシック" charset="0"/>
              </a:rPr>
              <a:t>Statistics Tutor: </a:t>
            </a:r>
            <a:br>
              <a:rPr lang="en-US" sz="3200">
                <a:latin typeface="Verdana" charset="0"/>
                <a:ea typeface="ＭＳ Ｐゴシック" charset="0"/>
                <a:cs typeface="ＭＳ Ｐゴシック" charset="0"/>
              </a:rPr>
            </a:br>
            <a:r>
              <a:rPr lang="ja-JP" altLang="en-US" sz="3200">
                <a:latin typeface="Verdana" charset="0"/>
                <a:ea typeface="ＭＳ Ｐゴシック" charset="0"/>
                <a:cs typeface="ＭＳ Ｐゴシック" charset="0"/>
              </a:rPr>
              <a:t>“</a:t>
            </a:r>
            <a:r>
              <a:rPr lang="en-US" altLang="ja-JP" sz="3200">
                <a:latin typeface="Verdana" charset="0"/>
                <a:ea typeface="ＭＳ Ｐゴシック" charset="0"/>
                <a:cs typeface="ＭＳ Ｐゴシック" charset="0"/>
              </a:rPr>
              <a:t>Transfer Appropriate</a:t>
            </a:r>
            <a:r>
              <a:rPr lang="ja-JP" altLang="en-US" sz="3200">
                <a:latin typeface="Verdana" charset="0"/>
                <a:ea typeface="ＭＳ Ｐゴシック" charset="0"/>
                <a:cs typeface="ＭＳ Ｐゴシック" charset="0"/>
              </a:rPr>
              <a:t>”</a:t>
            </a:r>
            <a:r>
              <a:rPr lang="en-US" altLang="ja-JP" sz="3200">
                <a:latin typeface="Verdana" charset="0"/>
                <a:ea typeface="ＭＳ Ｐゴシック" charset="0"/>
                <a:cs typeface="ＭＳ Ｐゴシック" charset="0"/>
              </a:rPr>
              <a:t> Goal Scaffolding</a:t>
            </a:r>
            <a:endParaRPr lang="en-US" sz="3200">
              <a:latin typeface="Verdana" charset="0"/>
              <a:ea typeface="ＭＳ Ｐゴシック" charset="0"/>
              <a:cs typeface="ＭＳ Ｐゴシック" charset="0"/>
            </a:endParaRPr>
          </a:p>
        </p:txBody>
      </p:sp>
    </p:spTree>
    <p:extLst>
      <p:ext uri="{BB962C8B-B14F-4D97-AF65-F5344CB8AC3E}">
        <p14:creationId xmlns:p14="http://schemas.microsoft.com/office/powerpoint/2010/main" val="423689145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2" descr="JPEG image2 592x605 pixels                                     0001638CMacintosh HD                   B10902F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800" y="-412750"/>
            <a:ext cx="7518400" cy="768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683786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a:latin typeface="Verdana" charset="0"/>
                <a:ea typeface="ＭＳ Ｐゴシック" charset="0"/>
                <a:cs typeface="ＭＳ Ｐゴシック" charset="0"/>
              </a:rPr>
              <a:t>Summary</a:t>
            </a:r>
          </a:p>
        </p:txBody>
      </p:sp>
      <p:sp>
        <p:nvSpPr>
          <p:cNvPr id="56322" name="Rectangle 3"/>
          <p:cNvSpPr>
            <a:spLocks noGrp="1" noChangeArrowheads="1"/>
          </p:cNvSpPr>
          <p:nvPr>
            <p:ph type="body" idx="1"/>
          </p:nvPr>
        </p:nvSpPr>
        <p:spPr>
          <a:xfrm>
            <a:off x="685800" y="1619250"/>
            <a:ext cx="7772400" cy="4476750"/>
          </a:xfrm>
        </p:spPr>
        <p:txBody>
          <a:bodyPr>
            <a:normAutofit fontScale="85000" lnSpcReduction="10000"/>
          </a:bodyPr>
          <a:lstStyle/>
          <a:p>
            <a:pPr>
              <a:lnSpc>
                <a:spcPct val="90000"/>
              </a:lnSpc>
              <a:spcAft>
                <a:spcPts val="600"/>
              </a:spcAft>
            </a:pPr>
            <a:r>
              <a:rPr lang="en-US">
                <a:latin typeface="Verdana" charset="0"/>
                <a:ea typeface="ＭＳ Ｐゴシック" charset="0"/>
                <a:cs typeface="ＭＳ Ｐゴシック" charset="0"/>
              </a:rPr>
              <a:t>4 Kinds of Cognitive Task Analysis</a:t>
            </a:r>
          </a:p>
          <a:p>
            <a:pPr lvl="1">
              <a:lnSpc>
                <a:spcPct val="90000"/>
              </a:lnSpc>
              <a:spcAft>
                <a:spcPts val="600"/>
              </a:spcAft>
            </a:pPr>
            <a:r>
              <a:rPr lang="en-US">
                <a:latin typeface="Verdana" charset="0"/>
                <a:ea typeface="ＭＳ Ｐゴシック" charset="0"/>
              </a:rPr>
              <a:t>Descrip vs. Prescrip; Empirical vs. Analytic</a:t>
            </a:r>
          </a:p>
          <a:p>
            <a:pPr>
              <a:lnSpc>
                <a:spcPct val="90000"/>
              </a:lnSpc>
              <a:spcAft>
                <a:spcPts val="600"/>
              </a:spcAft>
            </a:pPr>
            <a:r>
              <a:rPr lang="en-US">
                <a:latin typeface="Verdana" charset="0"/>
                <a:ea typeface="ＭＳ Ｐゴシック" charset="0"/>
                <a:cs typeface="ＭＳ Ｐゴシック" charset="0"/>
              </a:rPr>
              <a:t>Empirical CTA Methods</a:t>
            </a:r>
          </a:p>
          <a:p>
            <a:pPr lvl="1">
              <a:lnSpc>
                <a:spcPct val="90000"/>
              </a:lnSpc>
              <a:spcAft>
                <a:spcPts val="600"/>
              </a:spcAft>
            </a:pPr>
            <a:r>
              <a:rPr lang="en-US">
                <a:latin typeface="Verdana" charset="0"/>
                <a:ea typeface="ＭＳ Ｐゴシック" charset="0"/>
              </a:rPr>
              <a:t>Think aloud &amp; difficulty factors assessment</a:t>
            </a:r>
          </a:p>
          <a:p>
            <a:pPr>
              <a:lnSpc>
                <a:spcPct val="90000"/>
              </a:lnSpc>
              <a:spcAft>
                <a:spcPts val="600"/>
              </a:spcAft>
            </a:pPr>
            <a:r>
              <a:rPr lang="en-US">
                <a:latin typeface="Verdana" charset="0"/>
                <a:ea typeface="ＭＳ Ｐゴシック" charset="0"/>
                <a:cs typeface="ＭＳ Ｐゴシック" charset="0"/>
              </a:rPr>
              <a:t>Think aloud</a:t>
            </a:r>
          </a:p>
          <a:p>
            <a:pPr lvl="1">
              <a:lnSpc>
                <a:spcPct val="90000"/>
              </a:lnSpc>
              <a:spcAft>
                <a:spcPts val="600"/>
              </a:spcAft>
            </a:pPr>
            <a:r>
              <a:rPr lang="en-US">
                <a:latin typeface="Verdana" charset="0"/>
                <a:ea typeface="ＭＳ Ｐゴシック" charset="0"/>
              </a:rPr>
              <a:t>Get subjects to talk while solving, do not have them explaining</a:t>
            </a:r>
          </a:p>
          <a:p>
            <a:pPr lvl="1">
              <a:lnSpc>
                <a:spcPct val="90000"/>
              </a:lnSpc>
              <a:spcAft>
                <a:spcPts val="600"/>
              </a:spcAft>
            </a:pPr>
            <a:r>
              <a:rPr lang="en-US">
                <a:latin typeface="Verdana" charset="0"/>
                <a:ea typeface="ＭＳ Ｐゴシック" charset="0"/>
              </a:rPr>
              <a:t>Prescrip: What do experts know -- identify hidden thinking skills</a:t>
            </a:r>
          </a:p>
          <a:p>
            <a:pPr lvl="1">
              <a:lnSpc>
                <a:spcPct val="90000"/>
              </a:lnSpc>
              <a:spcAft>
                <a:spcPts val="600"/>
              </a:spcAft>
            </a:pPr>
            <a:r>
              <a:rPr lang="en-US">
                <a:latin typeface="Verdana" charset="0"/>
                <a:ea typeface="ＭＳ Ｐゴシック" charset="0"/>
              </a:rPr>
              <a:t>Descrip: What is difficult for novices</a:t>
            </a:r>
          </a:p>
        </p:txBody>
      </p:sp>
    </p:spTree>
    <p:extLst>
      <p:ext uri="{BB962C8B-B14F-4D97-AF65-F5344CB8AC3E}">
        <p14:creationId xmlns:p14="http://schemas.microsoft.com/office/powerpoint/2010/main" val="31404482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62632" y="274638"/>
            <a:ext cx="8065885" cy="1143000"/>
          </a:xfrm>
        </p:spPr>
        <p:txBody>
          <a:bodyPr>
            <a:normAutofit fontScale="90000"/>
          </a:bodyPr>
          <a:lstStyle/>
          <a:p>
            <a:r>
              <a:rPr lang="en-US" dirty="0" smtClean="0"/>
              <a:t>What is Cognitive </a:t>
            </a:r>
            <a:r>
              <a:rPr lang="en-US" dirty="0"/>
              <a:t>Task Analysis (CTA</a:t>
            </a:r>
            <a:r>
              <a:rPr lang="en-US" dirty="0" smtClean="0"/>
              <a:t>)?</a:t>
            </a:r>
            <a:endParaRPr lang="en-US" dirty="0"/>
          </a:p>
        </p:txBody>
      </p:sp>
      <p:sp>
        <p:nvSpPr>
          <p:cNvPr id="23555" name="Rectangle 3"/>
          <p:cNvSpPr>
            <a:spLocks noGrp="1" noChangeArrowheads="1"/>
          </p:cNvSpPr>
          <p:nvPr>
            <p:ph type="body" idx="1"/>
          </p:nvPr>
        </p:nvSpPr>
        <p:spPr>
          <a:xfrm>
            <a:off x="662632" y="1242918"/>
            <a:ext cx="7941337" cy="4883246"/>
          </a:xfrm>
        </p:spPr>
        <p:txBody>
          <a:bodyPr>
            <a:noAutofit/>
          </a:bodyPr>
          <a:lstStyle/>
          <a:p>
            <a:pPr>
              <a:buNone/>
            </a:pPr>
            <a:r>
              <a:rPr lang="en-US" sz="2800" dirty="0" smtClean="0"/>
              <a:t>Some definitions:</a:t>
            </a:r>
          </a:p>
          <a:p>
            <a:r>
              <a:rPr lang="en-US" sz="2800" dirty="0" smtClean="0"/>
              <a:t>The </a:t>
            </a:r>
            <a:r>
              <a:rPr lang="en-US" sz="2800" dirty="0"/>
              <a:t>general term used to describe a set of methods and techniques that </a:t>
            </a:r>
            <a:r>
              <a:rPr lang="en-US" sz="2800" dirty="0">
                <a:solidFill>
                  <a:srgbClr val="0000FF"/>
                </a:solidFill>
              </a:rPr>
              <a:t>specify the cognitive structures and processes associated with task performance</a:t>
            </a:r>
          </a:p>
          <a:p>
            <a:r>
              <a:rPr lang="en-US" sz="2800" dirty="0"/>
              <a:t>The focal point is the </a:t>
            </a:r>
            <a:r>
              <a:rPr lang="en-US" sz="2800" dirty="0">
                <a:solidFill>
                  <a:srgbClr val="0000FF"/>
                </a:solidFill>
              </a:rPr>
              <a:t>underlying cognitive processes</a:t>
            </a:r>
            <a:r>
              <a:rPr lang="en-US" sz="2800" dirty="0"/>
              <a:t>, rather than observable behaviors.</a:t>
            </a:r>
          </a:p>
          <a:p>
            <a:r>
              <a:rPr lang="en-US" sz="2800" dirty="0"/>
              <a:t>Another defining characteristic of CTA is an attempt to describe the </a:t>
            </a:r>
            <a:r>
              <a:rPr lang="en-US" sz="2800" dirty="0">
                <a:solidFill>
                  <a:schemeClr val="tx2"/>
                </a:solidFill>
              </a:rPr>
              <a:t>differences between novices and experts</a:t>
            </a:r>
            <a:r>
              <a:rPr lang="en-US" sz="2800" dirty="0"/>
              <a:t> in the development of knowledge about tasks</a:t>
            </a:r>
          </a:p>
        </p:txBody>
      </p:sp>
      <p:sp>
        <p:nvSpPr>
          <p:cNvPr id="23556" name="TextBox 3"/>
          <p:cNvSpPr txBox="1">
            <a:spLocks noChangeArrowheads="1"/>
          </p:cNvSpPr>
          <p:nvPr/>
        </p:nvSpPr>
        <p:spPr bwMode="auto">
          <a:xfrm>
            <a:off x="5207000" y="5865813"/>
            <a:ext cx="3695700" cy="739775"/>
          </a:xfrm>
          <a:prstGeom prst="rect">
            <a:avLst/>
          </a:prstGeom>
          <a:noFill/>
          <a:ln w="9525">
            <a:noFill/>
            <a:miter lim="800000"/>
            <a:headEnd/>
            <a:tailEnd/>
          </a:ln>
        </p:spPr>
        <p:txBody>
          <a:bodyPr>
            <a:prstTxWarp prst="textNoShape">
              <a:avLst/>
            </a:prstTxWarp>
            <a:spAutoFit/>
          </a:bodyPr>
          <a:lstStyle/>
          <a:p>
            <a:r>
              <a:rPr lang="en-US" sz="1400"/>
              <a:t>From: Clark, R. E., &amp; Estes, F. (1996). Cognitive task analysis. </a:t>
            </a:r>
            <a:r>
              <a:rPr lang="en-US" sz="1400" i="1"/>
              <a:t>International Journal of Educational Research, 25(5), 403–417. </a:t>
            </a:r>
            <a:endParaRPr lang="en-US" sz="140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3938" name="Rectangle 2"/>
          <p:cNvSpPr>
            <a:spLocks noGrp="1" noChangeArrowheads="1"/>
          </p:cNvSpPr>
          <p:nvPr>
            <p:ph type="title"/>
          </p:nvPr>
        </p:nvSpPr>
        <p:spPr>
          <a:xfrm>
            <a:off x="762000" y="444500"/>
            <a:ext cx="7543800" cy="1347788"/>
          </a:xfrm>
        </p:spPr>
        <p:txBody>
          <a:bodyPr lIns="63195" tIns="25278" rIns="63195" bIns="25278" anchor="t">
            <a:spAutoFit/>
          </a:bodyPr>
          <a:lstStyle/>
          <a:p>
            <a:pPr eaLnBrk="1" hangingPunct="1">
              <a:defRPr/>
            </a:pPr>
            <a:r>
              <a:rPr lang="en-US" sz="3200">
                <a:latin typeface="Verdana" charset="0"/>
                <a:ea typeface="ＭＳ Ｐゴシック" charset="0"/>
                <a:cs typeface="ＭＳ Ｐゴシック" charset="0"/>
              </a:rPr>
              <a:t>How to Collect Data in a</a:t>
            </a:r>
            <a:br>
              <a:rPr lang="en-US" sz="3200">
                <a:latin typeface="Verdana" charset="0"/>
                <a:ea typeface="ＭＳ Ｐゴシック" charset="0"/>
                <a:cs typeface="ＭＳ Ｐゴシック" charset="0"/>
              </a:rPr>
            </a:br>
            <a:r>
              <a:rPr lang="en-US" sz="3200">
                <a:latin typeface="Verdana" charset="0"/>
                <a:ea typeface="ＭＳ Ｐゴシック" charset="0"/>
                <a:cs typeface="ＭＳ Ｐゴシック" charset="0"/>
              </a:rPr>
              <a:t>Think-Aloud Study</a:t>
            </a:r>
            <a:br>
              <a:rPr lang="en-US" sz="3200">
                <a:latin typeface="Verdana" charset="0"/>
                <a:ea typeface="ＭＳ Ｐゴシック" charset="0"/>
                <a:cs typeface="ＭＳ Ｐゴシック" charset="0"/>
              </a:rPr>
            </a:br>
            <a:r>
              <a:rPr lang="en-US" sz="2000">
                <a:latin typeface="Verdana" charset="0"/>
                <a:ea typeface="ＭＳ Ｐゴシック" charset="0"/>
                <a:cs typeface="ＭＳ Ｐゴシック" charset="0"/>
              </a:rPr>
              <a:t>(Gomoll, 1990, is a good guide)</a:t>
            </a:r>
          </a:p>
        </p:txBody>
      </p:sp>
      <p:sp>
        <p:nvSpPr>
          <p:cNvPr id="58373" name="Rectangle 3"/>
          <p:cNvSpPr>
            <a:spLocks noGrp="1" noChangeArrowheads="1"/>
          </p:cNvSpPr>
          <p:nvPr>
            <p:ph type="body" sz="half" idx="1"/>
          </p:nvPr>
        </p:nvSpPr>
        <p:spPr>
          <a:xfrm>
            <a:off x="762000" y="1968500"/>
            <a:ext cx="3733800" cy="4572000"/>
          </a:xfrm>
          <a:noFill/>
        </p:spPr>
        <p:txBody>
          <a:bodyPr lIns="90053" tIns="44237" rIns="90053" bIns="44237"/>
          <a:lstStyle/>
          <a:p>
            <a:pPr marL="533400" indent="-533400" eaLnBrk="1" hangingPunct="1">
              <a:buFontTx/>
              <a:buNone/>
            </a:pPr>
            <a:r>
              <a:rPr lang="en-US" sz="1800">
                <a:latin typeface="Verdana" charset="0"/>
                <a:ea typeface="ＭＳ Ｐゴシック" charset="0"/>
                <a:cs typeface="ＭＳ Ｐゴシック" charset="0"/>
              </a:rPr>
              <a:t>1.	Set up observation</a:t>
            </a:r>
          </a:p>
          <a:p>
            <a:pPr marL="1028700" lvl="1" indent="-457200" eaLnBrk="1" hangingPunct="1"/>
            <a:r>
              <a:rPr lang="en-US" sz="1800">
                <a:latin typeface="Verdana" charset="0"/>
                <a:ea typeface="ＭＳ Ｐゴシック" charset="0"/>
              </a:rPr>
              <a:t>write tasks</a:t>
            </a:r>
          </a:p>
          <a:p>
            <a:pPr marL="1028700" lvl="1" indent="-457200" eaLnBrk="1" hangingPunct="1"/>
            <a:r>
              <a:rPr lang="en-US" sz="1800">
                <a:latin typeface="Verdana" charset="0"/>
                <a:ea typeface="ＭＳ Ｐゴシック" charset="0"/>
              </a:rPr>
              <a:t>recruit students</a:t>
            </a:r>
          </a:p>
          <a:p>
            <a:pPr marL="533400" indent="-533400" eaLnBrk="1" hangingPunct="1">
              <a:buFontTx/>
              <a:buAutoNum type="arabicPeriod" startAt="2"/>
            </a:pPr>
            <a:r>
              <a:rPr lang="en-US" sz="1800">
                <a:latin typeface="Verdana" charset="0"/>
                <a:ea typeface="ＭＳ Ｐゴシック" charset="0"/>
                <a:cs typeface="ＭＳ Ｐゴシック" charset="0"/>
              </a:rPr>
              <a:t>Describe general purpose of observation</a:t>
            </a:r>
          </a:p>
          <a:p>
            <a:pPr marL="533400" indent="-533400" eaLnBrk="1" hangingPunct="1">
              <a:buFont typeface="Times" charset="0"/>
              <a:buNone/>
            </a:pPr>
            <a:r>
              <a:rPr lang="en-US" sz="1800">
                <a:latin typeface="Verdana" charset="0"/>
                <a:ea typeface="ＭＳ Ｐゴシック" charset="0"/>
                <a:cs typeface="ＭＳ Ｐゴシック" charset="0"/>
              </a:rPr>
              <a:t>3.	Tell student that it</a:t>
            </a:r>
            <a:r>
              <a:rPr lang="ja-JP" altLang="en-US" sz="1800">
                <a:latin typeface="Verdana" charset="0"/>
                <a:ea typeface="ＭＳ Ｐゴシック" charset="0"/>
                <a:cs typeface="ＭＳ Ｐゴシック" charset="0"/>
              </a:rPr>
              <a:t>’</a:t>
            </a:r>
            <a:r>
              <a:rPr lang="en-US" altLang="ja-JP" sz="1800">
                <a:latin typeface="Verdana" charset="0"/>
                <a:ea typeface="ＭＳ Ｐゴシック" charset="0"/>
                <a:cs typeface="ＭＳ Ｐゴシック" charset="0"/>
              </a:rPr>
              <a:t>s OK to quit at any time</a:t>
            </a:r>
          </a:p>
          <a:p>
            <a:pPr marL="533400" indent="-533400" eaLnBrk="1" hangingPunct="1">
              <a:lnSpc>
                <a:spcPct val="90000"/>
              </a:lnSpc>
              <a:buFontTx/>
              <a:buNone/>
            </a:pPr>
            <a:r>
              <a:rPr lang="en-US" sz="1800">
                <a:latin typeface="Verdana" charset="0"/>
                <a:ea typeface="ＭＳ Ｐゴシック" charset="0"/>
                <a:cs typeface="ＭＳ Ｐゴシック" charset="0"/>
              </a:rPr>
              <a:t>4.	Explain how to </a:t>
            </a:r>
            <a:r>
              <a:rPr lang="ja-JP" altLang="en-US" sz="1800">
                <a:latin typeface="Verdana" charset="0"/>
                <a:ea typeface="ＭＳ Ｐゴシック" charset="0"/>
                <a:cs typeface="ＭＳ Ｐゴシック" charset="0"/>
              </a:rPr>
              <a:t>“</a:t>
            </a:r>
            <a:r>
              <a:rPr lang="en-US" altLang="ja-JP" sz="1800">
                <a:latin typeface="Verdana" charset="0"/>
                <a:ea typeface="ＭＳ Ｐゴシック" charset="0"/>
                <a:cs typeface="ＭＳ Ｐゴシック" charset="0"/>
              </a:rPr>
              <a:t>think aloud</a:t>
            </a:r>
            <a:r>
              <a:rPr lang="ja-JP" altLang="en-US" sz="1800">
                <a:latin typeface="Verdana" charset="0"/>
                <a:ea typeface="ＭＳ Ｐゴシック" charset="0"/>
                <a:cs typeface="ＭＳ Ｐゴシック" charset="0"/>
              </a:rPr>
              <a:t>”</a:t>
            </a:r>
            <a:endParaRPr lang="en-US" altLang="ja-JP" sz="1800">
              <a:latin typeface="Verdana" charset="0"/>
              <a:ea typeface="ＭＳ Ｐゴシック" charset="0"/>
              <a:cs typeface="ＭＳ Ｐゴシック" charset="0"/>
            </a:endParaRPr>
          </a:p>
          <a:p>
            <a:pPr marL="1028700" lvl="1" indent="-457200" eaLnBrk="1" hangingPunct="1">
              <a:lnSpc>
                <a:spcPct val="90000"/>
              </a:lnSpc>
            </a:pPr>
            <a:r>
              <a:rPr lang="en-US" sz="1800">
                <a:latin typeface="Verdana" charset="0"/>
                <a:ea typeface="ＭＳ Ｐゴシック" charset="0"/>
              </a:rPr>
              <a:t>give a demonstration </a:t>
            </a:r>
          </a:p>
          <a:p>
            <a:pPr marL="1028700" lvl="1" indent="-457200" eaLnBrk="1" hangingPunct="1">
              <a:lnSpc>
                <a:spcPct val="90000"/>
              </a:lnSpc>
            </a:pPr>
            <a:r>
              <a:rPr lang="en-US" sz="1800" i="1">
                <a:latin typeface="Verdana" charset="0"/>
                <a:ea typeface="ＭＳ Ｐゴシック" charset="0"/>
              </a:rPr>
              <a:t>give an unrelated practice task, e.g., add digits</a:t>
            </a:r>
            <a:endParaRPr lang="en-US" sz="1800">
              <a:latin typeface="Verdana" charset="0"/>
              <a:ea typeface="ＭＳ Ｐゴシック" charset="0"/>
            </a:endParaRPr>
          </a:p>
          <a:p>
            <a:pPr marL="533400" indent="-533400" eaLnBrk="1" hangingPunct="1">
              <a:lnSpc>
                <a:spcPct val="90000"/>
              </a:lnSpc>
              <a:buFontTx/>
              <a:buNone/>
            </a:pPr>
            <a:endParaRPr lang="en-US" sz="1800">
              <a:latin typeface="Verdana" charset="0"/>
              <a:ea typeface="ＭＳ Ｐゴシック" charset="0"/>
              <a:cs typeface="ＭＳ Ｐゴシック" charset="0"/>
            </a:endParaRPr>
          </a:p>
        </p:txBody>
      </p:sp>
      <p:sp>
        <p:nvSpPr>
          <p:cNvPr id="58374" name="Rectangle 4"/>
          <p:cNvSpPr>
            <a:spLocks noGrp="1" noChangeArrowheads="1"/>
          </p:cNvSpPr>
          <p:nvPr>
            <p:ph type="body" sz="half" idx="2"/>
          </p:nvPr>
        </p:nvSpPr>
        <p:spPr>
          <a:xfrm>
            <a:off x="4648200" y="1968500"/>
            <a:ext cx="3733800" cy="4572000"/>
          </a:xfrm>
        </p:spPr>
        <p:txBody>
          <a:bodyPr/>
          <a:lstStyle/>
          <a:p>
            <a:pPr eaLnBrk="1" hangingPunct="1">
              <a:lnSpc>
                <a:spcPct val="90000"/>
              </a:lnSpc>
              <a:buFontTx/>
              <a:buNone/>
            </a:pPr>
            <a:r>
              <a:rPr lang="en-US" sz="1800">
                <a:latin typeface="Verdana" charset="0"/>
                <a:ea typeface="ＭＳ Ｐゴシック" charset="0"/>
                <a:cs typeface="ＭＳ Ｐゴシック" charset="0"/>
              </a:rPr>
              <a:t>5.	Explain that you will not provide help</a:t>
            </a:r>
          </a:p>
          <a:p>
            <a:pPr eaLnBrk="1" hangingPunct="1">
              <a:lnSpc>
                <a:spcPct val="90000"/>
              </a:lnSpc>
              <a:buFontTx/>
              <a:buNone/>
            </a:pPr>
            <a:r>
              <a:rPr lang="en-US" sz="1800">
                <a:latin typeface="Verdana" charset="0"/>
                <a:ea typeface="ＭＳ Ｐゴシック" charset="0"/>
                <a:cs typeface="ＭＳ Ｐゴシック" charset="0"/>
              </a:rPr>
              <a:t>6.	Describe tasks</a:t>
            </a:r>
          </a:p>
          <a:p>
            <a:pPr eaLnBrk="1" hangingPunct="1">
              <a:lnSpc>
                <a:spcPct val="90000"/>
              </a:lnSpc>
              <a:buFontTx/>
              <a:buNone/>
            </a:pPr>
            <a:r>
              <a:rPr lang="en-US" sz="1800">
                <a:latin typeface="Verdana" charset="0"/>
                <a:ea typeface="ＭＳ Ｐゴシック" charset="0"/>
                <a:cs typeface="ＭＳ Ｐゴシック" charset="0"/>
              </a:rPr>
              <a:t>7.	Ask for questions before you start; then begin observation</a:t>
            </a:r>
          </a:p>
          <a:p>
            <a:pPr lvl="1" eaLnBrk="1" hangingPunct="1">
              <a:lnSpc>
                <a:spcPct val="90000"/>
              </a:lnSpc>
            </a:pPr>
            <a:r>
              <a:rPr lang="en-US" sz="1800" i="1">
                <a:latin typeface="Verdana" charset="0"/>
                <a:ea typeface="ＭＳ Ｐゴシック" charset="0"/>
              </a:rPr>
              <a:t>say </a:t>
            </a:r>
            <a:r>
              <a:rPr lang="ja-JP" altLang="en-US" sz="1800" i="1">
                <a:latin typeface="Verdana" charset="0"/>
                <a:ea typeface="ＭＳ Ｐゴシック" charset="0"/>
              </a:rPr>
              <a:t>“</a:t>
            </a:r>
            <a:r>
              <a:rPr lang="en-US" altLang="ja-JP" sz="1800" i="1">
                <a:latin typeface="Verdana" charset="0"/>
                <a:ea typeface="ＭＳ Ｐゴシック" charset="0"/>
              </a:rPr>
              <a:t>please keep talking</a:t>
            </a:r>
            <a:r>
              <a:rPr lang="ja-JP" altLang="en-US" sz="1800" i="1">
                <a:latin typeface="Verdana" charset="0"/>
                <a:ea typeface="ＭＳ Ｐゴシック" charset="0"/>
              </a:rPr>
              <a:t>”</a:t>
            </a:r>
            <a:r>
              <a:rPr lang="en-US" altLang="ja-JP" sz="1800" i="1">
                <a:latin typeface="Verdana" charset="0"/>
                <a:ea typeface="ＭＳ Ｐゴシック" charset="0"/>
              </a:rPr>
              <a:t> if the participant falls silent for 5 seconds or more</a:t>
            </a:r>
          </a:p>
          <a:p>
            <a:pPr lvl="1" eaLnBrk="1" hangingPunct="1">
              <a:lnSpc>
                <a:spcPct val="90000"/>
              </a:lnSpc>
            </a:pPr>
            <a:r>
              <a:rPr lang="en-US" sz="1800" i="1">
                <a:latin typeface="Verdana" charset="0"/>
                <a:ea typeface="ＭＳ Ｐゴシック" charset="0"/>
              </a:rPr>
              <a:t>be sensitive to a severe desire to quit</a:t>
            </a:r>
          </a:p>
          <a:p>
            <a:pPr eaLnBrk="1" hangingPunct="1">
              <a:lnSpc>
                <a:spcPct val="90000"/>
              </a:lnSpc>
              <a:buFontTx/>
              <a:buNone/>
            </a:pPr>
            <a:r>
              <a:rPr lang="en-US" sz="1800">
                <a:latin typeface="Verdana" charset="0"/>
                <a:ea typeface="ＭＳ Ｐゴシック" charset="0"/>
                <a:cs typeface="ＭＳ Ｐゴシック" charset="0"/>
              </a:rPr>
              <a:t>8.	Conclude the observation</a:t>
            </a:r>
          </a:p>
        </p:txBody>
      </p:sp>
      <p:sp>
        <p:nvSpPr>
          <p:cNvPr id="8" name="Text Box 4"/>
          <p:cNvSpPr txBox="1">
            <a:spLocks noChangeArrowheads="1"/>
          </p:cNvSpPr>
          <p:nvPr/>
        </p:nvSpPr>
        <p:spPr bwMode="auto">
          <a:xfrm>
            <a:off x="2147809" y="6145861"/>
            <a:ext cx="687863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050" b="1" dirty="0" smtClean="0">
                <a:solidFill>
                  <a:schemeClr val="tx2"/>
                </a:solidFill>
              </a:rPr>
              <a:t>Reduced from:</a:t>
            </a:r>
            <a:r>
              <a:rPr lang="en-US" sz="1050" dirty="0" smtClean="0">
                <a:solidFill>
                  <a:schemeClr val="tx2"/>
                </a:solidFill>
              </a:rPr>
              <a:t> </a:t>
            </a:r>
            <a:r>
              <a:rPr lang="en-US" sz="1050" dirty="0" err="1">
                <a:solidFill>
                  <a:schemeClr val="tx2"/>
                </a:solidFill>
              </a:rPr>
              <a:t>Gomoll</a:t>
            </a:r>
            <a:r>
              <a:rPr lang="en-US" sz="1050" dirty="0">
                <a:solidFill>
                  <a:schemeClr val="tx2"/>
                </a:solidFill>
              </a:rPr>
              <a:t>, K. (1990). Some Techniques for Observing Users. In B. Laurel (Ed.), </a:t>
            </a:r>
            <a:r>
              <a:rPr lang="en-US" sz="1050" i="1" dirty="0">
                <a:solidFill>
                  <a:schemeClr val="tx2"/>
                </a:solidFill>
              </a:rPr>
              <a:t>The Art of Human-Computer Interface Design</a:t>
            </a:r>
            <a:r>
              <a:rPr lang="en-US" sz="1050" dirty="0">
                <a:solidFill>
                  <a:schemeClr val="tx2"/>
                </a:solidFill>
              </a:rPr>
              <a:t> (pp. 85-90). Reading, MA: Addison-Wesley.</a:t>
            </a:r>
          </a:p>
        </p:txBody>
      </p:sp>
    </p:spTree>
    <p:extLst>
      <p:ext uri="{BB962C8B-B14F-4D97-AF65-F5344CB8AC3E}">
        <p14:creationId xmlns:p14="http://schemas.microsoft.com/office/powerpoint/2010/main" val="32430060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Autofit/>
          </a:bodyPr>
          <a:lstStyle/>
          <a:p>
            <a:r>
              <a:rPr lang="en-US" sz="3600" dirty="0" smtClean="0"/>
              <a:t>Where does </a:t>
            </a:r>
            <a:r>
              <a:rPr lang="en-US" sz="3600" dirty="0" err="1" smtClean="0"/>
              <a:t>Gomoll’s</a:t>
            </a:r>
            <a:r>
              <a:rPr lang="en-US" sz="3600" dirty="0" smtClean="0"/>
              <a:t> Think Aloud Study steps fit with Clark’s CTA steps?</a:t>
            </a:r>
            <a:endParaRPr lang="en-US" sz="3600" dirty="0"/>
          </a:p>
        </p:txBody>
      </p:sp>
      <p:sp>
        <p:nvSpPr>
          <p:cNvPr id="28675" name="Rectangle 3"/>
          <p:cNvSpPr>
            <a:spLocks noGrp="1" noChangeArrowheads="1"/>
          </p:cNvSpPr>
          <p:nvPr>
            <p:ph type="body" idx="1"/>
          </p:nvPr>
        </p:nvSpPr>
        <p:spPr/>
        <p:txBody>
          <a:bodyPr>
            <a:normAutofit/>
          </a:bodyPr>
          <a:lstStyle/>
          <a:p>
            <a:pPr marL="0" indent="0">
              <a:buNone/>
            </a:pPr>
            <a:r>
              <a:rPr lang="en-US" dirty="0" smtClean="0"/>
              <a:t>Clark’s steps for CTA:</a:t>
            </a:r>
          </a:p>
          <a:p>
            <a:pPr marL="514350" indent="-514350">
              <a:buFont typeface="+mj-lt"/>
              <a:buAutoNum type="arabicPeriod"/>
            </a:pPr>
            <a:r>
              <a:rPr lang="en-US" dirty="0" smtClean="0"/>
              <a:t>Collect </a:t>
            </a:r>
            <a:r>
              <a:rPr lang="en-US" dirty="0"/>
              <a:t>preliminary knowledge</a:t>
            </a:r>
          </a:p>
          <a:p>
            <a:pPr marL="514350" indent="-514350">
              <a:buFont typeface="+mj-lt"/>
              <a:buAutoNum type="arabicPeriod"/>
            </a:pPr>
            <a:r>
              <a:rPr lang="en-US" dirty="0"/>
              <a:t>Identify </a:t>
            </a:r>
            <a:r>
              <a:rPr lang="en-US" dirty="0" smtClean="0"/>
              <a:t>major subtasks &amp; types of knowledge necessary to perform them</a:t>
            </a:r>
            <a:endParaRPr lang="en-US" dirty="0"/>
          </a:p>
          <a:p>
            <a:pPr marL="514350" indent="-514350">
              <a:buFont typeface="+mj-lt"/>
              <a:buAutoNum type="arabicPeriod"/>
            </a:pPr>
            <a:r>
              <a:rPr lang="en-US" dirty="0"/>
              <a:t>Apply focused knowledge elicitation methods</a:t>
            </a:r>
          </a:p>
          <a:p>
            <a:pPr marL="514350" indent="-514350">
              <a:buFont typeface="+mj-lt"/>
              <a:buAutoNum type="arabicPeriod"/>
            </a:pPr>
            <a:r>
              <a:rPr lang="en-US" dirty="0" smtClean="0"/>
              <a:t>Analyze </a:t>
            </a:r>
            <a:r>
              <a:rPr lang="en-US" dirty="0"/>
              <a:t>and verify data acquired</a:t>
            </a:r>
          </a:p>
          <a:p>
            <a:pPr marL="514350" indent="-514350">
              <a:buFont typeface="+mj-lt"/>
              <a:buAutoNum type="arabicPeriod"/>
            </a:pPr>
            <a:r>
              <a:rPr lang="en-US" dirty="0"/>
              <a:t>Format results for intended </a:t>
            </a:r>
            <a:r>
              <a:rPr lang="en-US" dirty="0" smtClean="0"/>
              <a:t>application</a:t>
            </a:r>
            <a:endParaRPr lang="en-US" dirty="0"/>
          </a:p>
          <a:p>
            <a:pPr marL="514350" indent="-514350">
              <a:buFont typeface="+mj-lt"/>
              <a:buAutoNum type="arabicPeriod"/>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Clark’s </a:t>
            </a:r>
            <a:r>
              <a:rPr lang="en-US" dirty="0" smtClean="0"/>
              <a:t>steps 1  &amp; 2</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a:t>Collect preliminary knowledge</a:t>
            </a:r>
          </a:p>
          <a:p>
            <a:pPr marL="514350" indent="-514350">
              <a:buFont typeface="+mj-lt"/>
              <a:buAutoNum type="arabicPeriod"/>
            </a:pPr>
            <a:r>
              <a:rPr lang="en-US" dirty="0"/>
              <a:t>Identify major subtasks &amp; types of knowledge necessary to perform </a:t>
            </a:r>
            <a:r>
              <a:rPr lang="en-US" dirty="0" smtClean="0"/>
              <a:t>them</a:t>
            </a:r>
          </a:p>
          <a:p>
            <a:pPr marL="0" indent="0">
              <a:buNone/>
            </a:pPr>
            <a:endParaRPr lang="en-US" dirty="0" smtClean="0"/>
          </a:p>
          <a:p>
            <a:pPr marL="0" indent="0">
              <a:buNone/>
            </a:pPr>
            <a:r>
              <a:rPr lang="en-US" dirty="0" smtClean="0"/>
              <a:t>Goal: CTA to aid designing instruction  for </a:t>
            </a:r>
            <a:r>
              <a:rPr lang="en-US" i="1" dirty="0" smtClean="0"/>
              <a:t>factoring quadratic equations.</a:t>
            </a:r>
          </a:p>
          <a:p>
            <a:pPr marL="0" indent="0">
              <a:buNone/>
            </a:pPr>
            <a:r>
              <a:rPr lang="en-US" dirty="0" smtClean="0"/>
              <a:t>Step 1 includes reviewing domain:</a:t>
            </a:r>
          </a:p>
          <a:p>
            <a:pPr marL="0" indent="0">
              <a:buNone/>
            </a:pPr>
            <a:r>
              <a:rPr lang="en-US" dirty="0" smtClean="0"/>
              <a:t>	(x + 6)(x + 4) = ??</a:t>
            </a:r>
          </a:p>
          <a:p>
            <a:pPr marL="0" indent="0">
              <a:buNone/>
            </a:pPr>
            <a:r>
              <a:rPr lang="en-US" dirty="0" smtClean="0"/>
              <a:t>Factoring is reversing this process</a:t>
            </a:r>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7</a:t>
            </a:fld>
            <a:endParaRPr lang="en-US"/>
          </a:p>
        </p:txBody>
      </p:sp>
    </p:spTree>
    <p:extLst>
      <p:ext uri="{BB962C8B-B14F-4D97-AF65-F5344CB8AC3E}">
        <p14:creationId xmlns:p14="http://schemas.microsoft.com/office/powerpoint/2010/main" val="41215364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Clark Step 2: Tasks, subtasks &amp; types of knowledge</a:t>
            </a:r>
            <a:endParaRPr lang="en-US" dirty="0"/>
          </a:p>
        </p:txBody>
      </p:sp>
      <p:sp>
        <p:nvSpPr>
          <p:cNvPr id="3" name="Content Placeholder 2"/>
          <p:cNvSpPr>
            <a:spLocks noGrp="1"/>
          </p:cNvSpPr>
          <p:nvPr>
            <p:ph idx="1"/>
          </p:nvPr>
        </p:nvSpPr>
        <p:spPr/>
        <p:txBody>
          <a:bodyPr/>
          <a:lstStyle/>
          <a:p>
            <a:r>
              <a:rPr lang="en-US" dirty="0" smtClean="0"/>
              <a:t>What are some tasks?</a:t>
            </a:r>
          </a:p>
          <a:p>
            <a:endParaRPr lang="en-US" dirty="0"/>
          </a:p>
          <a:p>
            <a:r>
              <a:rPr lang="en-US" dirty="0" smtClean="0"/>
              <a:t>Subtasks?</a:t>
            </a:r>
          </a:p>
          <a:p>
            <a:endParaRPr lang="en-US" dirty="0"/>
          </a:p>
          <a:p>
            <a:r>
              <a:rPr lang="en-US" dirty="0" smtClean="0"/>
              <a:t>Types of knowledge necessary to perform?</a:t>
            </a:r>
            <a:endParaRPr lang="en-US" dirty="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8</a:t>
            </a:fld>
            <a:endParaRPr lang="en-US"/>
          </a:p>
        </p:txBody>
      </p:sp>
    </p:spTree>
    <p:extLst>
      <p:ext uri="{BB962C8B-B14F-4D97-AF65-F5344CB8AC3E}">
        <p14:creationId xmlns:p14="http://schemas.microsoft.com/office/powerpoint/2010/main" val="37080222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3938" name="Rectangle 2"/>
          <p:cNvSpPr>
            <a:spLocks noGrp="1" noChangeArrowheads="1"/>
          </p:cNvSpPr>
          <p:nvPr>
            <p:ph type="title"/>
          </p:nvPr>
        </p:nvSpPr>
        <p:spPr>
          <a:xfrm>
            <a:off x="762000" y="444500"/>
            <a:ext cx="7543800" cy="543492"/>
          </a:xfrm>
        </p:spPr>
        <p:txBody>
          <a:bodyPr lIns="63195" tIns="25278" rIns="63195" bIns="25278" anchor="t">
            <a:spAutoFit/>
          </a:bodyPr>
          <a:lstStyle/>
          <a:p>
            <a:pPr eaLnBrk="1" hangingPunct="1">
              <a:defRPr/>
            </a:pPr>
            <a:r>
              <a:rPr lang="en-US" sz="3200" dirty="0" smtClean="0">
                <a:latin typeface="Verdana" charset="0"/>
                <a:ea typeface="ＭＳ Ｐゴシック" charset="0"/>
                <a:cs typeface="ＭＳ Ｐゴシック" charset="0"/>
              </a:rPr>
              <a:t>Comparisons </a:t>
            </a:r>
            <a:r>
              <a:rPr lang="en-US" sz="3200" dirty="0" smtClean="0">
                <a:latin typeface="Verdana" charset="0"/>
                <a:ea typeface="ＭＳ Ｐゴシック" charset="0"/>
                <a:cs typeface="ＭＳ Ｐゴシック" charset="0"/>
              </a:rPr>
              <a:t>with </a:t>
            </a:r>
            <a:r>
              <a:rPr lang="en-US" sz="3200" dirty="0" err="1" smtClean="0">
                <a:latin typeface="Verdana" charset="0"/>
                <a:ea typeface="ＭＳ Ｐゴシック" charset="0"/>
                <a:cs typeface="ＭＳ Ｐゴシック" charset="0"/>
              </a:rPr>
              <a:t>Gomoll</a:t>
            </a:r>
            <a:r>
              <a:rPr lang="en-US" sz="3200" dirty="0" smtClean="0">
                <a:latin typeface="Verdana" charset="0"/>
                <a:ea typeface="ＭＳ Ｐゴシック" charset="0"/>
                <a:cs typeface="ＭＳ Ｐゴシック" charset="0"/>
              </a:rPr>
              <a:t> steps?</a:t>
            </a:r>
            <a:endParaRPr lang="en-US" sz="2000" dirty="0">
              <a:latin typeface="Verdana" charset="0"/>
              <a:ea typeface="ＭＳ Ｐゴシック" charset="0"/>
              <a:cs typeface="ＭＳ Ｐゴシック" charset="0"/>
            </a:endParaRPr>
          </a:p>
        </p:txBody>
      </p:sp>
      <p:sp>
        <p:nvSpPr>
          <p:cNvPr id="58373" name="Rectangle 3"/>
          <p:cNvSpPr>
            <a:spLocks noGrp="1" noChangeArrowheads="1"/>
          </p:cNvSpPr>
          <p:nvPr>
            <p:ph type="body" sz="half" idx="1"/>
          </p:nvPr>
        </p:nvSpPr>
        <p:spPr>
          <a:xfrm>
            <a:off x="762000" y="1968500"/>
            <a:ext cx="3733800" cy="4572000"/>
          </a:xfrm>
          <a:noFill/>
        </p:spPr>
        <p:txBody>
          <a:bodyPr lIns="90053" tIns="44237" rIns="90053" bIns="44237"/>
          <a:lstStyle/>
          <a:p>
            <a:pPr marL="533400" indent="-533400" eaLnBrk="1" hangingPunct="1">
              <a:buFontTx/>
              <a:buNone/>
            </a:pPr>
            <a:r>
              <a:rPr lang="en-US" sz="1800">
                <a:latin typeface="Verdana" charset="0"/>
                <a:ea typeface="ＭＳ Ｐゴシック" charset="0"/>
                <a:cs typeface="ＭＳ Ｐゴシック" charset="0"/>
              </a:rPr>
              <a:t>1.	Set up observation</a:t>
            </a:r>
          </a:p>
          <a:p>
            <a:pPr marL="1028700" lvl="1" indent="-457200" eaLnBrk="1" hangingPunct="1"/>
            <a:r>
              <a:rPr lang="en-US" sz="1800">
                <a:latin typeface="Verdana" charset="0"/>
                <a:ea typeface="ＭＳ Ｐゴシック" charset="0"/>
              </a:rPr>
              <a:t>write tasks</a:t>
            </a:r>
          </a:p>
          <a:p>
            <a:pPr marL="1028700" lvl="1" indent="-457200" eaLnBrk="1" hangingPunct="1"/>
            <a:r>
              <a:rPr lang="en-US" sz="1800">
                <a:latin typeface="Verdana" charset="0"/>
                <a:ea typeface="ＭＳ Ｐゴシック" charset="0"/>
              </a:rPr>
              <a:t>recruit students</a:t>
            </a:r>
          </a:p>
          <a:p>
            <a:pPr marL="533400" indent="-533400" eaLnBrk="1" hangingPunct="1">
              <a:buFontTx/>
              <a:buAutoNum type="arabicPeriod" startAt="2"/>
            </a:pPr>
            <a:r>
              <a:rPr lang="en-US" sz="1800">
                <a:latin typeface="Verdana" charset="0"/>
                <a:ea typeface="ＭＳ Ｐゴシック" charset="0"/>
                <a:cs typeface="ＭＳ Ｐゴシック" charset="0"/>
              </a:rPr>
              <a:t>Describe general purpose of observation</a:t>
            </a:r>
          </a:p>
          <a:p>
            <a:pPr marL="533400" indent="-533400" eaLnBrk="1" hangingPunct="1">
              <a:buFont typeface="Times" charset="0"/>
              <a:buNone/>
            </a:pPr>
            <a:r>
              <a:rPr lang="en-US" sz="1800">
                <a:latin typeface="Verdana" charset="0"/>
                <a:ea typeface="ＭＳ Ｐゴシック" charset="0"/>
                <a:cs typeface="ＭＳ Ｐゴシック" charset="0"/>
              </a:rPr>
              <a:t>3.	Tell student that it</a:t>
            </a:r>
            <a:r>
              <a:rPr lang="ja-JP" altLang="en-US" sz="1800">
                <a:latin typeface="Verdana" charset="0"/>
                <a:ea typeface="ＭＳ Ｐゴシック" charset="0"/>
                <a:cs typeface="ＭＳ Ｐゴシック" charset="0"/>
              </a:rPr>
              <a:t>’</a:t>
            </a:r>
            <a:r>
              <a:rPr lang="en-US" altLang="ja-JP" sz="1800">
                <a:latin typeface="Verdana" charset="0"/>
                <a:ea typeface="ＭＳ Ｐゴシック" charset="0"/>
                <a:cs typeface="ＭＳ Ｐゴシック" charset="0"/>
              </a:rPr>
              <a:t>s OK to quit at any time</a:t>
            </a:r>
          </a:p>
          <a:p>
            <a:pPr marL="533400" indent="-533400" eaLnBrk="1" hangingPunct="1">
              <a:lnSpc>
                <a:spcPct val="90000"/>
              </a:lnSpc>
              <a:buFontTx/>
              <a:buNone/>
            </a:pPr>
            <a:r>
              <a:rPr lang="en-US" sz="1800">
                <a:latin typeface="Verdana" charset="0"/>
                <a:ea typeface="ＭＳ Ｐゴシック" charset="0"/>
                <a:cs typeface="ＭＳ Ｐゴシック" charset="0"/>
              </a:rPr>
              <a:t>4.	Explain how to </a:t>
            </a:r>
            <a:r>
              <a:rPr lang="ja-JP" altLang="en-US" sz="1800">
                <a:latin typeface="Verdana" charset="0"/>
                <a:ea typeface="ＭＳ Ｐゴシック" charset="0"/>
                <a:cs typeface="ＭＳ Ｐゴシック" charset="0"/>
              </a:rPr>
              <a:t>“</a:t>
            </a:r>
            <a:r>
              <a:rPr lang="en-US" altLang="ja-JP" sz="1800">
                <a:latin typeface="Verdana" charset="0"/>
                <a:ea typeface="ＭＳ Ｐゴシック" charset="0"/>
                <a:cs typeface="ＭＳ Ｐゴシック" charset="0"/>
              </a:rPr>
              <a:t>think aloud</a:t>
            </a:r>
            <a:r>
              <a:rPr lang="ja-JP" altLang="en-US" sz="1800">
                <a:latin typeface="Verdana" charset="0"/>
                <a:ea typeface="ＭＳ Ｐゴシック" charset="0"/>
                <a:cs typeface="ＭＳ Ｐゴシック" charset="0"/>
              </a:rPr>
              <a:t>”</a:t>
            </a:r>
            <a:endParaRPr lang="en-US" altLang="ja-JP" sz="1800">
              <a:latin typeface="Verdana" charset="0"/>
              <a:ea typeface="ＭＳ Ｐゴシック" charset="0"/>
              <a:cs typeface="ＭＳ Ｐゴシック" charset="0"/>
            </a:endParaRPr>
          </a:p>
          <a:p>
            <a:pPr marL="1028700" lvl="1" indent="-457200" eaLnBrk="1" hangingPunct="1">
              <a:lnSpc>
                <a:spcPct val="90000"/>
              </a:lnSpc>
            </a:pPr>
            <a:r>
              <a:rPr lang="en-US" sz="1800">
                <a:latin typeface="Verdana" charset="0"/>
                <a:ea typeface="ＭＳ Ｐゴシック" charset="0"/>
              </a:rPr>
              <a:t>give a demonstration </a:t>
            </a:r>
          </a:p>
          <a:p>
            <a:pPr marL="1028700" lvl="1" indent="-457200" eaLnBrk="1" hangingPunct="1">
              <a:lnSpc>
                <a:spcPct val="90000"/>
              </a:lnSpc>
            </a:pPr>
            <a:r>
              <a:rPr lang="en-US" sz="1800" i="1">
                <a:latin typeface="Verdana" charset="0"/>
                <a:ea typeface="ＭＳ Ｐゴシック" charset="0"/>
              </a:rPr>
              <a:t>give an unrelated practice task, e.g., add digits</a:t>
            </a:r>
            <a:endParaRPr lang="en-US" sz="1800">
              <a:latin typeface="Verdana" charset="0"/>
              <a:ea typeface="ＭＳ Ｐゴシック" charset="0"/>
            </a:endParaRPr>
          </a:p>
          <a:p>
            <a:pPr marL="533400" indent="-533400" eaLnBrk="1" hangingPunct="1">
              <a:lnSpc>
                <a:spcPct val="90000"/>
              </a:lnSpc>
              <a:buFontTx/>
              <a:buNone/>
            </a:pPr>
            <a:endParaRPr lang="en-US" sz="1800">
              <a:latin typeface="Verdana" charset="0"/>
              <a:ea typeface="ＭＳ Ｐゴシック" charset="0"/>
              <a:cs typeface="ＭＳ Ｐゴシック" charset="0"/>
            </a:endParaRPr>
          </a:p>
        </p:txBody>
      </p:sp>
      <p:sp>
        <p:nvSpPr>
          <p:cNvPr id="58374" name="Rectangle 4"/>
          <p:cNvSpPr>
            <a:spLocks noGrp="1" noChangeArrowheads="1"/>
          </p:cNvSpPr>
          <p:nvPr>
            <p:ph type="body" sz="half" idx="2"/>
          </p:nvPr>
        </p:nvSpPr>
        <p:spPr>
          <a:xfrm>
            <a:off x="4648200" y="1968500"/>
            <a:ext cx="3733800" cy="4572000"/>
          </a:xfrm>
        </p:spPr>
        <p:txBody>
          <a:bodyPr/>
          <a:lstStyle/>
          <a:p>
            <a:pPr eaLnBrk="1" hangingPunct="1">
              <a:lnSpc>
                <a:spcPct val="90000"/>
              </a:lnSpc>
              <a:buFontTx/>
              <a:buNone/>
            </a:pPr>
            <a:r>
              <a:rPr lang="en-US" sz="1800">
                <a:latin typeface="Verdana" charset="0"/>
                <a:ea typeface="ＭＳ Ｐゴシック" charset="0"/>
                <a:cs typeface="ＭＳ Ｐゴシック" charset="0"/>
              </a:rPr>
              <a:t>5.	Explain that you will not provide help</a:t>
            </a:r>
          </a:p>
          <a:p>
            <a:pPr eaLnBrk="1" hangingPunct="1">
              <a:lnSpc>
                <a:spcPct val="90000"/>
              </a:lnSpc>
              <a:buFontTx/>
              <a:buNone/>
            </a:pPr>
            <a:r>
              <a:rPr lang="en-US" sz="1800">
                <a:latin typeface="Verdana" charset="0"/>
                <a:ea typeface="ＭＳ Ｐゴシック" charset="0"/>
                <a:cs typeface="ＭＳ Ｐゴシック" charset="0"/>
              </a:rPr>
              <a:t>6.	Describe tasks</a:t>
            </a:r>
          </a:p>
          <a:p>
            <a:pPr eaLnBrk="1" hangingPunct="1">
              <a:lnSpc>
                <a:spcPct val="90000"/>
              </a:lnSpc>
              <a:buFontTx/>
              <a:buNone/>
            </a:pPr>
            <a:r>
              <a:rPr lang="en-US" sz="1800">
                <a:latin typeface="Verdana" charset="0"/>
                <a:ea typeface="ＭＳ Ｐゴシック" charset="0"/>
                <a:cs typeface="ＭＳ Ｐゴシック" charset="0"/>
              </a:rPr>
              <a:t>7.	Ask for questions before you start; then begin observation</a:t>
            </a:r>
          </a:p>
          <a:p>
            <a:pPr lvl="1" eaLnBrk="1" hangingPunct="1">
              <a:lnSpc>
                <a:spcPct val="90000"/>
              </a:lnSpc>
            </a:pPr>
            <a:r>
              <a:rPr lang="en-US" sz="1800" i="1">
                <a:latin typeface="Verdana" charset="0"/>
                <a:ea typeface="ＭＳ Ｐゴシック" charset="0"/>
              </a:rPr>
              <a:t>say </a:t>
            </a:r>
            <a:r>
              <a:rPr lang="ja-JP" altLang="en-US" sz="1800" i="1">
                <a:latin typeface="Verdana" charset="0"/>
                <a:ea typeface="ＭＳ Ｐゴシック" charset="0"/>
              </a:rPr>
              <a:t>“</a:t>
            </a:r>
            <a:r>
              <a:rPr lang="en-US" altLang="ja-JP" sz="1800" i="1">
                <a:latin typeface="Verdana" charset="0"/>
                <a:ea typeface="ＭＳ Ｐゴシック" charset="0"/>
              </a:rPr>
              <a:t>please keep talking</a:t>
            </a:r>
            <a:r>
              <a:rPr lang="ja-JP" altLang="en-US" sz="1800" i="1">
                <a:latin typeface="Verdana" charset="0"/>
                <a:ea typeface="ＭＳ Ｐゴシック" charset="0"/>
              </a:rPr>
              <a:t>”</a:t>
            </a:r>
            <a:r>
              <a:rPr lang="en-US" altLang="ja-JP" sz="1800" i="1">
                <a:latin typeface="Verdana" charset="0"/>
                <a:ea typeface="ＭＳ Ｐゴシック" charset="0"/>
              </a:rPr>
              <a:t> if the participant falls silent for 5 seconds or more</a:t>
            </a:r>
          </a:p>
          <a:p>
            <a:pPr lvl="1" eaLnBrk="1" hangingPunct="1">
              <a:lnSpc>
                <a:spcPct val="90000"/>
              </a:lnSpc>
            </a:pPr>
            <a:r>
              <a:rPr lang="en-US" sz="1800" i="1">
                <a:latin typeface="Verdana" charset="0"/>
                <a:ea typeface="ＭＳ Ｐゴシック" charset="0"/>
              </a:rPr>
              <a:t>be sensitive to a severe desire to quit</a:t>
            </a:r>
          </a:p>
          <a:p>
            <a:pPr eaLnBrk="1" hangingPunct="1">
              <a:lnSpc>
                <a:spcPct val="90000"/>
              </a:lnSpc>
              <a:buFontTx/>
              <a:buNone/>
            </a:pPr>
            <a:r>
              <a:rPr lang="en-US" sz="1800">
                <a:latin typeface="Verdana" charset="0"/>
                <a:ea typeface="ＭＳ Ｐゴシック" charset="0"/>
                <a:cs typeface="ＭＳ Ｐゴシック" charset="0"/>
              </a:rPr>
              <a:t>8.	Conclude the observation</a:t>
            </a:r>
          </a:p>
        </p:txBody>
      </p:sp>
      <p:sp>
        <p:nvSpPr>
          <p:cNvPr id="8" name="Text Box 4"/>
          <p:cNvSpPr txBox="1">
            <a:spLocks noChangeArrowheads="1"/>
          </p:cNvSpPr>
          <p:nvPr/>
        </p:nvSpPr>
        <p:spPr bwMode="auto">
          <a:xfrm>
            <a:off x="2147809" y="6145861"/>
            <a:ext cx="687863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r>
              <a:rPr lang="en-US" sz="1050" b="1" dirty="0" smtClean="0">
                <a:solidFill>
                  <a:schemeClr val="tx2"/>
                </a:solidFill>
              </a:rPr>
              <a:t>Reduced from:</a:t>
            </a:r>
            <a:r>
              <a:rPr lang="en-US" sz="1050" dirty="0" smtClean="0">
                <a:solidFill>
                  <a:schemeClr val="tx2"/>
                </a:solidFill>
              </a:rPr>
              <a:t> </a:t>
            </a:r>
            <a:r>
              <a:rPr lang="en-US" sz="1050" dirty="0" err="1">
                <a:solidFill>
                  <a:schemeClr val="tx2"/>
                </a:solidFill>
              </a:rPr>
              <a:t>Gomoll</a:t>
            </a:r>
            <a:r>
              <a:rPr lang="en-US" sz="1050" dirty="0">
                <a:solidFill>
                  <a:schemeClr val="tx2"/>
                </a:solidFill>
              </a:rPr>
              <a:t>, K. (1990). Some Techniques for Observing Users. In B. Laurel (Ed.), </a:t>
            </a:r>
            <a:r>
              <a:rPr lang="en-US" sz="1050" i="1" dirty="0">
                <a:solidFill>
                  <a:schemeClr val="tx2"/>
                </a:solidFill>
              </a:rPr>
              <a:t>The Art of Human-Computer Interface Design</a:t>
            </a:r>
            <a:r>
              <a:rPr lang="en-US" sz="1050" dirty="0">
                <a:solidFill>
                  <a:schemeClr val="tx2"/>
                </a:solidFill>
              </a:rPr>
              <a:t> (pp. 85-90). Reading, MA: Addison-Wesley.</a:t>
            </a:r>
          </a:p>
        </p:txBody>
      </p:sp>
    </p:spTree>
    <p:extLst>
      <p:ext uri="{BB962C8B-B14F-4D97-AF65-F5344CB8AC3E}">
        <p14:creationId xmlns:p14="http://schemas.microsoft.com/office/powerpoint/2010/main" val="4210165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33119</TotalTime>
  <Words>2834</Words>
  <Application>Microsoft Macintosh PowerPoint</Application>
  <PresentationFormat>On-screen Show (4:3)</PresentationFormat>
  <Paragraphs>228</Paragraphs>
  <Slides>34</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 Theme</vt:lpstr>
      <vt:lpstr>Document</vt:lpstr>
      <vt:lpstr>Using Think-Aloud Protocols to Understand Student Thinking </vt:lpstr>
      <vt:lpstr>Instructional Design Process: The BIG PICTURE </vt:lpstr>
      <vt:lpstr>What is Cognitive Task Analysis?</vt:lpstr>
      <vt:lpstr>What is Cognitive Task Analysis (CTA)?</vt:lpstr>
      <vt:lpstr>How to Collect Data in a Think-Aloud Study (Gomoll, 1990, is a good guide)</vt:lpstr>
      <vt:lpstr>Where does Gomoll’s Think Aloud Study steps fit with Clark’s CTA steps?</vt:lpstr>
      <vt:lpstr>Clark’s steps 1  &amp; 2</vt:lpstr>
      <vt:lpstr>Clark Step 2: Tasks, subtasks &amp; types of knowledge</vt:lpstr>
      <vt:lpstr>Comparisons with Gomoll steps?</vt:lpstr>
      <vt:lpstr>Kinds of  Cognitive Task Analysis</vt:lpstr>
      <vt:lpstr>Kinds of  Cognitive Task Analysis</vt:lpstr>
      <vt:lpstr>Cognitive Analysis &amp; HCI Methods</vt:lpstr>
      <vt:lpstr>What is a Think-Aloud Study?</vt:lpstr>
      <vt:lpstr>The Roots of Think-Aloud Usability Studies</vt:lpstr>
      <vt:lpstr>The Cognitive Psychology Theory behind Think-Aloud Protocols</vt:lpstr>
      <vt:lpstr>PowerPoint Presentation</vt:lpstr>
      <vt:lpstr>Expert protocol excerpt From Lovett (1998)</vt:lpstr>
      <vt:lpstr>PowerPoint Presentation</vt:lpstr>
      <vt:lpstr>The Value of Think-Aloud Studies in HCI Practice</vt:lpstr>
      <vt:lpstr>Ethics of Empirical Studies with Human Participants</vt:lpstr>
      <vt:lpstr>Think Alouds in Statistics Tutor Development</vt:lpstr>
      <vt:lpstr>Task Analysis of Major Goals in Statistical Analysis</vt:lpstr>
      <vt:lpstr>Sample Transcript:  How would you analyze?</vt:lpstr>
      <vt:lpstr>Observations about this verbal report</vt:lpstr>
      <vt:lpstr>Comparing Think Aloud Results with Task Analysis</vt:lpstr>
      <vt:lpstr>Inspiration for Production Rules</vt:lpstr>
      <vt:lpstr>Alternative way of describing a model: Flow charts</vt:lpstr>
      <vt:lpstr>Alternative way of describing a model: Concept map</vt:lpstr>
      <vt:lpstr>Feldon’s CTA Output: IF-THEN rules</vt:lpstr>
      <vt:lpstr>Using think aloud results for instructional design</vt:lpstr>
      <vt:lpstr>Statistics Tutor: Original Goal Scaffolding Plan</vt:lpstr>
      <vt:lpstr>Statistics Tutor:  “Transfer Appropriate” Goal Scaffolding</vt:lpstr>
      <vt:lpstr>PowerPoint Presentation</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Clark</dc:creator>
  <cp:lastModifiedBy>Mimi</cp:lastModifiedBy>
  <cp:revision>478</cp:revision>
  <cp:lastPrinted>2013-08-29T17:19:44Z</cp:lastPrinted>
  <dcterms:created xsi:type="dcterms:W3CDTF">2013-09-25T21:31:42Z</dcterms:created>
  <dcterms:modified xsi:type="dcterms:W3CDTF">2015-09-17T15:22:19Z</dcterms:modified>
</cp:coreProperties>
</file>