
<file path=[Content_Types].xml><?xml version="1.0" encoding="utf-8"?>
<Types xmlns="http://schemas.openxmlformats.org/package/2006/content-types">
  <Default Extension="xml" ContentType="application/xml"/>
  <Default Extension="xls" ContentType="application/vnd.ms-exce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embeddings/oleObject1.bin" ContentType="application/vnd.openxmlformats-officedocument.oleObject"/>
  <Override PartName="/ppt/tags/tag4.xml" ContentType="application/vnd.openxmlformats-officedocument.presentationml.tags+xml"/>
  <Override PartName="/ppt/comments/comment1.xml" ContentType="application/vnd.openxmlformats-officedocument.presentationml.comment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embeddings/oleObject2.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3.bin" ContentType="application/vnd.openxmlformats-officedocument.oleObject"/>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06" r:id="rId1"/>
    <p:sldMasterId id="2147484520" r:id="rId2"/>
  </p:sldMasterIdLst>
  <p:notesMasterIdLst>
    <p:notesMasterId r:id="rId29"/>
  </p:notesMasterIdLst>
  <p:handoutMasterIdLst>
    <p:handoutMasterId r:id="rId30"/>
  </p:handoutMasterIdLst>
  <p:sldIdLst>
    <p:sldId id="859" r:id="rId3"/>
    <p:sldId id="944" r:id="rId4"/>
    <p:sldId id="961" r:id="rId5"/>
    <p:sldId id="962" r:id="rId6"/>
    <p:sldId id="963" r:id="rId7"/>
    <p:sldId id="970" r:id="rId8"/>
    <p:sldId id="945" r:id="rId9"/>
    <p:sldId id="946" r:id="rId10"/>
    <p:sldId id="947" r:id="rId11"/>
    <p:sldId id="948" r:id="rId12"/>
    <p:sldId id="951" r:id="rId13"/>
    <p:sldId id="952" r:id="rId14"/>
    <p:sldId id="953" r:id="rId15"/>
    <p:sldId id="958" r:id="rId16"/>
    <p:sldId id="959" r:id="rId17"/>
    <p:sldId id="960" r:id="rId18"/>
    <p:sldId id="957" r:id="rId19"/>
    <p:sldId id="969" r:id="rId20"/>
    <p:sldId id="972" r:id="rId21"/>
    <p:sldId id="942" r:id="rId22"/>
    <p:sldId id="964" r:id="rId23"/>
    <p:sldId id="965" r:id="rId24"/>
    <p:sldId id="966" r:id="rId25"/>
    <p:sldId id="967" r:id="rId26"/>
    <p:sldId id="968" r:id="rId27"/>
    <p:sldId id="943"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 Koedinger" initials="KK" lastIdx="3" clrIdx="0"/>
  <p:cmAuthor id="1" name="Ken Koedinge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DFF"/>
    <a:srgbClr val="008000"/>
    <a:srgbClr val="00CC00"/>
    <a:srgbClr val="009900"/>
    <a:srgbClr val="FF0000"/>
    <a:srgbClr val="CCFFCC"/>
    <a:srgbClr val="339933"/>
    <a:srgbClr val="FFFF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13" autoAdjust="0"/>
  </p:normalViewPr>
  <p:slideViewPr>
    <p:cSldViewPr snapToGrid="0">
      <p:cViewPr varScale="1">
        <p:scale>
          <a:sx n="66" d="100"/>
          <a:sy n="66" d="100"/>
        </p:scale>
        <p:origin x="-1640"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6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commentAuthors" Target="commentAuthor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rons\My%20Documents\Learnlab\Angles%20Unit%202006\Tables%20January%202007%20study%20-%20PS%20-%20Fixed%20Fading%20-%20Adaptive%20Fading%20-%2016%20mei%202008%20-%20Vincent.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aseline="0">
                <a:solidFill>
                  <a:srgbClr val="3366FF"/>
                </a:solidFill>
              </a:defRPr>
            </a:pPr>
            <a:r>
              <a:rPr lang="en-US" sz="2400" b="0" i="1" baseline="0" dirty="0" smtClean="0">
                <a:solidFill>
                  <a:srgbClr val="3366FF"/>
                </a:solidFill>
              </a:rPr>
              <a:t>Delayed Post-Test</a:t>
            </a:r>
            <a:endParaRPr lang="en-US" sz="2400" b="0" i="1" baseline="0" dirty="0">
              <a:solidFill>
                <a:srgbClr val="3366FF"/>
              </a:solidFill>
            </a:endParaRPr>
          </a:p>
        </c:rich>
      </c:tx>
      <c:layout>
        <c:manualLayout>
          <c:xMode val="edge"/>
          <c:yMode val="edge"/>
          <c:x val="0.342728721409825"/>
          <c:y val="0.0314768826973552"/>
        </c:manualLayout>
      </c:layout>
      <c:overlay val="0"/>
    </c:title>
    <c:autoTitleDeleted val="0"/>
    <c:plotArea>
      <c:layout/>
      <c:barChart>
        <c:barDir val="col"/>
        <c:grouping val="stacked"/>
        <c:varyColors val="0"/>
        <c:ser>
          <c:idx val="0"/>
          <c:order val="0"/>
          <c:invertIfNegative val="0"/>
          <c:errBars>
            <c:errBarType val="both"/>
            <c:errValType val="cust"/>
            <c:noEndCap val="0"/>
            <c:plus>
              <c:numLit>
                <c:formatCode>General</c:formatCode>
                <c:ptCount val="3"/>
                <c:pt idx="0">
                  <c:v>1.39</c:v>
                </c:pt>
                <c:pt idx="1">
                  <c:v>1.46</c:v>
                </c:pt>
                <c:pt idx="2">
                  <c:v>1.980000000000004</c:v>
                </c:pt>
              </c:numLit>
            </c:plus>
            <c:minus>
              <c:numLit>
                <c:formatCode>General</c:formatCode>
                <c:ptCount val="3"/>
                <c:pt idx="0">
                  <c:v>1.39</c:v>
                </c:pt>
                <c:pt idx="1">
                  <c:v>1.46</c:v>
                </c:pt>
                <c:pt idx="2">
                  <c:v>1.980000000000004</c:v>
                </c:pt>
              </c:numLit>
            </c:minus>
          </c:errBars>
          <c:cat>
            <c:strRef>
              <c:f>Sheet1!$A$17:$A$19</c:f>
              <c:strCache>
                <c:ptCount val="3"/>
                <c:pt idx="0">
                  <c:v>problem solving</c:v>
                </c:pt>
                <c:pt idx="1">
                  <c:v>fixed fading</c:v>
                </c:pt>
                <c:pt idx="2">
                  <c:v>adaptive fading</c:v>
                </c:pt>
              </c:strCache>
            </c:strRef>
          </c:cat>
          <c:val>
            <c:numRef>
              <c:f>Sheet1!$B$17:$B$19</c:f>
              <c:numCache>
                <c:formatCode>General</c:formatCode>
                <c:ptCount val="3"/>
                <c:pt idx="0">
                  <c:v>6.930000000000002</c:v>
                </c:pt>
                <c:pt idx="1">
                  <c:v>9.38</c:v>
                </c:pt>
                <c:pt idx="2">
                  <c:v>11.64</c:v>
                </c:pt>
              </c:numCache>
            </c:numRef>
          </c:val>
        </c:ser>
        <c:dLbls>
          <c:showLegendKey val="0"/>
          <c:showVal val="0"/>
          <c:showCatName val="0"/>
          <c:showSerName val="0"/>
          <c:showPercent val="0"/>
          <c:showBubbleSize val="0"/>
        </c:dLbls>
        <c:gapWidth val="55"/>
        <c:overlap val="100"/>
        <c:axId val="-2110213688"/>
        <c:axId val="-2110236088"/>
      </c:barChart>
      <c:catAx>
        <c:axId val="-2110213688"/>
        <c:scaling>
          <c:orientation val="minMax"/>
        </c:scaling>
        <c:delete val="0"/>
        <c:axPos val="b"/>
        <c:title>
          <c:tx>
            <c:rich>
              <a:bodyPr/>
              <a:lstStyle/>
              <a:p>
                <a:pPr>
                  <a:defRPr baseline="0">
                    <a:solidFill>
                      <a:srgbClr val="3366FF"/>
                    </a:solidFill>
                  </a:defRPr>
                </a:pPr>
                <a:r>
                  <a:rPr lang="en-US" sz="1800" b="0" i="1" u="none" baseline="0" dirty="0">
                    <a:solidFill>
                      <a:srgbClr val="3366FF"/>
                    </a:solidFill>
                  </a:rPr>
                  <a:t>experimental condition</a:t>
                </a:r>
              </a:p>
            </c:rich>
          </c:tx>
          <c:layout/>
          <c:overlay val="0"/>
        </c:title>
        <c:numFmt formatCode="General" sourceLinked="1"/>
        <c:majorTickMark val="none"/>
        <c:minorTickMark val="none"/>
        <c:tickLblPos val="nextTo"/>
        <c:txPr>
          <a:bodyPr/>
          <a:lstStyle/>
          <a:p>
            <a:pPr>
              <a:defRPr sz="1600" baseline="0">
                <a:solidFill>
                  <a:srgbClr val="3366FF"/>
                </a:solidFill>
              </a:defRPr>
            </a:pPr>
            <a:endParaRPr lang="en-US"/>
          </a:p>
        </c:txPr>
        <c:crossAx val="-2110236088"/>
        <c:crosses val="autoZero"/>
        <c:auto val="1"/>
        <c:lblAlgn val="ctr"/>
        <c:lblOffset val="100"/>
        <c:noMultiLvlLbl val="0"/>
      </c:catAx>
      <c:valAx>
        <c:axId val="-2110236088"/>
        <c:scaling>
          <c:orientation val="minMax"/>
          <c:max val="14.0"/>
          <c:min val="0.0"/>
        </c:scaling>
        <c:delete val="0"/>
        <c:axPos val="l"/>
        <c:majorGridlines/>
        <c:title>
          <c:tx>
            <c:rich>
              <a:bodyPr/>
              <a:lstStyle/>
              <a:p>
                <a:pPr>
                  <a:defRPr sz="1200" baseline="0">
                    <a:solidFill>
                      <a:srgbClr val="3366FF"/>
                    </a:solidFill>
                  </a:defRPr>
                </a:pPr>
                <a:r>
                  <a:rPr lang="en-US" sz="2000" b="0" baseline="0" dirty="0">
                    <a:solidFill>
                      <a:srgbClr val="3366FF"/>
                    </a:solidFill>
                  </a:rPr>
                  <a:t>performance in %</a:t>
                </a:r>
              </a:p>
            </c:rich>
          </c:tx>
          <c:layout/>
          <c:overlay val="0"/>
        </c:title>
        <c:numFmt formatCode="General" sourceLinked="1"/>
        <c:majorTickMark val="none"/>
        <c:minorTickMark val="none"/>
        <c:tickLblPos val="nextTo"/>
        <c:crossAx val="-2110213688"/>
        <c:crosses val="autoZero"/>
        <c:crossBetween val="between"/>
        <c:majorUnit val="2.0"/>
      </c:valAx>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2-07-31T08:37:40.375" idx="3">
    <p:pos x="546" y="4018"/>
    <p:text>AD paper ref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B606EE-134D-CD4F-B70F-1C2136CB13CC}"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5041B265-B902-6048-B8D5-F1C4B698D73C}">
      <dgm:prSet phldrT="[Text]"/>
      <dgm:spPr>
        <a:solidFill>
          <a:schemeClr val="accent4">
            <a:lumMod val="50000"/>
          </a:schemeClr>
        </a:solidFill>
      </dgm:spPr>
      <dgm:t>
        <a:bodyPr/>
        <a:lstStyle/>
        <a:p>
          <a:r>
            <a:rPr lang="en-US" dirty="0" smtClean="0"/>
            <a:t>What you know</a:t>
          </a:r>
          <a:endParaRPr lang="en-US" dirty="0"/>
        </a:p>
      </dgm:t>
    </dgm:pt>
    <dgm:pt modelId="{589D0C8C-0BFA-8F41-9C2A-202AB64E09B5}" type="parTrans" cxnId="{1A262456-B6C6-334C-BE06-D68B3645D3F7}">
      <dgm:prSet/>
      <dgm:spPr/>
      <dgm:t>
        <a:bodyPr/>
        <a:lstStyle/>
        <a:p>
          <a:endParaRPr lang="en-US"/>
        </a:p>
      </dgm:t>
    </dgm:pt>
    <dgm:pt modelId="{45ABB084-F79E-6F4E-A4FF-3C1BE6743B0B}" type="sibTrans" cxnId="{1A262456-B6C6-334C-BE06-D68B3645D3F7}">
      <dgm:prSet/>
      <dgm:spPr/>
      <dgm:t>
        <a:bodyPr/>
        <a:lstStyle/>
        <a:p>
          <a:endParaRPr lang="en-US"/>
        </a:p>
      </dgm:t>
    </dgm:pt>
    <dgm:pt modelId="{AF306541-0D79-0844-AFCF-3EF27C3DEA36}">
      <dgm:prSet phldrT="[Text]"/>
      <dgm:spPr>
        <a:solidFill>
          <a:schemeClr val="accent4">
            <a:lumMod val="50000"/>
          </a:schemeClr>
        </a:solidFill>
      </dgm:spPr>
      <dgm:t>
        <a:bodyPr/>
        <a:lstStyle/>
        <a:p>
          <a:r>
            <a:rPr lang="en-US" dirty="0" smtClean="0"/>
            <a:t>Declarative</a:t>
          </a:r>
          <a:endParaRPr lang="en-US" dirty="0"/>
        </a:p>
      </dgm:t>
    </dgm:pt>
    <dgm:pt modelId="{FA63FA01-951E-F74B-A1B3-B30499EC1D51}" type="parTrans" cxnId="{CC29730A-B14E-3C43-9E73-DEA66EFECFF8}">
      <dgm:prSet/>
      <dgm:spPr/>
      <dgm:t>
        <a:bodyPr/>
        <a:lstStyle/>
        <a:p>
          <a:endParaRPr lang="en-US"/>
        </a:p>
      </dgm:t>
    </dgm:pt>
    <dgm:pt modelId="{949D05F7-4A9B-B147-9E30-7DCD1D33585B}" type="sibTrans" cxnId="{CC29730A-B14E-3C43-9E73-DEA66EFECFF8}">
      <dgm:prSet/>
      <dgm:spPr/>
      <dgm:t>
        <a:bodyPr/>
        <a:lstStyle/>
        <a:p>
          <a:endParaRPr lang="en-US"/>
        </a:p>
      </dgm:t>
    </dgm:pt>
    <dgm:pt modelId="{A660B8FA-9A52-E34D-81A5-AF3760DE6AED}">
      <dgm:prSet phldrT="[Text]"/>
      <dgm:spPr>
        <a:solidFill>
          <a:schemeClr val="accent4">
            <a:lumMod val="50000"/>
          </a:schemeClr>
        </a:solidFill>
      </dgm:spPr>
      <dgm:t>
        <a:bodyPr/>
        <a:lstStyle/>
        <a:p>
          <a:r>
            <a:rPr lang="en-US" dirty="0" smtClean="0"/>
            <a:t>Procedural</a:t>
          </a:r>
          <a:endParaRPr lang="en-US" dirty="0"/>
        </a:p>
      </dgm:t>
    </dgm:pt>
    <dgm:pt modelId="{5EDFA6F7-6BD0-5340-A19E-7691BA353397}" type="parTrans" cxnId="{542FC0C9-64B6-0F40-BEAA-440F04CF6EA9}">
      <dgm:prSet/>
      <dgm:spPr/>
      <dgm:t>
        <a:bodyPr/>
        <a:lstStyle/>
        <a:p>
          <a:endParaRPr lang="en-US"/>
        </a:p>
      </dgm:t>
    </dgm:pt>
    <dgm:pt modelId="{4642B5A8-6151-4546-B120-FD7AE00AA39F}" type="sibTrans" cxnId="{542FC0C9-64B6-0F40-BEAA-440F04CF6EA9}">
      <dgm:prSet/>
      <dgm:spPr/>
      <dgm:t>
        <a:bodyPr/>
        <a:lstStyle/>
        <a:p>
          <a:endParaRPr lang="en-US"/>
        </a:p>
      </dgm:t>
    </dgm:pt>
    <dgm:pt modelId="{EEEE6365-DB73-8949-AFB6-795BB0EAE0D5}">
      <dgm:prSet phldrT="[Text]"/>
      <dgm:spPr>
        <a:solidFill>
          <a:schemeClr val="accent4">
            <a:lumMod val="50000"/>
          </a:schemeClr>
        </a:solidFill>
      </dgm:spPr>
      <dgm:t>
        <a:bodyPr/>
        <a:lstStyle/>
        <a:p>
          <a:r>
            <a:rPr lang="en-US" dirty="0" smtClean="0"/>
            <a:t>Working memory</a:t>
          </a:r>
          <a:endParaRPr lang="en-US" dirty="0"/>
        </a:p>
      </dgm:t>
    </dgm:pt>
    <dgm:pt modelId="{29F10375-367E-594E-BD71-AF4ED364B81C}" type="parTrans" cxnId="{25531924-3E2F-6246-99AC-9998C564630E}">
      <dgm:prSet/>
      <dgm:spPr/>
      <dgm:t>
        <a:bodyPr/>
        <a:lstStyle/>
        <a:p>
          <a:endParaRPr lang="en-US"/>
        </a:p>
      </dgm:t>
    </dgm:pt>
    <dgm:pt modelId="{1987F8E9-C5EE-0B43-AB75-038A9883A8EC}" type="sibTrans" cxnId="{25531924-3E2F-6246-99AC-9998C564630E}">
      <dgm:prSet/>
      <dgm:spPr/>
      <dgm:t>
        <a:bodyPr/>
        <a:lstStyle/>
        <a:p>
          <a:endParaRPr lang="en-US"/>
        </a:p>
      </dgm:t>
    </dgm:pt>
    <dgm:pt modelId="{AB825C9F-79C2-2443-8C5D-62EBE8333828}">
      <dgm:prSet phldrT="[Text]"/>
      <dgm:spPr>
        <a:solidFill>
          <a:srgbClr val="FF6600"/>
        </a:solidFill>
      </dgm:spPr>
      <dgm:t>
        <a:bodyPr/>
        <a:lstStyle/>
        <a:p>
          <a:r>
            <a:rPr lang="en-US" dirty="0" smtClean="0"/>
            <a:t>Visual contents of WM</a:t>
          </a:r>
          <a:endParaRPr lang="en-US" dirty="0"/>
        </a:p>
      </dgm:t>
    </dgm:pt>
    <dgm:pt modelId="{698C8157-ADDB-F841-B569-C6164301479E}" type="parTrans" cxnId="{E4F537E5-CB4A-2A49-A48B-CD342D9F15A1}">
      <dgm:prSet/>
      <dgm:spPr/>
      <dgm:t>
        <a:bodyPr/>
        <a:lstStyle/>
        <a:p>
          <a:endParaRPr lang="en-US"/>
        </a:p>
      </dgm:t>
    </dgm:pt>
    <dgm:pt modelId="{C09D8220-6CD1-BA42-BEE6-095DA7937BF3}" type="sibTrans" cxnId="{E4F537E5-CB4A-2A49-A48B-CD342D9F15A1}">
      <dgm:prSet/>
      <dgm:spPr/>
      <dgm:t>
        <a:bodyPr/>
        <a:lstStyle/>
        <a:p>
          <a:endParaRPr lang="en-US"/>
        </a:p>
      </dgm:t>
    </dgm:pt>
    <dgm:pt modelId="{AF83DBF3-ADDB-5348-BBE2-0060FF43A7EE}">
      <dgm:prSet phldrT="[Text]"/>
      <dgm:spPr>
        <a:solidFill>
          <a:srgbClr val="FF6600"/>
        </a:solidFill>
      </dgm:spPr>
      <dgm:t>
        <a:bodyPr/>
        <a:lstStyle/>
        <a:p>
          <a:r>
            <a:rPr lang="en-US" dirty="0" smtClean="0"/>
            <a:t>Conditions &amp; logic behind decisions, planning</a:t>
          </a:r>
          <a:endParaRPr lang="en-US" dirty="0"/>
        </a:p>
      </dgm:t>
    </dgm:pt>
    <dgm:pt modelId="{E6EFA7CB-ABB3-1F41-A40E-E5D68DB3DEE4}" type="parTrans" cxnId="{6AAC7C75-9080-C54B-AA91-CA85750C61A3}">
      <dgm:prSet/>
      <dgm:spPr/>
      <dgm:t>
        <a:bodyPr/>
        <a:lstStyle/>
        <a:p>
          <a:endParaRPr lang="en-US"/>
        </a:p>
      </dgm:t>
    </dgm:pt>
    <dgm:pt modelId="{0D50605E-99A1-6348-924F-1B8AB1281FD8}" type="sibTrans" cxnId="{6AAC7C75-9080-C54B-AA91-CA85750C61A3}">
      <dgm:prSet/>
      <dgm:spPr/>
      <dgm:t>
        <a:bodyPr/>
        <a:lstStyle/>
        <a:p>
          <a:endParaRPr lang="en-US"/>
        </a:p>
      </dgm:t>
    </dgm:pt>
    <dgm:pt modelId="{0D4B7F54-5FFB-804C-84D0-A0505848EE5F}">
      <dgm:prSet phldrT="[Text]"/>
      <dgm:spPr>
        <a:solidFill>
          <a:srgbClr val="FF6600"/>
        </a:solidFill>
      </dgm:spPr>
      <dgm:t>
        <a:bodyPr/>
        <a:lstStyle/>
        <a:p>
          <a:r>
            <a:rPr lang="en-US" dirty="0" smtClean="0"/>
            <a:t>Structure of perceived world/objects</a:t>
          </a:r>
          <a:endParaRPr lang="en-US" dirty="0"/>
        </a:p>
      </dgm:t>
    </dgm:pt>
    <dgm:pt modelId="{7A0469B1-DDDE-F141-89F4-0669280CDEC0}" type="parTrans" cxnId="{BEB19BED-C903-9146-96E6-9D6909436305}">
      <dgm:prSet/>
      <dgm:spPr/>
      <dgm:t>
        <a:bodyPr/>
        <a:lstStyle/>
        <a:p>
          <a:endParaRPr lang="en-US"/>
        </a:p>
      </dgm:t>
    </dgm:pt>
    <dgm:pt modelId="{FA3898F4-2436-2543-A2FF-E1BB9732BF2F}" type="sibTrans" cxnId="{BEB19BED-C903-9146-96E6-9D6909436305}">
      <dgm:prSet/>
      <dgm:spPr/>
      <dgm:t>
        <a:bodyPr/>
        <a:lstStyle/>
        <a:p>
          <a:endParaRPr lang="en-US"/>
        </a:p>
      </dgm:t>
    </dgm:pt>
    <dgm:pt modelId="{6BDA9FFB-FC09-2047-A88C-C6E734906D93}">
      <dgm:prSet phldrT="[Text]"/>
      <dgm:spPr>
        <a:solidFill>
          <a:srgbClr val="66B729"/>
        </a:solidFill>
      </dgm:spPr>
      <dgm:t>
        <a:bodyPr/>
        <a:lstStyle/>
        <a:p>
          <a:r>
            <a:rPr lang="en-US" dirty="0" smtClean="0"/>
            <a:t>Linguistic memories:</a:t>
          </a:r>
          <a:br>
            <a:rPr lang="en-US" dirty="0" smtClean="0"/>
          </a:br>
          <a:r>
            <a:rPr lang="en-US" dirty="0" smtClean="0"/>
            <a:t>Words, definitions, verbal rules</a:t>
          </a:r>
          <a:endParaRPr lang="en-US" dirty="0"/>
        </a:p>
      </dgm:t>
    </dgm:pt>
    <dgm:pt modelId="{304B3F02-CD2C-A945-A479-FDE0E7BD570B}" type="parTrans" cxnId="{817F5BC1-9778-764A-A11A-EBD4AFD43480}">
      <dgm:prSet/>
      <dgm:spPr/>
      <dgm:t>
        <a:bodyPr/>
        <a:lstStyle/>
        <a:p>
          <a:endParaRPr lang="en-US"/>
        </a:p>
      </dgm:t>
    </dgm:pt>
    <dgm:pt modelId="{B84EDE57-A750-3A40-8C83-41657B06C690}" type="sibTrans" cxnId="{817F5BC1-9778-764A-A11A-EBD4AFD43480}">
      <dgm:prSet/>
      <dgm:spPr/>
      <dgm:t>
        <a:bodyPr/>
        <a:lstStyle/>
        <a:p>
          <a:endParaRPr lang="en-US"/>
        </a:p>
      </dgm:t>
    </dgm:pt>
    <dgm:pt modelId="{69FD6ADB-E01A-6B45-BF95-48BAAA7230CE}">
      <dgm:prSet phldrT="[Text]"/>
      <dgm:spPr>
        <a:solidFill>
          <a:srgbClr val="66B729"/>
        </a:solidFill>
      </dgm:spPr>
      <dgm:t>
        <a:bodyPr/>
        <a:lstStyle/>
        <a:p>
          <a:r>
            <a:rPr lang="en-US" dirty="0" smtClean="0"/>
            <a:t>Physical actions, verbal expressions</a:t>
          </a:r>
          <a:endParaRPr lang="en-US" dirty="0"/>
        </a:p>
      </dgm:t>
    </dgm:pt>
    <dgm:pt modelId="{7764C637-21FD-C742-B4BE-D9238C823269}" type="parTrans" cxnId="{6EFD0F28-A3BF-8043-B57D-52730B01C924}">
      <dgm:prSet/>
      <dgm:spPr/>
      <dgm:t>
        <a:bodyPr/>
        <a:lstStyle/>
        <a:p>
          <a:endParaRPr lang="en-US"/>
        </a:p>
      </dgm:t>
    </dgm:pt>
    <dgm:pt modelId="{4AEC4EFF-4FCB-9348-870E-F17636873EEB}" type="sibTrans" cxnId="{6EFD0F28-A3BF-8043-B57D-52730B01C924}">
      <dgm:prSet/>
      <dgm:spPr/>
      <dgm:t>
        <a:bodyPr/>
        <a:lstStyle/>
        <a:p>
          <a:endParaRPr lang="en-US"/>
        </a:p>
      </dgm:t>
    </dgm:pt>
    <dgm:pt modelId="{75AD1F8D-BB05-5F46-96DA-C5A8CD0C3CD2}">
      <dgm:prSet phldrT="[Text]"/>
      <dgm:spPr>
        <a:solidFill>
          <a:srgbClr val="66B729"/>
        </a:solidFill>
      </dgm:spPr>
      <dgm:t>
        <a:bodyPr/>
        <a:lstStyle/>
        <a:p>
          <a:r>
            <a:rPr lang="en-US" dirty="0" smtClean="0"/>
            <a:t>Linguistic contents of WM</a:t>
          </a:r>
          <a:endParaRPr lang="en-US" dirty="0"/>
        </a:p>
      </dgm:t>
    </dgm:pt>
    <dgm:pt modelId="{8E093880-87A3-EA4D-BD51-B0830D35BC33}" type="parTrans" cxnId="{CB4A92C0-9B3E-0248-BC6C-8F58875F9EA4}">
      <dgm:prSet/>
      <dgm:spPr/>
      <dgm:t>
        <a:bodyPr/>
        <a:lstStyle/>
        <a:p>
          <a:endParaRPr lang="en-US"/>
        </a:p>
      </dgm:t>
    </dgm:pt>
    <dgm:pt modelId="{3AAF82EF-392B-B04C-A215-E77C40D89E24}" type="sibTrans" cxnId="{CB4A92C0-9B3E-0248-BC6C-8F58875F9EA4}">
      <dgm:prSet/>
      <dgm:spPr/>
      <dgm:t>
        <a:bodyPr/>
        <a:lstStyle/>
        <a:p>
          <a:endParaRPr lang="en-US"/>
        </a:p>
      </dgm:t>
    </dgm:pt>
    <dgm:pt modelId="{7D2CC516-8B45-E04D-8108-4ADE91D35E8A}" type="pres">
      <dgm:prSet presAssocID="{62B606EE-134D-CD4F-B70F-1C2136CB13CC}" presName="Name0" presStyleCnt="0">
        <dgm:presLayoutVars>
          <dgm:chPref val="1"/>
          <dgm:dir/>
          <dgm:animOne val="branch"/>
          <dgm:animLvl val="lvl"/>
          <dgm:resizeHandles/>
        </dgm:presLayoutVars>
      </dgm:prSet>
      <dgm:spPr/>
      <dgm:t>
        <a:bodyPr/>
        <a:lstStyle/>
        <a:p>
          <a:endParaRPr lang="en-US"/>
        </a:p>
      </dgm:t>
    </dgm:pt>
    <dgm:pt modelId="{A83857D7-9599-DD4E-9E11-FDD7EFE6BF2C}" type="pres">
      <dgm:prSet presAssocID="{5041B265-B902-6048-B8D5-F1C4B698D73C}" presName="vertOne" presStyleCnt="0"/>
      <dgm:spPr/>
    </dgm:pt>
    <dgm:pt modelId="{201DB99C-0380-2848-B431-79A738A6AB3D}" type="pres">
      <dgm:prSet presAssocID="{5041B265-B902-6048-B8D5-F1C4B698D73C}" presName="txOne" presStyleLbl="node0" presStyleIdx="0" presStyleCnt="1">
        <dgm:presLayoutVars>
          <dgm:chPref val="3"/>
        </dgm:presLayoutVars>
      </dgm:prSet>
      <dgm:spPr/>
      <dgm:t>
        <a:bodyPr/>
        <a:lstStyle/>
        <a:p>
          <a:endParaRPr lang="en-US"/>
        </a:p>
      </dgm:t>
    </dgm:pt>
    <dgm:pt modelId="{998E7655-7B74-9240-9E27-3E6AF4869B9C}" type="pres">
      <dgm:prSet presAssocID="{5041B265-B902-6048-B8D5-F1C4B698D73C}" presName="parTransOne" presStyleCnt="0"/>
      <dgm:spPr/>
    </dgm:pt>
    <dgm:pt modelId="{28C739B3-8C22-B140-836E-F9EE641203D1}" type="pres">
      <dgm:prSet presAssocID="{5041B265-B902-6048-B8D5-F1C4B698D73C}" presName="horzOne" presStyleCnt="0"/>
      <dgm:spPr/>
    </dgm:pt>
    <dgm:pt modelId="{9BB3FE9C-4060-594D-9683-7D0AF09DA183}" type="pres">
      <dgm:prSet presAssocID="{AF306541-0D79-0844-AFCF-3EF27C3DEA36}" presName="vertTwo" presStyleCnt="0"/>
      <dgm:spPr/>
    </dgm:pt>
    <dgm:pt modelId="{18A9C703-62C3-2047-B0A4-B09242CA0B5E}" type="pres">
      <dgm:prSet presAssocID="{AF306541-0D79-0844-AFCF-3EF27C3DEA36}" presName="txTwo" presStyleLbl="node2" presStyleIdx="0" presStyleCnt="3">
        <dgm:presLayoutVars>
          <dgm:chPref val="3"/>
        </dgm:presLayoutVars>
      </dgm:prSet>
      <dgm:spPr/>
      <dgm:t>
        <a:bodyPr/>
        <a:lstStyle/>
        <a:p>
          <a:endParaRPr lang="en-US"/>
        </a:p>
      </dgm:t>
    </dgm:pt>
    <dgm:pt modelId="{6C8BFEEB-8BED-DC4A-94F0-8DF8C8C4E41F}" type="pres">
      <dgm:prSet presAssocID="{AF306541-0D79-0844-AFCF-3EF27C3DEA36}" presName="parTransTwo" presStyleCnt="0"/>
      <dgm:spPr/>
    </dgm:pt>
    <dgm:pt modelId="{1E00B42B-9C80-6B42-9725-96C8CE3E719C}" type="pres">
      <dgm:prSet presAssocID="{AF306541-0D79-0844-AFCF-3EF27C3DEA36}" presName="horzTwo" presStyleCnt="0"/>
      <dgm:spPr/>
    </dgm:pt>
    <dgm:pt modelId="{47D4F78C-592B-A74A-B9DA-341E9CD1C11F}" type="pres">
      <dgm:prSet presAssocID="{0D4B7F54-5FFB-804C-84D0-A0505848EE5F}" presName="vertThree" presStyleCnt="0"/>
      <dgm:spPr/>
    </dgm:pt>
    <dgm:pt modelId="{A3B4D04D-3A6C-A84D-8FDB-7E5C1E8DBF5E}" type="pres">
      <dgm:prSet presAssocID="{0D4B7F54-5FFB-804C-84D0-A0505848EE5F}" presName="txThree" presStyleLbl="node3" presStyleIdx="0" presStyleCnt="6">
        <dgm:presLayoutVars>
          <dgm:chPref val="3"/>
        </dgm:presLayoutVars>
      </dgm:prSet>
      <dgm:spPr/>
      <dgm:t>
        <a:bodyPr/>
        <a:lstStyle/>
        <a:p>
          <a:endParaRPr lang="en-US"/>
        </a:p>
      </dgm:t>
    </dgm:pt>
    <dgm:pt modelId="{DEDB9652-44A4-1C41-B9E7-4810701B86AA}" type="pres">
      <dgm:prSet presAssocID="{0D4B7F54-5FFB-804C-84D0-A0505848EE5F}" presName="horzThree" presStyleCnt="0"/>
      <dgm:spPr/>
    </dgm:pt>
    <dgm:pt modelId="{210A8396-2F39-4C46-BC05-ABD7DB156EBE}" type="pres">
      <dgm:prSet presAssocID="{FA3898F4-2436-2543-A2FF-E1BB9732BF2F}" presName="sibSpaceThree" presStyleCnt="0"/>
      <dgm:spPr/>
    </dgm:pt>
    <dgm:pt modelId="{3CA6506E-FA51-1B4E-9AB0-C7E4003AF87B}" type="pres">
      <dgm:prSet presAssocID="{6BDA9FFB-FC09-2047-A88C-C6E734906D93}" presName="vertThree" presStyleCnt="0"/>
      <dgm:spPr/>
    </dgm:pt>
    <dgm:pt modelId="{A11D6CA0-74A8-EB4D-A89D-F05D278CBE69}" type="pres">
      <dgm:prSet presAssocID="{6BDA9FFB-FC09-2047-A88C-C6E734906D93}" presName="txThree" presStyleLbl="node3" presStyleIdx="1" presStyleCnt="6">
        <dgm:presLayoutVars>
          <dgm:chPref val="3"/>
        </dgm:presLayoutVars>
      </dgm:prSet>
      <dgm:spPr/>
      <dgm:t>
        <a:bodyPr/>
        <a:lstStyle/>
        <a:p>
          <a:endParaRPr lang="en-US"/>
        </a:p>
      </dgm:t>
    </dgm:pt>
    <dgm:pt modelId="{5E173556-D836-3643-89A9-498048E26981}" type="pres">
      <dgm:prSet presAssocID="{6BDA9FFB-FC09-2047-A88C-C6E734906D93}" presName="horzThree" presStyleCnt="0"/>
      <dgm:spPr/>
    </dgm:pt>
    <dgm:pt modelId="{8AA2C2FE-4D53-B141-B165-E84C49C8CB55}" type="pres">
      <dgm:prSet presAssocID="{949D05F7-4A9B-B147-9E30-7DCD1D33585B}" presName="sibSpaceTwo" presStyleCnt="0"/>
      <dgm:spPr/>
    </dgm:pt>
    <dgm:pt modelId="{8B7C5160-64FA-7947-AA6C-D5C3BBBBDA05}" type="pres">
      <dgm:prSet presAssocID="{A660B8FA-9A52-E34D-81A5-AF3760DE6AED}" presName="vertTwo" presStyleCnt="0"/>
      <dgm:spPr/>
    </dgm:pt>
    <dgm:pt modelId="{7374390D-DF9C-4E43-82E6-B6053702DD06}" type="pres">
      <dgm:prSet presAssocID="{A660B8FA-9A52-E34D-81A5-AF3760DE6AED}" presName="txTwo" presStyleLbl="node2" presStyleIdx="1" presStyleCnt="3">
        <dgm:presLayoutVars>
          <dgm:chPref val="3"/>
        </dgm:presLayoutVars>
      </dgm:prSet>
      <dgm:spPr/>
      <dgm:t>
        <a:bodyPr/>
        <a:lstStyle/>
        <a:p>
          <a:endParaRPr lang="en-US"/>
        </a:p>
      </dgm:t>
    </dgm:pt>
    <dgm:pt modelId="{2DDC7B9C-544A-A547-861E-C0501FF71988}" type="pres">
      <dgm:prSet presAssocID="{A660B8FA-9A52-E34D-81A5-AF3760DE6AED}" presName="parTransTwo" presStyleCnt="0"/>
      <dgm:spPr/>
    </dgm:pt>
    <dgm:pt modelId="{AB5726EC-4D65-2C44-B7FD-93B8AD03A2A4}" type="pres">
      <dgm:prSet presAssocID="{A660B8FA-9A52-E34D-81A5-AF3760DE6AED}" presName="horzTwo" presStyleCnt="0"/>
      <dgm:spPr/>
    </dgm:pt>
    <dgm:pt modelId="{77589209-FA41-8442-9B20-E4DE2B164EB1}" type="pres">
      <dgm:prSet presAssocID="{AF83DBF3-ADDB-5348-BBE2-0060FF43A7EE}" presName="vertThree" presStyleCnt="0"/>
      <dgm:spPr/>
    </dgm:pt>
    <dgm:pt modelId="{E692C5EF-A078-194C-ABBE-D1A89FF1ECF1}" type="pres">
      <dgm:prSet presAssocID="{AF83DBF3-ADDB-5348-BBE2-0060FF43A7EE}" presName="txThree" presStyleLbl="node3" presStyleIdx="2" presStyleCnt="6">
        <dgm:presLayoutVars>
          <dgm:chPref val="3"/>
        </dgm:presLayoutVars>
      </dgm:prSet>
      <dgm:spPr/>
      <dgm:t>
        <a:bodyPr/>
        <a:lstStyle/>
        <a:p>
          <a:endParaRPr lang="en-US"/>
        </a:p>
      </dgm:t>
    </dgm:pt>
    <dgm:pt modelId="{650772F9-78F3-2D4B-9A15-19BCFA507643}" type="pres">
      <dgm:prSet presAssocID="{AF83DBF3-ADDB-5348-BBE2-0060FF43A7EE}" presName="horzThree" presStyleCnt="0"/>
      <dgm:spPr/>
    </dgm:pt>
    <dgm:pt modelId="{BC96D232-8DE7-424E-B38C-56B8869986DA}" type="pres">
      <dgm:prSet presAssocID="{0D50605E-99A1-6348-924F-1B8AB1281FD8}" presName="sibSpaceThree" presStyleCnt="0"/>
      <dgm:spPr/>
    </dgm:pt>
    <dgm:pt modelId="{BA6792E4-996D-D949-B912-27878E89CC60}" type="pres">
      <dgm:prSet presAssocID="{69FD6ADB-E01A-6B45-BF95-48BAAA7230CE}" presName="vertThree" presStyleCnt="0"/>
      <dgm:spPr/>
    </dgm:pt>
    <dgm:pt modelId="{56965035-FEB3-4747-926B-2E2213E6B175}" type="pres">
      <dgm:prSet presAssocID="{69FD6ADB-E01A-6B45-BF95-48BAAA7230CE}" presName="txThree" presStyleLbl="node3" presStyleIdx="3" presStyleCnt="6">
        <dgm:presLayoutVars>
          <dgm:chPref val="3"/>
        </dgm:presLayoutVars>
      </dgm:prSet>
      <dgm:spPr/>
      <dgm:t>
        <a:bodyPr/>
        <a:lstStyle/>
        <a:p>
          <a:endParaRPr lang="en-US"/>
        </a:p>
      </dgm:t>
    </dgm:pt>
    <dgm:pt modelId="{7F4F12BF-FB74-F443-9BC0-01F397FECD2C}" type="pres">
      <dgm:prSet presAssocID="{69FD6ADB-E01A-6B45-BF95-48BAAA7230CE}" presName="horzThree" presStyleCnt="0"/>
      <dgm:spPr/>
    </dgm:pt>
    <dgm:pt modelId="{B10179F1-061F-E247-BA1D-0A6B7471A9D6}" type="pres">
      <dgm:prSet presAssocID="{4642B5A8-6151-4546-B120-FD7AE00AA39F}" presName="sibSpaceTwo" presStyleCnt="0"/>
      <dgm:spPr/>
    </dgm:pt>
    <dgm:pt modelId="{E60A8C82-D417-4148-99B5-7C0546A79140}" type="pres">
      <dgm:prSet presAssocID="{EEEE6365-DB73-8949-AFB6-795BB0EAE0D5}" presName="vertTwo" presStyleCnt="0"/>
      <dgm:spPr/>
    </dgm:pt>
    <dgm:pt modelId="{88377C6E-FCDA-F04E-B45C-ACEB7033ADD8}" type="pres">
      <dgm:prSet presAssocID="{EEEE6365-DB73-8949-AFB6-795BB0EAE0D5}" presName="txTwo" presStyleLbl="node2" presStyleIdx="2" presStyleCnt="3">
        <dgm:presLayoutVars>
          <dgm:chPref val="3"/>
        </dgm:presLayoutVars>
      </dgm:prSet>
      <dgm:spPr/>
      <dgm:t>
        <a:bodyPr/>
        <a:lstStyle/>
        <a:p>
          <a:endParaRPr lang="en-US"/>
        </a:p>
      </dgm:t>
    </dgm:pt>
    <dgm:pt modelId="{0431FD94-9063-A24C-9C09-536AE1567743}" type="pres">
      <dgm:prSet presAssocID="{EEEE6365-DB73-8949-AFB6-795BB0EAE0D5}" presName="parTransTwo" presStyleCnt="0"/>
      <dgm:spPr/>
    </dgm:pt>
    <dgm:pt modelId="{E80409FA-0859-6642-97F1-61CDC540E5FB}" type="pres">
      <dgm:prSet presAssocID="{EEEE6365-DB73-8949-AFB6-795BB0EAE0D5}" presName="horzTwo" presStyleCnt="0"/>
      <dgm:spPr/>
    </dgm:pt>
    <dgm:pt modelId="{A2FC317E-5E0A-6D4A-9620-E2C8BED57082}" type="pres">
      <dgm:prSet presAssocID="{AB825C9F-79C2-2443-8C5D-62EBE8333828}" presName="vertThree" presStyleCnt="0"/>
      <dgm:spPr/>
    </dgm:pt>
    <dgm:pt modelId="{FF1A5D3E-8797-A146-8DDB-1FFD83081687}" type="pres">
      <dgm:prSet presAssocID="{AB825C9F-79C2-2443-8C5D-62EBE8333828}" presName="txThree" presStyleLbl="node3" presStyleIdx="4" presStyleCnt="6">
        <dgm:presLayoutVars>
          <dgm:chPref val="3"/>
        </dgm:presLayoutVars>
      </dgm:prSet>
      <dgm:spPr/>
      <dgm:t>
        <a:bodyPr/>
        <a:lstStyle/>
        <a:p>
          <a:endParaRPr lang="en-US"/>
        </a:p>
      </dgm:t>
    </dgm:pt>
    <dgm:pt modelId="{1A4C05EE-4EC0-9E4F-92B6-D326CDF8EA78}" type="pres">
      <dgm:prSet presAssocID="{AB825C9F-79C2-2443-8C5D-62EBE8333828}" presName="horzThree" presStyleCnt="0"/>
      <dgm:spPr/>
    </dgm:pt>
    <dgm:pt modelId="{C23C8A32-DFF8-4548-93EF-1204B4A1868C}" type="pres">
      <dgm:prSet presAssocID="{C09D8220-6CD1-BA42-BEE6-095DA7937BF3}" presName="sibSpaceThree" presStyleCnt="0"/>
      <dgm:spPr/>
    </dgm:pt>
    <dgm:pt modelId="{DEEF9AD3-E67B-624E-B8CC-B2A32B3CFF66}" type="pres">
      <dgm:prSet presAssocID="{75AD1F8D-BB05-5F46-96DA-C5A8CD0C3CD2}" presName="vertThree" presStyleCnt="0"/>
      <dgm:spPr/>
    </dgm:pt>
    <dgm:pt modelId="{0A8B1AD9-E295-9E48-B79F-6656818642E0}" type="pres">
      <dgm:prSet presAssocID="{75AD1F8D-BB05-5F46-96DA-C5A8CD0C3CD2}" presName="txThree" presStyleLbl="node3" presStyleIdx="5" presStyleCnt="6">
        <dgm:presLayoutVars>
          <dgm:chPref val="3"/>
        </dgm:presLayoutVars>
      </dgm:prSet>
      <dgm:spPr/>
      <dgm:t>
        <a:bodyPr/>
        <a:lstStyle/>
        <a:p>
          <a:endParaRPr lang="en-US"/>
        </a:p>
      </dgm:t>
    </dgm:pt>
    <dgm:pt modelId="{8C05FC9F-0092-E847-BA17-1B35841DA2F7}" type="pres">
      <dgm:prSet presAssocID="{75AD1F8D-BB05-5F46-96DA-C5A8CD0C3CD2}" presName="horzThree" presStyleCnt="0"/>
      <dgm:spPr/>
    </dgm:pt>
  </dgm:ptLst>
  <dgm:cxnLst>
    <dgm:cxn modelId="{CB4A92C0-9B3E-0248-BC6C-8F58875F9EA4}" srcId="{EEEE6365-DB73-8949-AFB6-795BB0EAE0D5}" destId="{75AD1F8D-BB05-5F46-96DA-C5A8CD0C3CD2}" srcOrd="1" destOrd="0" parTransId="{8E093880-87A3-EA4D-BD51-B0830D35BC33}" sibTransId="{3AAF82EF-392B-B04C-A215-E77C40D89E24}"/>
    <dgm:cxn modelId="{79B72050-0958-1D4F-8725-E90F4688FB41}" type="presOf" srcId="{EEEE6365-DB73-8949-AFB6-795BB0EAE0D5}" destId="{88377C6E-FCDA-F04E-B45C-ACEB7033ADD8}" srcOrd="0" destOrd="0" presId="urn:microsoft.com/office/officeart/2005/8/layout/hierarchy4"/>
    <dgm:cxn modelId="{E4F537E5-CB4A-2A49-A48B-CD342D9F15A1}" srcId="{EEEE6365-DB73-8949-AFB6-795BB0EAE0D5}" destId="{AB825C9F-79C2-2443-8C5D-62EBE8333828}" srcOrd="0" destOrd="0" parTransId="{698C8157-ADDB-F841-B569-C6164301479E}" sibTransId="{C09D8220-6CD1-BA42-BEE6-095DA7937BF3}"/>
    <dgm:cxn modelId="{CC29730A-B14E-3C43-9E73-DEA66EFECFF8}" srcId="{5041B265-B902-6048-B8D5-F1C4B698D73C}" destId="{AF306541-0D79-0844-AFCF-3EF27C3DEA36}" srcOrd="0" destOrd="0" parTransId="{FA63FA01-951E-F74B-A1B3-B30499EC1D51}" sibTransId="{949D05F7-4A9B-B147-9E30-7DCD1D33585B}"/>
    <dgm:cxn modelId="{6EFD0F28-A3BF-8043-B57D-52730B01C924}" srcId="{A660B8FA-9A52-E34D-81A5-AF3760DE6AED}" destId="{69FD6ADB-E01A-6B45-BF95-48BAAA7230CE}" srcOrd="1" destOrd="0" parTransId="{7764C637-21FD-C742-B4BE-D9238C823269}" sibTransId="{4AEC4EFF-4FCB-9348-870E-F17636873EEB}"/>
    <dgm:cxn modelId="{BDA227ED-1291-3842-8B1B-49F174038B3B}" type="presOf" srcId="{62B606EE-134D-CD4F-B70F-1C2136CB13CC}" destId="{7D2CC516-8B45-E04D-8108-4ADE91D35E8A}" srcOrd="0" destOrd="0" presId="urn:microsoft.com/office/officeart/2005/8/layout/hierarchy4"/>
    <dgm:cxn modelId="{D66F23B3-4CB2-7E48-B00E-3702CBCFAC5E}" type="presOf" srcId="{75AD1F8D-BB05-5F46-96DA-C5A8CD0C3CD2}" destId="{0A8B1AD9-E295-9E48-B79F-6656818642E0}" srcOrd="0" destOrd="0" presId="urn:microsoft.com/office/officeart/2005/8/layout/hierarchy4"/>
    <dgm:cxn modelId="{3211F0F1-2B27-8745-A0B3-390D192B0C9D}" type="presOf" srcId="{6BDA9FFB-FC09-2047-A88C-C6E734906D93}" destId="{A11D6CA0-74A8-EB4D-A89D-F05D278CBE69}" srcOrd="0" destOrd="0" presId="urn:microsoft.com/office/officeart/2005/8/layout/hierarchy4"/>
    <dgm:cxn modelId="{6A9A9D54-F0EC-6545-BBE2-3015B7D40174}" type="presOf" srcId="{AF83DBF3-ADDB-5348-BBE2-0060FF43A7EE}" destId="{E692C5EF-A078-194C-ABBE-D1A89FF1ECF1}" srcOrd="0" destOrd="0" presId="urn:microsoft.com/office/officeart/2005/8/layout/hierarchy4"/>
    <dgm:cxn modelId="{8B52E269-693E-1744-9F0D-6165AE5FAFC6}" type="presOf" srcId="{0D4B7F54-5FFB-804C-84D0-A0505848EE5F}" destId="{A3B4D04D-3A6C-A84D-8FDB-7E5C1E8DBF5E}" srcOrd="0" destOrd="0" presId="urn:microsoft.com/office/officeart/2005/8/layout/hierarchy4"/>
    <dgm:cxn modelId="{25531924-3E2F-6246-99AC-9998C564630E}" srcId="{5041B265-B902-6048-B8D5-F1C4B698D73C}" destId="{EEEE6365-DB73-8949-AFB6-795BB0EAE0D5}" srcOrd="2" destOrd="0" parTransId="{29F10375-367E-594E-BD71-AF4ED364B81C}" sibTransId="{1987F8E9-C5EE-0B43-AB75-038A9883A8EC}"/>
    <dgm:cxn modelId="{40C3E365-64E8-994D-9872-362911802D10}" type="presOf" srcId="{69FD6ADB-E01A-6B45-BF95-48BAAA7230CE}" destId="{56965035-FEB3-4747-926B-2E2213E6B175}" srcOrd="0" destOrd="0" presId="urn:microsoft.com/office/officeart/2005/8/layout/hierarchy4"/>
    <dgm:cxn modelId="{395E5D79-2AF5-4B4B-8DFF-7FE7598209F6}" type="presOf" srcId="{AF306541-0D79-0844-AFCF-3EF27C3DEA36}" destId="{18A9C703-62C3-2047-B0A4-B09242CA0B5E}" srcOrd="0" destOrd="0" presId="urn:microsoft.com/office/officeart/2005/8/layout/hierarchy4"/>
    <dgm:cxn modelId="{817F5BC1-9778-764A-A11A-EBD4AFD43480}" srcId="{AF306541-0D79-0844-AFCF-3EF27C3DEA36}" destId="{6BDA9FFB-FC09-2047-A88C-C6E734906D93}" srcOrd="1" destOrd="0" parTransId="{304B3F02-CD2C-A945-A479-FDE0E7BD570B}" sibTransId="{B84EDE57-A750-3A40-8C83-41657B06C690}"/>
    <dgm:cxn modelId="{6AAC7C75-9080-C54B-AA91-CA85750C61A3}" srcId="{A660B8FA-9A52-E34D-81A5-AF3760DE6AED}" destId="{AF83DBF3-ADDB-5348-BBE2-0060FF43A7EE}" srcOrd="0" destOrd="0" parTransId="{E6EFA7CB-ABB3-1F41-A40E-E5D68DB3DEE4}" sibTransId="{0D50605E-99A1-6348-924F-1B8AB1281FD8}"/>
    <dgm:cxn modelId="{542FC0C9-64B6-0F40-BEAA-440F04CF6EA9}" srcId="{5041B265-B902-6048-B8D5-F1C4B698D73C}" destId="{A660B8FA-9A52-E34D-81A5-AF3760DE6AED}" srcOrd="1" destOrd="0" parTransId="{5EDFA6F7-6BD0-5340-A19E-7691BA353397}" sibTransId="{4642B5A8-6151-4546-B120-FD7AE00AA39F}"/>
    <dgm:cxn modelId="{24AFB29C-AB98-3545-A819-0C02745CC8D1}" type="presOf" srcId="{AB825C9F-79C2-2443-8C5D-62EBE8333828}" destId="{FF1A5D3E-8797-A146-8DDB-1FFD83081687}" srcOrd="0" destOrd="0" presId="urn:microsoft.com/office/officeart/2005/8/layout/hierarchy4"/>
    <dgm:cxn modelId="{E8CB82D4-56AA-5245-BB6F-80B83B53C122}" type="presOf" srcId="{5041B265-B902-6048-B8D5-F1C4B698D73C}" destId="{201DB99C-0380-2848-B431-79A738A6AB3D}" srcOrd="0" destOrd="0" presId="urn:microsoft.com/office/officeart/2005/8/layout/hierarchy4"/>
    <dgm:cxn modelId="{1A262456-B6C6-334C-BE06-D68B3645D3F7}" srcId="{62B606EE-134D-CD4F-B70F-1C2136CB13CC}" destId="{5041B265-B902-6048-B8D5-F1C4B698D73C}" srcOrd="0" destOrd="0" parTransId="{589D0C8C-0BFA-8F41-9C2A-202AB64E09B5}" sibTransId="{45ABB084-F79E-6F4E-A4FF-3C1BE6743B0B}"/>
    <dgm:cxn modelId="{BEB19BED-C903-9146-96E6-9D6909436305}" srcId="{AF306541-0D79-0844-AFCF-3EF27C3DEA36}" destId="{0D4B7F54-5FFB-804C-84D0-A0505848EE5F}" srcOrd="0" destOrd="0" parTransId="{7A0469B1-DDDE-F141-89F4-0669280CDEC0}" sibTransId="{FA3898F4-2436-2543-A2FF-E1BB9732BF2F}"/>
    <dgm:cxn modelId="{06CE9319-AD4C-0145-BBCB-228C9A34A01F}" type="presOf" srcId="{A660B8FA-9A52-E34D-81A5-AF3760DE6AED}" destId="{7374390D-DF9C-4E43-82E6-B6053702DD06}" srcOrd="0" destOrd="0" presId="urn:microsoft.com/office/officeart/2005/8/layout/hierarchy4"/>
    <dgm:cxn modelId="{D007F5EA-7929-584C-BDE0-5C08C9E87BA6}" type="presParOf" srcId="{7D2CC516-8B45-E04D-8108-4ADE91D35E8A}" destId="{A83857D7-9599-DD4E-9E11-FDD7EFE6BF2C}" srcOrd="0" destOrd="0" presId="urn:microsoft.com/office/officeart/2005/8/layout/hierarchy4"/>
    <dgm:cxn modelId="{2A8B6E6C-507F-5846-88CA-DB47AD314350}" type="presParOf" srcId="{A83857D7-9599-DD4E-9E11-FDD7EFE6BF2C}" destId="{201DB99C-0380-2848-B431-79A738A6AB3D}" srcOrd="0" destOrd="0" presId="urn:microsoft.com/office/officeart/2005/8/layout/hierarchy4"/>
    <dgm:cxn modelId="{68A983D2-3032-2D40-8692-37F48806F22A}" type="presParOf" srcId="{A83857D7-9599-DD4E-9E11-FDD7EFE6BF2C}" destId="{998E7655-7B74-9240-9E27-3E6AF4869B9C}" srcOrd="1" destOrd="0" presId="urn:microsoft.com/office/officeart/2005/8/layout/hierarchy4"/>
    <dgm:cxn modelId="{19675DA3-B4B0-5944-8F7D-C9A1991B2D1C}" type="presParOf" srcId="{A83857D7-9599-DD4E-9E11-FDD7EFE6BF2C}" destId="{28C739B3-8C22-B140-836E-F9EE641203D1}" srcOrd="2" destOrd="0" presId="urn:microsoft.com/office/officeart/2005/8/layout/hierarchy4"/>
    <dgm:cxn modelId="{4C4E3F39-0B9A-B644-BB84-C424CA93D23A}" type="presParOf" srcId="{28C739B3-8C22-B140-836E-F9EE641203D1}" destId="{9BB3FE9C-4060-594D-9683-7D0AF09DA183}" srcOrd="0" destOrd="0" presId="urn:microsoft.com/office/officeart/2005/8/layout/hierarchy4"/>
    <dgm:cxn modelId="{41F27CB1-2709-4140-994E-1AA95523C285}" type="presParOf" srcId="{9BB3FE9C-4060-594D-9683-7D0AF09DA183}" destId="{18A9C703-62C3-2047-B0A4-B09242CA0B5E}" srcOrd="0" destOrd="0" presId="urn:microsoft.com/office/officeart/2005/8/layout/hierarchy4"/>
    <dgm:cxn modelId="{F7212DD3-9F7B-EB4F-BA3B-921A500D3B7F}" type="presParOf" srcId="{9BB3FE9C-4060-594D-9683-7D0AF09DA183}" destId="{6C8BFEEB-8BED-DC4A-94F0-8DF8C8C4E41F}" srcOrd="1" destOrd="0" presId="urn:microsoft.com/office/officeart/2005/8/layout/hierarchy4"/>
    <dgm:cxn modelId="{9E3DD925-45CB-394D-B064-DA9FC63BDD7E}" type="presParOf" srcId="{9BB3FE9C-4060-594D-9683-7D0AF09DA183}" destId="{1E00B42B-9C80-6B42-9725-96C8CE3E719C}" srcOrd="2" destOrd="0" presId="urn:microsoft.com/office/officeart/2005/8/layout/hierarchy4"/>
    <dgm:cxn modelId="{68016495-9525-E649-864B-DE3735E83EA9}" type="presParOf" srcId="{1E00B42B-9C80-6B42-9725-96C8CE3E719C}" destId="{47D4F78C-592B-A74A-B9DA-341E9CD1C11F}" srcOrd="0" destOrd="0" presId="urn:microsoft.com/office/officeart/2005/8/layout/hierarchy4"/>
    <dgm:cxn modelId="{92FA5633-205A-DD47-B587-BBE0CD151EA1}" type="presParOf" srcId="{47D4F78C-592B-A74A-B9DA-341E9CD1C11F}" destId="{A3B4D04D-3A6C-A84D-8FDB-7E5C1E8DBF5E}" srcOrd="0" destOrd="0" presId="urn:microsoft.com/office/officeart/2005/8/layout/hierarchy4"/>
    <dgm:cxn modelId="{6DC33C56-61DA-FA47-AD12-C17FCBD3E1AF}" type="presParOf" srcId="{47D4F78C-592B-A74A-B9DA-341E9CD1C11F}" destId="{DEDB9652-44A4-1C41-B9E7-4810701B86AA}" srcOrd="1" destOrd="0" presId="urn:microsoft.com/office/officeart/2005/8/layout/hierarchy4"/>
    <dgm:cxn modelId="{DE07B7E9-8591-A141-B709-6E1420A596AE}" type="presParOf" srcId="{1E00B42B-9C80-6B42-9725-96C8CE3E719C}" destId="{210A8396-2F39-4C46-BC05-ABD7DB156EBE}" srcOrd="1" destOrd="0" presId="urn:microsoft.com/office/officeart/2005/8/layout/hierarchy4"/>
    <dgm:cxn modelId="{2CA0AEB0-2FA8-1143-9EA1-1DE93CAC6DC1}" type="presParOf" srcId="{1E00B42B-9C80-6B42-9725-96C8CE3E719C}" destId="{3CA6506E-FA51-1B4E-9AB0-C7E4003AF87B}" srcOrd="2" destOrd="0" presId="urn:microsoft.com/office/officeart/2005/8/layout/hierarchy4"/>
    <dgm:cxn modelId="{80C3F05E-DDA2-3E40-AF22-793317C26285}" type="presParOf" srcId="{3CA6506E-FA51-1B4E-9AB0-C7E4003AF87B}" destId="{A11D6CA0-74A8-EB4D-A89D-F05D278CBE69}" srcOrd="0" destOrd="0" presId="urn:microsoft.com/office/officeart/2005/8/layout/hierarchy4"/>
    <dgm:cxn modelId="{E6ECB1D6-E8E6-CB46-8C8B-F614FA2E0484}" type="presParOf" srcId="{3CA6506E-FA51-1B4E-9AB0-C7E4003AF87B}" destId="{5E173556-D836-3643-89A9-498048E26981}" srcOrd="1" destOrd="0" presId="urn:microsoft.com/office/officeart/2005/8/layout/hierarchy4"/>
    <dgm:cxn modelId="{4A57108F-0370-8246-B120-2F7C54CA10B0}" type="presParOf" srcId="{28C739B3-8C22-B140-836E-F9EE641203D1}" destId="{8AA2C2FE-4D53-B141-B165-E84C49C8CB55}" srcOrd="1" destOrd="0" presId="urn:microsoft.com/office/officeart/2005/8/layout/hierarchy4"/>
    <dgm:cxn modelId="{F9AD3E13-70AF-8C4B-80C1-72AA72A64E76}" type="presParOf" srcId="{28C739B3-8C22-B140-836E-F9EE641203D1}" destId="{8B7C5160-64FA-7947-AA6C-D5C3BBBBDA05}" srcOrd="2" destOrd="0" presId="urn:microsoft.com/office/officeart/2005/8/layout/hierarchy4"/>
    <dgm:cxn modelId="{59526D74-AA53-3541-AE0C-68DA26993AFF}" type="presParOf" srcId="{8B7C5160-64FA-7947-AA6C-D5C3BBBBDA05}" destId="{7374390D-DF9C-4E43-82E6-B6053702DD06}" srcOrd="0" destOrd="0" presId="urn:microsoft.com/office/officeart/2005/8/layout/hierarchy4"/>
    <dgm:cxn modelId="{BEDD6B80-E0CB-0546-979C-3139E74B8C11}" type="presParOf" srcId="{8B7C5160-64FA-7947-AA6C-D5C3BBBBDA05}" destId="{2DDC7B9C-544A-A547-861E-C0501FF71988}" srcOrd="1" destOrd="0" presId="urn:microsoft.com/office/officeart/2005/8/layout/hierarchy4"/>
    <dgm:cxn modelId="{76CAA8C2-0374-D643-9AE8-E053A5EA3F5A}" type="presParOf" srcId="{8B7C5160-64FA-7947-AA6C-D5C3BBBBDA05}" destId="{AB5726EC-4D65-2C44-B7FD-93B8AD03A2A4}" srcOrd="2" destOrd="0" presId="urn:microsoft.com/office/officeart/2005/8/layout/hierarchy4"/>
    <dgm:cxn modelId="{E52480A2-E2EC-1B4B-9C73-BFE5784EC6F7}" type="presParOf" srcId="{AB5726EC-4D65-2C44-B7FD-93B8AD03A2A4}" destId="{77589209-FA41-8442-9B20-E4DE2B164EB1}" srcOrd="0" destOrd="0" presId="urn:microsoft.com/office/officeart/2005/8/layout/hierarchy4"/>
    <dgm:cxn modelId="{4E5F4A6A-1D35-5240-86F9-4707E806DC93}" type="presParOf" srcId="{77589209-FA41-8442-9B20-E4DE2B164EB1}" destId="{E692C5EF-A078-194C-ABBE-D1A89FF1ECF1}" srcOrd="0" destOrd="0" presId="urn:microsoft.com/office/officeart/2005/8/layout/hierarchy4"/>
    <dgm:cxn modelId="{1700C956-9A3F-E242-8800-BC2B3A306C22}" type="presParOf" srcId="{77589209-FA41-8442-9B20-E4DE2B164EB1}" destId="{650772F9-78F3-2D4B-9A15-19BCFA507643}" srcOrd="1" destOrd="0" presId="urn:microsoft.com/office/officeart/2005/8/layout/hierarchy4"/>
    <dgm:cxn modelId="{62206637-8A8F-6C46-89DB-408216AA704D}" type="presParOf" srcId="{AB5726EC-4D65-2C44-B7FD-93B8AD03A2A4}" destId="{BC96D232-8DE7-424E-B38C-56B8869986DA}" srcOrd="1" destOrd="0" presId="urn:microsoft.com/office/officeart/2005/8/layout/hierarchy4"/>
    <dgm:cxn modelId="{261FE2DC-30C5-1440-9CB1-18538E95AAC1}" type="presParOf" srcId="{AB5726EC-4D65-2C44-B7FD-93B8AD03A2A4}" destId="{BA6792E4-996D-D949-B912-27878E89CC60}" srcOrd="2" destOrd="0" presId="urn:microsoft.com/office/officeart/2005/8/layout/hierarchy4"/>
    <dgm:cxn modelId="{82FB2163-2B80-2044-BF94-FD79B1D9E280}" type="presParOf" srcId="{BA6792E4-996D-D949-B912-27878E89CC60}" destId="{56965035-FEB3-4747-926B-2E2213E6B175}" srcOrd="0" destOrd="0" presId="urn:microsoft.com/office/officeart/2005/8/layout/hierarchy4"/>
    <dgm:cxn modelId="{5DD3E076-3132-9D4E-9597-6E7930FC2287}" type="presParOf" srcId="{BA6792E4-996D-D949-B912-27878E89CC60}" destId="{7F4F12BF-FB74-F443-9BC0-01F397FECD2C}" srcOrd="1" destOrd="0" presId="urn:microsoft.com/office/officeart/2005/8/layout/hierarchy4"/>
    <dgm:cxn modelId="{DCF488A9-1FE1-C647-A326-028A6D3FC812}" type="presParOf" srcId="{28C739B3-8C22-B140-836E-F9EE641203D1}" destId="{B10179F1-061F-E247-BA1D-0A6B7471A9D6}" srcOrd="3" destOrd="0" presId="urn:microsoft.com/office/officeart/2005/8/layout/hierarchy4"/>
    <dgm:cxn modelId="{59BFFF79-C2CB-A047-B892-96635835F523}" type="presParOf" srcId="{28C739B3-8C22-B140-836E-F9EE641203D1}" destId="{E60A8C82-D417-4148-99B5-7C0546A79140}" srcOrd="4" destOrd="0" presId="urn:microsoft.com/office/officeart/2005/8/layout/hierarchy4"/>
    <dgm:cxn modelId="{AFB58E25-CD28-8847-B0C0-7A494470517F}" type="presParOf" srcId="{E60A8C82-D417-4148-99B5-7C0546A79140}" destId="{88377C6E-FCDA-F04E-B45C-ACEB7033ADD8}" srcOrd="0" destOrd="0" presId="urn:microsoft.com/office/officeart/2005/8/layout/hierarchy4"/>
    <dgm:cxn modelId="{643B7245-95AC-E847-B795-670E07B761FB}" type="presParOf" srcId="{E60A8C82-D417-4148-99B5-7C0546A79140}" destId="{0431FD94-9063-A24C-9C09-536AE1567743}" srcOrd="1" destOrd="0" presId="urn:microsoft.com/office/officeart/2005/8/layout/hierarchy4"/>
    <dgm:cxn modelId="{342982B8-E0FF-7B42-9970-D06BFD11B099}" type="presParOf" srcId="{E60A8C82-D417-4148-99B5-7C0546A79140}" destId="{E80409FA-0859-6642-97F1-61CDC540E5FB}" srcOrd="2" destOrd="0" presId="urn:microsoft.com/office/officeart/2005/8/layout/hierarchy4"/>
    <dgm:cxn modelId="{2D7A1AC6-2BB6-DF4F-B094-03324E18D604}" type="presParOf" srcId="{E80409FA-0859-6642-97F1-61CDC540E5FB}" destId="{A2FC317E-5E0A-6D4A-9620-E2C8BED57082}" srcOrd="0" destOrd="0" presId="urn:microsoft.com/office/officeart/2005/8/layout/hierarchy4"/>
    <dgm:cxn modelId="{B0C5AC2E-B2E9-9F45-BB9E-BDDF3FFD0DA9}" type="presParOf" srcId="{A2FC317E-5E0A-6D4A-9620-E2C8BED57082}" destId="{FF1A5D3E-8797-A146-8DDB-1FFD83081687}" srcOrd="0" destOrd="0" presId="urn:microsoft.com/office/officeart/2005/8/layout/hierarchy4"/>
    <dgm:cxn modelId="{4BEC2918-E999-DA4A-B976-E5F38AADA856}" type="presParOf" srcId="{A2FC317E-5E0A-6D4A-9620-E2C8BED57082}" destId="{1A4C05EE-4EC0-9E4F-92B6-D326CDF8EA78}" srcOrd="1" destOrd="0" presId="urn:microsoft.com/office/officeart/2005/8/layout/hierarchy4"/>
    <dgm:cxn modelId="{C2622C00-0B2A-0F42-93CB-C2D609C82CFD}" type="presParOf" srcId="{E80409FA-0859-6642-97F1-61CDC540E5FB}" destId="{C23C8A32-DFF8-4548-93EF-1204B4A1868C}" srcOrd="1" destOrd="0" presId="urn:microsoft.com/office/officeart/2005/8/layout/hierarchy4"/>
    <dgm:cxn modelId="{2A9198EC-07D3-CA43-99E0-FADA69B08C26}" type="presParOf" srcId="{E80409FA-0859-6642-97F1-61CDC540E5FB}" destId="{DEEF9AD3-E67B-624E-B8CC-B2A32B3CFF66}" srcOrd="2" destOrd="0" presId="urn:microsoft.com/office/officeart/2005/8/layout/hierarchy4"/>
    <dgm:cxn modelId="{5AC692FE-6A13-054C-A8A9-6269F6FF0EF5}" type="presParOf" srcId="{DEEF9AD3-E67B-624E-B8CC-B2A32B3CFF66}" destId="{0A8B1AD9-E295-9E48-B79F-6656818642E0}" srcOrd="0" destOrd="0" presId="urn:microsoft.com/office/officeart/2005/8/layout/hierarchy4"/>
    <dgm:cxn modelId="{18E6ACB5-95E1-6B4F-A4CC-7F804A2F6A11}" type="presParOf" srcId="{DEEF9AD3-E67B-624E-B8CC-B2A32B3CFF66}" destId="{8C05FC9F-0092-E847-BA17-1B35841DA2F7}" srcOrd="1" destOrd="0" presId="urn:microsoft.com/office/officeart/2005/8/layout/hierarchy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B606EE-134D-CD4F-B70F-1C2136CB13CC}"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5041B265-B902-6048-B8D5-F1C4B698D73C}">
      <dgm:prSet phldrT="[Text]"/>
      <dgm:spPr>
        <a:solidFill>
          <a:schemeClr val="accent4">
            <a:lumMod val="50000"/>
          </a:schemeClr>
        </a:solidFill>
      </dgm:spPr>
      <dgm:t>
        <a:bodyPr/>
        <a:lstStyle/>
        <a:p>
          <a:r>
            <a:rPr lang="en-US" dirty="0" smtClean="0"/>
            <a:t>What you know</a:t>
          </a:r>
          <a:endParaRPr lang="en-US" dirty="0"/>
        </a:p>
      </dgm:t>
    </dgm:pt>
    <dgm:pt modelId="{589D0C8C-0BFA-8F41-9C2A-202AB64E09B5}" type="parTrans" cxnId="{1A262456-B6C6-334C-BE06-D68B3645D3F7}">
      <dgm:prSet/>
      <dgm:spPr/>
      <dgm:t>
        <a:bodyPr/>
        <a:lstStyle/>
        <a:p>
          <a:endParaRPr lang="en-US"/>
        </a:p>
      </dgm:t>
    </dgm:pt>
    <dgm:pt modelId="{45ABB084-F79E-6F4E-A4FF-3C1BE6743B0B}" type="sibTrans" cxnId="{1A262456-B6C6-334C-BE06-D68B3645D3F7}">
      <dgm:prSet/>
      <dgm:spPr/>
      <dgm:t>
        <a:bodyPr/>
        <a:lstStyle/>
        <a:p>
          <a:endParaRPr lang="en-US"/>
        </a:p>
      </dgm:t>
    </dgm:pt>
    <dgm:pt modelId="{AF306541-0D79-0844-AFCF-3EF27C3DEA36}">
      <dgm:prSet phldrT="[Text]"/>
      <dgm:spPr>
        <a:solidFill>
          <a:schemeClr val="accent4">
            <a:lumMod val="50000"/>
          </a:schemeClr>
        </a:solidFill>
      </dgm:spPr>
      <dgm:t>
        <a:bodyPr/>
        <a:lstStyle/>
        <a:p>
          <a:r>
            <a:rPr lang="en-US" dirty="0" smtClean="0"/>
            <a:t>Declarative</a:t>
          </a:r>
          <a:endParaRPr lang="en-US" dirty="0"/>
        </a:p>
      </dgm:t>
    </dgm:pt>
    <dgm:pt modelId="{FA63FA01-951E-F74B-A1B3-B30499EC1D51}" type="parTrans" cxnId="{CC29730A-B14E-3C43-9E73-DEA66EFECFF8}">
      <dgm:prSet/>
      <dgm:spPr/>
      <dgm:t>
        <a:bodyPr/>
        <a:lstStyle/>
        <a:p>
          <a:endParaRPr lang="en-US"/>
        </a:p>
      </dgm:t>
    </dgm:pt>
    <dgm:pt modelId="{949D05F7-4A9B-B147-9E30-7DCD1D33585B}" type="sibTrans" cxnId="{CC29730A-B14E-3C43-9E73-DEA66EFECFF8}">
      <dgm:prSet/>
      <dgm:spPr/>
      <dgm:t>
        <a:bodyPr/>
        <a:lstStyle/>
        <a:p>
          <a:endParaRPr lang="en-US"/>
        </a:p>
      </dgm:t>
    </dgm:pt>
    <dgm:pt modelId="{A660B8FA-9A52-E34D-81A5-AF3760DE6AED}">
      <dgm:prSet phldrT="[Text]"/>
      <dgm:spPr>
        <a:solidFill>
          <a:schemeClr val="accent4">
            <a:lumMod val="50000"/>
          </a:schemeClr>
        </a:solidFill>
      </dgm:spPr>
      <dgm:t>
        <a:bodyPr/>
        <a:lstStyle/>
        <a:p>
          <a:r>
            <a:rPr lang="en-US" dirty="0" smtClean="0"/>
            <a:t>Procedural</a:t>
          </a:r>
          <a:endParaRPr lang="en-US" dirty="0"/>
        </a:p>
      </dgm:t>
    </dgm:pt>
    <dgm:pt modelId="{5EDFA6F7-6BD0-5340-A19E-7691BA353397}" type="parTrans" cxnId="{542FC0C9-64B6-0F40-BEAA-440F04CF6EA9}">
      <dgm:prSet/>
      <dgm:spPr/>
      <dgm:t>
        <a:bodyPr/>
        <a:lstStyle/>
        <a:p>
          <a:endParaRPr lang="en-US"/>
        </a:p>
      </dgm:t>
    </dgm:pt>
    <dgm:pt modelId="{4642B5A8-6151-4546-B120-FD7AE00AA39F}" type="sibTrans" cxnId="{542FC0C9-64B6-0F40-BEAA-440F04CF6EA9}">
      <dgm:prSet/>
      <dgm:spPr/>
      <dgm:t>
        <a:bodyPr/>
        <a:lstStyle/>
        <a:p>
          <a:endParaRPr lang="en-US"/>
        </a:p>
      </dgm:t>
    </dgm:pt>
    <dgm:pt modelId="{EEEE6365-DB73-8949-AFB6-795BB0EAE0D5}">
      <dgm:prSet phldrT="[Text]"/>
      <dgm:spPr>
        <a:solidFill>
          <a:schemeClr val="accent4">
            <a:lumMod val="50000"/>
          </a:schemeClr>
        </a:solidFill>
      </dgm:spPr>
      <dgm:t>
        <a:bodyPr/>
        <a:lstStyle/>
        <a:p>
          <a:r>
            <a:rPr lang="en-US" dirty="0" smtClean="0"/>
            <a:t>Working memory</a:t>
          </a:r>
          <a:endParaRPr lang="en-US" dirty="0"/>
        </a:p>
      </dgm:t>
    </dgm:pt>
    <dgm:pt modelId="{29F10375-367E-594E-BD71-AF4ED364B81C}" type="parTrans" cxnId="{25531924-3E2F-6246-99AC-9998C564630E}">
      <dgm:prSet/>
      <dgm:spPr/>
      <dgm:t>
        <a:bodyPr/>
        <a:lstStyle/>
        <a:p>
          <a:endParaRPr lang="en-US"/>
        </a:p>
      </dgm:t>
    </dgm:pt>
    <dgm:pt modelId="{1987F8E9-C5EE-0B43-AB75-038A9883A8EC}" type="sibTrans" cxnId="{25531924-3E2F-6246-99AC-9998C564630E}">
      <dgm:prSet/>
      <dgm:spPr/>
      <dgm:t>
        <a:bodyPr/>
        <a:lstStyle/>
        <a:p>
          <a:endParaRPr lang="en-US"/>
        </a:p>
      </dgm:t>
    </dgm:pt>
    <dgm:pt modelId="{AB825C9F-79C2-2443-8C5D-62EBE8333828}">
      <dgm:prSet phldrT="[Text]"/>
      <dgm:spPr>
        <a:solidFill>
          <a:srgbClr val="FF6600"/>
        </a:solidFill>
      </dgm:spPr>
      <dgm:t>
        <a:bodyPr/>
        <a:lstStyle/>
        <a:p>
          <a:r>
            <a:rPr lang="en-US" dirty="0" smtClean="0"/>
            <a:t>Visual contents of WM</a:t>
          </a:r>
          <a:endParaRPr lang="en-US" dirty="0"/>
        </a:p>
      </dgm:t>
    </dgm:pt>
    <dgm:pt modelId="{698C8157-ADDB-F841-B569-C6164301479E}" type="parTrans" cxnId="{E4F537E5-CB4A-2A49-A48B-CD342D9F15A1}">
      <dgm:prSet/>
      <dgm:spPr/>
      <dgm:t>
        <a:bodyPr/>
        <a:lstStyle/>
        <a:p>
          <a:endParaRPr lang="en-US"/>
        </a:p>
      </dgm:t>
    </dgm:pt>
    <dgm:pt modelId="{C09D8220-6CD1-BA42-BEE6-095DA7937BF3}" type="sibTrans" cxnId="{E4F537E5-CB4A-2A49-A48B-CD342D9F15A1}">
      <dgm:prSet/>
      <dgm:spPr/>
      <dgm:t>
        <a:bodyPr/>
        <a:lstStyle/>
        <a:p>
          <a:endParaRPr lang="en-US"/>
        </a:p>
      </dgm:t>
    </dgm:pt>
    <dgm:pt modelId="{AF83DBF3-ADDB-5348-BBE2-0060FF43A7EE}">
      <dgm:prSet phldrT="[Text]"/>
      <dgm:spPr>
        <a:solidFill>
          <a:srgbClr val="FF6600"/>
        </a:solidFill>
      </dgm:spPr>
      <dgm:t>
        <a:bodyPr/>
        <a:lstStyle/>
        <a:p>
          <a:r>
            <a:rPr lang="en-US" dirty="0" smtClean="0"/>
            <a:t>Conditions &amp; logic behind decisions, planning</a:t>
          </a:r>
          <a:endParaRPr lang="en-US" dirty="0"/>
        </a:p>
      </dgm:t>
    </dgm:pt>
    <dgm:pt modelId="{E6EFA7CB-ABB3-1F41-A40E-E5D68DB3DEE4}" type="parTrans" cxnId="{6AAC7C75-9080-C54B-AA91-CA85750C61A3}">
      <dgm:prSet/>
      <dgm:spPr/>
      <dgm:t>
        <a:bodyPr/>
        <a:lstStyle/>
        <a:p>
          <a:endParaRPr lang="en-US"/>
        </a:p>
      </dgm:t>
    </dgm:pt>
    <dgm:pt modelId="{0D50605E-99A1-6348-924F-1B8AB1281FD8}" type="sibTrans" cxnId="{6AAC7C75-9080-C54B-AA91-CA85750C61A3}">
      <dgm:prSet/>
      <dgm:spPr/>
      <dgm:t>
        <a:bodyPr/>
        <a:lstStyle/>
        <a:p>
          <a:endParaRPr lang="en-US"/>
        </a:p>
      </dgm:t>
    </dgm:pt>
    <dgm:pt modelId="{0D4B7F54-5FFB-804C-84D0-A0505848EE5F}">
      <dgm:prSet phldrT="[Text]"/>
      <dgm:spPr>
        <a:solidFill>
          <a:srgbClr val="FF6600"/>
        </a:solidFill>
      </dgm:spPr>
      <dgm:t>
        <a:bodyPr/>
        <a:lstStyle/>
        <a:p>
          <a:r>
            <a:rPr lang="en-US" dirty="0" smtClean="0"/>
            <a:t>Structure of perceived world/objects</a:t>
          </a:r>
          <a:endParaRPr lang="en-US" dirty="0"/>
        </a:p>
      </dgm:t>
    </dgm:pt>
    <dgm:pt modelId="{7A0469B1-DDDE-F141-89F4-0669280CDEC0}" type="parTrans" cxnId="{BEB19BED-C903-9146-96E6-9D6909436305}">
      <dgm:prSet/>
      <dgm:spPr/>
      <dgm:t>
        <a:bodyPr/>
        <a:lstStyle/>
        <a:p>
          <a:endParaRPr lang="en-US"/>
        </a:p>
      </dgm:t>
    </dgm:pt>
    <dgm:pt modelId="{FA3898F4-2436-2543-A2FF-E1BB9732BF2F}" type="sibTrans" cxnId="{BEB19BED-C903-9146-96E6-9D6909436305}">
      <dgm:prSet/>
      <dgm:spPr/>
      <dgm:t>
        <a:bodyPr/>
        <a:lstStyle/>
        <a:p>
          <a:endParaRPr lang="en-US"/>
        </a:p>
      </dgm:t>
    </dgm:pt>
    <dgm:pt modelId="{6BDA9FFB-FC09-2047-A88C-C6E734906D93}">
      <dgm:prSet phldrT="[Text]"/>
      <dgm:spPr>
        <a:solidFill>
          <a:srgbClr val="66B729"/>
        </a:solidFill>
      </dgm:spPr>
      <dgm:t>
        <a:bodyPr/>
        <a:lstStyle/>
        <a:p>
          <a:r>
            <a:rPr lang="en-US" dirty="0" smtClean="0"/>
            <a:t>Linguistic memories:</a:t>
          </a:r>
          <a:br>
            <a:rPr lang="en-US" dirty="0" smtClean="0"/>
          </a:br>
          <a:r>
            <a:rPr lang="en-US" dirty="0" smtClean="0"/>
            <a:t>Words, definitions, verbal rules</a:t>
          </a:r>
          <a:endParaRPr lang="en-US" dirty="0"/>
        </a:p>
      </dgm:t>
    </dgm:pt>
    <dgm:pt modelId="{304B3F02-CD2C-A945-A479-FDE0E7BD570B}" type="parTrans" cxnId="{817F5BC1-9778-764A-A11A-EBD4AFD43480}">
      <dgm:prSet/>
      <dgm:spPr/>
      <dgm:t>
        <a:bodyPr/>
        <a:lstStyle/>
        <a:p>
          <a:endParaRPr lang="en-US"/>
        </a:p>
      </dgm:t>
    </dgm:pt>
    <dgm:pt modelId="{B84EDE57-A750-3A40-8C83-41657B06C690}" type="sibTrans" cxnId="{817F5BC1-9778-764A-A11A-EBD4AFD43480}">
      <dgm:prSet/>
      <dgm:spPr/>
      <dgm:t>
        <a:bodyPr/>
        <a:lstStyle/>
        <a:p>
          <a:endParaRPr lang="en-US"/>
        </a:p>
      </dgm:t>
    </dgm:pt>
    <dgm:pt modelId="{69FD6ADB-E01A-6B45-BF95-48BAAA7230CE}">
      <dgm:prSet phldrT="[Text]"/>
      <dgm:spPr>
        <a:solidFill>
          <a:srgbClr val="66B729"/>
        </a:solidFill>
      </dgm:spPr>
      <dgm:t>
        <a:bodyPr/>
        <a:lstStyle/>
        <a:p>
          <a:r>
            <a:rPr lang="en-US" dirty="0" smtClean="0"/>
            <a:t>Physical actions, verbal expressions</a:t>
          </a:r>
          <a:endParaRPr lang="en-US" dirty="0"/>
        </a:p>
      </dgm:t>
    </dgm:pt>
    <dgm:pt modelId="{7764C637-21FD-C742-B4BE-D9238C823269}" type="parTrans" cxnId="{6EFD0F28-A3BF-8043-B57D-52730B01C924}">
      <dgm:prSet/>
      <dgm:spPr/>
      <dgm:t>
        <a:bodyPr/>
        <a:lstStyle/>
        <a:p>
          <a:endParaRPr lang="en-US"/>
        </a:p>
      </dgm:t>
    </dgm:pt>
    <dgm:pt modelId="{4AEC4EFF-4FCB-9348-870E-F17636873EEB}" type="sibTrans" cxnId="{6EFD0F28-A3BF-8043-B57D-52730B01C924}">
      <dgm:prSet/>
      <dgm:spPr/>
      <dgm:t>
        <a:bodyPr/>
        <a:lstStyle/>
        <a:p>
          <a:endParaRPr lang="en-US"/>
        </a:p>
      </dgm:t>
    </dgm:pt>
    <dgm:pt modelId="{75AD1F8D-BB05-5F46-96DA-C5A8CD0C3CD2}">
      <dgm:prSet phldrT="[Text]"/>
      <dgm:spPr>
        <a:solidFill>
          <a:srgbClr val="66B729"/>
        </a:solidFill>
      </dgm:spPr>
      <dgm:t>
        <a:bodyPr/>
        <a:lstStyle/>
        <a:p>
          <a:r>
            <a:rPr lang="en-US" dirty="0" smtClean="0"/>
            <a:t>Linguistic contents of WM</a:t>
          </a:r>
          <a:endParaRPr lang="en-US" dirty="0"/>
        </a:p>
      </dgm:t>
    </dgm:pt>
    <dgm:pt modelId="{8E093880-87A3-EA4D-BD51-B0830D35BC33}" type="parTrans" cxnId="{CB4A92C0-9B3E-0248-BC6C-8F58875F9EA4}">
      <dgm:prSet/>
      <dgm:spPr/>
      <dgm:t>
        <a:bodyPr/>
        <a:lstStyle/>
        <a:p>
          <a:endParaRPr lang="en-US"/>
        </a:p>
      </dgm:t>
    </dgm:pt>
    <dgm:pt modelId="{3AAF82EF-392B-B04C-A215-E77C40D89E24}" type="sibTrans" cxnId="{CB4A92C0-9B3E-0248-BC6C-8F58875F9EA4}">
      <dgm:prSet/>
      <dgm:spPr/>
      <dgm:t>
        <a:bodyPr/>
        <a:lstStyle/>
        <a:p>
          <a:endParaRPr lang="en-US"/>
        </a:p>
      </dgm:t>
    </dgm:pt>
    <dgm:pt modelId="{7D2CC516-8B45-E04D-8108-4ADE91D35E8A}" type="pres">
      <dgm:prSet presAssocID="{62B606EE-134D-CD4F-B70F-1C2136CB13CC}" presName="Name0" presStyleCnt="0">
        <dgm:presLayoutVars>
          <dgm:chPref val="1"/>
          <dgm:dir/>
          <dgm:animOne val="branch"/>
          <dgm:animLvl val="lvl"/>
          <dgm:resizeHandles/>
        </dgm:presLayoutVars>
      </dgm:prSet>
      <dgm:spPr/>
      <dgm:t>
        <a:bodyPr/>
        <a:lstStyle/>
        <a:p>
          <a:endParaRPr lang="en-US"/>
        </a:p>
      </dgm:t>
    </dgm:pt>
    <dgm:pt modelId="{A83857D7-9599-DD4E-9E11-FDD7EFE6BF2C}" type="pres">
      <dgm:prSet presAssocID="{5041B265-B902-6048-B8D5-F1C4B698D73C}" presName="vertOne" presStyleCnt="0"/>
      <dgm:spPr/>
    </dgm:pt>
    <dgm:pt modelId="{201DB99C-0380-2848-B431-79A738A6AB3D}" type="pres">
      <dgm:prSet presAssocID="{5041B265-B902-6048-B8D5-F1C4B698D73C}" presName="txOne" presStyleLbl="node0" presStyleIdx="0" presStyleCnt="1">
        <dgm:presLayoutVars>
          <dgm:chPref val="3"/>
        </dgm:presLayoutVars>
      </dgm:prSet>
      <dgm:spPr/>
      <dgm:t>
        <a:bodyPr/>
        <a:lstStyle/>
        <a:p>
          <a:endParaRPr lang="en-US"/>
        </a:p>
      </dgm:t>
    </dgm:pt>
    <dgm:pt modelId="{998E7655-7B74-9240-9E27-3E6AF4869B9C}" type="pres">
      <dgm:prSet presAssocID="{5041B265-B902-6048-B8D5-F1C4B698D73C}" presName="parTransOne" presStyleCnt="0"/>
      <dgm:spPr/>
    </dgm:pt>
    <dgm:pt modelId="{28C739B3-8C22-B140-836E-F9EE641203D1}" type="pres">
      <dgm:prSet presAssocID="{5041B265-B902-6048-B8D5-F1C4B698D73C}" presName="horzOne" presStyleCnt="0"/>
      <dgm:spPr/>
    </dgm:pt>
    <dgm:pt modelId="{9BB3FE9C-4060-594D-9683-7D0AF09DA183}" type="pres">
      <dgm:prSet presAssocID="{AF306541-0D79-0844-AFCF-3EF27C3DEA36}" presName="vertTwo" presStyleCnt="0"/>
      <dgm:spPr/>
    </dgm:pt>
    <dgm:pt modelId="{18A9C703-62C3-2047-B0A4-B09242CA0B5E}" type="pres">
      <dgm:prSet presAssocID="{AF306541-0D79-0844-AFCF-3EF27C3DEA36}" presName="txTwo" presStyleLbl="node2" presStyleIdx="0" presStyleCnt="3">
        <dgm:presLayoutVars>
          <dgm:chPref val="3"/>
        </dgm:presLayoutVars>
      </dgm:prSet>
      <dgm:spPr/>
      <dgm:t>
        <a:bodyPr/>
        <a:lstStyle/>
        <a:p>
          <a:endParaRPr lang="en-US"/>
        </a:p>
      </dgm:t>
    </dgm:pt>
    <dgm:pt modelId="{6C8BFEEB-8BED-DC4A-94F0-8DF8C8C4E41F}" type="pres">
      <dgm:prSet presAssocID="{AF306541-0D79-0844-AFCF-3EF27C3DEA36}" presName="parTransTwo" presStyleCnt="0"/>
      <dgm:spPr/>
    </dgm:pt>
    <dgm:pt modelId="{1E00B42B-9C80-6B42-9725-96C8CE3E719C}" type="pres">
      <dgm:prSet presAssocID="{AF306541-0D79-0844-AFCF-3EF27C3DEA36}" presName="horzTwo" presStyleCnt="0"/>
      <dgm:spPr/>
    </dgm:pt>
    <dgm:pt modelId="{47D4F78C-592B-A74A-B9DA-341E9CD1C11F}" type="pres">
      <dgm:prSet presAssocID="{0D4B7F54-5FFB-804C-84D0-A0505848EE5F}" presName="vertThree" presStyleCnt="0"/>
      <dgm:spPr/>
    </dgm:pt>
    <dgm:pt modelId="{A3B4D04D-3A6C-A84D-8FDB-7E5C1E8DBF5E}" type="pres">
      <dgm:prSet presAssocID="{0D4B7F54-5FFB-804C-84D0-A0505848EE5F}" presName="txThree" presStyleLbl="node3" presStyleIdx="0" presStyleCnt="6">
        <dgm:presLayoutVars>
          <dgm:chPref val="3"/>
        </dgm:presLayoutVars>
      </dgm:prSet>
      <dgm:spPr/>
      <dgm:t>
        <a:bodyPr/>
        <a:lstStyle/>
        <a:p>
          <a:endParaRPr lang="en-US"/>
        </a:p>
      </dgm:t>
    </dgm:pt>
    <dgm:pt modelId="{DEDB9652-44A4-1C41-B9E7-4810701B86AA}" type="pres">
      <dgm:prSet presAssocID="{0D4B7F54-5FFB-804C-84D0-A0505848EE5F}" presName="horzThree" presStyleCnt="0"/>
      <dgm:spPr/>
    </dgm:pt>
    <dgm:pt modelId="{210A8396-2F39-4C46-BC05-ABD7DB156EBE}" type="pres">
      <dgm:prSet presAssocID="{FA3898F4-2436-2543-A2FF-E1BB9732BF2F}" presName="sibSpaceThree" presStyleCnt="0"/>
      <dgm:spPr/>
    </dgm:pt>
    <dgm:pt modelId="{3CA6506E-FA51-1B4E-9AB0-C7E4003AF87B}" type="pres">
      <dgm:prSet presAssocID="{6BDA9FFB-FC09-2047-A88C-C6E734906D93}" presName="vertThree" presStyleCnt="0"/>
      <dgm:spPr/>
    </dgm:pt>
    <dgm:pt modelId="{A11D6CA0-74A8-EB4D-A89D-F05D278CBE69}" type="pres">
      <dgm:prSet presAssocID="{6BDA9FFB-FC09-2047-A88C-C6E734906D93}" presName="txThree" presStyleLbl="node3" presStyleIdx="1" presStyleCnt="6">
        <dgm:presLayoutVars>
          <dgm:chPref val="3"/>
        </dgm:presLayoutVars>
      </dgm:prSet>
      <dgm:spPr/>
      <dgm:t>
        <a:bodyPr/>
        <a:lstStyle/>
        <a:p>
          <a:endParaRPr lang="en-US"/>
        </a:p>
      </dgm:t>
    </dgm:pt>
    <dgm:pt modelId="{5E173556-D836-3643-89A9-498048E26981}" type="pres">
      <dgm:prSet presAssocID="{6BDA9FFB-FC09-2047-A88C-C6E734906D93}" presName="horzThree" presStyleCnt="0"/>
      <dgm:spPr/>
    </dgm:pt>
    <dgm:pt modelId="{8AA2C2FE-4D53-B141-B165-E84C49C8CB55}" type="pres">
      <dgm:prSet presAssocID="{949D05F7-4A9B-B147-9E30-7DCD1D33585B}" presName="sibSpaceTwo" presStyleCnt="0"/>
      <dgm:spPr/>
    </dgm:pt>
    <dgm:pt modelId="{8B7C5160-64FA-7947-AA6C-D5C3BBBBDA05}" type="pres">
      <dgm:prSet presAssocID="{A660B8FA-9A52-E34D-81A5-AF3760DE6AED}" presName="vertTwo" presStyleCnt="0"/>
      <dgm:spPr/>
    </dgm:pt>
    <dgm:pt modelId="{7374390D-DF9C-4E43-82E6-B6053702DD06}" type="pres">
      <dgm:prSet presAssocID="{A660B8FA-9A52-E34D-81A5-AF3760DE6AED}" presName="txTwo" presStyleLbl="node2" presStyleIdx="1" presStyleCnt="3">
        <dgm:presLayoutVars>
          <dgm:chPref val="3"/>
        </dgm:presLayoutVars>
      </dgm:prSet>
      <dgm:spPr/>
      <dgm:t>
        <a:bodyPr/>
        <a:lstStyle/>
        <a:p>
          <a:endParaRPr lang="en-US"/>
        </a:p>
      </dgm:t>
    </dgm:pt>
    <dgm:pt modelId="{2DDC7B9C-544A-A547-861E-C0501FF71988}" type="pres">
      <dgm:prSet presAssocID="{A660B8FA-9A52-E34D-81A5-AF3760DE6AED}" presName="parTransTwo" presStyleCnt="0"/>
      <dgm:spPr/>
    </dgm:pt>
    <dgm:pt modelId="{AB5726EC-4D65-2C44-B7FD-93B8AD03A2A4}" type="pres">
      <dgm:prSet presAssocID="{A660B8FA-9A52-E34D-81A5-AF3760DE6AED}" presName="horzTwo" presStyleCnt="0"/>
      <dgm:spPr/>
    </dgm:pt>
    <dgm:pt modelId="{77589209-FA41-8442-9B20-E4DE2B164EB1}" type="pres">
      <dgm:prSet presAssocID="{AF83DBF3-ADDB-5348-BBE2-0060FF43A7EE}" presName="vertThree" presStyleCnt="0"/>
      <dgm:spPr/>
    </dgm:pt>
    <dgm:pt modelId="{E692C5EF-A078-194C-ABBE-D1A89FF1ECF1}" type="pres">
      <dgm:prSet presAssocID="{AF83DBF3-ADDB-5348-BBE2-0060FF43A7EE}" presName="txThree" presStyleLbl="node3" presStyleIdx="2" presStyleCnt="6">
        <dgm:presLayoutVars>
          <dgm:chPref val="3"/>
        </dgm:presLayoutVars>
      </dgm:prSet>
      <dgm:spPr/>
      <dgm:t>
        <a:bodyPr/>
        <a:lstStyle/>
        <a:p>
          <a:endParaRPr lang="en-US"/>
        </a:p>
      </dgm:t>
    </dgm:pt>
    <dgm:pt modelId="{650772F9-78F3-2D4B-9A15-19BCFA507643}" type="pres">
      <dgm:prSet presAssocID="{AF83DBF3-ADDB-5348-BBE2-0060FF43A7EE}" presName="horzThree" presStyleCnt="0"/>
      <dgm:spPr/>
    </dgm:pt>
    <dgm:pt modelId="{BC96D232-8DE7-424E-B38C-56B8869986DA}" type="pres">
      <dgm:prSet presAssocID="{0D50605E-99A1-6348-924F-1B8AB1281FD8}" presName="sibSpaceThree" presStyleCnt="0"/>
      <dgm:spPr/>
    </dgm:pt>
    <dgm:pt modelId="{BA6792E4-996D-D949-B912-27878E89CC60}" type="pres">
      <dgm:prSet presAssocID="{69FD6ADB-E01A-6B45-BF95-48BAAA7230CE}" presName="vertThree" presStyleCnt="0"/>
      <dgm:spPr/>
    </dgm:pt>
    <dgm:pt modelId="{56965035-FEB3-4747-926B-2E2213E6B175}" type="pres">
      <dgm:prSet presAssocID="{69FD6ADB-E01A-6B45-BF95-48BAAA7230CE}" presName="txThree" presStyleLbl="node3" presStyleIdx="3" presStyleCnt="6">
        <dgm:presLayoutVars>
          <dgm:chPref val="3"/>
        </dgm:presLayoutVars>
      </dgm:prSet>
      <dgm:spPr/>
      <dgm:t>
        <a:bodyPr/>
        <a:lstStyle/>
        <a:p>
          <a:endParaRPr lang="en-US"/>
        </a:p>
      </dgm:t>
    </dgm:pt>
    <dgm:pt modelId="{7F4F12BF-FB74-F443-9BC0-01F397FECD2C}" type="pres">
      <dgm:prSet presAssocID="{69FD6ADB-E01A-6B45-BF95-48BAAA7230CE}" presName="horzThree" presStyleCnt="0"/>
      <dgm:spPr/>
    </dgm:pt>
    <dgm:pt modelId="{B10179F1-061F-E247-BA1D-0A6B7471A9D6}" type="pres">
      <dgm:prSet presAssocID="{4642B5A8-6151-4546-B120-FD7AE00AA39F}" presName="sibSpaceTwo" presStyleCnt="0"/>
      <dgm:spPr/>
    </dgm:pt>
    <dgm:pt modelId="{E60A8C82-D417-4148-99B5-7C0546A79140}" type="pres">
      <dgm:prSet presAssocID="{EEEE6365-DB73-8949-AFB6-795BB0EAE0D5}" presName="vertTwo" presStyleCnt="0"/>
      <dgm:spPr/>
    </dgm:pt>
    <dgm:pt modelId="{88377C6E-FCDA-F04E-B45C-ACEB7033ADD8}" type="pres">
      <dgm:prSet presAssocID="{EEEE6365-DB73-8949-AFB6-795BB0EAE0D5}" presName="txTwo" presStyleLbl="node2" presStyleIdx="2" presStyleCnt="3">
        <dgm:presLayoutVars>
          <dgm:chPref val="3"/>
        </dgm:presLayoutVars>
      </dgm:prSet>
      <dgm:spPr/>
      <dgm:t>
        <a:bodyPr/>
        <a:lstStyle/>
        <a:p>
          <a:endParaRPr lang="en-US"/>
        </a:p>
      </dgm:t>
    </dgm:pt>
    <dgm:pt modelId="{0431FD94-9063-A24C-9C09-536AE1567743}" type="pres">
      <dgm:prSet presAssocID="{EEEE6365-DB73-8949-AFB6-795BB0EAE0D5}" presName="parTransTwo" presStyleCnt="0"/>
      <dgm:spPr/>
    </dgm:pt>
    <dgm:pt modelId="{E80409FA-0859-6642-97F1-61CDC540E5FB}" type="pres">
      <dgm:prSet presAssocID="{EEEE6365-DB73-8949-AFB6-795BB0EAE0D5}" presName="horzTwo" presStyleCnt="0"/>
      <dgm:spPr/>
    </dgm:pt>
    <dgm:pt modelId="{A2FC317E-5E0A-6D4A-9620-E2C8BED57082}" type="pres">
      <dgm:prSet presAssocID="{AB825C9F-79C2-2443-8C5D-62EBE8333828}" presName="vertThree" presStyleCnt="0"/>
      <dgm:spPr/>
    </dgm:pt>
    <dgm:pt modelId="{FF1A5D3E-8797-A146-8DDB-1FFD83081687}" type="pres">
      <dgm:prSet presAssocID="{AB825C9F-79C2-2443-8C5D-62EBE8333828}" presName="txThree" presStyleLbl="node3" presStyleIdx="4" presStyleCnt="6">
        <dgm:presLayoutVars>
          <dgm:chPref val="3"/>
        </dgm:presLayoutVars>
      </dgm:prSet>
      <dgm:spPr/>
      <dgm:t>
        <a:bodyPr/>
        <a:lstStyle/>
        <a:p>
          <a:endParaRPr lang="en-US"/>
        </a:p>
      </dgm:t>
    </dgm:pt>
    <dgm:pt modelId="{1A4C05EE-4EC0-9E4F-92B6-D326CDF8EA78}" type="pres">
      <dgm:prSet presAssocID="{AB825C9F-79C2-2443-8C5D-62EBE8333828}" presName="horzThree" presStyleCnt="0"/>
      <dgm:spPr/>
    </dgm:pt>
    <dgm:pt modelId="{C23C8A32-DFF8-4548-93EF-1204B4A1868C}" type="pres">
      <dgm:prSet presAssocID="{C09D8220-6CD1-BA42-BEE6-095DA7937BF3}" presName="sibSpaceThree" presStyleCnt="0"/>
      <dgm:spPr/>
    </dgm:pt>
    <dgm:pt modelId="{DEEF9AD3-E67B-624E-B8CC-B2A32B3CFF66}" type="pres">
      <dgm:prSet presAssocID="{75AD1F8D-BB05-5F46-96DA-C5A8CD0C3CD2}" presName="vertThree" presStyleCnt="0"/>
      <dgm:spPr/>
    </dgm:pt>
    <dgm:pt modelId="{0A8B1AD9-E295-9E48-B79F-6656818642E0}" type="pres">
      <dgm:prSet presAssocID="{75AD1F8D-BB05-5F46-96DA-C5A8CD0C3CD2}" presName="txThree" presStyleLbl="node3" presStyleIdx="5" presStyleCnt="6">
        <dgm:presLayoutVars>
          <dgm:chPref val="3"/>
        </dgm:presLayoutVars>
      </dgm:prSet>
      <dgm:spPr/>
      <dgm:t>
        <a:bodyPr/>
        <a:lstStyle/>
        <a:p>
          <a:endParaRPr lang="en-US"/>
        </a:p>
      </dgm:t>
    </dgm:pt>
    <dgm:pt modelId="{8C05FC9F-0092-E847-BA17-1B35841DA2F7}" type="pres">
      <dgm:prSet presAssocID="{75AD1F8D-BB05-5F46-96DA-C5A8CD0C3CD2}" presName="horzThree" presStyleCnt="0"/>
      <dgm:spPr/>
    </dgm:pt>
  </dgm:ptLst>
  <dgm:cxnLst>
    <dgm:cxn modelId="{CB4A92C0-9B3E-0248-BC6C-8F58875F9EA4}" srcId="{EEEE6365-DB73-8949-AFB6-795BB0EAE0D5}" destId="{75AD1F8D-BB05-5F46-96DA-C5A8CD0C3CD2}" srcOrd="1" destOrd="0" parTransId="{8E093880-87A3-EA4D-BD51-B0830D35BC33}" sibTransId="{3AAF82EF-392B-B04C-A215-E77C40D89E24}"/>
    <dgm:cxn modelId="{E4F537E5-CB4A-2A49-A48B-CD342D9F15A1}" srcId="{EEEE6365-DB73-8949-AFB6-795BB0EAE0D5}" destId="{AB825C9F-79C2-2443-8C5D-62EBE8333828}" srcOrd="0" destOrd="0" parTransId="{698C8157-ADDB-F841-B569-C6164301479E}" sibTransId="{C09D8220-6CD1-BA42-BEE6-095DA7937BF3}"/>
    <dgm:cxn modelId="{CC29730A-B14E-3C43-9E73-DEA66EFECFF8}" srcId="{5041B265-B902-6048-B8D5-F1C4B698D73C}" destId="{AF306541-0D79-0844-AFCF-3EF27C3DEA36}" srcOrd="0" destOrd="0" parTransId="{FA63FA01-951E-F74B-A1B3-B30499EC1D51}" sibTransId="{949D05F7-4A9B-B147-9E30-7DCD1D33585B}"/>
    <dgm:cxn modelId="{6EFD0F28-A3BF-8043-B57D-52730B01C924}" srcId="{A660B8FA-9A52-E34D-81A5-AF3760DE6AED}" destId="{69FD6ADB-E01A-6B45-BF95-48BAAA7230CE}" srcOrd="1" destOrd="0" parTransId="{7764C637-21FD-C742-B4BE-D9238C823269}" sibTransId="{4AEC4EFF-4FCB-9348-870E-F17636873EEB}"/>
    <dgm:cxn modelId="{31500C71-51D2-9A43-A8F2-75EA47B0ACC8}" type="presOf" srcId="{A660B8FA-9A52-E34D-81A5-AF3760DE6AED}" destId="{7374390D-DF9C-4E43-82E6-B6053702DD06}" srcOrd="0" destOrd="0" presId="urn:microsoft.com/office/officeart/2005/8/layout/hierarchy4"/>
    <dgm:cxn modelId="{63FD4351-8940-614E-A4D0-F7D845F7A78E}" type="presOf" srcId="{AF83DBF3-ADDB-5348-BBE2-0060FF43A7EE}" destId="{E692C5EF-A078-194C-ABBE-D1A89FF1ECF1}" srcOrd="0" destOrd="0" presId="urn:microsoft.com/office/officeart/2005/8/layout/hierarchy4"/>
    <dgm:cxn modelId="{628B126A-7EEE-BD43-86AB-96E25B7E1E10}" type="presOf" srcId="{0D4B7F54-5FFB-804C-84D0-A0505848EE5F}" destId="{A3B4D04D-3A6C-A84D-8FDB-7E5C1E8DBF5E}" srcOrd="0" destOrd="0" presId="urn:microsoft.com/office/officeart/2005/8/layout/hierarchy4"/>
    <dgm:cxn modelId="{F12B2E39-368D-7041-89BE-AE971EB05CE7}" type="presOf" srcId="{75AD1F8D-BB05-5F46-96DA-C5A8CD0C3CD2}" destId="{0A8B1AD9-E295-9E48-B79F-6656818642E0}" srcOrd="0" destOrd="0" presId="urn:microsoft.com/office/officeart/2005/8/layout/hierarchy4"/>
    <dgm:cxn modelId="{25531924-3E2F-6246-99AC-9998C564630E}" srcId="{5041B265-B902-6048-B8D5-F1C4B698D73C}" destId="{EEEE6365-DB73-8949-AFB6-795BB0EAE0D5}" srcOrd="2" destOrd="0" parTransId="{29F10375-367E-594E-BD71-AF4ED364B81C}" sibTransId="{1987F8E9-C5EE-0B43-AB75-038A9883A8EC}"/>
    <dgm:cxn modelId="{DB70E4C1-61F8-F744-ACDA-78CC9C3F7C90}" type="presOf" srcId="{69FD6ADB-E01A-6B45-BF95-48BAAA7230CE}" destId="{56965035-FEB3-4747-926B-2E2213E6B175}" srcOrd="0" destOrd="0" presId="urn:microsoft.com/office/officeart/2005/8/layout/hierarchy4"/>
    <dgm:cxn modelId="{6A09F8EA-7D3C-0D4A-8886-087D290BAC2D}" type="presOf" srcId="{6BDA9FFB-FC09-2047-A88C-C6E734906D93}" destId="{A11D6CA0-74A8-EB4D-A89D-F05D278CBE69}" srcOrd="0" destOrd="0" presId="urn:microsoft.com/office/officeart/2005/8/layout/hierarchy4"/>
    <dgm:cxn modelId="{817F5BC1-9778-764A-A11A-EBD4AFD43480}" srcId="{AF306541-0D79-0844-AFCF-3EF27C3DEA36}" destId="{6BDA9FFB-FC09-2047-A88C-C6E734906D93}" srcOrd="1" destOrd="0" parTransId="{304B3F02-CD2C-A945-A479-FDE0E7BD570B}" sibTransId="{B84EDE57-A750-3A40-8C83-41657B06C690}"/>
    <dgm:cxn modelId="{1A0F9378-9A09-1541-AAE9-3DF6C3676E0D}" type="presOf" srcId="{AF306541-0D79-0844-AFCF-3EF27C3DEA36}" destId="{18A9C703-62C3-2047-B0A4-B09242CA0B5E}" srcOrd="0" destOrd="0" presId="urn:microsoft.com/office/officeart/2005/8/layout/hierarchy4"/>
    <dgm:cxn modelId="{6AAC7C75-9080-C54B-AA91-CA85750C61A3}" srcId="{A660B8FA-9A52-E34D-81A5-AF3760DE6AED}" destId="{AF83DBF3-ADDB-5348-BBE2-0060FF43A7EE}" srcOrd="0" destOrd="0" parTransId="{E6EFA7CB-ABB3-1F41-A40E-E5D68DB3DEE4}" sibTransId="{0D50605E-99A1-6348-924F-1B8AB1281FD8}"/>
    <dgm:cxn modelId="{BD07DE21-95AE-5647-B09E-805FB3079FB8}" type="presOf" srcId="{AB825C9F-79C2-2443-8C5D-62EBE8333828}" destId="{FF1A5D3E-8797-A146-8DDB-1FFD83081687}" srcOrd="0" destOrd="0" presId="urn:microsoft.com/office/officeart/2005/8/layout/hierarchy4"/>
    <dgm:cxn modelId="{6567D466-4878-2941-AE37-6192776279F0}" type="presOf" srcId="{5041B265-B902-6048-B8D5-F1C4B698D73C}" destId="{201DB99C-0380-2848-B431-79A738A6AB3D}" srcOrd="0" destOrd="0" presId="urn:microsoft.com/office/officeart/2005/8/layout/hierarchy4"/>
    <dgm:cxn modelId="{1AAFB2A0-F0A0-134A-A276-8837C9B91317}" type="presOf" srcId="{EEEE6365-DB73-8949-AFB6-795BB0EAE0D5}" destId="{88377C6E-FCDA-F04E-B45C-ACEB7033ADD8}" srcOrd="0" destOrd="0" presId="urn:microsoft.com/office/officeart/2005/8/layout/hierarchy4"/>
    <dgm:cxn modelId="{542FC0C9-64B6-0F40-BEAA-440F04CF6EA9}" srcId="{5041B265-B902-6048-B8D5-F1C4B698D73C}" destId="{A660B8FA-9A52-E34D-81A5-AF3760DE6AED}" srcOrd="1" destOrd="0" parTransId="{5EDFA6F7-6BD0-5340-A19E-7691BA353397}" sibTransId="{4642B5A8-6151-4546-B120-FD7AE00AA39F}"/>
    <dgm:cxn modelId="{1A262456-B6C6-334C-BE06-D68B3645D3F7}" srcId="{62B606EE-134D-CD4F-B70F-1C2136CB13CC}" destId="{5041B265-B902-6048-B8D5-F1C4B698D73C}" srcOrd="0" destOrd="0" parTransId="{589D0C8C-0BFA-8F41-9C2A-202AB64E09B5}" sibTransId="{45ABB084-F79E-6F4E-A4FF-3C1BE6743B0B}"/>
    <dgm:cxn modelId="{BEB19BED-C903-9146-96E6-9D6909436305}" srcId="{AF306541-0D79-0844-AFCF-3EF27C3DEA36}" destId="{0D4B7F54-5FFB-804C-84D0-A0505848EE5F}" srcOrd="0" destOrd="0" parTransId="{7A0469B1-DDDE-F141-89F4-0669280CDEC0}" sibTransId="{FA3898F4-2436-2543-A2FF-E1BB9732BF2F}"/>
    <dgm:cxn modelId="{BA1D2CDE-D443-8B46-9BA7-2ECFFA9DA9DE}" type="presOf" srcId="{62B606EE-134D-CD4F-B70F-1C2136CB13CC}" destId="{7D2CC516-8B45-E04D-8108-4ADE91D35E8A}" srcOrd="0" destOrd="0" presId="urn:microsoft.com/office/officeart/2005/8/layout/hierarchy4"/>
    <dgm:cxn modelId="{4B3467FD-4776-2D4A-8F2B-788A64AEDA5F}" type="presParOf" srcId="{7D2CC516-8B45-E04D-8108-4ADE91D35E8A}" destId="{A83857D7-9599-DD4E-9E11-FDD7EFE6BF2C}" srcOrd="0" destOrd="0" presId="urn:microsoft.com/office/officeart/2005/8/layout/hierarchy4"/>
    <dgm:cxn modelId="{A8204482-5B8D-E74A-9447-43B8CFDD6FC3}" type="presParOf" srcId="{A83857D7-9599-DD4E-9E11-FDD7EFE6BF2C}" destId="{201DB99C-0380-2848-B431-79A738A6AB3D}" srcOrd="0" destOrd="0" presId="urn:microsoft.com/office/officeart/2005/8/layout/hierarchy4"/>
    <dgm:cxn modelId="{32CD41CB-255C-BD42-ACAE-53398A07E8D6}" type="presParOf" srcId="{A83857D7-9599-DD4E-9E11-FDD7EFE6BF2C}" destId="{998E7655-7B74-9240-9E27-3E6AF4869B9C}" srcOrd="1" destOrd="0" presId="urn:microsoft.com/office/officeart/2005/8/layout/hierarchy4"/>
    <dgm:cxn modelId="{2E3C0D15-28F1-B94B-A156-D450B55B524E}" type="presParOf" srcId="{A83857D7-9599-DD4E-9E11-FDD7EFE6BF2C}" destId="{28C739B3-8C22-B140-836E-F9EE641203D1}" srcOrd="2" destOrd="0" presId="urn:microsoft.com/office/officeart/2005/8/layout/hierarchy4"/>
    <dgm:cxn modelId="{D798CE75-B76D-5B47-8AF2-4F5A5CF09F97}" type="presParOf" srcId="{28C739B3-8C22-B140-836E-F9EE641203D1}" destId="{9BB3FE9C-4060-594D-9683-7D0AF09DA183}" srcOrd="0" destOrd="0" presId="urn:microsoft.com/office/officeart/2005/8/layout/hierarchy4"/>
    <dgm:cxn modelId="{D90FD61F-49F2-DC4F-84B8-E524593AE0C4}" type="presParOf" srcId="{9BB3FE9C-4060-594D-9683-7D0AF09DA183}" destId="{18A9C703-62C3-2047-B0A4-B09242CA0B5E}" srcOrd="0" destOrd="0" presId="urn:microsoft.com/office/officeart/2005/8/layout/hierarchy4"/>
    <dgm:cxn modelId="{46B0CBF4-59B5-C54C-8A49-156AB5A9A949}" type="presParOf" srcId="{9BB3FE9C-4060-594D-9683-7D0AF09DA183}" destId="{6C8BFEEB-8BED-DC4A-94F0-8DF8C8C4E41F}" srcOrd="1" destOrd="0" presId="urn:microsoft.com/office/officeart/2005/8/layout/hierarchy4"/>
    <dgm:cxn modelId="{184C0E19-2D54-674B-8A35-C1BBB749C7B2}" type="presParOf" srcId="{9BB3FE9C-4060-594D-9683-7D0AF09DA183}" destId="{1E00B42B-9C80-6B42-9725-96C8CE3E719C}" srcOrd="2" destOrd="0" presId="urn:microsoft.com/office/officeart/2005/8/layout/hierarchy4"/>
    <dgm:cxn modelId="{1BC123AA-BA08-904F-B0B4-FD0AE0387F0D}" type="presParOf" srcId="{1E00B42B-9C80-6B42-9725-96C8CE3E719C}" destId="{47D4F78C-592B-A74A-B9DA-341E9CD1C11F}" srcOrd="0" destOrd="0" presId="urn:microsoft.com/office/officeart/2005/8/layout/hierarchy4"/>
    <dgm:cxn modelId="{BADF0B0D-CA12-A44E-A418-F28290122A51}" type="presParOf" srcId="{47D4F78C-592B-A74A-B9DA-341E9CD1C11F}" destId="{A3B4D04D-3A6C-A84D-8FDB-7E5C1E8DBF5E}" srcOrd="0" destOrd="0" presId="urn:microsoft.com/office/officeart/2005/8/layout/hierarchy4"/>
    <dgm:cxn modelId="{21D9C783-8F0C-1E49-810E-BFB22D8E3FCA}" type="presParOf" srcId="{47D4F78C-592B-A74A-B9DA-341E9CD1C11F}" destId="{DEDB9652-44A4-1C41-B9E7-4810701B86AA}" srcOrd="1" destOrd="0" presId="urn:microsoft.com/office/officeart/2005/8/layout/hierarchy4"/>
    <dgm:cxn modelId="{CB612351-1D65-0847-913C-8FFA6F492F46}" type="presParOf" srcId="{1E00B42B-9C80-6B42-9725-96C8CE3E719C}" destId="{210A8396-2F39-4C46-BC05-ABD7DB156EBE}" srcOrd="1" destOrd="0" presId="urn:microsoft.com/office/officeart/2005/8/layout/hierarchy4"/>
    <dgm:cxn modelId="{0A055C88-07DF-3D40-86B5-CFBF59B0C561}" type="presParOf" srcId="{1E00B42B-9C80-6B42-9725-96C8CE3E719C}" destId="{3CA6506E-FA51-1B4E-9AB0-C7E4003AF87B}" srcOrd="2" destOrd="0" presId="urn:microsoft.com/office/officeart/2005/8/layout/hierarchy4"/>
    <dgm:cxn modelId="{51816D9C-7E91-104E-A7DB-48B063088AE3}" type="presParOf" srcId="{3CA6506E-FA51-1B4E-9AB0-C7E4003AF87B}" destId="{A11D6CA0-74A8-EB4D-A89D-F05D278CBE69}" srcOrd="0" destOrd="0" presId="urn:microsoft.com/office/officeart/2005/8/layout/hierarchy4"/>
    <dgm:cxn modelId="{83D3B2C5-EF74-1446-A332-9FEB1247544B}" type="presParOf" srcId="{3CA6506E-FA51-1B4E-9AB0-C7E4003AF87B}" destId="{5E173556-D836-3643-89A9-498048E26981}" srcOrd="1" destOrd="0" presId="urn:microsoft.com/office/officeart/2005/8/layout/hierarchy4"/>
    <dgm:cxn modelId="{FE053AFC-7661-F242-9447-738FC5853A09}" type="presParOf" srcId="{28C739B3-8C22-B140-836E-F9EE641203D1}" destId="{8AA2C2FE-4D53-B141-B165-E84C49C8CB55}" srcOrd="1" destOrd="0" presId="urn:microsoft.com/office/officeart/2005/8/layout/hierarchy4"/>
    <dgm:cxn modelId="{4A6895D2-C970-0A4D-BC40-333CA4B9424A}" type="presParOf" srcId="{28C739B3-8C22-B140-836E-F9EE641203D1}" destId="{8B7C5160-64FA-7947-AA6C-D5C3BBBBDA05}" srcOrd="2" destOrd="0" presId="urn:microsoft.com/office/officeart/2005/8/layout/hierarchy4"/>
    <dgm:cxn modelId="{79C7A1F6-2EB8-084C-810A-DF17A3055457}" type="presParOf" srcId="{8B7C5160-64FA-7947-AA6C-D5C3BBBBDA05}" destId="{7374390D-DF9C-4E43-82E6-B6053702DD06}" srcOrd="0" destOrd="0" presId="urn:microsoft.com/office/officeart/2005/8/layout/hierarchy4"/>
    <dgm:cxn modelId="{FA4449CF-3B5A-4B4B-AB53-AFF18FF88CE3}" type="presParOf" srcId="{8B7C5160-64FA-7947-AA6C-D5C3BBBBDA05}" destId="{2DDC7B9C-544A-A547-861E-C0501FF71988}" srcOrd="1" destOrd="0" presId="urn:microsoft.com/office/officeart/2005/8/layout/hierarchy4"/>
    <dgm:cxn modelId="{151B5AD3-23DA-DA46-8C2A-2C8F74BE40F7}" type="presParOf" srcId="{8B7C5160-64FA-7947-AA6C-D5C3BBBBDA05}" destId="{AB5726EC-4D65-2C44-B7FD-93B8AD03A2A4}" srcOrd="2" destOrd="0" presId="urn:microsoft.com/office/officeart/2005/8/layout/hierarchy4"/>
    <dgm:cxn modelId="{0666C68C-76FE-394C-81BE-46F4534CCFFD}" type="presParOf" srcId="{AB5726EC-4D65-2C44-B7FD-93B8AD03A2A4}" destId="{77589209-FA41-8442-9B20-E4DE2B164EB1}" srcOrd="0" destOrd="0" presId="urn:microsoft.com/office/officeart/2005/8/layout/hierarchy4"/>
    <dgm:cxn modelId="{7CCCEC42-EED5-0B42-B0D2-B4F1B8EE325D}" type="presParOf" srcId="{77589209-FA41-8442-9B20-E4DE2B164EB1}" destId="{E692C5EF-A078-194C-ABBE-D1A89FF1ECF1}" srcOrd="0" destOrd="0" presId="urn:microsoft.com/office/officeart/2005/8/layout/hierarchy4"/>
    <dgm:cxn modelId="{470E75DC-8C25-C34D-A10C-9D15486C9A37}" type="presParOf" srcId="{77589209-FA41-8442-9B20-E4DE2B164EB1}" destId="{650772F9-78F3-2D4B-9A15-19BCFA507643}" srcOrd="1" destOrd="0" presId="urn:microsoft.com/office/officeart/2005/8/layout/hierarchy4"/>
    <dgm:cxn modelId="{E117CFB9-9805-874C-9534-589F501D37CA}" type="presParOf" srcId="{AB5726EC-4D65-2C44-B7FD-93B8AD03A2A4}" destId="{BC96D232-8DE7-424E-B38C-56B8869986DA}" srcOrd="1" destOrd="0" presId="urn:microsoft.com/office/officeart/2005/8/layout/hierarchy4"/>
    <dgm:cxn modelId="{6BBD5C84-3158-AB4C-81DD-9223E8F70562}" type="presParOf" srcId="{AB5726EC-4D65-2C44-B7FD-93B8AD03A2A4}" destId="{BA6792E4-996D-D949-B912-27878E89CC60}" srcOrd="2" destOrd="0" presId="urn:microsoft.com/office/officeart/2005/8/layout/hierarchy4"/>
    <dgm:cxn modelId="{A35A86CB-A51F-C947-99BC-FA14158DFBFB}" type="presParOf" srcId="{BA6792E4-996D-D949-B912-27878E89CC60}" destId="{56965035-FEB3-4747-926B-2E2213E6B175}" srcOrd="0" destOrd="0" presId="urn:microsoft.com/office/officeart/2005/8/layout/hierarchy4"/>
    <dgm:cxn modelId="{FA80109B-9BCC-394B-91FD-E655B7EF1B5C}" type="presParOf" srcId="{BA6792E4-996D-D949-B912-27878E89CC60}" destId="{7F4F12BF-FB74-F443-9BC0-01F397FECD2C}" srcOrd="1" destOrd="0" presId="urn:microsoft.com/office/officeart/2005/8/layout/hierarchy4"/>
    <dgm:cxn modelId="{8C69A1D5-ADC9-EF46-B836-ED1C5CC05E49}" type="presParOf" srcId="{28C739B3-8C22-B140-836E-F9EE641203D1}" destId="{B10179F1-061F-E247-BA1D-0A6B7471A9D6}" srcOrd="3" destOrd="0" presId="urn:microsoft.com/office/officeart/2005/8/layout/hierarchy4"/>
    <dgm:cxn modelId="{358DB91D-6F37-C241-8103-187763BDD34E}" type="presParOf" srcId="{28C739B3-8C22-B140-836E-F9EE641203D1}" destId="{E60A8C82-D417-4148-99B5-7C0546A79140}" srcOrd="4" destOrd="0" presId="urn:microsoft.com/office/officeart/2005/8/layout/hierarchy4"/>
    <dgm:cxn modelId="{61B4C67F-7FA9-5241-9DB3-DA7789093C1C}" type="presParOf" srcId="{E60A8C82-D417-4148-99B5-7C0546A79140}" destId="{88377C6E-FCDA-F04E-B45C-ACEB7033ADD8}" srcOrd="0" destOrd="0" presId="urn:microsoft.com/office/officeart/2005/8/layout/hierarchy4"/>
    <dgm:cxn modelId="{E9234165-0404-D84F-A958-8F41C6ECB71A}" type="presParOf" srcId="{E60A8C82-D417-4148-99B5-7C0546A79140}" destId="{0431FD94-9063-A24C-9C09-536AE1567743}" srcOrd="1" destOrd="0" presId="urn:microsoft.com/office/officeart/2005/8/layout/hierarchy4"/>
    <dgm:cxn modelId="{9821D195-647C-0845-9D45-D11B40DCD3C0}" type="presParOf" srcId="{E60A8C82-D417-4148-99B5-7C0546A79140}" destId="{E80409FA-0859-6642-97F1-61CDC540E5FB}" srcOrd="2" destOrd="0" presId="urn:microsoft.com/office/officeart/2005/8/layout/hierarchy4"/>
    <dgm:cxn modelId="{D9C21390-42F0-A14B-80D3-6BFB73B7A4E3}" type="presParOf" srcId="{E80409FA-0859-6642-97F1-61CDC540E5FB}" destId="{A2FC317E-5E0A-6D4A-9620-E2C8BED57082}" srcOrd="0" destOrd="0" presId="urn:microsoft.com/office/officeart/2005/8/layout/hierarchy4"/>
    <dgm:cxn modelId="{14BD6409-4E38-8443-AA4F-D3A28D2A8769}" type="presParOf" srcId="{A2FC317E-5E0A-6D4A-9620-E2C8BED57082}" destId="{FF1A5D3E-8797-A146-8DDB-1FFD83081687}" srcOrd="0" destOrd="0" presId="urn:microsoft.com/office/officeart/2005/8/layout/hierarchy4"/>
    <dgm:cxn modelId="{C5D2AB13-6940-0744-BA14-84A1E8A3C31F}" type="presParOf" srcId="{A2FC317E-5E0A-6D4A-9620-E2C8BED57082}" destId="{1A4C05EE-4EC0-9E4F-92B6-D326CDF8EA78}" srcOrd="1" destOrd="0" presId="urn:microsoft.com/office/officeart/2005/8/layout/hierarchy4"/>
    <dgm:cxn modelId="{4ABBB7CD-3DE1-7648-89D7-41AF5D5D7684}" type="presParOf" srcId="{E80409FA-0859-6642-97F1-61CDC540E5FB}" destId="{C23C8A32-DFF8-4548-93EF-1204B4A1868C}" srcOrd="1" destOrd="0" presId="urn:microsoft.com/office/officeart/2005/8/layout/hierarchy4"/>
    <dgm:cxn modelId="{E7C5DA62-6981-D140-BA2D-4C4C830E4C17}" type="presParOf" srcId="{E80409FA-0859-6642-97F1-61CDC540E5FB}" destId="{DEEF9AD3-E67B-624E-B8CC-B2A32B3CFF66}" srcOrd="2" destOrd="0" presId="urn:microsoft.com/office/officeart/2005/8/layout/hierarchy4"/>
    <dgm:cxn modelId="{1B751BF5-CDD7-074B-81BA-55C68A84AE5C}" type="presParOf" srcId="{DEEF9AD3-E67B-624E-B8CC-B2A32B3CFF66}" destId="{0A8B1AD9-E295-9E48-B79F-6656818642E0}" srcOrd="0" destOrd="0" presId="urn:microsoft.com/office/officeart/2005/8/layout/hierarchy4"/>
    <dgm:cxn modelId="{BAE3FC37-CE2C-9246-80CB-912B4FEB948C}" type="presParOf" srcId="{DEEF9AD3-E67B-624E-B8CC-B2A32B3CFF66}" destId="{8C05FC9F-0092-E847-BA17-1B35841DA2F7}" srcOrd="1" destOrd="0" presId="urn:microsoft.com/office/officeart/2005/8/layout/hierarchy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B606EE-134D-CD4F-B70F-1C2136CB13CC}"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en-US"/>
        </a:p>
      </dgm:t>
    </dgm:pt>
    <dgm:pt modelId="{5041B265-B902-6048-B8D5-F1C4B698D73C}">
      <dgm:prSet phldrT="[Text]"/>
      <dgm:spPr>
        <a:solidFill>
          <a:schemeClr val="accent4">
            <a:lumMod val="50000"/>
          </a:schemeClr>
        </a:solidFill>
      </dgm:spPr>
      <dgm:t>
        <a:bodyPr/>
        <a:lstStyle/>
        <a:p>
          <a:r>
            <a:rPr lang="en-US" dirty="0" smtClean="0"/>
            <a:t>What you know</a:t>
          </a:r>
          <a:endParaRPr lang="en-US" dirty="0"/>
        </a:p>
      </dgm:t>
    </dgm:pt>
    <dgm:pt modelId="{589D0C8C-0BFA-8F41-9C2A-202AB64E09B5}" type="parTrans" cxnId="{1A262456-B6C6-334C-BE06-D68B3645D3F7}">
      <dgm:prSet/>
      <dgm:spPr/>
      <dgm:t>
        <a:bodyPr/>
        <a:lstStyle/>
        <a:p>
          <a:endParaRPr lang="en-US"/>
        </a:p>
      </dgm:t>
    </dgm:pt>
    <dgm:pt modelId="{45ABB084-F79E-6F4E-A4FF-3C1BE6743B0B}" type="sibTrans" cxnId="{1A262456-B6C6-334C-BE06-D68B3645D3F7}">
      <dgm:prSet/>
      <dgm:spPr/>
      <dgm:t>
        <a:bodyPr/>
        <a:lstStyle/>
        <a:p>
          <a:endParaRPr lang="en-US"/>
        </a:p>
      </dgm:t>
    </dgm:pt>
    <dgm:pt modelId="{AF306541-0D79-0844-AFCF-3EF27C3DEA36}">
      <dgm:prSet phldrT="[Text]"/>
      <dgm:spPr>
        <a:solidFill>
          <a:schemeClr val="accent4">
            <a:lumMod val="50000"/>
          </a:schemeClr>
        </a:solidFill>
      </dgm:spPr>
      <dgm:t>
        <a:bodyPr/>
        <a:lstStyle/>
        <a:p>
          <a:r>
            <a:rPr lang="en-US" dirty="0" smtClean="0"/>
            <a:t>Declarative</a:t>
          </a:r>
          <a:endParaRPr lang="en-US" dirty="0"/>
        </a:p>
      </dgm:t>
    </dgm:pt>
    <dgm:pt modelId="{FA63FA01-951E-F74B-A1B3-B30499EC1D51}" type="parTrans" cxnId="{CC29730A-B14E-3C43-9E73-DEA66EFECFF8}">
      <dgm:prSet/>
      <dgm:spPr/>
      <dgm:t>
        <a:bodyPr/>
        <a:lstStyle/>
        <a:p>
          <a:endParaRPr lang="en-US"/>
        </a:p>
      </dgm:t>
    </dgm:pt>
    <dgm:pt modelId="{949D05F7-4A9B-B147-9E30-7DCD1D33585B}" type="sibTrans" cxnId="{CC29730A-B14E-3C43-9E73-DEA66EFECFF8}">
      <dgm:prSet/>
      <dgm:spPr/>
      <dgm:t>
        <a:bodyPr/>
        <a:lstStyle/>
        <a:p>
          <a:endParaRPr lang="en-US"/>
        </a:p>
      </dgm:t>
    </dgm:pt>
    <dgm:pt modelId="{A660B8FA-9A52-E34D-81A5-AF3760DE6AED}">
      <dgm:prSet phldrT="[Text]"/>
      <dgm:spPr>
        <a:solidFill>
          <a:schemeClr val="accent4">
            <a:lumMod val="50000"/>
          </a:schemeClr>
        </a:solidFill>
      </dgm:spPr>
      <dgm:t>
        <a:bodyPr/>
        <a:lstStyle/>
        <a:p>
          <a:r>
            <a:rPr lang="en-US" dirty="0" smtClean="0"/>
            <a:t>Procedural</a:t>
          </a:r>
          <a:endParaRPr lang="en-US" dirty="0"/>
        </a:p>
      </dgm:t>
    </dgm:pt>
    <dgm:pt modelId="{5EDFA6F7-6BD0-5340-A19E-7691BA353397}" type="parTrans" cxnId="{542FC0C9-64B6-0F40-BEAA-440F04CF6EA9}">
      <dgm:prSet/>
      <dgm:spPr/>
      <dgm:t>
        <a:bodyPr/>
        <a:lstStyle/>
        <a:p>
          <a:endParaRPr lang="en-US"/>
        </a:p>
      </dgm:t>
    </dgm:pt>
    <dgm:pt modelId="{4642B5A8-6151-4546-B120-FD7AE00AA39F}" type="sibTrans" cxnId="{542FC0C9-64B6-0F40-BEAA-440F04CF6EA9}">
      <dgm:prSet/>
      <dgm:spPr/>
      <dgm:t>
        <a:bodyPr/>
        <a:lstStyle/>
        <a:p>
          <a:endParaRPr lang="en-US"/>
        </a:p>
      </dgm:t>
    </dgm:pt>
    <dgm:pt modelId="{EEEE6365-DB73-8949-AFB6-795BB0EAE0D5}">
      <dgm:prSet phldrT="[Text]"/>
      <dgm:spPr>
        <a:solidFill>
          <a:schemeClr val="accent4">
            <a:lumMod val="50000"/>
          </a:schemeClr>
        </a:solidFill>
      </dgm:spPr>
      <dgm:t>
        <a:bodyPr/>
        <a:lstStyle/>
        <a:p>
          <a:r>
            <a:rPr lang="en-US" dirty="0" smtClean="0"/>
            <a:t>Working memory</a:t>
          </a:r>
          <a:endParaRPr lang="en-US" dirty="0"/>
        </a:p>
      </dgm:t>
    </dgm:pt>
    <dgm:pt modelId="{29F10375-367E-594E-BD71-AF4ED364B81C}" type="parTrans" cxnId="{25531924-3E2F-6246-99AC-9998C564630E}">
      <dgm:prSet/>
      <dgm:spPr/>
      <dgm:t>
        <a:bodyPr/>
        <a:lstStyle/>
        <a:p>
          <a:endParaRPr lang="en-US"/>
        </a:p>
      </dgm:t>
    </dgm:pt>
    <dgm:pt modelId="{1987F8E9-C5EE-0B43-AB75-038A9883A8EC}" type="sibTrans" cxnId="{25531924-3E2F-6246-99AC-9998C564630E}">
      <dgm:prSet/>
      <dgm:spPr/>
      <dgm:t>
        <a:bodyPr/>
        <a:lstStyle/>
        <a:p>
          <a:endParaRPr lang="en-US"/>
        </a:p>
      </dgm:t>
    </dgm:pt>
    <dgm:pt modelId="{AB825C9F-79C2-2443-8C5D-62EBE8333828}">
      <dgm:prSet phldrT="[Text]"/>
      <dgm:spPr>
        <a:solidFill>
          <a:srgbClr val="FF6600"/>
        </a:solidFill>
      </dgm:spPr>
      <dgm:t>
        <a:bodyPr/>
        <a:lstStyle/>
        <a:p>
          <a:r>
            <a:rPr lang="en-US" dirty="0" smtClean="0"/>
            <a:t>Visual contents of WM</a:t>
          </a:r>
          <a:endParaRPr lang="en-US" dirty="0"/>
        </a:p>
      </dgm:t>
    </dgm:pt>
    <dgm:pt modelId="{698C8157-ADDB-F841-B569-C6164301479E}" type="parTrans" cxnId="{E4F537E5-CB4A-2A49-A48B-CD342D9F15A1}">
      <dgm:prSet/>
      <dgm:spPr/>
      <dgm:t>
        <a:bodyPr/>
        <a:lstStyle/>
        <a:p>
          <a:endParaRPr lang="en-US"/>
        </a:p>
      </dgm:t>
    </dgm:pt>
    <dgm:pt modelId="{C09D8220-6CD1-BA42-BEE6-095DA7937BF3}" type="sibTrans" cxnId="{E4F537E5-CB4A-2A49-A48B-CD342D9F15A1}">
      <dgm:prSet/>
      <dgm:spPr/>
      <dgm:t>
        <a:bodyPr/>
        <a:lstStyle/>
        <a:p>
          <a:endParaRPr lang="en-US"/>
        </a:p>
      </dgm:t>
    </dgm:pt>
    <dgm:pt modelId="{AF83DBF3-ADDB-5348-BBE2-0060FF43A7EE}">
      <dgm:prSet phldrT="[Text]"/>
      <dgm:spPr>
        <a:solidFill>
          <a:srgbClr val="FF6600"/>
        </a:solidFill>
      </dgm:spPr>
      <dgm:t>
        <a:bodyPr/>
        <a:lstStyle/>
        <a:p>
          <a:r>
            <a:rPr lang="en-US" dirty="0" smtClean="0"/>
            <a:t>Conditions &amp; logic behind decisions, planning</a:t>
          </a:r>
          <a:endParaRPr lang="en-US" dirty="0"/>
        </a:p>
      </dgm:t>
    </dgm:pt>
    <dgm:pt modelId="{E6EFA7CB-ABB3-1F41-A40E-E5D68DB3DEE4}" type="parTrans" cxnId="{6AAC7C75-9080-C54B-AA91-CA85750C61A3}">
      <dgm:prSet/>
      <dgm:spPr/>
      <dgm:t>
        <a:bodyPr/>
        <a:lstStyle/>
        <a:p>
          <a:endParaRPr lang="en-US"/>
        </a:p>
      </dgm:t>
    </dgm:pt>
    <dgm:pt modelId="{0D50605E-99A1-6348-924F-1B8AB1281FD8}" type="sibTrans" cxnId="{6AAC7C75-9080-C54B-AA91-CA85750C61A3}">
      <dgm:prSet/>
      <dgm:spPr/>
      <dgm:t>
        <a:bodyPr/>
        <a:lstStyle/>
        <a:p>
          <a:endParaRPr lang="en-US"/>
        </a:p>
      </dgm:t>
    </dgm:pt>
    <dgm:pt modelId="{0D4B7F54-5FFB-804C-84D0-A0505848EE5F}">
      <dgm:prSet phldrT="[Text]"/>
      <dgm:spPr>
        <a:solidFill>
          <a:srgbClr val="FF6600"/>
        </a:solidFill>
      </dgm:spPr>
      <dgm:t>
        <a:bodyPr/>
        <a:lstStyle/>
        <a:p>
          <a:r>
            <a:rPr lang="en-US" dirty="0" smtClean="0"/>
            <a:t>Structure of perceived world/objects</a:t>
          </a:r>
          <a:endParaRPr lang="en-US" dirty="0"/>
        </a:p>
      </dgm:t>
    </dgm:pt>
    <dgm:pt modelId="{7A0469B1-DDDE-F141-89F4-0669280CDEC0}" type="parTrans" cxnId="{BEB19BED-C903-9146-96E6-9D6909436305}">
      <dgm:prSet/>
      <dgm:spPr/>
      <dgm:t>
        <a:bodyPr/>
        <a:lstStyle/>
        <a:p>
          <a:endParaRPr lang="en-US"/>
        </a:p>
      </dgm:t>
    </dgm:pt>
    <dgm:pt modelId="{FA3898F4-2436-2543-A2FF-E1BB9732BF2F}" type="sibTrans" cxnId="{BEB19BED-C903-9146-96E6-9D6909436305}">
      <dgm:prSet/>
      <dgm:spPr/>
      <dgm:t>
        <a:bodyPr/>
        <a:lstStyle/>
        <a:p>
          <a:endParaRPr lang="en-US"/>
        </a:p>
      </dgm:t>
    </dgm:pt>
    <dgm:pt modelId="{6BDA9FFB-FC09-2047-A88C-C6E734906D93}">
      <dgm:prSet phldrT="[Text]"/>
      <dgm:spPr>
        <a:solidFill>
          <a:srgbClr val="66B729"/>
        </a:solidFill>
      </dgm:spPr>
      <dgm:t>
        <a:bodyPr/>
        <a:lstStyle/>
        <a:p>
          <a:r>
            <a:rPr lang="en-US" dirty="0" smtClean="0"/>
            <a:t>Linguistic memories:</a:t>
          </a:r>
          <a:br>
            <a:rPr lang="en-US" dirty="0" smtClean="0"/>
          </a:br>
          <a:r>
            <a:rPr lang="en-US" dirty="0" smtClean="0"/>
            <a:t>Words, definitions, verbal rules</a:t>
          </a:r>
          <a:endParaRPr lang="en-US" dirty="0"/>
        </a:p>
      </dgm:t>
    </dgm:pt>
    <dgm:pt modelId="{304B3F02-CD2C-A945-A479-FDE0E7BD570B}" type="parTrans" cxnId="{817F5BC1-9778-764A-A11A-EBD4AFD43480}">
      <dgm:prSet/>
      <dgm:spPr/>
      <dgm:t>
        <a:bodyPr/>
        <a:lstStyle/>
        <a:p>
          <a:endParaRPr lang="en-US"/>
        </a:p>
      </dgm:t>
    </dgm:pt>
    <dgm:pt modelId="{B84EDE57-A750-3A40-8C83-41657B06C690}" type="sibTrans" cxnId="{817F5BC1-9778-764A-A11A-EBD4AFD43480}">
      <dgm:prSet/>
      <dgm:spPr/>
      <dgm:t>
        <a:bodyPr/>
        <a:lstStyle/>
        <a:p>
          <a:endParaRPr lang="en-US"/>
        </a:p>
      </dgm:t>
    </dgm:pt>
    <dgm:pt modelId="{69FD6ADB-E01A-6B45-BF95-48BAAA7230CE}">
      <dgm:prSet phldrT="[Text]"/>
      <dgm:spPr>
        <a:solidFill>
          <a:srgbClr val="66B729"/>
        </a:solidFill>
      </dgm:spPr>
      <dgm:t>
        <a:bodyPr/>
        <a:lstStyle/>
        <a:p>
          <a:r>
            <a:rPr lang="en-US" dirty="0" smtClean="0"/>
            <a:t>Physical actions, verbal expressions</a:t>
          </a:r>
          <a:endParaRPr lang="en-US" dirty="0"/>
        </a:p>
      </dgm:t>
    </dgm:pt>
    <dgm:pt modelId="{7764C637-21FD-C742-B4BE-D9238C823269}" type="parTrans" cxnId="{6EFD0F28-A3BF-8043-B57D-52730B01C924}">
      <dgm:prSet/>
      <dgm:spPr/>
      <dgm:t>
        <a:bodyPr/>
        <a:lstStyle/>
        <a:p>
          <a:endParaRPr lang="en-US"/>
        </a:p>
      </dgm:t>
    </dgm:pt>
    <dgm:pt modelId="{4AEC4EFF-4FCB-9348-870E-F17636873EEB}" type="sibTrans" cxnId="{6EFD0F28-A3BF-8043-B57D-52730B01C924}">
      <dgm:prSet/>
      <dgm:spPr/>
      <dgm:t>
        <a:bodyPr/>
        <a:lstStyle/>
        <a:p>
          <a:endParaRPr lang="en-US"/>
        </a:p>
      </dgm:t>
    </dgm:pt>
    <dgm:pt modelId="{75AD1F8D-BB05-5F46-96DA-C5A8CD0C3CD2}">
      <dgm:prSet phldrT="[Text]"/>
      <dgm:spPr>
        <a:solidFill>
          <a:srgbClr val="66B729"/>
        </a:solidFill>
      </dgm:spPr>
      <dgm:t>
        <a:bodyPr/>
        <a:lstStyle/>
        <a:p>
          <a:r>
            <a:rPr lang="en-US" dirty="0" smtClean="0"/>
            <a:t>Linguistic contents of WM</a:t>
          </a:r>
          <a:endParaRPr lang="en-US" dirty="0"/>
        </a:p>
      </dgm:t>
    </dgm:pt>
    <dgm:pt modelId="{8E093880-87A3-EA4D-BD51-B0830D35BC33}" type="parTrans" cxnId="{CB4A92C0-9B3E-0248-BC6C-8F58875F9EA4}">
      <dgm:prSet/>
      <dgm:spPr/>
      <dgm:t>
        <a:bodyPr/>
        <a:lstStyle/>
        <a:p>
          <a:endParaRPr lang="en-US"/>
        </a:p>
      </dgm:t>
    </dgm:pt>
    <dgm:pt modelId="{3AAF82EF-392B-B04C-A215-E77C40D89E24}" type="sibTrans" cxnId="{CB4A92C0-9B3E-0248-BC6C-8F58875F9EA4}">
      <dgm:prSet/>
      <dgm:spPr/>
      <dgm:t>
        <a:bodyPr/>
        <a:lstStyle/>
        <a:p>
          <a:endParaRPr lang="en-US"/>
        </a:p>
      </dgm:t>
    </dgm:pt>
    <dgm:pt modelId="{7D2CC516-8B45-E04D-8108-4ADE91D35E8A}" type="pres">
      <dgm:prSet presAssocID="{62B606EE-134D-CD4F-B70F-1C2136CB13CC}" presName="Name0" presStyleCnt="0">
        <dgm:presLayoutVars>
          <dgm:chPref val="1"/>
          <dgm:dir/>
          <dgm:animOne val="branch"/>
          <dgm:animLvl val="lvl"/>
          <dgm:resizeHandles/>
        </dgm:presLayoutVars>
      </dgm:prSet>
      <dgm:spPr/>
      <dgm:t>
        <a:bodyPr/>
        <a:lstStyle/>
        <a:p>
          <a:endParaRPr lang="en-US"/>
        </a:p>
      </dgm:t>
    </dgm:pt>
    <dgm:pt modelId="{A83857D7-9599-DD4E-9E11-FDD7EFE6BF2C}" type="pres">
      <dgm:prSet presAssocID="{5041B265-B902-6048-B8D5-F1C4B698D73C}" presName="vertOne" presStyleCnt="0"/>
      <dgm:spPr/>
    </dgm:pt>
    <dgm:pt modelId="{201DB99C-0380-2848-B431-79A738A6AB3D}" type="pres">
      <dgm:prSet presAssocID="{5041B265-B902-6048-B8D5-F1C4B698D73C}" presName="txOne" presStyleLbl="node0" presStyleIdx="0" presStyleCnt="1">
        <dgm:presLayoutVars>
          <dgm:chPref val="3"/>
        </dgm:presLayoutVars>
      </dgm:prSet>
      <dgm:spPr/>
      <dgm:t>
        <a:bodyPr/>
        <a:lstStyle/>
        <a:p>
          <a:endParaRPr lang="en-US"/>
        </a:p>
      </dgm:t>
    </dgm:pt>
    <dgm:pt modelId="{998E7655-7B74-9240-9E27-3E6AF4869B9C}" type="pres">
      <dgm:prSet presAssocID="{5041B265-B902-6048-B8D5-F1C4B698D73C}" presName="parTransOne" presStyleCnt="0"/>
      <dgm:spPr/>
    </dgm:pt>
    <dgm:pt modelId="{28C739B3-8C22-B140-836E-F9EE641203D1}" type="pres">
      <dgm:prSet presAssocID="{5041B265-B902-6048-B8D5-F1C4B698D73C}" presName="horzOne" presStyleCnt="0"/>
      <dgm:spPr/>
    </dgm:pt>
    <dgm:pt modelId="{9BB3FE9C-4060-594D-9683-7D0AF09DA183}" type="pres">
      <dgm:prSet presAssocID="{AF306541-0D79-0844-AFCF-3EF27C3DEA36}" presName="vertTwo" presStyleCnt="0"/>
      <dgm:spPr/>
    </dgm:pt>
    <dgm:pt modelId="{18A9C703-62C3-2047-B0A4-B09242CA0B5E}" type="pres">
      <dgm:prSet presAssocID="{AF306541-0D79-0844-AFCF-3EF27C3DEA36}" presName="txTwo" presStyleLbl="node2" presStyleIdx="0" presStyleCnt="3">
        <dgm:presLayoutVars>
          <dgm:chPref val="3"/>
        </dgm:presLayoutVars>
      </dgm:prSet>
      <dgm:spPr/>
      <dgm:t>
        <a:bodyPr/>
        <a:lstStyle/>
        <a:p>
          <a:endParaRPr lang="en-US"/>
        </a:p>
      </dgm:t>
    </dgm:pt>
    <dgm:pt modelId="{6C8BFEEB-8BED-DC4A-94F0-8DF8C8C4E41F}" type="pres">
      <dgm:prSet presAssocID="{AF306541-0D79-0844-AFCF-3EF27C3DEA36}" presName="parTransTwo" presStyleCnt="0"/>
      <dgm:spPr/>
    </dgm:pt>
    <dgm:pt modelId="{1E00B42B-9C80-6B42-9725-96C8CE3E719C}" type="pres">
      <dgm:prSet presAssocID="{AF306541-0D79-0844-AFCF-3EF27C3DEA36}" presName="horzTwo" presStyleCnt="0"/>
      <dgm:spPr/>
    </dgm:pt>
    <dgm:pt modelId="{47D4F78C-592B-A74A-B9DA-341E9CD1C11F}" type="pres">
      <dgm:prSet presAssocID="{0D4B7F54-5FFB-804C-84D0-A0505848EE5F}" presName="vertThree" presStyleCnt="0"/>
      <dgm:spPr/>
    </dgm:pt>
    <dgm:pt modelId="{A3B4D04D-3A6C-A84D-8FDB-7E5C1E8DBF5E}" type="pres">
      <dgm:prSet presAssocID="{0D4B7F54-5FFB-804C-84D0-A0505848EE5F}" presName="txThree" presStyleLbl="node3" presStyleIdx="0" presStyleCnt="6">
        <dgm:presLayoutVars>
          <dgm:chPref val="3"/>
        </dgm:presLayoutVars>
      </dgm:prSet>
      <dgm:spPr/>
      <dgm:t>
        <a:bodyPr/>
        <a:lstStyle/>
        <a:p>
          <a:endParaRPr lang="en-US"/>
        </a:p>
      </dgm:t>
    </dgm:pt>
    <dgm:pt modelId="{DEDB9652-44A4-1C41-B9E7-4810701B86AA}" type="pres">
      <dgm:prSet presAssocID="{0D4B7F54-5FFB-804C-84D0-A0505848EE5F}" presName="horzThree" presStyleCnt="0"/>
      <dgm:spPr/>
    </dgm:pt>
    <dgm:pt modelId="{210A8396-2F39-4C46-BC05-ABD7DB156EBE}" type="pres">
      <dgm:prSet presAssocID="{FA3898F4-2436-2543-A2FF-E1BB9732BF2F}" presName="sibSpaceThree" presStyleCnt="0"/>
      <dgm:spPr/>
    </dgm:pt>
    <dgm:pt modelId="{3CA6506E-FA51-1B4E-9AB0-C7E4003AF87B}" type="pres">
      <dgm:prSet presAssocID="{6BDA9FFB-FC09-2047-A88C-C6E734906D93}" presName="vertThree" presStyleCnt="0"/>
      <dgm:spPr/>
    </dgm:pt>
    <dgm:pt modelId="{A11D6CA0-74A8-EB4D-A89D-F05D278CBE69}" type="pres">
      <dgm:prSet presAssocID="{6BDA9FFB-FC09-2047-A88C-C6E734906D93}" presName="txThree" presStyleLbl="node3" presStyleIdx="1" presStyleCnt="6">
        <dgm:presLayoutVars>
          <dgm:chPref val="3"/>
        </dgm:presLayoutVars>
      </dgm:prSet>
      <dgm:spPr/>
      <dgm:t>
        <a:bodyPr/>
        <a:lstStyle/>
        <a:p>
          <a:endParaRPr lang="en-US"/>
        </a:p>
      </dgm:t>
    </dgm:pt>
    <dgm:pt modelId="{5E173556-D836-3643-89A9-498048E26981}" type="pres">
      <dgm:prSet presAssocID="{6BDA9FFB-FC09-2047-A88C-C6E734906D93}" presName="horzThree" presStyleCnt="0"/>
      <dgm:spPr/>
    </dgm:pt>
    <dgm:pt modelId="{8AA2C2FE-4D53-B141-B165-E84C49C8CB55}" type="pres">
      <dgm:prSet presAssocID="{949D05F7-4A9B-B147-9E30-7DCD1D33585B}" presName="sibSpaceTwo" presStyleCnt="0"/>
      <dgm:spPr/>
    </dgm:pt>
    <dgm:pt modelId="{8B7C5160-64FA-7947-AA6C-D5C3BBBBDA05}" type="pres">
      <dgm:prSet presAssocID="{A660B8FA-9A52-E34D-81A5-AF3760DE6AED}" presName="vertTwo" presStyleCnt="0"/>
      <dgm:spPr/>
    </dgm:pt>
    <dgm:pt modelId="{7374390D-DF9C-4E43-82E6-B6053702DD06}" type="pres">
      <dgm:prSet presAssocID="{A660B8FA-9A52-E34D-81A5-AF3760DE6AED}" presName="txTwo" presStyleLbl="node2" presStyleIdx="1" presStyleCnt="3">
        <dgm:presLayoutVars>
          <dgm:chPref val="3"/>
        </dgm:presLayoutVars>
      </dgm:prSet>
      <dgm:spPr/>
      <dgm:t>
        <a:bodyPr/>
        <a:lstStyle/>
        <a:p>
          <a:endParaRPr lang="en-US"/>
        </a:p>
      </dgm:t>
    </dgm:pt>
    <dgm:pt modelId="{2DDC7B9C-544A-A547-861E-C0501FF71988}" type="pres">
      <dgm:prSet presAssocID="{A660B8FA-9A52-E34D-81A5-AF3760DE6AED}" presName="parTransTwo" presStyleCnt="0"/>
      <dgm:spPr/>
    </dgm:pt>
    <dgm:pt modelId="{AB5726EC-4D65-2C44-B7FD-93B8AD03A2A4}" type="pres">
      <dgm:prSet presAssocID="{A660B8FA-9A52-E34D-81A5-AF3760DE6AED}" presName="horzTwo" presStyleCnt="0"/>
      <dgm:spPr/>
    </dgm:pt>
    <dgm:pt modelId="{77589209-FA41-8442-9B20-E4DE2B164EB1}" type="pres">
      <dgm:prSet presAssocID="{AF83DBF3-ADDB-5348-BBE2-0060FF43A7EE}" presName="vertThree" presStyleCnt="0"/>
      <dgm:spPr/>
    </dgm:pt>
    <dgm:pt modelId="{E692C5EF-A078-194C-ABBE-D1A89FF1ECF1}" type="pres">
      <dgm:prSet presAssocID="{AF83DBF3-ADDB-5348-BBE2-0060FF43A7EE}" presName="txThree" presStyleLbl="node3" presStyleIdx="2" presStyleCnt="6">
        <dgm:presLayoutVars>
          <dgm:chPref val="3"/>
        </dgm:presLayoutVars>
      </dgm:prSet>
      <dgm:spPr/>
      <dgm:t>
        <a:bodyPr/>
        <a:lstStyle/>
        <a:p>
          <a:endParaRPr lang="en-US"/>
        </a:p>
      </dgm:t>
    </dgm:pt>
    <dgm:pt modelId="{650772F9-78F3-2D4B-9A15-19BCFA507643}" type="pres">
      <dgm:prSet presAssocID="{AF83DBF3-ADDB-5348-BBE2-0060FF43A7EE}" presName="horzThree" presStyleCnt="0"/>
      <dgm:spPr/>
    </dgm:pt>
    <dgm:pt modelId="{BC96D232-8DE7-424E-B38C-56B8869986DA}" type="pres">
      <dgm:prSet presAssocID="{0D50605E-99A1-6348-924F-1B8AB1281FD8}" presName="sibSpaceThree" presStyleCnt="0"/>
      <dgm:spPr/>
    </dgm:pt>
    <dgm:pt modelId="{BA6792E4-996D-D949-B912-27878E89CC60}" type="pres">
      <dgm:prSet presAssocID="{69FD6ADB-E01A-6B45-BF95-48BAAA7230CE}" presName="vertThree" presStyleCnt="0"/>
      <dgm:spPr/>
    </dgm:pt>
    <dgm:pt modelId="{56965035-FEB3-4747-926B-2E2213E6B175}" type="pres">
      <dgm:prSet presAssocID="{69FD6ADB-E01A-6B45-BF95-48BAAA7230CE}" presName="txThree" presStyleLbl="node3" presStyleIdx="3" presStyleCnt="6">
        <dgm:presLayoutVars>
          <dgm:chPref val="3"/>
        </dgm:presLayoutVars>
      </dgm:prSet>
      <dgm:spPr/>
      <dgm:t>
        <a:bodyPr/>
        <a:lstStyle/>
        <a:p>
          <a:endParaRPr lang="en-US"/>
        </a:p>
      </dgm:t>
    </dgm:pt>
    <dgm:pt modelId="{7F4F12BF-FB74-F443-9BC0-01F397FECD2C}" type="pres">
      <dgm:prSet presAssocID="{69FD6ADB-E01A-6B45-BF95-48BAAA7230CE}" presName="horzThree" presStyleCnt="0"/>
      <dgm:spPr/>
    </dgm:pt>
    <dgm:pt modelId="{B10179F1-061F-E247-BA1D-0A6B7471A9D6}" type="pres">
      <dgm:prSet presAssocID="{4642B5A8-6151-4546-B120-FD7AE00AA39F}" presName="sibSpaceTwo" presStyleCnt="0"/>
      <dgm:spPr/>
    </dgm:pt>
    <dgm:pt modelId="{E60A8C82-D417-4148-99B5-7C0546A79140}" type="pres">
      <dgm:prSet presAssocID="{EEEE6365-DB73-8949-AFB6-795BB0EAE0D5}" presName="vertTwo" presStyleCnt="0"/>
      <dgm:spPr/>
    </dgm:pt>
    <dgm:pt modelId="{88377C6E-FCDA-F04E-B45C-ACEB7033ADD8}" type="pres">
      <dgm:prSet presAssocID="{EEEE6365-DB73-8949-AFB6-795BB0EAE0D5}" presName="txTwo" presStyleLbl="node2" presStyleIdx="2" presStyleCnt="3">
        <dgm:presLayoutVars>
          <dgm:chPref val="3"/>
        </dgm:presLayoutVars>
      </dgm:prSet>
      <dgm:spPr/>
      <dgm:t>
        <a:bodyPr/>
        <a:lstStyle/>
        <a:p>
          <a:endParaRPr lang="en-US"/>
        </a:p>
      </dgm:t>
    </dgm:pt>
    <dgm:pt modelId="{0431FD94-9063-A24C-9C09-536AE1567743}" type="pres">
      <dgm:prSet presAssocID="{EEEE6365-DB73-8949-AFB6-795BB0EAE0D5}" presName="parTransTwo" presStyleCnt="0"/>
      <dgm:spPr/>
    </dgm:pt>
    <dgm:pt modelId="{E80409FA-0859-6642-97F1-61CDC540E5FB}" type="pres">
      <dgm:prSet presAssocID="{EEEE6365-DB73-8949-AFB6-795BB0EAE0D5}" presName="horzTwo" presStyleCnt="0"/>
      <dgm:spPr/>
    </dgm:pt>
    <dgm:pt modelId="{A2FC317E-5E0A-6D4A-9620-E2C8BED57082}" type="pres">
      <dgm:prSet presAssocID="{AB825C9F-79C2-2443-8C5D-62EBE8333828}" presName="vertThree" presStyleCnt="0"/>
      <dgm:spPr/>
    </dgm:pt>
    <dgm:pt modelId="{FF1A5D3E-8797-A146-8DDB-1FFD83081687}" type="pres">
      <dgm:prSet presAssocID="{AB825C9F-79C2-2443-8C5D-62EBE8333828}" presName="txThree" presStyleLbl="node3" presStyleIdx="4" presStyleCnt="6">
        <dgm:presLayoutVars>
          <dgm:chPref val="3"/>
        </dgm:presLayoutVars>
      </dgm:prSet>
      <dgm:spPr/>
      <dgm:t>
        <a:bodyPr/>
        <a:lstStyle/>
        <a:p>
          <a:endParaRPr lang="en-US"/>
        </a:p>
      </dgm:t>
    </dgm:pt>
    <dgm:pt modelId="{1A4C05EE-4EC0-9E4F-92B6-D326CDF8EA78}" type="pres">
      <dgm:prSet presAssocID="{AB825C9F-79C2-2443-8C5D-62EBE8333828}" presName="horzThree" presStyleCnt="0"/>
      <dgm:spPr/>
    </dgm:pt>
    <dgm:pt modelId="{C23C8A32-DFF8-4548-93EF-1204B4A1868C}" type="pres">
      <dgm:prSet presAssocID="{C09D8220-6CD1-BA42-BEE6-095DA7937BF3}" presName="sibSpaceThree" presStyleCnt="0"/>
      <dgm:spPr/>
    </dgm:pt>
    <dgm:pt modelId="{DEEF9AD3-E67B-624E-B8CC-B2A32B3CFF66}" type="pres">
      <dgm:prSet presAssocID="{75AD1F8D-BB05-5F46-96DA-C5A8CD0C3CD2}" presName="vertThree" presStyleCnt="0"/>
      <dgm:spPr/>
    </dgm:pt>
    <dgm:pt modelId="{0A8B1AD9-E295-9E48-B79F-6656818642E0}" type="pres">
      <dgm:prSet presAssocID="{75AD1F8D-BB05-5F46-96DA-C5A8CD0C3CD2}" presName="txThree" presStyleLbl="node3" presStyleIdx="5" presStyleCnt="6">
        <dgm:presLayoutVars>
          <dgm:chPref val="3"/>
        </dgm:presLayoutVars>
      </dgm:prSet>
      <dgm:spPr/>
      <dgm:t>
        <a:bodyPr/>
        <a:lstStyle/>
        <a:p>
          <a:endParaRPr lang="en-US"/>
        </a:p>
      </dgm:t>
    </dgm:pt>
    <dgm:pt modelId="{8C05FC9F-0092-E847-BA17-1B35841DA2F7}" type="pres">
      <dgm:prSet presAssocID="{75AD1F8D-BB05-5F46-96DA-C5A8CD0C3CD2}" presName="horzThree" presStyleCnt="0"/>
      <dgm:spPr/>
    </dgm:pt>
  </dgm:ptLst>
  <dgm:cxnLst>
    <dgm:cxn modelId="{CB4A92C0-9B3E-0248-BC6C-8F58875F9EA4}" srcId="{EEEE6365-DB73-8949-AFB6-795BB0EAE0D5}" destId="{75AD1F8D-BB05-5F46-96DA-C5A8CD0C3CD2}" srcOrd="1" destOrd="0" parTransId="{8E093880-87A3-EA4D-BD51-B0830D35BC33}" sibTransId="{3AAF82EF-392B-B04C-A215-E77C40D89E24}"/>
    <dgm:cxn modelId="{E4F537E5-CB4A-2A49-A48B-CD342D9F15A1}" srcId="{EEEE6365-DB73-8949-AFB6-795BB0EAE0D5}" destId="{AB825C9F-79C2-2443-8C5D-62EBE8333828}" srcOrd="0" destOrd="0" parTransId="{698C8157-ADDB-F841-B569-C6164301479E}" sibTransId="{C09D8220-6CD1-BA42-BEE6-095DA7937BF3}"/>
    <dgm:cxn modelId="{CC29730A-B14E-3C43-9E73-DEA66EFECFF8}" srcId="{5041B265-B902-6048-B8D5-F1C4B698D73C}" destId="{AF306541-0D79-0844-AFCF-3EF27C3DEA36}" srcOrd="0" destOrd="0" parTransId="{FA63FA01-951E-F74B-A1B3-B30499EC1D51}" sibTransId="{949D05F7-4A9B-B147-9E30-7DCD1D33585B}"/>
    <dgm:cxn modelId="{6EFD0F28-A3BF-8043-B57D-52730B01C924}" srcId="{A660B8FA-9A52-E34D-81A5-AF3760DE6AED}" destId="{69FD6ADB-E01A-6B45-BF95-48BAAA7230CE}" srcOrd="1" destOrd="0" parTransId="{7764C637-21FD-C742-B4BE-D9238C823269}" sibTransId="{4AEC4EFF-4FCB-9348-870E-F17636873EEB}"/>
    <dgm:cxn modelId="{C2E153D2-E591-C04C-AF19-EF40E274DF83}" type="presOf" srcId="{AF306541-0D79-0844-AFCF-3EF27C3DEA36}" destId="{18A9C703-62C3-2047-B0A4-B09242CA0B5E}" srcOrd="0" destOrd="0" presId="urn:microsoft.com/office/officeart/2005/8/layout/hierarchy4"/>
    <dgm:cxn modelId="{6DC658F9-C043-6744-A362-8E49CAD4B9E2}" type="presOf" srcId="{69FD6ADB-E01A-6B45-BF95-48BAAA7230CE}" destId="{56965035-FEB3-4747-926B-2E2213E6B175}" srcOrd="0" destOrd="0" presId="urn:microsoft.com/office/officeart/2005/8/layout/hierarchy4"/>
    <dgm:cxn modelId="{20836949-81BC-314B-A224-472E9D644486}" type="presOf" srcId="{6BDA9FFB-FC09-2047-A88C-C6E734906D93}" destId="{A11D6CA0-74A8-EB4D-A89D-F05D278CBE69}" srcOrd="0" destOrd="0" presId="urn:microsoft.com/office/officeart/2005/8/layout/hierarchy4"/>
    <dgm:cxn modelId="{25531924-3E2F-6246-99AC-9998C564630E}" srcId="{5041B265-B902-6048-B8D5-F1C4B698D73C}" destId="{EEEE6365-DB73-8949-AFB6-795BB0EAE0D5}" srcOrd="2" destOrd="0" parTransId="{29F10375-367E-594E-BD71-AF4ED364B81C}" sibTransId="{1987F8E9-C5EE-0B43-AB75-038A9883A8EC}"/>
    <dgm:cxn modelId="{817F5BC1-9778-764A-A11A-EBD4AFD43480}" srcId="{AF306541-0D79-0844-AFCF-3EF27C3DEA36}" destId="{6BDA9FFB-FC09-2047-A88C-C6E734906D93}" srcOrd="1" destOrd="0" parTransId="{304B3F02-CD2C-A945-A479-FDE0E7BD570B}" sibTransId="{B84EDE57-A750-3A40-8C83-41657B06C690}"/>
    <dgm:cxn modelId="{6AAC7C75-9080-C54B-AA91-CA85750C61A3}" srcId="{A660B8FA-9A52-E34D-81A5-AF3760DE6AED}" destId="{AF83DBF3-ADDB-5348-BBE2-0060FF43A7EE}" srcOrd="0" destOrd="0" parTransId="{E6EFA7CB-ABB3-1F41-A40E-E5D68DB3DEE4}" sibTransId="{0D50605E-99A1-6348-924F-1B8AB1281FD8}"/>
    <dgm:cxn modelId="{73D118A4-3A1A-584E-A03B-CBC17F670BDE}" type="presOf" srcId="{62B606EE-134D-CD4F-B70F-1C2136CB13CC}" destId="{7D2CC516-8B45-E04D-8108-4ADE91D35E8A}" srcOrd="0" destOrd="0" presId="urn:microsoft.com/office/officeart/2005/8/layout/hierarchy4"/>
    <dgm:cxn modelId="{542FC0C9-64B6-0F40-BEAA-440F04CF6EA9}" srcId="{5041B265-B902-6048-B8D5-F1C4B698D73C}" destId="{A660B8FA-9A52-E34D-81A5-AF3760DE6AED}" srcOrd="1" destOrd="0" parTransId="{5EDFA6F7-6BD0-5340-A19E-7691BA353397}" sibTransId="{4642B5A8-6151-4546-B120-FD7AE00AA39F}"/>
    <dgm:cxn modelId="{9172E039-4FDC-904C-82F1-83517A396CCD}" type="presOf" srcId="{0D4B7F54-5FFB-804C-84D0-A0505848EE5F}" destId="{A3B4D04D-3A6C-A84D-8FDB-7E5C1E8DBF5E}" srcOrd="0" destOrd="0" presId="urn:microsoft.com/office/officeart/2005/8/layout/hierarchy4"/>
    <dgm:cxn modelId="{73AAD882-745C-C249-B7CB-26692F14F332}" type="presOf" srcId="{AF83DBF3-ADDB-5348-BBE2-0060FF43A7EE}" destId="{E692C5EF-A078-194C-ABBE-D1A89FF1ECF1}" srcOrd="0" destOrd="0" presId="urn:microsoft.com/office/officeart/2005/8/layout/hierarchy4"/>
    <dgm:cxn modelId="{7B3D95B2-1071-CB48-86FB-EC8466BEF15E}" type="presOf" srcId="{A660B8FA-9A52-E34D-81A5-AF3760DE6AED}" destId="{7374390D-DF9C-4E43-82E6-B6053702DD06}" srcOrd="0" destOrd="0" presId="urn:microsoft.com/office/officeart/2005/8/layout/hierarchy4"/>
    <dgm:cxn modelId="{6C56691C-4E4B-DE48-8E69-A5F2BF2ACCF3}" type="presOf" srcId="{EEEE6365-DB73-8949-AFB6-795BB0EAE0D5}" destId="{88377C6E-FCDA-F04E-B45C-ACEB7033ADD8}" srcOrd="0" destOrd="0" presId="urn:microsoft.com/office/officeart/2005/8/layout/hierarchy4"/>
    <dgm:cxn modelId="{1A262456-B6C6-334C-BE06-D68B3645D3F7}" srcId="{62B606EE-134D-CD4F-B70F-1C2136CB13CC}" destId="{5041B265-B902-6048-B8D5-F1C4B698D73C}" srcOrd="0" destOrd="0" parTransId="{589D0C8C-0BFA-8F41-9C2A-202AB64E09B5}" sibTransId="{45ABB084-F79E-6F4E-A4FF-3C1BE6743B0B}"/>
    <dgm:cxn modelId="{BEB19BED-C903-9146-96E6-9D6909436305}" srcId="{AF306541-0D79-0844-AFCF-3EF27C3DEA36}" destId="{0D4B7F54-5FFB-804C-84D0-A0505848EE5F}" srcOrd="0" destOrd="0" parTransId="{7A0469B1-DDDE-F141-89F4-0669280CDEC0}" sibTransId="{FA3898F4-2436-2543-A2FF-E1BB9732BF2F}"/>
    <dgm:cxn modelId="{A55C9B63-4436-2140-9120-D972B7E16FA1}" type="presOf" srcId="{75AD1F8D-BB05-5F46-96DA-C5A8CD0C3CD2}" destId="{0A8B1AD9-E295-9E48-B79F-6656818642E0}" srcOrd="0" destOrd="0" presId="urn:microsoft.com/office/officeart/2005/8/layout/hierarchy4"/>
    <dgm:cxn modelId="{4082E713-7D64-C446-8B35-2852BA72DA0B}" type="presOf" srcId="{5041B265-B902-6048-B8D5-F1C4B698D73C}" destId="{201DB99C-0380-2848-B431-79A738A6AB3D}" srcOrd="0" destOrd="0" presId="urn:microsoft.com/office/officeart/2005/8/layout/hierarchy4"/>
    <dgm:cxn modelId="{6E6DCAE1-AA83-9D4E-984A-5542F4D6734C}" type="presOf" srcId="{AB825C9F-79C2-2443-8C5D-62EBE8333828}" destId="{FF1A5D3E-8797-A146-8DDB-1FFD83081687}" srcOrd="0" destOrd="0" presId="urn:microsoft.com/office/officeart/2005/8/layout/hierarchy4"/>
    <dgm:cxn modelId="{92BD79AF-C0F7-5344-9D1E-6BC94EE05815}" type="presParOf" srcId="{7D2CC516-8B45-E04D-8108-4ADE91D35E8A}" destId="{A83857D7-9599-DD4E-9E11-FDD7EFE6BF2C}" srcOrd="0" destOrd="0" presId="urn:microsoft.com/office/officeart/2005/8/layout/hierarchy4"/>
    <dgm:cxn modelId="{5D9CD1EC-43F7-AF41-ADEB-D52707D28AA9}" type="presParOf" srcId="{A83857D7-9599-DD4E-9E11-FDD7EFE6BF2C}" destId="{201DB99C-0380-2848-B431-79A738A6AB3D}" srcOrd="0" destOrd="0" presId="urn:microsoft.com/office/officeart/2005/8/layout/hierarchy4"/>
    <dgm:cxn modelId="{9305739C-9F4C-614A-A572-6E4CE866EC61}" type="presParOf" srcId="{A83857D7-9599-DD4E-9E11-FDD7EFE6BF2C}" destId="{998E7655-7B74-9240-9E27-3E6AF4869B9C}" srcOrd="1" destOrd="0" presId="urn:microsoft.com/office/officeart/2005/8/layout/hierarchy4"/>
    <dgm:cxn modelId="{F0D76179-B1C6-D64F-9D46-D1F5FF56E1CD}" type="presParOf" srcId="{A83857D7-9599-DD4E-9E11-FDD7EFE6BF2C}" destId="{28C739B3-8C22-B140-836E-F9EE641203D1}" srcOrd="2" destOrd="0" presId="urn:microsoft.com/office/officeart/2005/8/layout/hierarchy4"/>
    <dgm:cxn modelId="{78ECD925-C60F-564F-B2DC-6A143244B7C3}" type="presParOf" srcId="{28C739B3-8C22-B140-836E-F9EE641203D1}" destId="{9BB3FE9C-4060-594D-9683-7D0AF09DA183}" srcOrd="0" destOrd="0" presId="urn:microsoft.com/office/officeart/2005/8/layout/hierarchy4"/>
    <dgm:cxn modelId="{A3BD70C4-F37B-EC42-AA4E-42BCDF99178F}" type="presParOf" srcId="{9BB3FE9C-4060-594D-9683-7D0AF09DA183}" destId="{18A9C703-62C3-2047-B0A4-B09242CA0B5E}" srcOrd="0" destOrd="0" presId="urn:microsoft.com/office/officeart/2005/8/layout/hierarchy4"/>
    <dgm:cxn modelId="{3B1B823F-E9E4-9B4B-B22F-A1E79996FA0A}" type="presParOf" srcId="{9BB3FE9C-4060-594D-9683-7D0AF09DA183}" destId="{6C8BFEEB-8BED-DC4A-94F0-8DF8C8C4E41F}" srcOrd="1" destOrd="0" presId="urn:microsoft.com/office/officeart/2005/8/layout/hierarchy4"/>
    <dgm:cxn modelId="{A6E8CE80-2952-8740-BAB8-C80DFCF5240C}" type="presParOf" srcId="{9BB3FE9C-4060-594D-9683-7D0AF09DA183}" destId="{1E00B42B-9C80-6B42-9725-96C8CE3E719C}" srcOrd="2" destOrd="0" presId="urn:microsoft.com/office/officeart/2005/8/layout/hierarchy4"/>
    <dgm:cxn modelId="{65AF57E1-B65A-E249-9B36-D153DBDACEFB}" type="presParOf" srcId="{1E00B42B-9C80-6B42-9725-96C8CE3E719C}" destId="{47D4F78C-592B-A74A-B9DA-341E9CD1C11F}" srcOrd="0" destOrd="0" presId="urn:microsoft.com/office/officeart/2005/8/layout/hierarchy4"/>
    <dgm:cxn modelId="{C0E373ED-57C4-D94D-89C1-2CBB1BDE9518}" type="presParOf" srcId="{47D4F78C-592B-A74A-B9DA-341E9CD1C11F}" destId="{A3B4D04D-3A6C-A84D-8FDB-7E5C1E8DBF5E}" srcOrd="0" destOrd="0" presId="urn:microsoft.com/office/officeart/2005/8/layout/hierarchy4"/>
    <dgm:cxn modelId="{7EB91219-8870-7B41-94B0-EF6A2AE10719}" type="presParOf" srcId="{47D4F78C-592B-A74A-B9DA-341E9CD1C11F}" destId="{DEDB9652-44A4-1C41-B9E7-4810701B86AA}" srcOrd="1" destOrd="0" presId="urn:microsoft.com/office/officeart/2005/8/layout/hierarchy4"/>
    <dgm:cxn modelId="{223237D6-5AE5-304B-9657-387E151918E0}" type="presParOf" srcId="{1E00B42B-9C80-6B42-9725-96C8CE3E719C}" destId="{210A8396-2F39-4C46-BC05-ABD7DB156EBE}" srcOrd="1" destOrd="0" presId="urn:microsoft.com/office/officeart/2005/8/layout/hierarchy4"/>
    <dgm:cxn modelId="{1A1E8B40-9472-0E4F-BF9C-CE7C264F9FCE}" type="presParOf" srcId="{1E00B42B-9C80-6B42-9725-96C8CE3E719C}" destId="{3CA6506E-FA51-1B4E-9AB0-C7E4003AF87B}" srcOrd="2" destOrd="0" presId="urn:microsoft.com/office/officeart/2005/8/layout/hierarchy4"/>
    <dgm:cxn modelId="{D60F0950-0AB8-AB4D-B951-D583EC664A48}" type="presParOf" srcId="{3CA6506E-FA51-1B4E-9AB0-C7E4003AF87B}" destId="{A11D6CA0-74A8-EB4D-A89D-F05D278CBE69}" srcOrd="0" destOrd="0" presId="urn:microsoft.com/office/officeart/2005/8/layout/hierarchy4"/>
    <dgm:cxn modelId="{11E22BF7-6885-9848-A5F5-57D506E6CE32}" type="presParOf" srcId="{3CA6506E-FA51-1B4E-9AB0-C7E4003AF87B}" destId="{5E173556-D836-3643-89A9-498048E26981}" srcOrd="1" destOrd="0" presId="urn:microsoft.com/office/officeart/2005/8/layout/hierarchy4"/>
    <dgm:cxn modelId="{856930E2-998E-0642-857D-93753D8934E5}" type="presParOf" srcId="{28C739B3-8C22-B140-836E-F9EE641203D1}" destId="{8AA2C2FE-4D53-B141-B165-E84C49C8CB55}" srcOrd="1" destOrd="0" presId="urn:microsoft.com/office/officeart/2005/8/layout/hierarchy4"/>
    <dgm:cxn modelId="{0377F681-6939-FF4C-A511-ADE7E8BCACE9}" type="presParOf" srcId="{28C739B3-8C22-B140-836E-F9EE641203D1}" destId="{8B7C5160-64FA-7947-AA6C-D5C3BBBBDA05}" srcOrd="2" destOrd="0" presId="urn:microsoft.com/office/officeart/2005/8/layout/hierarchy4"/>
    <dgm:cxn modelId="{DC1AFF5F-2115-A949-A4C9-355294BABAA3}" type="presParOf" srcId="{8B7C5160-64FA-7947-AA6C-D5C3BBBBDA05}" destId="{7374390D-DF9C-4E43-82E6-B6053702DD06}" srcOrd="0" destOrd="0" presId="urn:microsoft.com/office/officeart/2005/8/layout/hierarchy4"/>
    <dgm:cxn modelId="{4E116BA8-E3D3-BA45-BF46-E0280A538C12}" type="presParOf" srcId="{8B7C5160-64FA-7947-AA6C-D5C3BBBBDA05}" destId="{2DDC7B9C-544A-A547-861E-C0501FF71988}" srcOrd="1" destOrd="0" presId="urn:microsoft.com/office/officeart/2005/8/layout/hierarchy4"/>
    <dgm:cxn modelId="{5E5392BF-9FB7-7A42-8A02-C1182F6AB464}" type="presParOf" srcId="{8B7C5160-64FA-7947-AA6C-D5C3BBBBDA05}" destId="{AB5726EC-4D65-2C44-B7FD-93B8AD03A2A4}" srcOrd="2" destOrd="0" presId="urn:microsoft.com/office/officeart/2005/8/layout/hierarchy4"/>
    <dgm:cxn modelId="{3D840E15-F85C-DB4F-B861-BCBE43B456A0}" type="presParOf" srcId="{AB5726EC-4D65-2C44-B7FD-93B8AD03A2A4}" destId="{77589209-FA41-8442-9B20-E4DE2B164EB1}" srcOrd="0" destOrd="0" presId="urn:microsoft.com/office/officeart/2005/8/layout/hierarchy4"/>
    <dgm:cxn modelId="{77D1D0E4-827C-8F41-992C-A8A8431F79A7}" type="presParOf" srcId="{77589209-FA41-8442-9B20-E4DE2B164EB1}" destId="{E692C5EF-A078-194C-ABBE-D1A89FF1ECF1}" srcOrd="0" destOrd="0" presId="urn:microsoft.com/office/officeart/2005/8/layout/hierarchy4"/>
    <dgm:cxn modelId="{399DE9D5-2DF3-A745-9B16-4EEB3DBA7B6C}" type="presParOf" srcId="{77589209-FA41-8442-9B20-E4DE2B164EB1}" destId="{650772F9-78F3-2D4B-9A15-19BCFA507643}" srcOrd="1" destOrd="0" presId="urn:microsoft.com/office/officeart/2005/8/layout/hierarchy4"/>
    <dgm:cxn modelId="{0029BC82-7FA2-B24D-9C87-D8FA4E2AC47F}" type="presParOf" srcId="{AB5726EC-4D65-2C44-B7FD-93B8AD03A2A4}" destId="{BC96D232-8DE7-424E-B38C-56B8869986DA}" srcOrd="1" destOrd="0" presId="urn:microsoft.com/office/officeart/2005/8/layout/hierarchy4"/>
    <dgm:cxn modelId="{6FB06F6E-D664-DE43-A084-8D955C5EE99F}" type="presParOf" srcId="{AB5726EC-4D65-2C44-B7FD-93B8AD03A2A4}" destId="{BA6792E4-996D-D949-B912-27878E89CC60}" srcOrd="2" destOrd="0" presId="urn:microsoft.com/office/officeart/2005/8/layout/hierarchy4"/>
    <dgm:cxn modelId="{C38CC68C-E40B-9C43-B79C-FFC47C47C06C}" type="presParOf" srcId="{BA6792E4-996D-D949-B912-27878E89CC60}" destId="{56965035-FEB3-4747-926B-2E2213E6B175}" srcOrd="0" destOrd="0" presId="urn:microsoft.com/office/officeart/2005/8/layout/hierarchy4"/>
    <dgm:cxn modelId="{EAD83087-D6BF-6B47-9073-C9E3AA578C2B}" type="presParOf" srcId="{BA6792E4-996D-D949-B912-27878E89CC60}" destId="{7F4F12BF-FB74-F443-9BC0-01F397FECD2C}" srcOrd="1" destOrd="0" presId="urn:microsoft.com/office/officeart/2005/8/layout/hierarchy4"/>
    <dgm:cxn modelId="{0776CAAE-DDF3-8347-953C-192A447BD1F8}" type="presParOf" srcId="{28C739B3-8C22-B140-836E-F9EE641203D1}" destId="{B10179F1-061F-E247-BA1D-0A6B7471A9D6}" srcOrd="3" destOrd="0" presId="urn:microsoft.com/office/officeart/2005/8/layout/hierarchy4"/>
    <dgm:cxn modelId="{6E299F50-69A6-864F-87BD-8C03E1F46748}" type="presParOf" srcId="{28C739B3-8C22-B140-836E-F9EE641203D1}" destId="{E60A8C82-D417-4148-99B5-7C0546A79140}" srcOrd="4" destOrd="0" presId="urn:microsoft.com/office/officeart/2005/8/layout/hierarchy4"/>
    <dgm:cxn modelId="{FD5453E5-7B07-C84E-9E10-0EC26363CE80}" type="presParOf" srcId="{E60A8C82-D417-4148-99B5-7C0546A79140}" destId="{88377C6E-FCDA-F04E-B45C-ACEB7033ADD8}" srcOrd="0" destOrd="0" presId="urn:microsoft.com/office/officeart/2005/8/layout/hierarchy4"/>
    <dgm:cxn modelId="{A6C446E8-844A-A048-B09C-049977A87A68}" type="presParOf" srcId="{E60A8C82-D417-4148-99B5-7C0546A79140}" destId="{0431FD94-9063-A24C-9C09-536AE1567743}" srcOrd="1" destOrd="0" presId="urn:microsoft.com/office/officeart/2005/8/layout/hierarchy4"/>
    <dgm:cxn modelId="{103C39B1-F3BA-1043-B3AD-B914B27715F2}" type="presParOf" srcId="{E60A8C82-D417-4148-99B5-7C0546A79140}" destId="{E80409FA-0859-6642-97F1-61CDC540E5FB}" srcOrd="2" destOrd="0" presId="urn:microsoft.com/office/officeart/2005/8/layout/hierarchy4"/>
    <dgm:cxn modelId="{644E537D-F7E5-0D44-9456-04CFB6F0F450}" type="presParOf" srcId="{E80409FA-0859-6642-97F1-61CDC540E5FB}" destId="{A2FC317E-5E0A-6D4A-9620-E2C8BED57082}" srcOrd="0" destOrd="0" presId="urn:microsoft.com/office/officeart/2005/8/layout/hierarchy4"/>
    <dgm:cxn modelId="{33271284-1045-E04E-BBDE-3B49A4DD5B37}" type="presParOf" srcId="{A2FC317E-5E0A-6D4A-9620-E2C8BED57082}" destId="{FF1A5D3E-8797-A146-8DDB-1FFD83081687}" srcOrd="0" destOrd="0" presId="urn:microsoft.com/office/officeart/2005/8/layout/hierarchy4"/>
    <dgm:cxn modelId="{603C6C99-8B8D-2C4F-926C-0604B3C04198}" type="presParOf" srcId="{A2FC317E-5E0A-6D4A-9620-E2C8BED57082}" destId="{1A4C05EE-4EC0-9E4F-92B6-D326CDF8EA78}" srcOrd="1" destOrd="0" presId="urn:microsoft.com/office/officeart/2005/8/layout/hierarchy4"/>
    <dgm:cxn modelId="{0A2C6E1E-8DCB-964A-9089-AD166D57A693}" type="presParOf" srcId="{E80409FA-0859-6642-97F1-61CDC540E5FB}" destId="{C23C8A32-DFF8-4548-93EF-1204B4A1868C}" srcOrd="1" destOrd="0" presId="urn:microsoft.com/office/officeart/2005/8/layout/hierarchy4"/>
    <dgm:cxn modelId="{2A137E2E-AF52-6145-A187-0F440F8AAC14}" type="presParOf" srcId="{E80409FA-0859-6642-97F1-61CDC540E5FB}" destId="{DEEF9AD3-E67B-624E-B8CC-B2A32B3CFF66}" srcOrd="2" destOrd="0" presId="urn:microsoft.com/office/officeart/2005/8/layout/hierarchy4"/>
    <dgm:cxn modelId="{8D60DE68-E447-BC44-AAF5-1F2129C31ECA}" type="presParOf" srcId="{DEEF9AD3-E67B-624E-B8CC-B2A32B3CFF66}" destId="{0A8B1AD9-E295-9E48-B79F-6656818642E0}" srcOrd="0" destOrd="0" presId="urn:microsoft.com/office/officeart/2005/8/layout/hierarchy4"/>
    <dgm:cxn modelId="{9998341A-62BC-3147-9665-D2EB46B53519}" type="presParOf" srcId="{DEEF9AD3-E67B-624E-B8CC-B2A32B3CFF66}" destId="{8C05FC9F-0092-E847-BA17-1B35841DA2F7}" srcOrd="1" destOrd="0" presId="urn:microsoft.com/office/officeart/2005/8/layout/hierarchy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DB99C-0380-2848-B431-79A738A6AB3D}">
      <dsp:nvSpPr>
        <dsp:cNvPr id="0" name=""/>
        <dsp:cNvSpPr/>
      </dsp:nvSpPr>
      <dsp:spPr>
        <a:xfrm>
          <a:off x="4649" y="2249"/>
          <a:ext cx="7763101" cy="1279847"/>
        </a:xfrm>
        <a:prstGeom prst="roundRect">
          <a:avLst>
            <a:gd name="adj" fmla="val 10000"/>
          </a:avLst>
        </a:prstGeom>
        <a:solidFill>
          <a:schemeClr val="accent4">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US" sz="5500" kern="1200" dirty="0" smtClean="0"/>
            <a:t>What you know</a:t>
          </a:r>
          <a:endParaRPr lang="en-US" sz="5500" kern="1200" dirty="0"/>
        </a:p>
      </dsp:txBody>
      <dsp:txXfrm>
        <a:off x="42134" y="39734"/>
        <a:ext cx="7688131" cy="1204877"/>
      </dsp:txXfrm>
    </dsp:sp>
    <dsp:sp modelId="{18A9C703-62C3-2047-B0A4-B09242CA0B5E}">
      <dsp:nvSpPr>
        <dsp:cNvPr id="0" name=""/>
        <dsp:cNvSpPr/>
      </dsp:nvSpPr>
      <dsp:spPr>
        <a:xfrm>
          <a:off x="4649" y="1417476"/>
          <a:ext cx="2518629" cy="1279847"/>
        </a:xfrm>
        <a:prstGeom prst="roundRect">
          <a:avLst>
            <a:gd name="adj" fmla="val 10000"/>
          </a:avLst>
        </a:prstGeom>
        <a:solidFill>
          <a:schemeClr val="accent4">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Declarative</a:t>
          </a:r>
          <a:endParaRPr lang="en-US" sz="3400" kern="1200" dirty="0"/>
        </a:p>
      </dsp:txBody>
      <dsp:txXfrm>
        <a:off x="42134" y="1454961"/>
        <a:ext cx="2443659" cy="1204877"/>
      </dsp:txXfrm>
    </dsp:sp>
    <dsp:sp modelId="{A3B4D04D-3A6C-A84D-8FDB-7E5C1E8DBF5E}">
      <dsp:nvSpPr>
        <dsp:cNvPr id="0" name=""/>
        <dsp:cNvSpPr/>
      </dsp:nvSpPr>
      <dsp:spPr>
        <a:xfrm>
          <a:off x="4649" y="2832703"/>
          <a:ext cx="1233413" cy="1279847"/>
        </a:xfrm>
        <a:prstGeom prst="roundRect">
          <a:avLst>
            <a:gd name="adj" fmla="val 10000"/>
          </a:avLst>
        </a:prstGeom>
        <a:solidFill>
          <a:srgbClr val="FF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Structure of perceived world/objects</a:t>
          </a:r>
          <a:endParaRPr lang="en-US" sz="1500" kern="1200" dirty="0"/>
        </a:p>
      </dsp:txBody>
      <dsp:txXfrm>
        <a:off x="40774" y="2868828"/>
        <a:ext cx="1161163" cy="1207597"/>
      </dsp:txXfrm>
    </dsp:sp>
    <dsp:sp modelId="{A11D6CA0-74A8-EB4D-A89D-F05D278CBE69}">
      <dsp:nvSpPr>
        <dsp:cNvPr id="0" name=""/>
        <dsp:cNvSpPr/>
      </dsp:nvSpPr>
      <dsp:spPr>
        <a:xfrm>
          <a:off x="1289865" y="2832703"/>
          <a:ext cx="1233413" cy="1279847"/>
        </a:xfrm>
        <a:prstGeom prst="roundRect">
          <a:avLst>
            <a:gd name="adj" fmla="val 10000"/>
          </a:avLst>
        </a:prstGeom>
        <a:solidFill>
          <a:srgbClr val="66B72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Linguistic memories:</a:t>
          </a:r>
          <a:br>
            <a:rPr lang="en-US" sz="1500" kern="1200" dirty="0" smtClean="0"/>
          </a:br>
          <a:r>
            <a:rPr lang="en-US" sz="1500" kern="1200" dirty="0" smtClean="0"/>
            <a:t>Words, definitions, verbal rules</a:t>
          </a:r>
          <a:endParaRPr lang="en-US" sz="1500" kern="1200" dirty="0"/>
        </a:p>
      </dsp:txBody>
      <dsp:txXfrm>
        <a:off x="1325990" y="2868828"/>
        <a:ext cx="1161163" cy="1207597"/>
      </dsp:txXfrm>
    </dsp:sp>
    <dsp:sp modelId="{7374390D-DF9C-4E43-82E6-B6053702DD06}">
      <dsp:nvSpPr>
        <dsp:cNvPr id="0" name=""/>
        <dsp:cNvSpPr/>
      </dsp:nvSpPr>
      <dsp:spPr>
        <a:xfrm>
          <a:off x="2626885" y="1417476"/>
          <a:ext cx="2518629" cy="1279847"/>
        </a:xfrm>
        <a:prstGeom prst="roundRect">
          <a:avLst>
            <a:gd name="adj" fmla="val 10000"/>
          </a:avLst>
        </a:prstGeom>
        <a:solidFill>
          <a:schemeClr val="accent4">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Procedural</a:t>
          </a:r>
          <a:endParaRPr lang="en-US" sz="3400" kern="1200" dirty="0"/>
        </a:p>
      </dsp:txBody>
      <dsp:txXfrm>
        <a:off x="2664370" y="1454961"/>
        <a:ext cx="2443659" cy="1204877"/>
      </dsp:txXfrm>
    </dsp:sp>
    <dsp:sp modelId="{E692C5EF-A078-194C-ABBE-D1A89FF1ECF1}">
      <dsp:nvSpPr>
        <dsp:cNvPr id="0" name=""/>
        <dsp:cNvSpPr/>
      </dsp:nvSpPr>
      <dsp:spPr>
        <a:xfrm>
          <a:off x="2626885" y="2832703"/>
          <a:ext cx="1233413" cy="1279847"/>
        </a:xfrm>
        <a:prstGeom prst="roundRect">
          <a:avLst>
            <a:gd name="adj" fmla="val 10000"/>
          </a:avLst>
        </a:prstGeom>
        <a:solidFill>
          <a:srgbClr val="FF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Conditions &amp; logic behind decisions, planning</a:t>
          </a:r>
          <a:endParaRPr lang="en-US" sz="1500" kern="1200" dirty="0"/>
        </a:p>
      </dsp:txBody>
      <dsp:txXfrm>
        <a:off x="2663010" y="2868828"/>
        <a:ext cx="1161163" cy="1207597"/>
      </dsp:txXfrm>
    </dsp:sp>
    <dsp:sp modelId="{56965035-FEB3-4747-926B-2E2213E6B175}">
      <dsp:nvSpPr>
        <dsp:cNvPr id="0" name=""/>
        <dsp:cNvSpPr/>
      </dsp:nvSpPr>
      <dsp:spPr>
        <a:xfrm>
          <a:off x="3912101" y="2832703"/>
          <a:ext cx="1233413" cy="1279847"/>
        </a:xfrm>
        <a:prstGeom prst="roundRect">
          <a:avLst>
            <a:gd name="adj" fmla="val 10000"/>
          </a:avLst>
        </a:prstGeom>
        <a:solidFill>
          <a:srgbClr val="66B72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Physical actions, verbal expressions</a:t>
          </a:r>
          <a:endParaRPr lang="en-US" sz="1500" kern="1200" dirty="0"/>
        </a:p>
      </dsp:txBody>
      <dsp:txXfrm>
        <a:off x="3948226" y="2868828"/>
        <a:ext cx="1161163" cy="1207597"/>
      </dsp:txXfrm>
    </dsp:sp>
    <dsp:sp modelId="{88377C6E-FCDA-F04E-B45C-ACEB7033ADD8}">
      <dsp:nvSpPr>
        <dsp:cNvPr id="0" name=""/>
        <dsp:cNvSpPr/>
      </dsp:nvSpPr>
      <dsp:spPr>
        <a:xfrm>
          <a:off x="5249121" y="1417476"/>
          <a:ext cx="2518629" cy="1279847"/>
        </a:xfrm>
        <a:prstGeom prst="roundRect">
          <a:avLst>
            <a:gd name="adj" fmla="val 10000"/>
          </a:avLst>
        </a:prstGeom>
        <a:solidFill>
          <a:schemeClr val="accent4">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Working memory</a:t>
          </a:r>
          <a:endParaRPr lang="en-US" sz="3400" kern="1200" dirty="0"/>
        </a:p>
      </dsp:txBody>
      <dsp:txXfrm>
        <a:off x="5286606" y="1454961"/>
        <a:ext cx="2443659" cy="1204877"/>
      </dsp:txXfrm>
    </dsp:sp>
    <dsp:sp modelId="{FF1A5D3E-8797-A146-8DDB-1FFD83081687}">
      <dsp:nvSpPr>
        <dsp:cNvPr id="0" name=""/>
        <dsp:cNvSpPr/>
      </dsp:nvSpPr>
      <dsp:spPr>
        <a:xfrm>
          <a:off x="5249121" y="2832703"/>
          <a:ext cx="1233413" cy="1279847"/>
        </a:xfrm>
        <a:prstGeom prst="roundRect">
          <a:avLst>
            <a:gd name="adj" fmla="val 10000"/>
          </a:avLst>
        </a:prstGeom>
        <a:solidFill>
          <a:srgbClr val="FF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Visual contents of WM</a:t>
          </a:r>
          <a:endParaRPr lang="en-US" sz="1500" kern="1200" dirty="0"/>
        </a:p>
      </dsp:txBody>
      <dsp:txXfrm>
        <a:off x="5285246" y="2868828"/>
        <a:ext cx="1161163" cy="1207597"/>
      </dsp:txXfrm>
    </dsp:sp>
    <dsp:sp modelId="{0A8B1AD9-E295-9E48-B79F-6656818642E0}">
      <dsp:nvSpPr>
        <dsp:cNvPr id="0" name=""/>
        <dsp:cNvSpPr/>
      </dsp:nvSpPr>
      <dsp:spPr>
        <a:xfrm>
          <a:off x="6534337" y="2832703"/>
          <a:ext cx="1233413" cy="1279847"/>
        </a:xfrm>
        <a:prstGeom prst="roundRect">
          <a:avLst>
            <a:gd name="adj" fmla="val 10000"/>
          </a:avLst>
        </a:prstGeom>
        <a:solidFill>
          <a:srgbClr val="66B72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Linguistic contents of WM</a:t>
          </a:r>
          <a:endParaRPr lang="en-US" sz="1500" kern="1200" dirty="0"/>
        </a:p>
      </dsp:txBody>
      <dsp:txXfrm>
        <a:off x="6570462" y="2868828"/>
        <a:ext cx="1161163" cy="12075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DB99C-0380-2848-B431-79A738A6AB3D}">
      <dsp:nvSpPr>
        <dsp:cNvPr id="0" name=""/>
        <dsp:cNvSpPr/>
      </dsp:nvSpPr>
      <dsp:spPr>
        <a:xfrm>
          <a:off x="4649" y="2249"/>
          <a:ext cx="7763101" cy="1279847"/>
        </a:xfrm>
        <a:prstGeom prst="roundRect">
          <a:avLst>
            <a:gd name="adj" fmla="val 10000"/>
          </a:avLst>
        </a:prstGeom>
        <a:solidFill>
          <a:schemeClr val="accent4">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US" sz="5500" kern="1200" dirty="0" smtClean="0"/>
            <a:t>What you know</a:t>
          </a:r>
          <a:endParaRPr lang="en-US" sz="5500" kern="1200" dirty="0"/>
        </a:p>
      </dsp:txBody>
      <dsp:txXfrm>
        <a:off x="42134" y="39734"/>
        <a:ext cx="7688131" cy="1204877"/>
      </dsp:txXfrm>
    </dsp:sp>
    <dsp:sp modelId="{18A9C703-62C3-2047-B0A4-B09242CA0B5E}">
      <dsp:nvSpPr>
        <dsp:cNvPr id="0" name=""/>
        <dsp:cNvSpPr/>
      </dsp:nvSpPr>
      <dsp:spPr>
        <a:xfrm>
          <a:off x="4649" y="1417476"/>
          <a:ext cx="2518629" cy="1279847"/>
        </a:xfrm>
        <a:prstGeom prst="roundRect">
          <a:avLst>
            <a:gd name="adj" fmla="val 10000"/>
          </a:avLst>
        </a:prstGeom>
        <a:solidFill>
          <a:schemeClr val="accent4">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Declarative</a:t>
          </a:r>
          <a:endParaRPr lang="en-US" sz="3400" kern="1200" dirty="0"/>
        </a:p>
      </dsp:txBody>
      <dsp:txXfrm>
        <a:off x="42134" y="1454961"/>
        <a:ext cx="2443659" cy="1204877"/>
      </dsp:txXfrm>
    </dsp:sp>
    <dsp:sp modelId="{A3B4D04D-3A6C-A84D-8FDB-7E5C1E8DBF5E}">
      <dsp:nvSpPr>
        <dsp:cNvPr id="0" name=""/>
        <dsp:cNvSpPr/>
      </dsp:nvSpPr>
      <dsp:spPr>
        <a:xfrm>
          <a:off x="4649" y="2832703"/>
          <a:ext cx="1233413" cy="1279847"/>
        </a:xfrm>
        <a:prstGeom prst="roundRect">
          <a:avLst>
            <a:gd name="adj" fmla="val 10000"/>
          </a:avLst>
        </a:prstGeom>
        <a:solidFill>
          <a:srgbClr val="FF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Structure of perceived world/objects</a:t>
          </a:r>
          <a:endParaRPr lang="en-US" sz="1500" kern="1200" dirty="0"/>
        </a:p>
      </dsp:txBody>
      <dsp:txXfrm>
        <a:off x="40774" y="2868828"/>
        <a:ext cx="1161163" cy="1207597"/>
      </dsp:txXfrm>
    </dsp:sp>
    <dsp:sp modelId="{A11D6CA0-74A8-EB4D-A89D-F05D278CBE69}">
      <dsp:nvSpPr>
        <dsp:cNvPr id="0" name=""/>
        <dsp:cNvSpPr/>
      </dsp:nvSpPr>
      <dsp:spPr>
        <a:xfrm>
          <a:off x="1289865" y="2832703"/>
          <a:ext cx="1233413" cy="1279847"/>
        </a:xfrm>
        <a:prstGeom prst="roundRect">
          <a:avLst>
            <a:gd name="adj" fmla="val 10000"/>
          </a:avLst>
        </a:prstGeom>
        <a:solidFill>
          <a:srgbClr val="66B72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Linguistic memories:</a:t>
          </a:r>
          <a:br>
            <a:rPr lang="en-US" sz="1500" kern="1200" dirty="0" smtClean="0"/>
          </a:br>
          <a:r>
            <a:rPr lang="en-US" sz="1500" kern="1200" dirty="0" smtClean="0"/>
            <a:t>Words, definitions, verbal rules</a:t>
          </a:r>
          <a:endParaRPr lang="en-US" sz="1500" kern="1200" dirty="0"/>
        </a:p>
      </dsp:txBody>
      <dsp:txXfrm>
        <a:off x="1325990" y="2868828"/>
        <a:ext cx="1161163" cy="1207597"/>
      </dsp:txXfrm>
    </dsp:sp>
    <dsp:sp modelId="{7374390D-DF9C-4E43-82E6-B6053702DD06}">
      <dsp:nvSpPr>
        <dsp:cNvPr id="0" name=""/>
        <dsp:cNvSpPr/>
      </dsp:nvSpPr>
      <dsp:spPr>
        <a:xfrm>
          <a:off x="2626885" y="1417476"/>
          <a:ext cx="2518629" cy="1279847"/>
        </a:xfrm>
        <a:prstGeom prst="roundRect">
          <a:avLst>
            <a:gd name="adj" fmla="val 10000"/>
          </a:avLst>
        </a:prstGeom>
        <a:solidFill>
          <a:schemeClr val="accent4">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Procedural</a:t>
          </a:r>
          <a:endParaRPr lang="en-US" sz="3400" kern="1200" dirty="0"/>
        </a:p>
      </dsp:txBody>
      <dsp:txXfrm>
        <a:off x="2664370" y="1454961"/>
        <a:ext cx="2443659" cy="1204877"/>
      </dsp:txXfrm>
    </dsp:sp>
    <dsp:sp modelId="{E692C5EF-A078-194C-ABBE-D1A89FF1ECF1}">
      <dsp:nvSpPr>
        <dsp:cNvPr id="0" name=""/>
        <dsp:cNvSpPr/>
      </dsp:nvSpPr>
      <dsp:spPr>
        <a:xfrm>
          <a:off x="2626885" y="2832703"/>
          <a:ext cx="1233413" cy="1279847"/>
        </a:xfrm>
        <a:prstGeom prst="roundRect">
          <a:avLst>
            <a:gd name="adj" fmla="val 10000"/>
          </a:avLst>
        </a:prstGeom>
        <a:solidFill>
          <a:srgbClr val="FF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Conditions &amp; logic behind decisions, planning</a:t>
          </a:r>
          <a:endParaRPr lang="en-US" sz="1500" kern="1200" dirty="0"/>
        </a:p>
      </dsp:txBody>
      <dsp:txXfrm>
        <a:off x="2663010" y="2868828"/>
        <a:ext cx="1161163" cy="1207597"/>
      </dsp:txXfrm>
    </dsp:sp>
    <dsp:sp modelId="{56965035-FEB3-4747-926B-2E2213E6B175}">
      <dsp:nvSpPr>
        <dsp:cNvPr id="0" name=""/>
        <dsp:cNvSpPr/>
      </dsp:nvSpPr>
      <dsp:spPr>
        <a:xfrm>
          <a:off x="3912101" y="2832703"/>
          <a:ext cx="1233413" cy="1279847"/>
        </a:xfrm>
        <a:prstGeom prst="roundRect">
          <a:avLst>
            <a:gd name="adj" fmla="val 10000"/>
          </a:avLst>
        </a:prstGeom>
        <a:solidFill>
          <a:srgbClr val="66B72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Physical actions, verbal expressions</a:t>
          </a:r>
          <a:endParaRPr lang="en-US" sz="1500" kern="1200" dirty="0"/>
        </a:p>
      </dsp:txBody>
      <dsp:txXfrm>
        <a:off x="3948226" y="2868828"/>
        <a:ext cx="1161163" cy="1207597"/>
      </dsp:txXfrm>
    </dsp:sp>
    <dsp:sp modelId="{88377C6E-FCDA-F04E-B45C-ACEB7033ADD8}">
      <dsp:nvSpPr>
        <dsp:cNvPr id="0" name=""/>
        <dsp:cNvSpPr/>
      </dsp:nvSpPr>
      <dsp:spPr>
        <a:xfrm>
          <a:off x="5249121" y="1417476"/>
          <a:ext cx="2518629" cy="1279847"/>
        </a:xfrm>
        <a:prstGeom prst="roundRect">
          <a:avLst>
            <a:gd name="adj" fmla="val 10000"/>
          </a:avLst>
        </a:prstGeom>
        <a:solidFill>
          <a:schemeClr val="accent4">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Working memory</a:t>
          </a:r>
          <a:endParaRPr lang="en-US" sz="3400" kern="1200" dirty="0"/>
        </a:p>
      </dsp:txBody>
      <dsp:txXfrm>
        <a:off x="5286606" y="1454961"/>
        <a:ext cx="2443659" cy="1204877"/>
      </dsp:txXfrm>
    </dsp:sp>
    <dsp:sp modelId="{FF1A5D3E-8797-A146-8DDB-1FFD83081687}">
      <dsp:nvSpPr>
        <dsp:cNvPr id="0" name=""/>
        <dsp:cNvSpPr/>
      </dsp:nvSpPr>
      <dsp:spPr>
        <a:xfrm>
          <a:off x="5249121" y="2832703"/>
          <a:ext cx="1233413" cy="1279847"/>
        </a:xfrm>
        <a:prstGeom prst="roundRect">
          <a:avLst>
            <a:gd name="adj" fmla="val 10000"/>
          </a:avLst>
        </a:prstGeom>
        <a:solidFill>
          <a:srgbClr val="FF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Visual contents of WM</a:t>
          </a:r>
          <a:endParaRPr lang="en-US" sz="1500" kern="1200" dirty="0"/>
        </a:p>
      </dsp:txBody>
      <dsp:txXfrm>
        <a:off x="5285246" y="2868828"/>
        <a:ext cx="1161163" cy="1207597"/>
      </dsp:txXfrm>
    </dsp:sp>
    <dsp:sp modelId="{0A8B1AD9-E295-9E48-B79F-6656818642E0}">
      <dsp:nvSpPr>
        <dsp:cNvPr id="0" name=""/>
        <dsp:cNvSpPr/>
      </dsp:nvSpPr>
      <dsp:spPr>
        <a:xfrm>
          <a:off x="6534337" y="2832703"/>
          <a:ext cx="1233413" cy="1279847"/>
        </a:xfrm>
        <a:prstGeom prst="roundRect">
          <a:avLst>
            <a:gd name="adj" fmla="val 10000"/>
          </a:avLst>
        </a:prstGeom>
        <a:solidFill>
          <a:srgbClr val="66B72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Linguistic contents of WM</a:t>
          </a:r>
          <a:endParaRPr lang="en-US" sz="1500" kern="1200" dirty="0"/>
        </a:p>
      </dsp:txBody>
      <dsp:txXfrm>
        <a:off x="6570462" y="2868828"/>
        <a:ext cx="1161163" cy="12075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DB99C-0380-2848-B431-79A738A6AB3D}">
      <dsp:nvSpPr>
        <dsp:cNvPr id="0" name=""/>
        <dsp:cNvSpPr/>
      </dsp:nvSpPr>
      <dsp:spPr>
        <a:xfrm>
          <a:off x="4649" y="2249"/>
          <a:ext cx="7763101" cy="1279847"/>
        </a:xfrm>
        <a:prstGeom prst="roundRect">
          <a:avLst>
            <a:gd name="adj" fmla="val 10000"/>
          </a:avLst>
        </a:prstGeom>
        <a:solidFill>
          <a:schemeClr val="accent4">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US" sz="5500" kern="1200" dirty="0" smtClean="0"/>
            <a:t>What you know</a:t>
          </a:r>
          <a:endParaRPr lang="en-US" sz="5500" kern="1200" dirty="0"/>
        </a:p>
      </dsp:txBody>
      <dsp:txXfrm>
        <a:off x="42134" y="39734"/>
        <a:ext cx="7688131" cy="1204877"/>
      </dsp:txXfrm>
    </dsp:sp>
    <dsp:sp modelId="{18A9C703-62C3-2047-B0A4-B09242CA0B5E}">
      <dsp:nvSpPr>
        <dsp:cNvPr id="0" name=""/>
        <dsp:cNvSpPr/>
      </dsp:nvSpPr>
      <dsp:spPr>
        <a:xfrm>
          <a:off x="4649" y="1417476"/>
          <a:ext cx="2518629" cy="1279847"/>
        </a:xfrm>
        <a:prstGeom prst="roundRect">
          <a:avLst>
            <a:gd name="adj" fmla="val 10000"/>
          </a:avLst>
        </a:prstGeom>
        <a:solidFill>
          <a:schemeClr val="accent4">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Declarative</a:t>
          </a:r>
          <a:endParaRPr lang="en-US" sz="3400" kern="1200" dirty="0"/>
        </a:p>
      </dsp:txBody>
      <dsp:txXfrm>
        <a:off x="42134" y="1454961"/>
        <a:ext cx="2443659" cy="1204877"/>
      </dsp:txXfrm>
    </dsp:sp>
    <dsp:sp modelId="{A3B4D04D-3A6C-A84D-8FDB-7E5C1E8DBF5E}">
      <dsp:nvSpPr>
        <dsp:cNvPr id="0" name=""/>
        <dsp:cNvSpPr/>
      </dsp:nvSpPr>
      <dsp:spPr>
        <a:xfrm>
          <a:off x="4649" y="2832703"/>
          <a:ext cx="1233413" cy="1279847"/>
        </a:xfrm>
        <a:prstGeom prst="roundRect">
          <a:avLst>
            <a:gd name="adj" fmla="val 10000"/>
          </a:avLst>
        </a:prstGeom>
        <a:solidFill>
          <a:srgbClr val="FF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Structure of perceived world/objects</a:t>
          </a:r>
          <a:endParaRPr lang="en-US" sz="1500" kern="1200" dirty="0"/>
        </a:p>
      </dsp:txBody>
      <dsp:txXfrm>
        <a:off x="40774" y="2868828"/>
        <a:ext cx="1161163" cy="1207597"/>
      </dsp:txXfrm>
    </dsp:sp>
    <dsp:sp modelId="{A11D6CA0-74A8-EB4D-A89D-F05D278CBE69}">
      <dsp:nvSpPr>
        <dsp:cNvPr id="0" name=""/>
        <dsp:cNvSpPr/>
      </dsp:nvSpPr>
      <dsp:spPr>
        <a:xfrm>
          <a:off x="1289865" y="2832703"/>
          <a:ext cx="1233413" cy="1279847"/>
        </a:xfrm>
        <a:prstGeom prst="roundRect">
          <a:avLst>
            <a:gd name="adj" fmla="val 10000"/>
          </a:avLst>
        </a:prstGeom>
        <a:solidFill>
          <a:srgbClr val="66B72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Linguistic memories:</a:t>
          </a:r>
          <a:br>
            <a:rPr lang="en-US" sz="1500" kern="1200" dirty="0" smtClean="0"/>
          </a:br>
          <a:r>
            <a:rPr lang="en-US" sz="1500" kern="1200" dirty="0" smtClean="0"/>
            <a:t>Words, definitions, verbal rules</a:t>
          </a:r>
          <a:endParaRPr lang="en-US" sz="1500" kern="1200" dirty="0"/>
        </a:p>
      </dsp:txBody>
      <dsp:txXfrm>
        <a:off x="1325990" y="2868828"/>
        <a:ext cx="1161163" cy="1207597"/>
      </dsp:txXfrm>
    </dsp:sp>
    <dsp:sp modelId="{7374390D-DF9C-4E43-82E6-B6053702DD06}">
      <dsp:nvSpPr>
        <dsp:cNvPr id="0" name=""/>
        <dsp:cNvSpPr/>
      </dsp:nvSpPr>
      <dsp:spPr>
        <a:xfrm>
          <a:off x="2626885" y="1417476"/>
          <a:ext cx="2518629" cy="1279847"/>
        </a:xfrm>
        <a:prstGeom prst="roundRect">
          <a:avLst>
            <a:gd name="adj" fmla="val 10000"/>
          </a:avLst>
        </a:prstGeom>
        <a:solidFill>
          <a:schemeClr val="accent4">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Procedural</a:t>
          </a:r>
          <a:endParaRPr lang="en-US" sz="3400" kern="1200" dirty="0"/>
        </a:p>
      </dsp:txBody>
      <dsp:txXfrm>
        <a:off x="2664370" y="1454961"/>
        <a:ext cx="2443659" cy="1204877"/>
      </dsp:txXfrm>
    </dsp:sp>
    <dsp:sp modelId="{E692C5EF-A078-194C-ABBE-D1A89FF1ECF1}">
      <dsp:nvSpPr>
        <dsp:cNvPr id="0" name=""/>
        <dsp:cNvSpPr/>
      </dsp:nvSpPr>
      <dsp:spPr>
        <a:xfrm>
          <a:off x="2626885" y="2832703"/>
          <a:ext cx="1233413" cy="1279847"/>
        </a:xfrm>
        <a:prstGeom prst="roundRect">
          <a:avLst>
            <a:gd name="adj" fmla="val 10000"/>
          </a:avLst>
        </a:prstGeom>
        <a:solidFill>
          <a:srgbClr val="FF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Conditions &amp; logic behind decisions, planning</a:t>
          </a:r>
          <a:endParaRPr lang="en-US" sz="1500" kern="1200" dirty="0"/>
        </a:p>
      </dsp:txBody>
      <dsp:txXfrm>
        <a:off x="2663010" y="2868828"/>
        <a:ext cx="1161163" cy="1207597"/>
      </dsp:txXfrm>
    </dsp:sp>
    <dsp:sp modelId="{56965035-FEB3-4747-926B-2E2213E6B175}">
      <dsp:nvSpPr>
        <dsp:cNvPr id="0" name=""/>
        <dsp:cNvSpPr/>
      </dsp:nvSpPr>
      <dsp:spPr>
        <a:xfrm>
          <a:off x="3912101" y="2832703"/>
          <a:ext cx="1233413" cy="1279847"/>
        </a:xfrm>
        <a:prstGeom prst="roundRect">
          <a:avLst>
            <a:gd name="adj" fmla="val 10000"/>
          </a:avLst>
        </a:prstGeom>
        <a:solidFill>
          <a:srgbClr val="66B72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Physical actions, verbal expressions</a:t>
          </a:r>
          <a:endParaRPr lang="en-US" sz="1500" kern="1200" dirty="0"/>
        </a:p>
      </dsp:txBody>
      <dsp:txXfrm>
        <a:off x="3948226" y="2868828"/>
        <a:ext cx="1161163" cy="1207597"/>
      </dsp:txXfrm>
    </dsp:sp>
    <dsp:sp modelId="{88377C6E-FCDA-F04E-B45C-ACEB7033ADD8}">
      <dsp:nvSpPr>
        <dsp:cNvPr id="0" name=""/>
        <dsp:cNvSpPr/>
      </dsp:nvSpPr>
      <dsp:spPr>
        <a:xfrm>
          <a:off x="5249121" y="1417476"/>
          <a:ext cx="2518629" cy="1279847"/>
        </a:xfrm>
        <a:prstGeom prst="roundRect">
          <a:avLst>
            <a:gd name="adj" fmla="val 10000"/>
          </a:avLst>
        </a:prstGeom>
        <a:solidFill>
          <a:schemeClr val="accent4">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Working memory</a:t>
          </a:r>
          <a:endParaRPr lang="en-US" sz="3400" kern="1200" dirty="0"/>
        </a:p>
      </dsp:txBody>
      <dsp:txXfrm>
        <a:off x="5286606" y="1454961"/>
        <a:ext cx="2443659" cy="1204877"/>
      </dsp:txXfrm>
    </dsp:sp>
    <dsp:sp modelId="{FF1A5D3E-8797-A146-8DDB-1FFD83081687}">
      <dsp:nvSpPr>
        <dsp:cNvPr id="0" name=""/>
        <dsp:cNvSpPr/>
      </dsp:nvSpPr>
      <dsp:spPr>
        <a:xfrm>
          <a:off x="5249121" y="2832703"/>
          <a:ext cx="1233413" cy="1279847"/>
        </a:xfrm>
        <a:prstGeom prst="roundRect">
          <a:avLst>
            <a:gd name="adj" fmla="val 10000"/>
          </a:avLst>
        </a:prstGeom>
        <a:solidFill>
          <a:srgbClr val="FF66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Visual contents of WM</a:t>
          </a:r>
          <a:endParaRPr lang="en-US" sz="1500" kern="1200" dirty="0"/>
        </a:p>
      </dsp:txBody>
      <dsp:txXfrm>
        <a:off x="5285246" y="2868828"/>
        <a:ext cx="1161163" cy="1207597"/>
      </dsp:txXfrm>
    </dsp:sp>
    <dsp:sp modelId="{0A8B1AD9-E295-9E48-B79F-6656818642E0}">
      <dsp:nvSpPr>
        <dsp:cNvPr id="0" name=""/>
        <dsp:cNvSpPr/>
      </dsp:nvSpPr>
      <dsp:spPr>
        <a:xfrm>
          <a:off x="6534337" y="2832703"/>
          <a:ext cx="1233413" cy="1279847"/>
        </a:xfrm>
        <a:prstGeom prst="roundRect">
          <a:avLst>
            <a:gd name="adj" fmla="val 10000"/>
          </a:avLst>
        </a:prstGeom>
        <a:solidFill>
          <a:srgbClr val="66B729"/>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Linguistic contents of WM</a:t>
          </a:r>
          <a:endParaRPr lang="en-US" sz="1500" kern="1200" dirty="0"/>
        </a:p>
      </dsp:txBody>
      <dsp:txXfrm>
        <a:off x="6570462" y="2868828"/>
        <a:ext cx="1161163" cy="12075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25A9B6F5-9872-494C-98E8-50B22C72B9D1}" type="datetimeFigureOut">
              <a:rPr lang="en-US"/>
              <a:pPr>
                <a:defRPr/>
              </a:pPr>
              <a:t>10/22/15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7AF5CCC6-22B8-4641-886E-81DE612D1960}" type="slidenum">
              <a:rPr lang="en-US"/>
              <a:pPr>
                <a:defRPr/>
              </a:pPr>
              <a:t>‹#›</a:t>
            </a:fld>
            <a:endParaRPr lang="en-US"/>
          </a:p>
        </p:txBody>
      </p:sp>
    </p:spTree>
    <p:extLst>
      <p:ext uri="{BB962C8B-B14F-4D97-AF65-F5344CB8AC3E}">
        <p14:creationId xmlns:p14="http://schemas.microsoft.com/office/powerpoint/2010/main" val="11967973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1FB4182-7140-4311-A13D-1A2B0929463C}" type="datetimeFigureOut">
              <a:rPr lang="en-US"/>
              <a:pPr>
                <a:defRPr/>
              </a:pPr>
              <a:t>10/22/15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B7BB70B-E9ED-4118-B081-36010168CF09}" type="slidenum">
              <a:rPr lang="en-US"/>
              <a:pPr>
                <a:defRPr/>
              </a:pPr>
              <a:t>‹#›</a:t>
            </a:fld>
            <a:endParaRPr lang="en-US"/>
          </a:p>
        </p:txBody>
      </p:sp>
    </p:spTree>
    <p:extLst>
      <p:ext uri="{BB962C8B-B14F-4D97-AF65-F5344CB8AC3E}">
        <p14:creationId xmlns:p14="http://schemas.microsoft.com/office/powerpoint/2010/main" val="14674132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DE10C2-37A7-4496-8C01-687BECC5D7E9}" type="slidenum">
              <a:rPr lang="en-US" smtClean="0"/>
              <a:pPr fontAlgn="base">
                <a:spcBef>
                  <a:spcPct val="0"/>
                </a:spcBef>
                <a:spcAft>
                  <a:spcPct val="0"/>
                </a:spcAft>
                <a:defRPr/>
              </a:pPr>
              <a:t>1</a:t>
            </a:fld>
            <a:endParaRPr lang="en-US" dirty="0"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bwMode="auto">
          <a:xfrm>
            <a:off x="1158875" y="685801"/>
            <a:ext cx="4540250" cy="3428999"/>
          </a:xfrm>
          <a:prstGeom prst="rect">
            <a:avLst/>
          </a:prstGeom>
          <a:solidFill>
            <a:srgbClr val="FFFFFF"/>
          </a:solidFill>
          <a:ln>
            <a:solidFill>
              <a:srgbClr val="000000"/>
            </a:solidFill>
            <a:miter lim="800000"/>
            <a:headEnd/>
            <a:tailEnd/>
          </a:ln>
        </p:spPr>
      </p:sp>
      <p:sp>
        <p:nvSpPr>
          <p:cNvPr id="293891" name="Rectangle 3"/>
          <p:cNvSpPr>
            <a:spLocks noGrp="1" noChangeArrowheads="1"/>
          </p:cNvSpPr>
          <p:nvPr>
            <p:ph type="body" idx="1"/>
          </p:nvPr>
        </p:nvSpPr>
        <p:spPr bwMode="auto">
          <a:xfrm>
            <a:off x="685800" y="4343401"/>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Rot="1" noChangeAspect="1" noChangeArrowheads="1"/>
          </p:cNvSpPr>
          <p:nvPr>
            <p:ph type="sldImg"/>
          </p:nvPr>
        </p:nvSpPr>
        <p:spPr bwMode="auto">
          <a:xfrm>
            <a:off x="871538" y="460375"/>
            <a:ext cx="5114925" cy="3836988"/>
          </a:xfrm>
          <a:prstGeom prst="rect">
            <a:avLst/>
          </a:prstGeom>
          <a:solidFill>
            <a:srgbClr val="FFFFFF"/>
          </a:solidFill>
          <a:ln>
            <a:solidFill>
              <a:srgbClr val="000000"/>
            </a:solidFill>
            <a:miter lim="800000"/>
            <a:headEnd/>
            <a:tailEnd/>
          </a:ln>
        </p:spPr>
      </p:sp>
      <p:sp>
        <p:nvSpPr>
          <p:cNvPr id="447491" name="Rectangle 3"/>
          <p:cNvSpPr>
            <a:spLocks noGrp="1" noChangeArrowheads="1"/>
          </p:cNvSpPr>
          <p:nvPr>
            <p:ph type="body" idx="1"/>
          </p:nvPr>
        </p:nvSpPr>
        <p:spPr bwMode="auto">
          <a:xfrm>
            <a:off x="762000" y="4527240"/>
            <a:ext cx="5410200" cy="3930961"/>
          </a:xfrm>
          <a:prstGeom prst="rect">
            <a:avLst/>
          </a:prstGeom>
          <a:solidFill>
            <a:srgbClr val="FFFFFF"/>
          </a:solidFill>
          <a:ln>
            <a:solidFill>
              <a:srgbClr val="000000"/>
            </a:solidFill>
            <a:miter lim="800000"/>
            <a:headEnd/>
            <a:tailEnd/>
          </a:ln>
        </p:spPr>
        <p:txBody>
          <a:bodyPr lIns="90488" tIns="44450" rIns="90488" bIns="44450">
            <a:prstTxWarp prst="textNoShape">
              <a:avLst/>
            </a:prstTxWarp>
          </a:bodyPr>
          <a:lstStyle/>
          <a:p>
            <a:r>
              <a:rPr lang="en-US">
                <a:latin typeface="Times New Roman" pitchFamily="1" charset="0"/>
                <a:ea typeface="ＭＳ Ｐゴシック" pitchFamily="1" charset="-128"/>
                <a:cs typeface="ＭＳ Ｐゴシック" pitchFamily="1" charset="-128"/>
              </a:rPr>
              <a:t>A key goal of the KLI framework is as tool to generate novel hypotheses …   The “</a:t>
            </a:r>
            <a:r>
              <a:rPr lang="en-US" b="1" i="1">
                <a:solidFill>
                  <a:srgbClr val="FFFF00"/>
                </a:solidFill>
                <a:latin typeface="Times New Roman" pitchFamily="1" charset="0"/>
                <a:ea typeface="ＭＳ Ｐゴシック" pitchFamily="1" charset="-128"/>
                <a:cs typeface="ＭＳ Ｐゴシック" pitchFamily="1" charset="-128"/>
              </a:rPr>
              <a:t>knowledge-dependency” </a:t>
            </a:r>
            <a:r>
              <a:rPr lang="en-US">
                <a:solidFill>
                  <a:srgbClr val="FFFF00"/>
                </a:solidFill>
                <a:latin typeface="Times New Roman" pitchFamily="1" charset="0"/>
                <a:ea typeface="ＭＳ Ｐゴシック" pitchFamily="1" charset="-128"/>
                <a:cs typeface="ＭＳ Ｐゴシック" pitchFamily="1" charset="-128"/>
              </a:rPr>
              <a:t> hypothesis:  Effectiveness of instructional methods depends on kinds of KC.  This hypothesis is in contrast to plausible competing hypotheses like 1) instructional principles are domain general, 2) instructional principles are dependent on domain characteristics.</a:t>
            </a:r>
          </a:p>
          <a:p>
            <a:r>
              <a:rPr lang="en-US">
                <a:solidFill>
                  <a:srgbClr val="FFFF00"/>
                </a:solidFill>
                <a:latin typeface="Times New Roman" pitchFamily="1" charset="0"/>
                <a:ea typeface="ＭＳ Ｐゴシック" pitchFamily="1" charset="-128"/>
                <a:cs typeface="ＭＳ Ｐゴシック" pitchFamily="1" charset="-128"/>
              </a:rPr>
              <a:t>Defining KC complexity:  See slide further below for theory and slide above for empirical grounding (time course of execution).</a:t>
            </a:r>
          </a:p>
          <a:p>
            <a:r>
              <a:rPr lang="en-US">
                <a:solidFill>
                  <a:srgbClr val="FFFF00"/>
                </a:solidFill>
                <a:latin typeface="Times New Roman" pitchFamily="1" charset="0"/>
                <a:ea typeface="ＭＳ Ｐゴシック" pitchFamily="1" charset="-128"/>
                <a:cs typeface="ＭＳ Ｐゴシック" pitchFamily="1" charset="-128"/>
              </a:rPr>
              <a:t>Instructional complexity:  Also, defined in terms of description length and time course of execution (step time in DataShop).</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871538" y="460375"/>
            <a:ext cx="5114925" cy="3836988"/>
          </a:xfrm>
          <a:ln/>
        </p:spPr>
      </p:sp>
      <p:sp>
        <p:nvSpPr>
          <p:cNvPr id="41987" name="Rectangle 3"/>
          <p:cNvSpPr>
            <a:spLocks noGrp="1" noChangeArrowheads="1"/>
          </p:cNvSpPr>
          <p:nvPr>
            <p:ph type="body" idx="1"/>
          </p:nvPr>
        </p:nvSpPr>
        <p:spPr>
          <a:noFill/>
          <a:ln w="9525"/>
        </p:spPr>
        <p:txBody>
          <a:bodyPr/>
          <a:lstStyle/>
          <a:p>
            <a:r>
              <a:rPr lang="en-US" sz="900">
                <a:latin typeface="Times New Roman" pitchFamily="1" charset="0"/>
                <a:ea typeface="ＭＳ Ｐゴシック" pitchFamily="1" charset="-128"/>
                <a:cs typeface="ＭＳ Ｐゴシック" pitchFamily="1" charset="-128"/>
              </a:rPr>
              <a:t>More complex knowledge requires more complex learning processes </a:t>
            </a:r>
          </a:p>
          <a:p>
            <a:r>
              <a:rPr lang="en-US" sz="1000">
                <a:latin typeface="Times New Roman" pitchFamily="1" charset="0"/>
                <a:ea typeface="ＭＳ Ｐゴシック" pitchFamily="1" charset="-128"/>
                <a:cs typeface="ＭＳ Ｐゴシック" pitchFamily="1" charset="-128"/>
              </a:rPr>
              <a:t>Constant vs. variable condition &amp; response</a:t>
            </a:r>
          </a:p>
          <a:p>
            <a:pPr lvl="1"/>
            <a:r>
              <a:rPr lang="en-US" sz="1000">
                <a:latin typeface="Times New Roman" pitchFamily="1" charset="0"/>
              </a:rPr>
              <a:t>Facts (constant condition KCs) require memory</a:t>
            </a:r>
          </a:p>
          <a:p>
            <a:pPr lvl="1"/>
            <a:r>
              <a:rPr lang="en-US" sz="1000">
                <a:latin typeface="Times New Roman" pitchFamily="1" charset="0"/>
              </a:rPr>
              <a:t>Rules (variable condition KCs) require induction</a:t>
            </a:r>
          </a:p>
          <a:p>
            <a:r>
              <a:rPr lang="en-US" sz="1000">
                <a:latin typeface="Times New Roman" pitchFamily="1" charset="0"/>
                <a:ea typeface="ＭＳ Ｐゴシック" pitchFamily="1" charset="-128"/>
                <a:cs typeface="ＭＳ Ｐゴシック" pitchFamily="1" charset="-128"/>
              </a:rPr>
              <a:t>Non-verbal vs. verbal knowledge</a:t>
            </a:r>
          </a:p>
          <a:p>
            <a:pPr lvl="1"/>
            <a:r>
              <a:rPr lang="en-US" sz="1000">
                <a:latin typeface="Times New Roman" pitchFamily="1" charset="0"/>
              </a:rPr>
              <a:t>KCs can be in non-verbal or verbal form or both</a:t>
            </a:r>
          </a:p>
          <a:p>
            <a:pPr lvl="1"/>
            <a:r>
              <a:rPr lang="en-US" sz="1000">
                <a:latin typeface="Times New Roman" pitchFamily="1" charset="0"/>
              </a:rPr>
              <a:t>Require different learning processes</a:t>
            </a:r>
          </a:p>
          <a:p>
            <a:r>
              <a:rPr lang="en-US" sz="1000">
                <a:latin typeface="Times New Roman" pitchFamily="1" charset="0"/>
                <a:ea typeface="ＭＳ Ｐゴシック" pitchFamily="1" charset="-128"/>
                <a:cs typeface="ＭＳ Ｐゴシック" pitchFamily="1" charset="-128"/>
              </a:rPr>
              <a:t>KCs with rationales can be (re)discovered in addition to be instructed</a:t>
            </a:r>
          </a:p>
          <a:p>
            <a:pPr lvl="1"/>
            <a:r>
              <a:rPr lang="en-US" sz="1000">
                <a:latin typeface="Times New Roman" pitchFamily="1" charset="0"/>
              </a:rPr>
              <a:t>Principles (verbal, variable, with rationale) require sense making</a:t>
            </a:r>
            <a:endParaRPr lang="en-US">
              <a:latin typeface="Times New Roman"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p:cNvSpPr>
          <p:nvPr>
            <p:ph type="sldImg"/>
          </p:nvPr>
        </p:nvSpPr>
        <p:spPr>
          <a:xfrm>
            <a:off x="1152525" y="692150"/>
            <a:ext cx="4554538" cy="3416300"/>
          </a:xfrm>
          <a:solidFill>
            <a:srgbClr val="FFFFFF"/>
          </a:solidFill>
          <a:ln/>
        </p:spPr>
      </p:sp>
      <p:sp>
        <p:nvSpPr>
          <p:cNvPr id="47107" name="Rectangle 3"/>
          <p:cNvSpPr>
            <a:spLocks noGrp="1" noChangeArrowheads="1"/>
          </p:cNvSpPr>
          <p:nvPr>
            <p:ph type="body" idx="1"/>
          </p:nvPr>
        </p:nvSpPr>
        <p:spPr>
          <a:xfrm>
            <a:off x="914400" y="4343401"/>
            <a:ext cx="5029200" cy="4114800"/>
          </a:xfrm>
          <a:solidFill>
            <a:srgbClr val="FFFFFF"/>
          </a:solidFill>
          <a:ln>
            <a:solidFill>
              <a:srgbClr val="000000"/>
            </a:solidFill>
          </a:ln>
        </p:spPr>
        <p:txBody>
          <a:bodyPr/>
          <a:lstStyle/>
          <a:p>
            <a:r>
              <a:rPr lang="en-US">
                <a:latin typeface="Times New Roman" pitchFamily="1" charset="0"/>
                <a:ea typeface="ＭＳ Ｐゴシック" pitchFamily="1" charset="-128"/>
                <a:cs typeface="ＭＳ Ｐゴシック" pitchFamily="1" charset="-128"/>
              </a:rPr>
              <a:t>Educational science is fundamentally an “interaction science”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p:cNvSpPr>
          <p:nvPr>
            <p:ph type="sldImg"/>
          </p:nvPr>
        </p:nvSpPr>
        <p:spPr>
          <a:xfrm>
            <a:off x="1152525" y="692150"/>
            <a:ext cx="4554538" cy="3416300"/>
          </a:xfrm>
          <a:solidFill>
            <a:srgbClr val="FFFFFF"/>
          </a:solidFill>
          <a:ln/>
        </p:spPr>
      </p:sp>
      <p:sp>
        <p:nvSpPr>
          <p:cNvPr id="49155" name="Rectangle 3"/>
          <p:cNvSpPr>
            <a:spLocks noGrp="1" noChangeArrowheads="1"/>
          </p:cNvSpPr>
          <p:nvPr>
            <p:ph type="body" idx="1"/>
          </p:nvPr>
        </p:nvSpPr>
        <p:spPr>
          <a:xfrm>
            <a:off x="914400" y="4343401"/>
            <a:ext cx="5029200" cy="4114800"/>
          </a:xfrm>
          <a:solidFill>
            <a:srgbClr val="FFFFFF"/>
          </a:solidFill>
          <a:ln>
            <a:solidFill>
              <a:srgbClr val="000000"/>
            </a:solidFill>
          </a:ln>
        </p:spPr>
        <p:txBody>
          <a:bodyPr/>
          <a:lstStyle/>
          <a:p>
            <a:r>
              <a:rPr lang="en-US">
                <a:latin typeface="Times New Roman" pitchFamily="1" charset="0"/>
                <a:ea typeface="ＭＳ Ｐゴシック" pitchFamily="1" charset="-128"/>
                <a:cs typeface="ＭＳ Ｐゴシック" pitchFamily="1" charset="-128"/>
              </a:rPr>
              <a:t>Educational science is fundamentally an “interaction science”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p:cNvSpPr>
          <p:nvPr>
            <p:ph type="sldImg"/>
          </p:nvPr>
        </p:nvSpPr>
        <p:spPr>
          <a:xfrm>
            <a:off x="1152525" y="692150"/>
            <a:ext cx="4554538" cy="3416300"/>
          </a:xfrm>
          <a:solidFill>
            <a:srgbClr val="FFFFFF"/>
          </a:solidFill>
          <a:ln/>
        </p:spPr>
      </p:sp>
      <p:sp>
        <p:nvSpPr>
          <p:cNvPr id="51203" name="Rectangle 3"/>
          <p:cNvSpPr>
            <a:spLocks noGrp="1" noChangeArrowheads="1"/>
          </p:cNvSpPr>
          <p:nvPr>
            <p:ph type="body" idx="1"/>
          </p:nvPr>
        </p:nvSpPr>
        <p:spPr>
          <a:xfrm>
            <a:off x="914400" y="4343401"/>
            <a:ext cx="5029200" cy="4114800"/>
          </a:xfrm>
          <a:solidFill>
            <a:srgbClr val="FFFFFF"/>
          </a:solidFill>
          <a:ln>
            <a:solidFill>
              <a:srgbClr val="000000"/>
            </a:solid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871538" y="460375"/>
            <a:ext cx="5114925" cy="3836988"/>
          </a:xfrm>
          <a:ln/>
        </p:spPr>
      </p:sp>
      <p:sp>
        <p:nvSpPr>
          <p:cNvPr id="53251" name="Rectangle 3"/>
          <p:cNvSpPr>
            <a:spLocks noGrp="1" noChangeArrowheads="1"/>
          </p:cNvSpPr>
          <p:nvPr>
            <p:ph type="body" idx="1"/>
          </p:nvPr>
        </p:nvSpPr>
        <p:spPr>
          <a:noFill/>
          <a:ln w="9525"/>
        </p:spPr>
        <p:txBody>
          <a:bodyPr/>
          <a:lstStyle/>
          <a:p>
            <a:endParaRPr lang="en-US">
              <a:latin typeface="Verdana" pitchFamily="1" charset="0"/>
              <a:ea typeface="__ _____" charset="0"/>
              <a:cs typeface="__ _____"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7"/>
          <p:cNvSpPr txBox="1">
            <a:spLocks noGrp="1" noChangeArrowheads="1"/>
          </p:cNvSpPr>
          <p:nvPr/>
        </p:nvSpPr>
        <p:spPr bwMode="auto">
          <a:xfrm>
            <a:off x="3886200" y="8686801"/>
            <a:ext cx="2971800" cy="457200"/>
          </a:xfrm>
          <a:prstGeom prst="rect">
            <a:avLst/>
          </a:prstGeom>
          <a:noFill/>
          <a:ln w="9525">
            <a:noFill/>
            <a:miter lim="800000"/>
            <a:headEnd/>
            <a:tailEnd/>
          </a:ln>
        </p:spPr>
        <p:txBody>
          <a:bodyPr anchor="b">
            <a:prstTxWarp prst="textNoShape">
              <a:avLst/>
            </a:prstTxWarp>
          </a:bodyPr>
          <a:lstStyle/>
          <a:p>
            <a:pPr algn="r"/>
            <a:fld id="{F966047B-BC6A-B740-8837-4DD8884300D4}" type="slidenum">
              <a:rPr lang="en-US" sz="1200">
                <a:latin typeface="Times" charset="0"/>
              </a:rPr>
              <a:pPr algn="r"/>
              <a:t>23</a:t>
            </a:fld>
            <a:endParaRPr lang="en-US" sz="1200">
              <a:latin typeface="Times" charset="0"/>
            </a:endParaRPr>
          </a:p>
        </p:txBody>
      </p:sp>
      <p:sp>
        <p:nvSpPr>
          <p:cNvPr id="533507" name="Rectangle 2"/>
          <p:cNvSpPr>
            <a:spLocks noGrp="1" noRot="1" noChangeAspect="1" noChangeArrowheads="1" noTextEdit="1"/>
          </p:cNvSpPr>
          <p:nvPr>
            <p:ph type="sldImg"/>
          </p:nvPr>
        </p:nvSpPr>
        <p:spPr bwMode="auto">
          <a:xfrm>
            <a:off x="1168400" y="692195"/>
            <a:ext cx="4522788" cy="3416211"/>
          </a:xfrm>
          <a:prstGeom prst="rect">
            <a:avLst/>
          </a:prstGeom>
          <a:solidFill>
            <a:srgbClr val="FFFFFF"/>
          </a:solidFill>
          <a:ln>
            <a:solidFill>
              <a:srgbClr val="000000"/>
            </a:solidFill>
            <a:miter lim="800000"/>
            <a:headEnd/>
            <a:tailEnd/>
          </a:ln>
        </p:spPr>
      </p:sp>
      <p:sp>
        <p:nvSpPr>
          <p:cNvPr id="533508" name="Rectangle 3"/>
          <p:cNvSpPr>
            <a:spLocks noGrp="1" noChangeArrowheads="1"/>
          </p:cNvSpPr>
          <p:nvPr>
            <p:ph type="body" idx="1"/>
          </p:nvPr>
        </p:nvSpPr>
        <p:spPr bwMode="auto">
          <a:xfrm>
            <a:off x="914400" y="4343401"/>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4008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ED073D82-C220-934F-9E6D-860C8C9965B3}" type="datetime1">
              <a:rPr lang="en-US" smtClean="0"/>
              <a:pPr>
                <a:defRPr/>
              </a:pPr>
              <a:t>10/22/15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62FDEDB-F522-461C-B467-1CC788D594E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3A2ADE5-5F61-8D41-B6D3-8E92DB64D57C}" type="datetime1">
              <a:rPr lang="en-US" smtClean="0"/>
              <a:pPr>
                <a:defRPr/>
              </a:pPr>
              <a:t>10/22/15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38255B5-A3B7-40AD-984B-A4E54128D15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4449FDA-83B7-CF46-9A18-4E7788CAC302}" type="datetime1">
              <a:rPr lang="en-US" smtClean="0"/>
              <a:pPr>
                <a:defRPr/>
              </a:pPr>
              <a:t>10/22/15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7E18124-0E20-4CB6-8B6C-EE549E83E46A}"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47625"/>
            <a:ext cx="7391400" cy="57737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848600" y="6591300"/>
            <a:ext cx="1295400" cy="304800"/>
          </a:xfrm>
        </p:spPr>
        <p:txBody>
          <a:bodyPr/>
          <a:lstStyle>
            <a:lvl1pPr>
              <a:defRPr/>
            </a:lvl1pPr>
          </a:lstStyle>
          <a:p>
            <a:pPr>
              <a:defRPr/>
            </a:pPr>
            <a:r>
              <a:rPr lang="en-US"/>
              <a:t>Slide </a:t>
            </a:r>
            <a:fld id="{31DF7A11-74F6-408A-9310-00C606FAA54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89050" y="228600"/>
            <a:ext cx="76263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00200"/>
            <a:ext cx="37338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81600" y="1600200"/>
            <a:ext cx="37338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81600" y="3810000"/>
            <a:ext cx="37338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defRPr/>
            </a:pPr>
            <a:fld id="{D5554CB7-7FED-FA47-9025-73AD2B53F608}" type="datetime1">
              <a:rPr lang="en-US" smtClean="0"/>
              <a:pPr>
                <a:defRPr/>
              </a:pPr>
              <a:t>10/22/15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0A364F-8594-40CC-8555-8B80B5103C6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C8F1E01-8864-5940-943B-5E545409B1F1}" type="datetime1">
              <a:rPr lang="en-US" smtClean="0"/>
              <a:pPr>
                <a:defRPr/>
              </a:pPr>
              <a:t>10/22/15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5AB66C-50F8-473B-BE5D-BD9AA9CA0FE8}"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C0232AF8-1483-1546-8A59-B801B6C5A975}" type="datetime1">
              <a:rPr lang="en-US" smtClean="0"/>
              <a:pPr>
                <a:defRPr/>
              </a:pPr>
              <a:t>10/22/15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17E9F4-65A3-4043-B85F-301B029EE34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36B6EA8B-E2E2-954D-BDEF-15A64C522F4A}" type="datetime1">
              <a:rPr lang="en-US" smtClean="0"/>
              <a:pPr>
                <a:defRPr/>
              </a:pPr>
              <a:t>10/22/15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866AC14-D5B3-498B-B3F1-2D088530B0B9}"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4D9BAC6-B2A1-184E-A465-520349CEF764}" type="datetime1">
              <a:rPr lang="en-US" smtClean="0"/>
              <a:pPr>
                <a:defRPr/>
              </a:pPr>
              <a:t>10/22/15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D91E608-2B34-4876-9C98-E4993BBE6DD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190E998-6B5B-1148-AB3A-DCBE41DE5304}" type="datetime1">
              <a:rPr lang="en-US" smtClean="0"/>
              <a:pPr>
                <a:defRPr/>
              </a:pPr>
              <a:t>10/22/15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9DC2F69-973B-48A8-817F-5E93F1CF368C}"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078A520-85E3-FF49-A85F-2B32B0A196E1}" type="datetime1">
              <a:rPr lang="en-US" smtClean="0"/>
              <a:pPr>
                <a:defRPr/>
              </a:pPr>
              <a:t>10/22/15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8117396-2978-4558-88EC-8946A9EBC36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D228B88-86E9-4341-9108-ED2EF19F3698}" type="datetime1">
              <a:rPr lang="en-US" smtClean="0"/>
              <a:pPr>
                <a:defRPr/>
              </a:pPr>
              <a:t>10/22/15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2BD62EC-881C-4A90-A475-5A48B82CA4E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2632" y="274638"/>
            <a:ext cx="7941337"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62632" y="1600200"/>
            <a:ext cx="7941337"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457AD7E-2F03-1547-A225-0496925187B5}" type="datetime1">
              <a:rPr lang="en-US" smtClean="0"/>
              <a:pPr>
                <a:defRPr/>
              </a:pPr>
              <a:t>10/22/15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8D6E76E-4D89-DC48-8008-B7B0FE0ACEE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507"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 id="2147484518" r:id="rId12"/>
    <p:sldLayoutId id="2147484519" r:id="rId13"/>
  </p:sldLayoutIdLst>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Text Box 5"/>
          <p:cNvSpPr txBox="1">
            <a:spLocks noChangeArrowheads="1"/>
          </p:cNvSpPr>
          <p:nvPr userDrawn="1"/>
        </p:nvSpPr>
        <p:spPr bwMode="auto">
          <a:xfrm>
            <a:off x="8661400" y="6438900"/>
            <a:ext cx="469900" cy="277813"/>
          </a:xfrm>
          <a:prstGeom prst="rect">
            <a:avLst/>
          </a:prstGeom>
          <a:noFill/>
          <a:ln w="12700">
            <a:noFill/>
            <a:miter lim="800000"/>
            <a:headEnd/>
            <a:tailEnd/>
          </a:ln>
          <a:effectLst/>
        </p:spPr>
        <p:txBody>
          <a:bodyPr>
            <a:prstTxWarp prst="textNoShape">
              <a:avLst/>
            </a:prstTxWarp>
            <a:spAutoFit/>
          </a:bodyPr>
          <a:lstStyle/>
          <a:p>
            <a:pPr eaLnBrk="0" hangingPunct="0">
              <a:spcBef>
                <a:spcPct val="50000"/>
              </a:spcBef>
              <a:defRPr/>
            </a:pPr>
            <a:fld id="{1F26761E-F581-1F47-8F07-0CDA2ACE4002}" type="slidenum">
              <a:rPr lang="en-US" sz="1200">
                <a:solidFill>
                  <a:srgbClr val="FFFFFF"/>
                </a:solidFill>
                <a:latin typeface="Verdana" charset="0"/>
              </a:rPr>
              <a:pPr eaLnBrk="0" hangingPunct="0">
                <a:spcBef>
                  <a:spcPct val="50000"/>
                </a:spcBef>
                <a:defRPr/>
              </a:pPr>
              <a:t>‹#›</a:t>
            </a:fld>
            <a:endParaRPr lang="en-US" sz="1200">
              <a:solidFill>
                <a:srgbClr val="FFFFFF"/>
              </a:solidFill>
              <a:latin typeface="Verdana" charset="0"/>
            </a:endParaRPr>
          </a:p>
        </p:txBody>
      </p:sp>
    </p:spTree>
  </p:cSld>
  <p:clrMap bg1="dk2" tx1="lt1" bg2="dk1" tx2="lt2" accent1="accent1" accent2="accent2" accent3="accent3" accent4="accent4" accent5="accent5" accent6="accent6" hlink="hlink" folHlink="folHlink"/>
  <p:sldLayoutIdLst>
    <p:sldLayoutId id="2147484521" r:id="rId1"/>
  </p:sldLayoutIdLst>
  <p:txStyles>
    <p:titleStyle>
      <a:lvl1pPr algn="l" rtl="0" eaLnBrk="0" fontAlgn="base" hangingPunct="0">
        <a:spcBef>
          <a:spcPct val="0"/>
        </a:spcBef>
        <a:spcAft>
          <a:spcPct val="0"/>
        </a:spcAft>
        <a:defRPr sz="40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000">
          <a:solidFill>
            <a:schemeClr val="tx2"/>
          </a:solidFill>
          <a:latin typeface="Verdana" charset="0"/>
          <a:ea typeface="ＭＳ Ｐゴシック" charset="-128"/>
          <a:cs typeface="ＭＳ Ｐゴシック" charset="-128"/>
        </a:defRPr>
      </a:lvl2pPr>
      <a:lvl3pPr algn="l" rtl="0" eaLnBrk="0" fontAlgn="base" hangingPunct="0">
        <a:spcBef>
          <a:spcPct val="0"/>
        </a:spcBef>
        <a:spcAft>
          <a:spcPct val="0"/>
        </a:spcAft>
        <a:defRPr sz="4000">
          <a:solidFill>
            <a:schemeClr val="tx2"/>
          </a:solidFill>
          <a:latin typeface="Verdana" charset="0"/>
          <a:ea typeface="ＭＳ Ｐゴシック" charset="-128"/>
          <a:cs typeface="ＭＳ Ｐゴシック" charset="-128"/>
        </a:defRPr>
      </a:lvl3pPr>
      <a:lvl4pPr algn="l" rtl="0" eaLnBrk="0" fontAlgn="base" hangingPunct="0">
        <a:spcBef>
          <a:spcPct val="0"/>
        </a:spcBef>
        <a:spcAft>
          <a:spcPct val="0"/>
        </a:spcAft>
        <a:defRPr sz="4000">
          <a:solidFill>
            <a:schemeClr val="tx2"/>
          </a:solidFill>
          <a:latin typeface="Verdana" charset="0"/>
          <a:ea typeface="ＭＳ Ｐゴシック" charset="-128"/>
          <a:cs typeface="ＭＳ Ｐゴシック" charset="-128"/>
        </a:defRPr>
      </a:lvl4pPr>
      <a:lvl5pPr algn="l" rtl="0" eaLnBrk="0" fontAlgn="base" hangingPunct="0">
        <a:spcBef>
          <a:spcPct val="0"/>
        </a:spcBef>
        <a:spcAft>
          <a:spcPct val="0"/>
        </a:spcAft>
        <a:defRPr sz="4000">
          <a:solidFill>
            <a:schemeClr val="tx2"/>
          </a:solidFill>
          <a:latin typeface="Verdana" charset="0"/>
          <a:ea typeface="ＭＳ Ｐゴシック" charset="-128"/>
          <a:cs typeface="ＭＳ Ｐゴシック" charset="-128"/>
        </a:defRPr>
      </a:lvl5pPr>
      <a:lvl6pPr marL="457200" algn="l" rtl="0" eaLnBrk="0" fontAlgn="base" hangingPunct="0">
        <a:spcBef>
          <a:spcPct val="0"/>
        </a:spcBef>
        <a:spcAft>
          <a:spcPct val="0"/>
        </a:spcAft>
        <a:defRPr sz="4000">
          <a:solidFill>
            <a:schemeClr val="tx2"/>
          </a:solidFill>
          <a:latin typeface="Verdana" charset="0"/>
        </a:defRPr>
      </a:lvl6pPr>
      <a:lvl7pPr marL="914400" algn="l" rtl="0" eaLnBrk="0" fontAlgn="base" hangingPunct="0">
        <a:spcBef>
          <a:spcPct val="0"/>
        </a:spcBef>
        <a:spcAft>
          <a:spcPct val="0"/>
        </a:spcAft>
        <a:defRPr sz="4000">
          <a:solidFill>
            <a:schemeClr val="tx2"/>
          </a:solidFill>
          <a:latin typeface="Verdana" charset="0"/>
        </a:defRPr>
      </a:lvl7pPr>
      <a:lvl8pPr marL="1371600" algn="l" rtl="0" eaLnBrk="0" fontAlgn="base" hangingPunct="0">
        <a:spcBef>
          <a:spcPct val="0"/>
        </a:spcBef>
        <a:spcAft>
          <a:spcPct val="0"/>
        </a:spcAft>
        <a:defRPr sz="4000">
          <a:solidFill>
            <a:schemeClr val="tx2"/>
          </a:solidFill>
          <a:latin typeface="Verdana" charset="0"/>
        </a:defRPr>
      </a:lvl8pPr>
      <a:lvl9pPr marL="1828800" algn="l" rtl="0" eaLnBrk="0" fontAlgn="base" hangingPunct="0">
        <a:spcBef>
          <a:spcPct val="0"/>
        </a:spcBef>
        <a:spcAft>
          <a:spcPct val="0"/>
        </a:spcAft>
        <a:defRPr sz="4000">
          <a:solidFill>
            <a:schemeClr val="tx2"/>
          </a:solidFill>
          <a:latin typeface="Verdana" charset="0"/>
        </a:defRPr>
      </a:lvl9pPr>
    </p:titleStyle>
    <p:bodyStyle>
      <a:lvl1pPr marL="342900" indent="-342900" algn="l" rtl="0" eaLnBrk="0" fontAlgn="base" hangingPunct="0">
        <a:spcBef>
          <a:spcPct val="20000"/>
        </a:spcBef>
        <a:spcAft>
          <a:spcPct val="0"/>
        </a:spcAft>
        <a:buSzPct val="100000"/>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10000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SzPct val="100000"/>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5pPr>
      <a:lvl6pPr marL="25146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6pPr>
      <a:lvl7pPr marL="29718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7pPr>
      <a:lvl8pPr marL="34290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8pPr>
      <a:lvl9pPr marL="3886200" indent="-228600" algn="l" rtl="0" eaLnBrk="0" fontAlgn="base" hangingPunct="0">
        <a:spcBef>
          <a:spcPct val="20000"/>
        </a:spcBef>
        <a:spcAft>
          <a:spcPct val="0"/>
        </a:spcAft>
        <a:buSzPct val="100000"/>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5" Type="http://schemas.openxmlformats.org/officeDocument/2006/relationships/oleObject" Target="../embeddings/oleObject1.bin"/><Relationship Id="rId6" Type="http://schemas.openxmlformats.org/officeDocument/2006/relationships/package" Target="../embeddings/Microsoft_Word_Document1.docx"/><Relationship Id="rId7"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tags" Target="../tags/tag3.xml"/></Relationships>
</file>

<file path=ppt/slides/_rels/slide12.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tags" Target="../tags/tag5.x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14.xml"/><Relationship Id="rId3"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2.docx"/><Relationship Id="rId5" Type="http://schemas.openxmlformats.org/officeDocument/2006/relationships/image" Target="../media/image5.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3.bin"/><Relationship Id="rId5" Type="http://schemas.openxmlformats.org/officeDocument/2006/relationships/oleObject" Target="../embeddings/Microsoft_Excel_97_-_2004_Worksheet1.xls"/><Relationship Id="rId6" Type="http://schemas.openxmlformats.org/officeDocument/2006/relationships/image" Target="../media/image10.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3.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4.png"/><Relationship Id="rId1" Type="http://schemas.openxmlformats.org/officeDocument/2006/relationships/tags" Target="../tags/tag2.x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990600" y="892175"/>
            <a:ext cx="7772400" cy="1949230"/>
          </a:xfrm>
        </p:spPr>
        <p:txBody>
          <a:bodyPr>
            <a:normAutofit/>
          </a:bodyPr>
          <a:lstStyle/>
          <a:p>
            <a:pPr>
              <a:defRPr/>
            </a:pPr>
            <a:r>
              <a:rPr lang="en-US" dirty="0" smtClean="0"/>
              <a:t>Selecting Instructional Principles</a:t>
            </a:r>
            <a:endParaRPr lang="en-US" dirty="0"/>
          </a:p>
        </p:txBody>
      </p:sp>
      <p:sp>
        <p:nvSpPr>
          <p:cNvPr id="12" name="Subtitle 11"/>
          <p:cNvSpPr>
            <a:spLocks noGrp="1"/>
          </p:cNvSpPr>
          <p:nvPr>
            <p:ph type="subTitle" idx="1"/>
          </p:nvPr>
        </p:nvSpPr>
        <p:spPr>
          <a:xfrm>
            <a:off x="990599" y="3276599"/>
            <a:ext cx="7572387" cy="2183613"/>
          </a:xfrm>
        </p:spPr>
        <p:txBody>
          <a:bodyPr>
            <a:normAutofit fontScale="85000" lnSpcReduction="20000"/>
          </a:bodyPr>
          <a:lstStyle/>
          <a:p>
            <a:r>
              <a:rPr lang="en-US" dirty="0" smtClean="0"/>
              <a:t>Ken Koedinger</a:t>
            </a:r>
          </a:p>
          <a:p>
            <a:endParaRPr lang="en-US" dirty="0" smtClean="0"/>
          </a:p>
          <a:p>
            <a:endParaRPr lang="en-US" dirty="0" smtClean="0"/>
          </a:p>
          <a:p>
            <a:r>
              <a:rPr lang="en-US" dirty="0" smtClean="0"/>
              <a:t>Reading: </a:t>
            </a:r>
            <a:br>
              <a:rPr lang="en-US" dirty="0" smtClean="0"/>
            </a:br>
            <a:r>
              <a:rPr lang="en-US" dirty="0" smtClean="0"/>
              <a:t>KLI paper sections 6-7</a:t>
            </a:r>
            <a:endParaRPr lang="en-US" dirty="0"/>
          </a:p>
        </p:txBody>
      </p:sp>
      <p:sp>
        <p:nvSpPr>
          <p:cNvPr id="13" name="Slide Number Placeholder 12"/>
          <p:cNvSpPr>
            <a:spLocks noGrp="1"/>
          </p:cNvSpPr>
          <p:nvPr>
            <p:ph type="sldNum" sz="quarter" idx="12"/>
          </p:nvPr>
        </p:nvSpPr>
        <p:spPr/>
        <p:txBody>
          <a:bodyPr/>
          <a:lstStyle/>
          <a:p>
            <a:pPr>
              <a:defRPr/>
            </a:pPr>
            <a:fld id="{162FDEDB-F522-461C-B467-1CC788D594EE}" type="slidenum">
              <a:rPr lang="en-US" smtClean="0"/>
              <a:pPr>
                <a:defRPr/>
              </a:pPr>
              <a:t>1</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KLI Dependency</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Optimal </a:t>
            </a:r>
            <a:r>
              <a:rPr lang="en-US" sz="2800" b="1" dirty="0" smtClean="0">
                <a:solidFill>
                  <a:srgbClr val="FF0000"/>
                </a:solidFill>
              </a:rPr>
              <a:t>I</a:t>
            </a:r>
            <a:r>
              <a:rPr lang="en-US" sz="2800" dirty="0" smtClean="0"/>
              <a:t>nstructional choices </a:t>
            </a:r>
            <a:r>
              <a:rPr lang="en-US" sz="2800" i="1" dirty="0" smtClean="0"/>
              <a:t>depend </a:t>
            </a:r>
            <a:r>
              <a:rPr lang="en-US" sz="2800" dirty="0" smtClean="0"/>
              <a:t>on </a:t>
            </a:r>
            <a:br>
              <a:rPr lang="en-US" sz="2800" dirty="0" smtClean="0"/>
            </a:br>
            <a:r>
              <a:rPr lang="en-US" sz="2800" dirty="0" smtClean="0"/>
              <a:t>which of many possible </a:t>
            </a:r>
            <a:r>
              <a:rPr lang="en-US" sz="2800" b="1" dirty="0" smtClean="0">
                <a:solidFill>
                  <a:srgbClr val="FF0000"/>
                </a:solidFill>
              </a:rPr>
              <a:t>L</a:t>
            </a:r>
            <a:r>
              <a:rPr lang="en-US" sz="2800" dirty="0" smtClean="0"/>
              <a:t>earning processes </a:t>
            </a:r>
            <a:br>
              <a:rPr lang="en-US" sz="2800" dirty="0" smtClean="0"/>
            </a:br>
            <a:r>
              <a:rPr lang="en-US" sz="2800" dirty="0" smtClean="0"/>
              <a:t>are needed to achieve </a:t>
            </a:r>
            <a:br>
              <a:rPr lang="en-US" sz="2800" dirty="0" smtClean="0"/>
            </a:br>
            <a:r>
              <a:rPr lang="en-US" sz="2800" dirty="0" smtClean="0"/>
              <a:t>which of many possible </a:t>
            </a:r>
            <a:r>
              <a:rPr lang="en-US" sz="2800" b="1" dirty="0" smtClean="0">
                <a:solidFill>
                  <a:srgbClr val="FF0000"/>
                </a:solidFill>
              </a:rPr>
              <a:t>K</a:t>
            </a:r>
            <a:r>
              <a:rPr lang="en-US" sz="2800" dirty="0" smtClean="0"/>
              <a:t>nowledge acquisition goals</a:t>
            </a:r>
          </a:p>
          <a:p>
            <a:endParaRPr lang="en-US" sz="2000" dirty="0" smtClean="0"/>
          </a:p>
          <a:p>
            <a:r>
              <a:rPr lang="en-US" sz="1800" dirty="0" smtClean="0"/>
              <a:t>“the size of the spacing effect declined sharply as conceptual difficulty of the task increased” </a:t>
            </a:r>
            <a:r>
              <a:rPr lang="en-US" sz="1400" dirty="0" smtClean="0"/>
              <a:t>(Donovan &amp; </a:t>
            </a:r>
            <a:r>
              <a:rPr lang="en-US" sz="1400" dirty="0" err="1" smtClean="0"/>
              <a:t>Radosevich</a:t>
            </a:r>
            <a:r>
              <a:rPr lang="en-US" sz="1400" dirty="0" smtClean="0"/>
              <a:t>, 1999)</a:t>
            </a:r>
            <a:r>
              <a:rPr lang="en-US" sz="1800" dirty="0" smtClean="0"/>
              <a:t> </a:t>
            </a:r>
          </a:p>
          <a:p>
            <a:r>
              <a:rPr lang="en-US" sz="1800" dirty="0" smtClean="0"/>
              <a:t>“situations with low processing demands benefit from practice conditions that increase the load … whereas practice conditions that result in extremely high load should benefit from conditions that reduce the load” </a:t>
            </a:r>
            <a:br>
              <a:rPr lang="en-US" sz="1800" dirty="0" smtClean="0"/>
            </a:br>
            <a:r>
              <a:rPr lang="en-US" sz="1800" dirty="0" smtClean="0"/>
              <a:t>(</a:t>
            </a:r>
            <a:r>
              <a:rPr lang="en-US" sz="1400" dirty="0" err="1" smtClean="0"/>
              <a:t>Wulf</a:t>
            </a:r>
            <a:r>
              <a:rPr lang="en-US" sz="1400" dirty="0" smtClean="0"/>
              <a:t> &amp; Shea, 2002)</a:t>
            </a:r>
            <a:endParaRPr lang="en-US" sz="1400" dirty="0"/>
          </a:p>
        </p:txBody>
      </p:sp>
      <p:sp>
        <p:nvSpPr>
          <p:cNvPr id="4" name="Text Box 11"/>
          <p:cNvSpPr txBox="1">
            <a:spLocks noChangeArrowheads="1"/>
          </p:cNvSpPr>
          <p:nvPr/>
        </p:nvSpPr>
        <p:spPr bwMode="auto">
          <a:xfrm>
            <a:off x="4026869" y="6071969"/>
            <a:ext cx="4482131" cy="646331"/>
          </a:xfrm>
          <a:prstGeom prst="rect">
            <a:avLst/>
          </a:prstGeom>
          <a:solidFill>
            <a:srgbClr val="FFFF00"/>
          </a:solidFill>
          <a:ln w="12700">
            <a:noFill/>
            <a:miter lim="800000"/>
            <a:headEnd/>
            <a:tailEnd/>
          </a:ln>
        </p:spPr>
        <p:txBody>
          <a:bodyPr wrap="square">
            <a:prstTxWarp prst="textNoShape">
              <a:avLst/>
            </a:prstTxWarp>
            <a:spAutoFit/>
          </a:bodyPr>
          <a:lstStyle/>
          <a:p>
            <a:pPr>
              <a:spcBef>
                <a:spcPct val="50000"/>
              </a:spcBef>
            </a:pPr>
            <a:r>
              <a:rPr lang="en-US" sz="1200" dirty="0" smtClean="0">
                <a:solidFill>
                  <a:srgbClr val="01012C"/>
                </a:solidFill>
                <a:ea typeface="ＭＳ Ｐゴシック" pitchFamily="1" charset="-128"/>
                <a:cs typeface="ＭＳ Ｐゴシック" pitchFamily="1" charset="-128"/>
              </a:rPr>
              <a:t>Koedinger et al. (2012).  The Knowledge-Learning-Instruction (KLI) framework: Bridging the science-practice chasm to enhance robust student learning. </a:t>
            </a:r>
            <a:r>
              <a:rPr lang="en-US" sz="1200" i="1" dirty="0" smtClean="0">
                <a:solidFill>
                  <a:srgbClr val="01012C"/>
                </a:solidFill>
                <a:ea typeface="ＭＳ Ｐゴシック" pitchFamily="1" charset="-128"/>
                <a:cs typeface="ＭＳ Ｐゴシック" pitchFamily="1" charset="-128"/>
              </a:rPr>
              <a:t>Cognitive Science</a:t>
            </a:r>
            <a:r>
              <a:rPr lang="en-US" sz="1200" dirty="0" smtClean="0">
                <a:solidFill>
                  <a:srgbClr val="01012C"/>
                </a:solidFill>
                <a:ea typeface="ＭＳ Ｐゴシック" pitchFamily="1" charset="-128"/>
                <a:cs typeface="ＭＳ Ｐゴシック" pitchFamily="1" charset="-128"/>
              </a:rPr>
              <a: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normAutofit fontScale="90000"/>
          </a:bodyPr>
          <a:lstStyle/>
          <a:p>
            <a:r>
              <a:rPr lang="en-US" sz="3600" dirty="0">
                <a:solidFill>
                  <a:schemeClr val="accent2"/>
                </a:solidFill>
                <a:ea typeface="ＭＳ Ｐゴシック" pitchFamily="1" charset="-128"/>
                <a:cs typeface="ＭＳ Ｐゴシック" pitchFamily="1" charset="-128"/>
              </a:rPr>
              <a:t>KLI: More complex </a:t>
            </a:r>
            <a:r>
              <a:rPr lang="en-US" sz="3600" i="1" dirty="0">
                <a:solidFill>
                  <a:schemeClr val="accent2"/>
                </a:solidFill>
                <a:ea typeface="ＭＳ Ｐゴシック" pitchFamily="1" charset="-128"/>
                <a:cs typeface="ＭＳ Ｐゴシック" pitchFamily="1" charset="-128"/>
              </a:rPr>
              <a:t>learning processes</a:t>
            </a:r>
            <a:r>
              <a:rPr lang="en-US" sz="3600" dirty="0">
                <a:solidFill>
                  <a:schemeClr val="accent2"/>
                </a:solidFill>
                <a:ea typeface="ＭＳ Ｐゴシック" pitchFamily="1" charset="-128"/>
                <a:cs typeface="ＭＳ Ｐゴシック" pitchFamily="1" charset="-128"/>
              </a:rPr>
              <a:t> are effective for more complex knowledge</a:t>
            </a:r>
          </a:p>
        </p:txBody>
      </p:sp>
      <p:graphicFrame>
        <p:nvGraphicFramePr>
          <p:cNvPr id="40962" name="Object 2"/>
          <p:cNvGraphicFramePr>
            <a:graphicFrameLocks noChangeAspect="1"/>
          </p:cNvGraphicFramePr>
          <p:nvPr/>
        </p:nvGraphicFramePr>
        <p:xfrm>
          <a:off x="660400" y="2209800"/>
          <a:ext cx="7278688" cy="4911725"/>
        </p:xfrm>
        <a:graphic>
          <a:graphicData uri="http://schemas.openxmlformats.org/presentationml/2006/ole">
            <mc:AlternateContent xmlns:mc="http://schemas.openxmlformats.org/markup-compatibility/2006">
              <mc:Choice xmlns:v="urn:schemas-microsoft-com:vml" Requires="v">
                <p:oleObj spid="_x0000_s50194" name="Document" r:id="rId6" imgW="6096000" imgH="4114800" progId="Word.Document.12">
                  <p:embed/>
                </p:oleObj>
              </mc:Choice>
              <mc:Fallback>
                <p:oleObj name="Document" r:id="rId6" imgW="6096000" imgH="4114800" progId="Word.Document.12">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400" y="2209800"/>
                        <a:ext cx="7278688" cy="491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ransition xmlns:p14="http://schemas.microsoft.com/office/powerpoint/2010/main" advTm="104499"/>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nSpc>
                <a:spcPct val="90000"/>
              </a:lnSpc>
            </a:pPr>
            <a:r>
              <a:rPr lang="en-US" sz="3600">
                <a:ea typeface="ＭＳ Ｐゴシック" pitchFamily="1" charset="-128"/>
                <a:cs typeface="ＭＳ Ｐゴシック" pitchFamily="1" charset="-128"/>
              </a:rPr>
              <a:t>Desirable difficulties vs. cognitive load theory/direct instruction</a:t>
            </a:r>
          </a:p>
        </p:txBody>
      </p:sp>
      <p:sp>
        <p:nvSpPr>
          <p:cNvPr id="278531" name="Rectangle 3"/>
          <p:cNvSpPr>
            <a:spLocks noGrp="1" noChangeArrowheads="1"/>
          </p:cNvSpPr>
          <p:nvPr>
            <p:ph type="body" idx="1"/>
          </p:nvPr>
        </p:nvSpPr>
        <p:spPr>
          <a:xfrm>
            <a:off x="685800" y="2057400"/>
            <a:ext cx="7772400" cy="4114800"/>
          </a:xfrm>
        </p:spPr>
        <p:txBody>
          <a:bodyPr>
            <a:normAutofit fontScale="92500" lnSpcReduction="10000"/>
          </a:bodyPr>
          <a:lstStyle/>
          <a:p>
            <a:r>
              <a:rPr lang="en-US">
                <a:ea typeface="ＭＳ Ｐゴシック" pitchFamily="1" charset="-128"/>
                <a:cs typeface="ＭＳ Ｐゴシック" pitchFamily="1" charset="-128"/>
              </a:rPr>
              <a:t>Desirable difficulties (Bjork et al)</a:t>
            </a:r>
          </a:p>
          <a:p>
            <a:pPr lvl="1"/>
            <a:r>
              <a:rPr lang="en-US"/>
              <a:t>Spacing, delayed feedback, </a:t>
            </a:r>
            <a:r>
              <a:rPr lang="en-US" i="1"/>
              <a:t>testing effect</a:t>
            </a:r>
            <a:endParaRPr lang="en-US"/>
          </a:p>
          <a:p>
            <a:pPr lvl="1"/>
            <a:r>
              <a:rPr lang="en-US" i="1"/>
              <a:t>“Tests enhance later retention more than additional study of the material”</a:t>
            </a:r>
            <a:r>
              <a:rPr lang="en-US" sz="1200"/>
              <a:t>(Roediger &amp; Karpicke)</a:t>
            </a:r>
            <a:endParaRPr lang="en-US"/>
          </a:p>
          <a:p>
            <a:r>
              <a:rPr lang="en-US">
                <a:ea typeface="ＭＳ Ｐゴシック" pitchFamily="1" charset="-128"/>
                <a:cs typeface="ＭＳ Ｐゴシック" pitchFamily="1" charset="-128"/>
              </a:rPr>
              <a:t>Cognitive load theory &amp; direct instruction (Sweller, Mayer, Klahr)</a:t>
            </a:r>
          </a:p>
          <a:p>
            <a:pPr lvl="1"/>
            <a:r>
              <a:rPr lang="en-US"/>
              <a:t>Multimedia principles, </a:t>
            </a:r>
            <a:r>
              <a:rPr lang="en-US" i="1"/>
              <a:t>worked examples</a:t>
            </a:r>
            <a:endParaRPr lang="en-US"/>
          </a:p>
          <a:p>
            <a:pPr lvl="1"/>
            <a:r>
              <a:rPr lang="en-US" i="1"/>
              <a:t>“a worked example constitutes the epitome of strongly guided instruction” </a:t>
            </a:r>
            <a:r>
              <a:rPr lang="en-US" sz="1200"/>
              <a:t>(Kirschner, Sweller, Clark)</a:t>
            </a:r>
          </a:p>
        </p:txBody>
      </p:sp>
    </p:spTree>
    <p:custDataLst>
      <p:tags r:id="rId1"/>
    </p:custDataLst>
  </p:cSld>
  <p:clrMapOvr>
    <a:masterClrMapping/>
  </p:clrMapOvr>
  <p:transition xmlns:p14="http://schemas.microsoft.com/office/powerpoint/2010/main" advTm="6993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8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78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78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85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785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278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srcRect t="86453"/>
          <a:stretch>
            <a:fillRect/>
          </a:stretch>
        </p:blipFill>
        <p:spPr bwMode="auto">
          <a:xfrm>
            <a:off x="601663" y="5607050"/>
            <a:ext cx="8531225" cy="1250950"/>
          </a:xfrm>
          <a:prstGeom prst="rect">
            <a:avLst/>
          </a:prstGeom>
          <a:noFill/>
          <a:ln w="12700">
            <a:noFill/>
            <a:miter lim="800000"/>
            <a:headEnd/>
            <a:tailEnd/>
          </a:ln>
        </p:spPr>
      </p:pic>
      <p:pic>
        <p:nvPicPr>
          <p:cNvPr id="45059" name="Picture 3"/>
          <p:cNvPicPr>
            <a:picLocks noChangeAspect="1" noChangeArrowheads="1"/>
          </p:cNvPicPr>
          <p:nvPr/>
        </p:nvPicPr>
        <p:blipFill>
          <a:blip r:embed="rId3"/>
          <a:srcRect b="68285"/>
          <a:stretch>
            <a:fillRect/>
          </a:stretch>
        </p:blipFill>
        <p:spPr bwMode="auto">
          <a:xfrm>
            <a:off x="615950" y="901700"/>
            <a:ext cx="8528050" cy="2927350"/>
          </a:xfrm>
          <a:prstGeom prst="rect">
            <a:avLst/>
          </a:prstGeom>
          <a:noFill/>
          <a:ln w="12700">
            <a:noFill/>
            <a:miter lim="800000"/>
            <a:headEnd/>
            <a:tailEnd/>
          </a:ln>
        </p:spPr>
      </p:pic>
      <p:pic>
        <p:nvPicPr>
          <p:cNvPr id="45060" name="Picture 4"/>
          <p:cNvPicPr>
            <a:picLocks noChangeAspect="1" noChangeArrowheads="1"/>
          </p:cNvPicPr>
          <p:nvPr/>
        </p:nvPicPr>
        <p:blipFill>
          <a:blip r:embed="rId3"/>
          <a:srcRect t="49960" b="31793"/>
          <a:stretch>
            <a:fillRect/>
          </a:stretch>
        </p:blipFill>
        <p:spPr bwMode="auto">
          <a:xfrm>
            <a:off x="606425" y="3860800"/>
            <a:ext cx="8529638" cy="1684338"/>
          </a:xfrm>
          <a:prstGeom prst="rect">
            <a:avLst/>
          </a:prstGeom>
          <a:noFill/>
          <a:ln w="12700">
            <a:noFill/>
            <a:miter lim="800000"/>
            <a:headEnd/>
            <a:tailEnd/>
          </a:ln>
        </p:spPr>
      </p:pic>
      <p:pic>
        <p:nvPicPr>
          <p:cNvPr id="45061" name="Picture 4"/>
          <p:cNvPicPr>
            <a:picLocks noChangeAspect="1" noChangeArrowheads="1"/>
          </p:cNvPicPr>
          <p:nvPr/>
        </p:nvPicPr>
        <p:blipFill>
          <a:blip r:embed="rId4"/>
          <a:srcRect/>
          <a:stretch>
            <a:fillRect/>
          </a:stretch>
        </p:blipFill>
        <p:spPr bwMode="auto">
          <a:xfrm>
            <a:off x="0" y="0"/>
            <a:ext cx="1338263" cy="1720850"/>
          </a:xfrm>
          <a:prstGeom prst="rect">
            <a:avLst/>
          </a:prstGeom>
          <a:noFill/>
          <a:ln w="9525">
            <a:noFill/>
            <a:miter lim="800000"/>
            <a:headEnd/>
            <a:tailEnd/>
          </a:ln>
        </p:spPr>
      </p:pic>
      <p:grpSp>
        <p:nvGrpSpPr>
          <p:cNvPr id="2" name="Group 8"/>
          <p:cNvGrpSpPr>
            <a:grpSpLocks/>
          </p:cNvGrpSpPr>
          <p:nvPr/>
        </p:nvGrpSpPr>
        <p:grpSpPr bwMode="auto">
          <a:xfrm>
            <a:off x="1270000" y="2921000"/>
            <a:ext cx="2565400" cy="1460500"/>
            <a:chOff x="800" y="1840"/>
            <a:chExt cx="1616" cy="920"/>
          </a:xfrm>
        </p:grpSpPr>
        <p:sp>
          <p:nvSpPr>
            <p:cNvPr id="45063" name="Oval 6"/>
            <p:cNvSpPr>
              <a:spLocks noChangeArrowheads="1"/>
            </p:cNvSpPr>
            <p:nvPr/>
          </p:nvSpPr>
          <p:spPr bwMode="auto">
            <a:xfrm>
              <a:off x="1088" y="1840"/>
              <a:ext cx="1328" cy="224"/>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
          <p:nvSpPr>
            <p:cNvPr id="45064" name="Oval 7"/>
            <p:cNvSpPr>
              <a:spLocks noChangeArrowheads="1"/>
            </p:cNvSpPr>
            <p:nvPr/>
          </p:nvSpPr>
          <p:spPr bwMode="auto">
            <a:xfrm>
              <a:off x="800" y="2536"/>
              <a:ext cx="1576" cy="224"/>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grpSp>
    </p:spTree>
    <p:custDataLst>
      <p:tags r:id="rId1"/>
    </p:custDataLst>
  </p:cSld>
  <p:clrMapOvr>
    <a:masterClrMapping/>
  </p:clrMapOvr>
  <p:transition xmlns:p14="http://schemas.microsoft.com/office/powerpoint/2010/main" advTm="27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93700"/>
            <a:ext cx="7772400" cy="558800"/>
          </a:xfrm>
        </p:spPr>
        <p:txBody>
          <a:bodyPr/>
          <a:lstStyle/>
          <a:p>
            <a:r>
              <a:rPr lang="en-US" sz="3200" dirty="0">
                <a:solidFill>
                  <a:srgbClr val="FFFF00"/>
                </a:solidFill>
                <a:ea typeface="ＭＳ Ｐゴシック" pitchFamily="1" charset="-128"/>
                <a:cs typeface="ＭＳ Ｐゴシック" pitchFamily="1" charset="-128"/>
              </a:rPr>
              <a:t>How are testing effect &amp; worked examples paradigms similar?</a:t>
            </a:r>
          </a:p>
        </p:txBody>
      </p:sp>
      <p:grpSp>
        <p:nvGrpSpPr>
          <p:cNvPr id="2" name="Group 34"/>
          <p:cNvGrpSpPr>
            <a:grpSpLocks/>
          </p:cNvGrpSpPr>
          <p:nvPr/>
        </p:nvGrpSpPr>
        <p:grpSpPr bwMode="auto">
          <a:xfrm>
            <a:off x="6883398" y="1382713"/>
            <a:ext cx="1860550" cy="400050"/>
            <a:chOff x="4280" y="1071"/>
            <a:chExt cx="1172" cy="252"/>
          </a:xfrm>
        </p:grpSpPr>
        <p:sp>
          <p:nvSpPr>
            <p:cNvPr id="46116" name="Text Box 35"/>
            <p:cNvSpPr txBox="1">
              <a:spLocks noChangeArrowheads="1"/>
            </p:cNvSpPr>
            <p:nvPr/>
          </p:nvSpPr>
          <p:spPr bwMode="auto">
            <a:xfrm>
              <a:off x="4582" y="1071"/>
              <a:ext cx="870" cy="252"/>
            </a:xfrm>
            <a:prstGeom prst="rect">
              <a:avLst/>
            </a:prstGeom>
            <a:noFill/>
            <a:ln w="12700">
              <a:noFill/>
              <a:miter lim="800000"/>
              <a:headEnd/>
              <a:tailEnd/>
            </a:ln>
          </p:spPr>
          <p:txBody>
            <a:bodyPr wrap="none">
              <a:prstTxWarp prst="textNoShape">
                <a:avLst/>
              </a:prstTxWarp>
              <a:spAutoFit/>
            </a:bodyPr>
            <a:lstStyle/>
            <a:p>
              <a:pPr eaLnBrk="0" hangingPunct="0"/>
              <a:r>
                <a:rPr lang="en-US" sz="2000">
                  <a:solidFill>
                    <a:srgbClr val="FFFF00"/>
                  </a:solidFill>
                  <a:latin typeface="Arial"/>
                  <a:cs typeface="Arial"/>
                </a:rPr>
                <a:t>Instructors</a:t>
              </a:r>
            </a:p>
          </p:txBody>
        </p:sp>
        <p:cxnSp>
          <p:nvCxnSpPr>
            <p:cNvPr id="46117" name="AutoShape 36"/>
            <p:cNvCxnSpPr>
              <a:cxnSpLocks noChangeShapeType="1"/>
            </p:cNvCxnSpPr>
            <p:nvPr/>
          </p:nvCxnSpPr>
          <p:spPr bwMode="auto">
            <a:xfrm rot="10800000" flipV="1">
              <a:off x="4280" y="1204"/>
              <a:ext cx="318" cy="88"/>
            </a:xfrm>
            <a:prstGeom prst="curvedConnector3">
              <a:avLst>
                <a:gd name="adj1" fmla="val 37731"/>
              </a:avLst>
            </a:prstGeom>
            <a:noFill/>
            <a:ln w="28575">
              <a:solidFill>
                <a:srgbClr val="FFFF00"/>
              </a:solidFill>
              <a:round/>
              <a:headEnd/>
              <a:tailEnd type="triangle" w="med" len="med"/>
            </a:ln>
          </p:spPr>
        </p:cxnSp>
      </p:grpSp>
      <p:sp>
        <p:nvSpPr>
          <p:cNvPr id="46084" name="Line 37"/>
          <p:cNvSpPr>
            <a:spLocks noChangeShapeType="1"/>
          </p:cNvSpPr>
          <p:nvPr/>
        </p:nvSpPr>
        <p:spPr bwMode="auto">
          <a:xfrm>
            <a:off x="2813050" y="1701800"/>
            <a:ext cx="3429000" cy="0"/>
          </a:xfrm>
          <a:prstGeom prst="line">
            <a:avLst/>
          </a:prstGeom>
          <a:noFill/>
          <a:ln w="38100">
            <a:solidFill>
              <a:srgbClr val="FFFF00"/>
            </a:solidFill>
            <a:round/>
            <a:headEnd type="triangle" w="med" len="med"/>
            <a:tailEnd type="triangle" w="med" len="med"/>
          </a:ln>
        </p:spPr>
        <p:txBody>
          <a:bodyPr wrap="none" anchor="ctr">
            <a:prstTxWarp prst="textNoShape">
              <a:avLst/>
            </a:prstTxWarp>
          </a:bodyPr>
          <a:lstStyle/>
          <a:p>
            <a:pPr eaLnBrk="0" hangingPunct="0"/>
            <a:endParaRPr lang="en-US" sz="2400">
              <a:solidFill>
                <a:srgbClr val="FFFFFF"/>
              </a:solidFill>
              <a:latin typeface="Times New Roman" pitchFamily="1" charset="0"/>
            </a:endParaRPr>
          </a:p>
        </p:txBody>
      </p:sp>
      <p:sp>
        <p:nvSpPr>
          <p:cNvPr id="46085" name="Text Box 38"/>
          <p:cNvSpPr txBox="1">
            <a:spLocks noChangeArrowheads="1"/>
          </p:cNvSpPr>
          <p:nvPr/>
        </p:nvSpPr>
        <p:spPr bwMode="auto">
          <a:xfrm>
            <a:off x="3971925" y="1509713"/>
            <a:ext cx="1437688" cy="400110"/>
          </a:xfrm>
          <a:prstGeom prst="rect">
            <a:avLst/>
          </a:prstGeom>
          <a:solidFill>
            <a:schemeClr val="bg1"/>
          </a:solidFill>
          <a:ln w="12700">
            <a:noFill/>
            <a:miter lim="800000"/>
            <a:headEnd/>
            <a:tailEnd/>
          </a:ln>
        </p:spPr>
        <p:txBody>
          <a:bodyPr wrap="none">
            <a:prstTxWarp prst="textNoShape">
              <a:avLst/>
            </a:prstTxWarp>
            <a:spAutoFit/>
          </a:bodyPr>
          <a:lstStyle/>
          <a:p>
            <a:pPr eaLnBrk="0" hangingPunct="0"/>
            <a:r>
              <a:rPr lang="en-US" sz="2000">
                <a:solidFill>
                  <a:srgbClr val="FFFF00"/>
                </a:solidFill>
                <a:latin typeface="Arial"/>
                <a:cs typeface="Arial"/>
              </a:rPr>
              <a:t>Assistance</a:t>
            </a:r>
          </a:p>
        </p:txBody>
      </p:sp>
      <p:sp>
        <p:nvSpPr>
          <p:cNvPr id="46086" name="Text Box 39"/>
          <p:cNvSpPr txBox="1">
            <a:spLocks noChangeArrowheads="1"/>
          </p:cNvSpPr>
          <p:nvPr/>
        </p:nvSpPr>
        <p:spPr bwMode="auto">
          <a:xfrm>
            <a:off x="2155825" y="1509713"/>
            <a:ext cx="712154" cy="400110"/>
          </a:xfrm>
          <a:prstGeom prst="rect">
            <a:avLst/>
          </a:prstGeom>
          <a:noFill/>
          <a:ln w="12700">
            <a:noFill/>
            <a:miter lim="800000"/>
            <a:headEnd/>
            <a:tailEnd/>
          </a:ln>
        </p:spPr>
        <p:txBody>
          <a:bodyPr wrap="none">
            <a:prstTxWarp prst="textNoShape">
              <a:avLst/>
            </a:prstTxWarp>
            <a:spAutoFit/>
          </a:bodyPr>
          <a:lstStyle/>
          <a:p>
            <a:pPr eaLnBrk="0" hangingPunct="0"/>
            <a:r>
              <a:rPr lang="en-US" sz="2000" dirty="0">
                <a:solidFill>
                  <a:srgbClr val="FFFF00"/>
                </a:solidFill>
                <a:latin typeface="Arial"/>
                <a:cs typeface="Arial"/>
              </a:rPr>
              <a:t>High</a:t>
            </a:r>
          </a:p>
        </p:txBody>
      </p:sp>
      <p:sp>
        <p:nvSpPr>
          <p:cNvPr id="46087" name="Text Box 40"/>
          <p:cNvSpPr txBox="1">
            <a:spLocks noChangeArrowheads="1"/>
          </p:cNvSpPr>
          <p:nvPr/>
        </p:nvSpPr>
        <p:spPr bwMode="auto">
          <a:xfrm>
            <a:off x="6257925" y="1509713"/>
            <a:ext cx="671979" cy="400110"/>
          </a:xfrm>
          <a:prstGeom prst="rect">
            <a:avLst/>
          </a:prstGeom>
          <a:noFill/>
          <a:ln w="12700">
            <a:noFill/>
            <a:miter lim="800000"/>
            <a:headEnd/>
            <a:tailEnd/>
          </a:ln>
        </p:spPr>
        <p:txBody>
          <a:bodyPr wrap="none">
            <a:prstTxWarp prst="textNoShape">
              <a:avLst/>
            </a:prstTxWarp>
            <a:spAutoFit/>
          </a:bodyPr>
          <a:lstStyle/>
          <a:p>
            <a:pPr eaLnBrk="0" hangingPunct="0"/>
            <a:r>
              <a:rPr lang="en-US" sz="2000">
                <a:solidFill>
                  <a:srgbClr val="FFFF00"/>
                </a:solidFill>
                <a:latin typeface="Arial"/>
                <a:cs typeface="Arial"/>
              </a:rPr>
              <a:t>Low</a:t>
            </a:r>
          </a:p>
        </p:txBody>
      </p:sp>
      <p:grpSp>
        <p:nvGrpSpPr>
          <p:cNvPr id="3" name="Group 98"/>
          <p:cNvGrpSpPr>
            <a:grpSpLocks/>
          </p:cNvGrpSpPr>
          <p:nvPr/>
        </p:nvGrpSpPr>
        <p:grpSpPr bwMode="auto">
          <a:xfrm>
            <a:off x="2135187" y="2170113"/>
            <a:ext cx="6450013" cy="527050"/>
            <a:chOff x="1345" y="1367"/>
            <a:chExt cx="4063" cy="332"/>
          </a:xfrm>
        </p:grpSpPr>
        <p:grpSp>
          <p:nvGrpSpPr>
            <p:cNvPr id="4" name="Group 31"/>
            <p:cNvGrpSpPr>
              <a:grpSpLocks/>
            </p:cNvGrpSpPr>
            <p:nvPr/>
          </p:nvGrpSpPr>
          <p:grpSpPr bwMode="auto">
            <a:xfrm>
              <a:off x="4352" y="1367"/>
              <a:ext cx="1056" cy="252"/>
              <a:chOff x="4288" y="1335"/>
              <a:chExt cx="1056" cy="252"/>
            </a:xfrm>
          </p:grpSpPr>
          <p:sp>
            <p:nvSpPr>
              <p:cNvPr id="46114" name="Text Box 32"/>
              <p:cNvSpPr txBox="1">
                <a:spLocks noChangeArrowheads="1"/>
              </p:cNvSpPr>
              <p:nvPr/>
            </p:nvSpPr>
            <p:spPr bwMode="auto">
              <a:xfrm>
                <a:off x="4590" y="1335"/>
                <a:ext cx="754" cy="252"/>
              </a:xfrm>
              <a:prstGeom prst="rect">
                <a:avLst/>
              </a:prstGeom>
              <a:noFill/>
              <a:ln w="12700">
                <a:noFill/>
                <a:miter lim="800000"/>
                <a:headEnd/>
                <a:tailEnd/>
              </a:ln>
            </p:spPr>
            <p:txBody>
              <a:bodyPr wrap="none">
                <a:prstTxWarp prst="textNoShape">
                  <a:avLst/>
                </a:prstTxWarp>
                <a:spAutoFit/>
              </a:bodyPr>
              <a:lstStyle/>
              <a:p>
                <a:pPr eaLnBrk="0" hangingPunct="0"/>
                <a:r>
                  <a:rPr lang="en-US" sz="2000">
                    <a:solidFill>
                      <a:srgbClr val="66B729"/>
                    </a:solidFill>
                    <a:latin typeface="Arial"/>
                    <a:cs typeface="Arial"/>
                  </a:rPr>
                  <a:t>Students</a:t>
                </a:r>
              </a:p>
            </p:txBody>
          </p:sp>
          <p:cxnSp>
            <p:nvCxnSpPr>
              <p:cNvPr id="46115" name="AutoShape 33"/>
              <p:cNvCxnSpPr>
                <a:cxnSpLocks noChangeShapeType="1"/>
              </p:cNvCxnSpPr>
              <p:nvPr/>
            </p:nvCxnSpPr>
            <p:spPr bwMode="auto">
              <a:xfrm rot="10800000" flipV="1">
                <a:off x="4288" y="1452"/>
                <a:ext cx="318" cy="88"/>
              </a:xfrm>
              <a:prstGeom prst="curvedConnector3">
                <a:avLst>
                  <a:gd name="adj1" fmla="val 37731"/>
                </a:avLst>
              </a:prstGeom>
              <a:noFill/>
              <a:ln w="28575">
                <a:solidFill>
                  <a:srgbClr val="66B729"/>
                </a:solidFill>
                <a:round/>
                <a:headEnd/>
                <a:tailEnd type="triangle" w="med" len="med"/>
              </a:ln>
            </p:spPr>
          </p:cxnSp>
        </p:grpSp>
        <p:sp>
          <p:nvSpPr>
            <p:cNvPr id="46110" name="Line 41"/>
            <p:cNvSpPr>
              <a:spLocks noChangeShapeType="1"/>
            </p:cNvSpPr>
            <p:nvPr/>
          </p:nvSpPr>
          <p:spPr bwMode="auto">
            <a:xfrm>
              <a:off x="1772" y="1568"/>
              <a:ext cx="2160" cy="0"/>
            </a:xfrm>
            <a:prstGeom prst="line">
              <a:avLst/>
            </a:prstGeom>
            <a:noFill/>
            <a:ln w="38100">
              <a:solidFill>
                <a:srgbClr val="66B729"/>
              </a:solidFill>
              <a:round/>
              <a:headEnd type="triangle" w="med" len="med"/>
              <a:tailEnd type="triangle" w="med" len="med"/>
            </a:ln>
          </p:spPr>
          <p:txBody>
            <a:bodyPr wrap="none" anchor="ctr">
              <a:prstTxWarp prst="textNoShape">
                <a:avLst/>
              </a:prstTxWarp>
            </a:bodyPr>
            <a:lstStyle/>
            <a:p>
              <a:pPr eaLnBrk="0" hangingPunct="0"/>
              <a:endParaRPr lang="en-US" sz="2000">
                <a:solidFill>
                  <a:srgbClr val="FFFFFF"/>
                </a:solidFill>
                <a:latin typeface="Arial"/>
                <a:cs typeface="Arial"/>
              </a:endParaRPr>
            </a:p>
          </p:txBody>
        </p:sp>
        <p:sp>
          <p:nvSpPr>
            <p:cNvPr id="46111" name="Text Box 42"/>
            <p:cNvSpPr txBox="1">
              <a:spLocks noChangeArrowheads="1"/>
            </p:cNvSpPr>
            <p:nvPr/>
          </p:nvSpPr>
          <p:spPr bwMode="auto">
            <a:xfrm>
              <a:off x="2310" y="1447"/>
              <a:ext cx="1128" cy="252"/>
            </a:xfrm>
            <a:prstGeom prst="rect">
              <a:avLst/>
            </a:prstGeom>
            <a:solidFill>
              <a:schemeClr val="bg1"/>
            </a:solidFill>
            <a:ln w="12700">
              <a:noFill/>
              <a:miter lim="800000"/>
              <a:headEnd/>
              <a:tailEnd/>
            </a:ln>
          </p:spPr>
          <p:txBody>
            <a:bodyPr wrap="none">
              <a:prstTxWarp prst="textNoShape">
                <a:avLst/>
              </a:prstTxWarp>
              <a:spAutoFit/>
            </a:bodyPr>
            <a:lstStyle/>
            <a:p>
              <a:pPr eaLnBrk="0" hangingPunct="0"/>
              <a:r>
                <a:rPr lang="en-US" sz="2000">
                  <a:solidFill>
                    <a:srgbClr val="66B729"/>
                  </a:solidFill>
                  <a:latin typeface="Arial"/>
                  <a:cs typeface="Arial"/>
                </a:rPr>
                <a:t>Difficulty/Load</a:t>
              </a:r>
            </a:p>
          </p:txBody>
        </p:sp>
        <p:sp>
          <p:nvSpPr>
            <p:cNvPr id="46112" name="Text Box 43"/>
            <p:cNvSpPr txBox="1">
              <a:spLocks noChangeArrowheads="1"/>
            </p:cNvSpPr>
            <p:nvPr/>
          </p:nvSpPr>
          <p:spPr bwMode="auto">
            <a:xfrm>
              <a:off x="1345" y="1447"/>
              <a:ext cx="423" cy="252"/>
            </a:xfrm>
            <a:prstGeom prst="rect">
              <a:avLst/>
            </a:prstGeom>
            <a:noFill/>
            <a:ln w="12700">
              <a:noFill/>
              <a:miter lim="800000"/>
              <a:headEnd/>
              <a:tailEnd/>
            </a:ln>
          </p:spPr>
          <p:txBody>
            <a:bodyPr wrap="none">
              <a:prstTxWarp prst="textNoShape">
                <a:avLst/>
              </a:prstTxWarp>
              <a:spAutoFit/>
            </a:bodyPr>
            <a:lstStyle/>
            <a:p>
              <a:pPr algn="r" eaLnBrk="0" hangingPunct="0"/>
              <a:r>
                <a:rPr lang="en-US" sz="2000">
                  <a:solidFill>
                    <a:srgbClr val="66B729"/>
                  </a:solidFill>
                  <a:latin typeface="Arial"/>
                  <a:cs typeface="Arial"/>
                </a:rPr>
                <a:t>Low</a:t>
              </a:r>
            </a:p>
          </p:txBody>
        </p:sp>
        <p:sp>
          <p:nvSpPr>
            <p:cNvPr id="46113" name="Text Box 44"/>
            <p:cNvSpPr txBox="1">
              <a:spLocks noChangeArrowheads="1"/>
            </p:cNvSpPr>
            <p:nvPr/>
          </p:nvSpPr>
          <p:spPr bwMode="auto">
            <a:xfrm>
              <a:off x="3906" y="1447"/>
              <a:ext cx="449" cy="252"/>
            </a:xfrm>
            <a:prstGeom prst="rect">
              <a:avLst/>
            </a:prstGeom>
            <a:noFill/>
            <a:ln w="12700">
              <a:noFill/>
              <a:miter lim="800000"/>
              <a:headEnd/>
              <a:tailEnd/>
            </a:ln>
          </p:spPr>
          <p:txBody>
            <a:bodyPr wrap="none">
              <a:prstTxWarp prst="textNoShape">
                <a:avLst/>
              </a:prstTxWarp>
              <a:spAutoFit/>
            </a:bodyPr>
            <a:lstStyle/>
            <a:p>
              <a:pPr eaLnBrk="0" hangingPunct="0"/>
              <a:r>
                <a:rPr lang="en-US" sz="2000">
                  <a:solidFill>
                    <a:srgbClr val="66B729"/>
                  </a:solidFill>
                  <a:latin typeface="Arial"/>
                  <a:cs typeface="Arial"/>
                </a:rPr>
                <a:t>High</a:t>
              </a:r>
            </a:p>
          </p:txBody>
        </p:sp>
      </p:grpSp>
      <p:graphicFrame>
        <p:nvGraphicFramePr>
          <p:cNvPr id="401501" name="Group 93"/>
          <p:cNvGraphicFramePr>
            <a:graphicFrameLocks noGrp="1"/>
          </p:cNvGraphicFramePr>
          <p:nvPr/>
        </p:nvGraphicFramePr>
        <p:xfrm>
          <a:off x="533400" y="1854200"/>
          <a:ext cx="6578600" cy="457200"/>
        </p:xfrm>
        <a:graphic>
          <a:graphicData uri="http://schemas.openxmlformats.org/drawingml/2006/table">
            <a:tbl>
              <a:tblPr/>
              <a:tblGrid>
                <a:gridCol w="1511300"/>
                <a:gridCol w="2146300"/>
                <a:gridCol w="952500"/>
                <a:gridCol w="1968500"/>
              </a:tblGrid>
              <a:tr h="17780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dirty="0">
                          <a:ln>
                            <a:noFill/>
                          </a:ln>
                          <a:solidFill>
                            <a:srgbClr val="FFFF00"/>
                          </a:solidFill>
                          <a:effectLst/>
                          <a:latin typeface="Verdana" charset="0"/>
                          <a:ea typeface="ＭＳ Ｐゴシック" charset="-128"/>
                          <a:cs typeface="ＭＳ Ｐゴシック" charset="-128"/>
                        </a:rPr>
                        <a:t>Give</a:t>
                      </a:r>
                      <a:endParaRPr kumimoji="0" lang="en-US" sz="2400" b="0" i="0" u="none" strike="noStrike" cap="none" normalizeH="0" baseline="0" dirty="0">
                        <a:ln>
                          <a:noFill/>
                        </a:ln>
                        <a:solidFill>
                          <a:schemeClr val="tx1"/>
                        </a:solidFill>
                        <a:effectLst/>
                        <a:latin typeface="Verdana" charset="0"/>
                        <a:ea typeface="ＭＳ Ｐゴシック" charset="-128"/>
                        <a:cs typeface="ＭＳ Ｐゴシック" charset="-128"/>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dirty="0">
                        <a:ln>
                          <a:noFill/>
                        </a:ln>
                        <a:solidFill>
                          <a:schemeClr val="tx1"/>
                        </a:solidFill>
                        <a:effectLst/>
                        <a:latin typeface="Verdana" charset="0"/>
                        <a:ea typeface="ＭＳ Ｐゴシック" charset="-128"/>
                        <a:cs typeface="ＭＳ Ｐゴシック" charset="-128"/>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dirty="0">
                          <a:ln>
                            <a:noFill/>
                          </a:ln>
                          <a:solidFill>
                            <a:srgbClr val="FFFF00"/>
                          </a:solidFill>
                          <a:effectLst/>
                          <a:latin typeface="Verdana" charset="0"/>
                          <a:ea typeface="ＭＳ Ｐゴシック" charset="-128"/>
                          <a:cs typeface="ＭＳ Ｐゴシック" charset="-128"/>
                        </a:rPr>
                        <a:t>Elicit</a:t>
                      </a:r>
                      <a:r>
                        <a:rPr kumimoji="0" lang="en-US" sz="2400" b="0" i="0" u="none" strike="noStrike" cap="none" normalizeH="0" baseline="0" dirty="0">
                          <a:ln>
                            <a:noFill/>
                          </a:ln>
                          <a:solidFill>
                            <a:schemeClr val="tx1"/>
                          </a:solidFill>
                          <a:effectLst/>
                          <a:latin typeface="Verdana" charset="0"/>
                          <a:ea typeface="ＭＳ Ｐゴシック" charset="-128"/>
                          <a:cs typeface="ＭＳ Ｐゴシック" charset="-128"/>
                        </a:rPr>
                        <a:t> </a:t>
                      </a:r>
                    </a:p>
                  </a:txBody>
                  <a:tcPr horzOverflow="overflow">
                    <a:lnL>
                      <a:noFill/>
                    </a:lnL>
                    <a:lnR cap="flat">
                      <a:noFill/>
                    </a:lnR>
                    <a:lnT cap="flat">
                      <a:noFill/>
                    </a:lnT>
                    <a:lnB cap="flat">
                      <a:noFill/>
                    </a:lnB>
                    <a:lnTlToBr>
                      <a:noFill/>
                    </a:lnTlToBr>
                    <a:lnBlToTr>
                      <a:noFill/>
                    </a:lnBlToTr>
                    <a:noFill/>
                  </a:tcPr>
                </a:tc>
              </a:tr>
            </a:tbl>
          </a:graphicData>
        </a:graphic>
      </p:graphicFrame>
      <p:graphicFrame>
        <p:nvGraphicFramePr>
          <p:cNvPr id="401534" name="Group 126"/>
          <p:cNvGraphicFramePr>
            <a:graphicFrameLocks noGrp="1"/>
          </p:cNvGraphicFramePr>
          <p:nvPr/>
        </p:nvGraphicFramePr>
        <p:xfrm>
          <a:off x="406400" y="2613025"/>
          <a:ext cx="6743700" cy="457200"/>
        </p:xfrm>
        <a:graphic>
          <a:graphicData uri="http://schemas.openxmlformats.org/drawingml/2006/table">
            <a:tbl>
              <a:tblPr/>
              <a:tblGrid>
                <a:gridCol w="1803400"/>
                <a:gridCol w="2070100"/>
                <a:gridCol w="1066800"/>
                <a:gridCol w="1803400"/>
              </a:tblGrid>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rgbClr val="66B729"/>
                          </a:solidFill>
                          <a:effectLst/>
                          <a:latin typeface="Verdana" charset="0"/>
                          <a:ea typeface="ＭＳ Ｐゴシック" charset="-128"/>
                          <a:cs typeface="ＭＳ Ｐゴシック" charset="-128"/>
                        </a:rPr>
                        <a:t>Study</a:t>
                      </a: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dirty="0">
                        <a:ln>
                          <a:noFill/>
                        </a:ln>
                        <a:solidFill>
                          <a:schemeClr val="tx1"/>
                        </a:solidFill>
                        <a:effectLst/>
                        <a:latin typeface="Verdana" charset="0"/>
                        <a:ea typeface="ＭＳ Ｐゴシック" charset="-128"/>
                        <a:cs typeface="ＭＳ Ｐゴシック" charset="-128"/>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dirty="0">
                          <a:ln>
                            <a:noFill/>
                          </a:ln>
                          <a:solidFill>
                            <a:srgbClr val="66B729"/>
                          </a:solidFill>
                          <a:effectLst/>
                          <a:latin typeface="Verdana" charset="0"/>
                          <a:ea typeface="ＭＳ Ｐゴシック" charset="-128"/>
                          <a:cs typeface="ＭＳ Ｐゴシック" charset="-128"/>
                        </a:rPr>
                        <a:t>Do</a:t>
                      </a:r>
                      <a:endParaRPr kumimoji="0" lang="en-US" sz="2400" b="0" i="0" u="none" strike="noStrike" cap="none" normalizeH="0" baseline="0" dirty="0">
                        <a:ln>
                          <a:noFill/>
                        </a:ln>
                        <a:solidFill>
                          <a:schemeClr val="tx1"/>
                        </a:solidFill>
                        <a:effectLst/>
                        <a:latin typeface="Verdana" charset="0"/>
                        <a:ea typeface="ＭＳ Ｐゴシック" charset="-128"/>
                        <a:cs typeface="ＭＳ Ｐゴシック" charset="-128"/>
                      </a:endParaRPr>
                    </a:p>
                  </a:txBody>
                  <a:tcPr horzOverflow="overflow">
                    <a:lnL>
                      <a:noFill/>
                    </a:lnL>
                    <a:lnR cap="flat">
                      <a:noFill/>
                    </a:lnR>
                    <a:lnT cap="flat">
                      <a:noFill/>
                    </a:lnT>
                    <a:lnB cap="flat">
                      <a:noFill/>
                    </a:lnB>
                    <a:lnTlToBr>
                      <a:noFill/>
                    </a:lnTlToBr>
                    <a:lnBlToTr>
                      <a:noFill/>
                    </a:lnBlToTr>
                    <a:noFill/>
                  </a:tcPr>
                </a:tc>
              </a:tr>
            </a:tbl>
          </a:graphicData>
        </a:graphic>
      </p:graphicFrame>
      <p:graphicFrame>
        <p:nvGraphicFramePr>
          <p:cNvPr id="401586" name="Group 178"/>
          <p:cNvGraphicFramePr>
            <a:graphicFrameLocks noGrp="1"/>
          </p:cNvGraphicFramePr>
          <p:nvPr/>
        </p:nvGraphicFramePr>
        <p:xfrm>
          <a:off x="406400" y="3070225"/>
          <a:ext cx="6743700" cy="1473200"/>
        </p:xfrm>
        <a:graphic>
          <a:graphicData uri="http://schemas.openxmlformats.org/drawingml/2006/table">
            <a:tbl>
              <a:tblPr/>
              <a:tblGrid>
                <a:gridCol w="1803400"/>
                <a:gridCol w="2070100"/>
                <a:gridCol w="1066800"/>
                <a:gridCol w="1803400"/>
              </a:tblGrid>
              <a:tr h="1473200">
                <a:tc>
                  <a:txBody>
                    <a:bodyPr/>
                    <a:lstStyle/>
                    <a:p>
                      <a:pPr marL="0" marR="0" lvl="0" indent="0" algn="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t>Testing Effect</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t>Study </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800" b="0" i="0" u="none" strike="noStrike" cap="none" normalizeH="0" baseline="0">
                          <a:ln>
                            <a:noFill/>
                          </a:ln>
                          <a:solidFill>
                            <a:schemeClr val="tx1"/>
                          </a:solidFill>
                          <a:effectLst/>
                          <a:latin typeface="Verdana" charset="0"/>
                          <a:ea typeface="ＭＳ Ｐゴシック" charset="-128"/>
                          <a:cs typeface="ＭＳ Ｐゴシック" charset="-128"/>
                        </a:rPr>
                        <a:t>lao3shi1 </a:t>
                      </a:r>
                      <a:br>
                        <a:rPr kumimoji="0" lang="en-US" sz="1800" b="0" i="0" u="none" strike="noStrike" cap="none" normalizeH="0" baseline="0">
                          <a:ln>
                            <a:noFill/>
                          </a:ln>
                          <a:solidFill>
                            <a:schemeClr val="tx1"/>
                          </a:solidFill>
                          <a:effectLst/>
                          <a:latin typeface="Verdana" charset="0"/>
                          <a:ea typeface="ＭＳ Ｐゴシック" charset="-128"/>
                          <a:cs typeface="ＭＳ Ｐゴシック" charset="-128"/>
                        </a:rPr>
                      </a:br>
                      <a:r>
                        <a:rPr kumimoji="0" lang="en-US" sz="1800" b="0" i="0" u="none" strike="noStrike" cap="none" normalizeH="0" baseline="0">
                          <a:ln>
                            <a:noFill/>
                          </a:ln>
                          <a:solidFill>
                            <a:schemeClr val="tx1"/>
                          </a:solidFill>
                          <a:effectLst/>
                          <a:latin typeface="Verdana" charset="0"/>
                          <a:ea typeface="ＭＳ Ｐゴシック" charset="-128"/>
                          <a:cs typeface="ＭＳ Ｐゴシック" charset="-128"/>
                        </a:rPr>
                        <a:t>-&gt; teacher</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18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t>Test </a:t>
                      </a:r>
                      <a:b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br>
                      <a:r>
                        <a:rPr kumimoji="0" lang="en-US" sz="1800" b="0" i="0" u="none" strike="noStrike" cap="none" normalizeH="0" baseline="0">
                          <a:ln>
                            <a:noFill/>
                          </a:ln>
                          <a:solidFill>
                            <a:schemeClr val="tx1"/>
                          </a:solidFill>
                          <a:effectLst/>
                          <a:latin typeface="Verdana" charset="0"/>
                          <a:ea typeface="ＭＳ Ｐゴシック" charset="-128"/>
                          <a:cs typeface="ＭＳ Ｐゴシック" charset="-128"/>
                        </a:rPr>
                        <a:t>lao3shi1 </a:t>
                      </a:r>
                      <a:br>
                        <a:rPr kumimoji="0" lang="en-US" sz="1800" b="0" i="0" u="none" strike="noStrike" cap="none" normalizeH="0" baseline="0">
                          <a:ln>
                            <a:noFill/>
                          </a:ln>
                          <a:solidFill>
                            <a:schemeClr val="tx1"/>
                          </a:solidFill>
                          <a:effectLst/>
                          <a:latin typeface="Verdana" charset="0"/>
                          <a:ea typeface="ＭＳ Ｐゴシック" charset="-128"/>
                          <a:cs typeface="ＭＳ Ｐゴシック" charset="-128"/>
                        </a:rPr>
                      </a:br>
                      <a:r>
                        <a:rPr kumimoji="0" lang="en-US" sz="1800" b="0" i="0" u="none" strike="noStrike" cap="none" normalizeH="0" baseline="0">
                          <a:ln>
                            <a:noFill/>
                          </a:ln>
                          <a:solidFill>
                            <a:schemeClr val="tx1"/>
                          </a:solidFill>
                          <a:effectLst/>
                          <a:latin typeface="Verdana" charset="0"/>
                          <a:ea typeface="ＭＳ Ｐゴシック" charset="-128"/>
                          <a:cs typeface="ＭＳ Ｐゴシック" charset="-128"/>
                        </a:rPr>
                        <a:t>-&gt; ?</a:t>
                      </a:r>
                    </a:p>
                  </a:txBody>
                  <a:tcPr anchor="ctr" horzOverflow="overflow">
                    <a:lnL>
                      <a:noFill/>
                    </a:lnL>
                    <a:lnR cap="flat">
                      <a:noFill/>
                    </a:lnR>
                    <a:lnT cap="flat">
                      <a:noFill/>
                    </a:lnT>
                    <a:lnB cap="flat">
                      <a:noFill/>
                    </a:lnB>
                    <a:lnTlToBr>
                      <a:noFill/>
                    </a:lnTlToBr>
                    <a:lnBlToTr>
                      <a:noFill/>
                    </a:lnBlToTr>
                    <a:noFill/>
                  </a:tcPr>
                </a:tc>
              </a:tr>
            </a:tbl>
          </a:graphicData>
        </a:graphic>
      </p:graphicFrame>
      <p:graphicFrame>
        <p:nvGraphicFramePr>
          <p:cNvPr id="401622" name="Group 214"/>
          <p:cNvGraphicFramePr>
            <a:graphicFrameLocks noGrp="1"/>
          </p:cNvGraphicFramePr>
          <p:nvPr/>
        </p:nvGraphicFramePr>
        <p:xfrm>
          <a:off x="406400" y="4543425"/>
          <a:ext cx="6743700" cy="2107692"/>
        </p:xfrm>
        <a:graphic>
          <a:graphicData uri="http://schemas.openxmlformats.org/drawingml/2006/table">
            <a:tbl>
              <a:tblPr/>
              <a:tblGrid>
                <a:gridCol w="1803400"/>
                <a:gridCol w="2070100"/>
                <a:gridCol w="1066800"/>
                <a:gridCol w="1803400"/>
              </a:tblGrid>
              <a:tr h="1181100">
                <a:tc>
                  <a:txBody>
                    <a:bodyPr/>
                    <a:lstStyle/>
                    <a:p>
                      <a:pPr marL="0" marR="0" lvl="0" indent="0" algn="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t>Worked</a:t>
                      </a:r>
                      <a:b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br>
                      <a: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t>Examples</a:t>
                      </a:r>
                    </a:p>
                  </a:txBody>
                  <a:tcPr marT="36576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t>Example </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800" b="0" i="0" u="none" strike="noStrike" cap="none" normalizeH="0" baseline="0">
                          <a:ln>
                            <a:noFill/>
                          </a:ln>
                          <a:solidFill>
                            <a:schemeClr val="tx1"/>
                          </a:solidFill>
                          <a:effectLst/>
                          <a:latin typeface="Verdana" charset="0"/>
                        </a:rPr>
                        <a:t>Solve </a:t>
                      </a:r>
                      <a:br>
                        <a:rPr kumimoji="0" lang="en-US" sz="1800" b="0" i="0" u="none" strike="noStrike" cap="none" normalizeH="0" baseline="0">
                          <a:ln>
                            <a:noFill/>
                          </a:ln>
                          <a:solidFill>
                            <a:schemeClr val="tx1"/>
                          </a:solidFill>
                          <a:effectLst/>
                          <a:latin typeface="Verdana" charset="0"/>
                        </a:rPr>
                      </a:br>
                      <a:r>
                        <a:rPr kumimoji="0" lang="en-US" sz="1800" b="0" i="0" u="none" strike="noStrike" cap="none" normalizeH="0" baseline="0">
                          <a:ln>
                            <a:noFill/>
                          </a:ln>
                          <a:solidFill>
                            <a:schemeClr val="tx1"/>
                          </a:solidFill>
                          <a:effectLst/>
                          <a:latin typeface="Verdana" charset="0"/>
                        </a:rPr>
                        <a:t>(a+b)/c = d</a:t>
                      </a:r>
                      <a:r>
                        <a:rPr kumimoji="0" lang="en-US" sz="1800" b="0" i="0" u="none" strike="noStrike" cap="none" normalizeH="0" baseline="0">
                          <a:ln>
                            <a:noFill/>
                          </a:ln>
                          <a:solidFill>
                            <a:schemeClr val="tx1"/>
                          </a:solidFill>
                          <a:effectLst/>
                          <a:latin typeface="Verdana" charset="0"/>
                          <a:ea typeface="ＭＳ Ｐゴシック" charset="-128"/>
                          <a:cs typeface="ＭＳ Ｐゴシック" charset="-128"/>
                        </a:rPr>
                        <a:t> </a:t>
                      </a:r>
                      <a:br>
                        <a:rPr kumimoji="0" lang="en-US" sz="1800" b="0" i="0" u="none" strike="noStrike" cap="none" normalizeH="0" baseline="0">
                          <a:ln>
                            <a:noFill/>
                          </a:ln>
                          <a:solidFill>
                            <a:schemeClr val="tx1"/>
                          </a:solidFill>
                          <a:effectLst/>
                          <a:latin typeface="Verdana" charset="0"/>
                          <a:ea typeface="ＭＳ Ｐゴシック" charset="-128"/>
                          <a:cs typeface="ＭＳ Ｐゴシック" charset="-128"/>
                        </a:rPr>
                      </a:br>
                      <a:r>
                        <a:rPr kumimoji="0" lang="en-US" sz="1800" b="0" i="0" u="none" strike="noStrike" cap="none" normalizeH="0" baseline="0">
                          <a:ln>
                            <a:noFill/>
                          </a:ln>
                          <a:solidFill>
                            <a:schemeClr val="tx1"/>
                          </a:solidFill>
                          <a:effectLst/>
                          <a:latin typeface="Verdana" charset="0"/>
                          <a:ea typeface="ＭＳ Ｐゴシック" charset="-128"/>
                          <a:cs typeface="ＭＳ Ｐゴシック" charset="-128"/>
                        </a:rPr>
                        <a:t>-&gt;</a:t>
                      </a:r>
                      <a:r>
                        <a:rPr kumimoji="0" lang="en-US" sz="1800" b="0" i="0" u="none" strike="noStrike" cap="none" normalizeH="0" baseline="0">
                          <a:ln>
                            <a:noFill/>
                          </a:ln>
                          <a:solidFill>
                            <a:schemeClr val="tx1"/>
                          </a:solidFill>
                          <a:effectLst/>
                          <a:latin typeface="Verdana" charset="0"/>
                        </a:rPr>
                        <a:t> </a:t>
                      </a:r>
                    </a:p>
                    <a:p>
                      <a:pPr marL="0" marR="0" lvl="0" indent="0" algn="l" defTabSz="914400" rtl="0" eaLnBrk="0" fontAlgn="base" latinLnBrk="0" hangingPunct="0">
                        <a:lnSpc>
                          <a:spcPct val="90000"/>
                        </a:lnSpc>
                        <a:spcBef>
                          <a:spcPct val="20000"/>
                        </a:spcBef>
                        <a:spcAft>
                          <a:spcPct val="0"/>
                        </a:spcAft>
                        <a:buClrTx/>
                        <a:buSzPct val="100000"/>
                        <a:buFontTx/>
                        <a:buNone/>
                        <a:tabLst/>
                      </a:pPr>
                      <a:r>
                        <a:rPr kumimoji="0" lang="en-US" sz="1800" b="0" i="0" u="none" strike="noStrike" cap="none" normalizeH="0" baseline="0">
                          <a:ln>
                            <a:noFill/>
                          </a:ln>
                          <a:solidFill>
                            <a:schemeClr val="tx1"/>
                          </a:solidFill>
                          <a:effectLst/>
                          <a:latin typeface="Verdana" charset="0"/>
                        </a:rPr>
                        <a:t>(a+b)/c = d</a:t>
                      </a:r>
                      <a:br>
                        <a:rPr kumimoji="0" lang="en-US" sz="1800" b="0" i="0" u="none" strike="noStrike" cap="none" normalizeH="0" baseline="0">
                          <a:ln>
                            <a:noFill/>
                          </a:ln>
                          <a:solidFill>
                            <a:schemeClr val="tx1"/>
                          </a:solidFill>
                          <a:effectLst/>
                          <a:latin typeface="Verdana" charset="0"/>
                        </a:rPr>
                      </a:br>
                      <a:r>
                        <a:rPr kumimoji="0" lang="en-US" sz="1800" b="0" i="0" u="none" strike="noStrike" cap="none" normalizeH="0" baseline="0">
                          <a:ln>
                            <a:noFill/>
                          </a:ln>
                          <a:solidFill>
                            <a:schemeClr val="tx1"/>
                          </a:solidFill>
                          <a:effectLst/>
                          <a:latin typeface="Verdana" charset="0"/>
                        </a:rPr>
                        <a:t>     a+b = dc</a:t>
                      </a:r>
                      <a:br>
                        <a:rPr kumimoji="0" lang="en-US" sz="1800" b="0" i="0" u="none" strike="noStrike" cap="none" normalizeH="0" baseline="0">
                          <a:ln>
                            <a:noFill/>
                          </a:ln>
                          <a:solidFill>
                            <a:schemeClr val="tx1"/>
                          </a:solidFill>
                          <a:effectLst/>
                          <a:latin typeface="Verdana" charset="0"/>
                        </a:rPr>
                      </a:br>
                      <a:r>
                        <a:rPr kumimoji="0" lang="en-US" sz="1800" b="0" i="0" u="none" strike="noStrike" cap="none" normalizeH="0" baseline="0">
                          <a:ln>
                            <a:noFill/>
                          </a:ln>
                          <a:solidFill>
                            <a:schemeClr val="tx1"/>
                          </a:solidFill>
                          <a:effectLst/>
                          <a:latin typeface="Verdana" charset="0"/>
                        </a:rPr>
                        <a:t>         a = dc - b</a:t>
                      </a: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anchor="ct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t>Problem </a:t>
                      </a:r>
                      <a:r>
                        <a:rPr kumimoji="0" lang="en-US" sz="1800" b="0" i="0" u="none" strike="noStrike" cap="none" normalizeH="0" baseline="0">
                          <a:ln>
                            <a:noFill/>
                          </a:ln>
                          <a:solidFill>
                            <a:schemeClr val="tx1"/>
                          </a:solidFill>
                          <a:effectLst/>
                          <a:latin typeface="Verdana" charset="0"/>
                        </a:rPr>
                        <a:t>Solve </a:t>
                      </a:r>
                      <a:br>
                        <a:rPr kumimoji="0" lang="en-US" sz="1800" b="0" i="0" u="none" strike="noStrike" cap="none" normalizeH="0" baseline="0">
                          <a:ln>
                            <a:noFill/>
                          </a:ln>
                          <a:solidFill>
                            <a:schemeClr val="tx1"/>
                          </a:solidFill>
                          <a:effectLst/>
                          <a:latin typeface="Verdana" charset="0"/>
                        </a:rPr>
                      </a:br>
                      <a:r>
                        <a:rPr kumimoji="0" lang="en-US" sz="1800" b="0" i="0" u="none" strike="noStrike" cap="none" normalizeH="0" baseline="0">
                          <a:ln>
                            <a:noFill/>
                          </a:ln>
                          <a:solidFill>
                            <a:schemeClr val="tx1"/>
                          </a:solidFill>
                          <a:effectLst/>
                          <a:latin typeface="Verdana" charset="0"/>
                        </a:rPr>
                        <a:t>(a+b)/c = d</a:t>
                      </a:r>
                      <a:r>
                        <a:rPr kumimoji="0" lang="en-US" sz="1800" b="0" i="0" u="none" strike="noStrike" cap="none" normalizeH="0" baseline="0">
                          <a:ln>
                            <a:noFill/>
                          </a:ln>
                          <a:solidFill>
                            <a:schemeClr val="tx1"/>
                          </a:solidFill>
                          <a:effectLst/>
                          <a:latin typeface="Verdana" charset="0"/>
                          <a:ea typeface="ＭＳ Ｐゴシック" charset="-128"/>
                          <a:cs typeface="ＭＳ Ｐゴシック" charset="-128"/>
                        </a:rPr>
                        <a:t>  </a:t>
                      </a:r>
                      <a:br>
                        <a:rPr kumimoji="0" lang="en-US" sz="1800" b="0" i="0" u="none" strike="noStrike" cap="none" normalizeH="0" baseline="0">
                          <a:ln>
                            <a:noFill/>
                          </a:ln>
                          <a:solidFill>
                            <a:schemeClr val="tx1"/>
                          </a:solidFill>
                          <a:effectLst/>
                          <a:latin typeface="Verdana" charset="0"/>
                          <a:ea typeface="ＭＳ Ｐゴシック" charset="-128"/>
                          <a:cs typeface="ＭＳ Ｐゴシック" charset="-128"/>
                        </a:rPr>
                      </a:br>
                      <a:r>
                        <a:rPr kumimoji="0" lang="en-US" sz="1800" b="0" i="0" u="none" strike="noStrike" cap="none" normalizeH="0" baseline="0">
                          <a:ln>
                            <a:noFill/>
                          </a:ln>
                          <a:solidFill>
                            <a:schemeClr val="tx1"/>
                          </a:solidFill>
                          <a:effectLst/>
                          <a:latin typeface="Verdana" charset="0"/>
                          <a:ea typeface="ＭＳ Ｐゴシック" charset="-128"/>
                          <a:cs typeface="ＭＳ Ｐゴシック" charset="-128"/>
                        </a:rPr>
                        <a:t>-&gt; </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800" b="0" i="0" u="none" strike="noStrike" cap="none" normalizeH="0" baseline="0">
                          <a:ln>
                            <a:noFill/>
                          </a:ln>
                          <a:solidFill>
                            <a:schemeClr val="tx1"/>
                          </a:solidFill>
                          <a:effectLst/>
                          <a:latin typeface="Verdana" charset="0"/>
                          <a:ea typeface="ＭＳ Ｐゴシック" charset="-128"/>
                          <a:cs typeface="ＭＳ Ｐゴシック" charset="-128"/>
                        </a:rPr>
                        <a:t>?</a:t>
                      </a:r>
                    </a:p>
                  </a:txBody>
                  <a:tcPr horzOverflow="overflow">
                    <a:lnL>
                      <a:noFill/>
                    </a:lnL>
                    <a:lnR cap="flat">
                      <a:noFill/>
                    </a:lnR>
                    <a:lnT cap="flat">
                      <a:noFill/>
                    </a:lnT>
                    <a:lnB cap="flat">
                      <a:noFill/>
                    </a:lnB>
                    <a:lnTlToBr>
                      <a:noFill/>
                    </a:lnTlToBr>
                    <a:lnBlToTr>
                      <a:noFill/>
                    </a:lnBlToTr>
                    <a:noFill/>
                  </a:tcPr>
                </a:tc>
              </a:tr>
            </a:tbl>
          </a:graphicData>
        </a:graphic>
      </p:graphicFrame>
    </p:spTree>
    <p:custDataLst>
      <p:tags r:id="rId1"/>
    </p:custDataLst>
  </p:cSld>
  <p:clrMapOvr>
    <a:masterClrMapping/>
  </p:clrMapOvr>
  <p:transition xmlns:p14="http://schemas.microsoft.com/office/powerpoint/2010/main" advTm="633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015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015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01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393700"/>
            <a:ext cx="7772400" cy="558800"/>
          </a:xfrm>
        </p:spPr>
        <p:txBody>
          <a:bodyPr/>
          <a:lstStyle/>
          <a:p>
            <a:r>
              <a:rPr lang="en-US" sz="3200" dirty="0">
                <a:solidFill>
                  <a:srgbClr val="FFFF00"/>
                </a:solidFill>
                <a:ea typeface="ＭＳ Ｐゴシック" pitchFamily="1" charset="-128"/>
                <a:cs typeface="ＭＳ Ｐゴシック" pitchFamily="1" charset="-128"/>
              </a:rPr>
              <a:t>Study &amp; example </a:t>
            </a:r>
            <a:r>
              <a:rPr lang="en-US" sz="3200" i="1" dirty="0">
                <a:solidFill>
                  <a:srgbClr val="FFFF00"/>
                </a:solidFill>
                <a:ea typeface="ＭＳ Ｐゴシック" pitchFamily="1" charset="-128"/>
                <a:cs typeface="ＭＳ Ｐゴシック" pitchFamily="1" charset="-128"/>
              </a:rPr>
              <a:t>give</a:t>
            </a:r>
            <a:r>
              <a:rPr lang="en-US" sz="3200" dirty="0">
                <a:solidFill>
                  <a:srgbClr val="FFFF00"/>
                </a:solidFill>
                <a:ea typeface="ＭＳ Ｐゴシック" pitchFamily="1" charset="-128"/>
                <a:cs typeface="ＭＳ Ｐゴシック" pitchFamily="1" charset="-128"/>
              </a:rPr>
              <a:t>, </a:t>
            </a:r>
            <a:br>
              <a:rPr lang="en-US" sz="3200" dirty="0">
                <a:solidFill>
                  <a:srgbClr val="FFFF00"/>
                </a:solidFill>
                <a:ea typeface="ＭＳ Ｐゴシック" pitchFamily="1" charset="-128"/>
                <a:cs typeface="ＭＳ Ｐゴシック" pitchFamily="1" charset="-128"/>
              </a:rPr>
            </a:br>
            <a:r>
              <a:rPr lang="en-US" sz="3200" dirty="0">
                <a:solidFill>
                  <a:srgbClr val="FFFF00"/>
                </a:solidFill>
                <a:ea typeface="ＭＳ Ｐゴシック" pitchFamily="1" charset="-128"/>
                <a:cs typeface="ＭＳ Ｐゴシック" pitchFamily="1" charset="-128"/>
              </a:rPr>
              <a:t>test &amp; problem </a:t>
            </a:r>
            <a:r>
              <a:rPr lang="en-US" sz="3200" i="1" dirty="0">
                <a:solidFill>
                  <a:srgbClr val="FFFF00"/>
                </a:solidFill>
                <a:ea typeface="ＭＳ Ｐゴシック" pitchFamily="1" charset="-128"/>
                <a:cs typeface="ＭＳ Ｐゴシック" pitchFamily="1" charset="-128"/>
              </a:rPr>
              <a:t>elicit</a:t>
            </a:r>
            <a:endParaRPr lang="en-US" sz="3200" dirty="0">
              <a:solidFill>
                <a:srgbClr val="FFFF00"/>
              </a:solidFill>
              <a:ea typeface="ＭＳ Ｐゴシック" pitchFamily="1" charset="-128"/>
              <a:cs typeface="ＭＳ Ｐゴシック" pitchFamily="1" charset="-128"/>
            </a:endParaRPr>
          </a:p>
        </p:txBody>
      </p:sp>
      <p:graphicFrame>
        <p:nvGraphicFramePr>
          <p:cNvPr id="405568" name="Group 64"/>
          <p:cNvGraphicFramePr>
            <a:graphicFrameLocks noGrp="1"/>
          </p:cNvGraphicFramePr>
          <p:nvPr/>
        </p:nvGraphicFramePr>
        <p:xfrm>
          <a:off x="406400" y="2613025"/>
          <a:ext cx="6743700" cy="3492500"/>
        </p:xfrm>
        <a:graphic>
          <a:graphicData uri="http://schemas.openxmlformats.org/drawingml/2006/table">
            <a:tbl>
              <a:tblPr/>
              <a:tblGrid>
                <a:gridCol w="1803400"/>
                <a:gridCol w="2070100"/>
                <a:gridCol w="1066800"/>
                <a:gridCol w="1803400"/>
              </a:tblGrid>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rgbClr val="66B729"/>
                          </a:solidFill>
                          <a:effectLst/>
                          <a:latin typeface="Verdana" charset="0"/>
                          <a:ea typeface="ＭＳ Ｐゴシック" charset="-128"/>
                          <a:cs typeface="ＭＳ Ｐゴシック" charset="-128"/>
                        </a:rPr>
                        <a:t>Study</a:t>
                      </a: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rgbClr val="66B729"/>
                          </a:solidFill>
                          <a:effectLst/>
                          <a:latin typeface="Verdana" charset="0"/>
                          <a:ea typeface="ＭＳ Ｐゴシック" charset="-128"/>
                          <a:cs typeface="ＭＳ Ｐゴシック" charset="-128"/>
                        </a:rPr>
                        <a:t>Do</a:t>
                      </a: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horzOverflow="overflow">
                    <a:lnL>
                      <a:noFill/>
                    </a:lnL>
                    <a:lnR cap="flat">
                      <a:noFill/>
                    </a:lnR>
                    <a:lnT cap="flat">
                      <a:noFill/>
                    </a:lnT>
                    <a:lnB>
                      <a:noFill/>
                    </a:lnB>
                    <a:lnTlToBr>
                      <a:noFill/>
                    </a:lnTlToBr>
                    <a:lnBlToTr>
                      <a:noFill/>
                    </a:lnBlToTr>
                    <a:noFill/>
                  </a:tcPr>
                </a:tc>
              </a:tr>
              <a:tr h="1473200">
                <a:tc>
                  <a:txBody>
                    <a:bodyPr/>
                    <a:lstStyle/>
                    <a:p>
                      <a:pPr marL="0" marR="0" lvl="0" indent="0" algn="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t>Testing Effect</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t>Study </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800" b="0" i="0" u="none" strike="noStrike" cap="none" normalizeH="0" baseline="0">
                          <a:ln>
                            <a:noFill/>
                          </a:ln>
                          <a:solidFill>
                            <a:schemeClr val="tx1"/>
                          </a:solidFill>
                          <a:effectLst/>
                          <a:latin typeface="Verdana" charset="0"/>
                          <a:ea typeface="ＭＳ Ｐゴシック" charset="-128"/>
                          <a:cs typeface="ＭＳ Ｐゴシック" charset="-128"/>
                        </a:rPr>
                        <a:t>A -&gt; B</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18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t>Test </a:t>
                      </a:r>
                      <a:b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br>
                      <a:r>
                        <a:rPr kumimoji="0" lang="en-US" sz="1800" b="0" i="0" u="none" strike="noStrike" cap="none" normalizeH="0" baseline="0">
                          <a:ln>
                            <a:noFill/>
                          </a:ln>
                          <a:solidFill>
                            <a:schemeClr val="tx1"/>
                          </a:solidFill>
                          <a:effectLst/>
                          <a:latin typeface="Verdana" charset="0"/>
                          <a:ea typeface="ＭＳ Ｐゴシック" charset="-128"/>
                          <a:cs typeface="ＭＳ Ｐゴシック" charset="-128"/>
                        </a:rPr>
                        <a:t>A -&gt; ?</a:t>
                      </a:r>
                    </a:p>
                  </a:txBody>
                  <a:tcPr anchor="ctr" horzOverflow="overflow">
                    <a:lnL>
                      <a:noFill/>
                    </a:lnL>
                    <a:lnR cap="flat">
                      <a:noFill/>
                    </a:lnR>
                    <a:lnT>
                      <a:noFill/>
                    </a:lnT>
                    <a:lnB>
                      <a:noFill/>
                    </a:lnB>
                    <a:lnTlToBr>
                      <a:noFill/>
                    </a:lnTlToBr>
                    <a:lnBlToTr>
                      <a:noFill/>
                    </a:lnBlToTr>
                    <a:noFill/>
                  </a:tcPr>
                </a:tc>
              </a:tr>
              <a:tr h="1562100">
                <a:tc>
                  <a:txBody>
                    <a:bodyPr/>
                    <a:lstStyle/>
                    <a:p>
                      <a:pPr marL="0" marR="0" lvl="0" indent="0" algn="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t>Worked</a:t>
                      </a:r>
                      <a:b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br>
                      <a: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t>Examples</a:t>
                      </a:r>
                    </a:p>
                  </a:txBody>
                  <a:tcPr marT="36576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t>Example </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800" b="0" i="0" u="none" strike="noStrike" cap="none" normalizeH="0" baseline="0">
                          <a:ln>
                            <a:noFill/>
                          </a:ln>
                          <a:solidFill>
                            <a:schemeClr val="tx1"/>
                          </a:solidFill>
                          <a:effectLst/>
                          <a:latin typeface="Verdana" charset="0"/>
                        </a:rPr>
                        <a:t>A</a:t>
                      </a:r>
                      <a:r>
                        <a:rPr kumimoji="0" lang="en-US" sz="1800" b="0" i="0" u="none" strike="noStrike" cap="none" normalizeH="0" baseline="0">
                          <a:ln>
                            <a:noFill/>
                          </a:ln>
                          <a:solidFill>
                            <a:schemeClr val="tx1"/>
                          </a:solidFill>
                          <a:effectLst/>
                          <a:latin typeface="Verdana" charset="0"/>
                          <a:ea typeface="ＭＳ Ｐゴシック" charset="-128"/>
                          <a:cs typeface="ＭＳ Ｐゴシック" charset="-128"/>
                        </a:rPr>
                        <a:t> -&gt;</a:t>
                      </a:r>
                      <a:r>
                        <a:rPr kumimoji="0" lang="en-US" sz="1800" b="0" i="0" u="none" strike="noStrike" cap="none" normalizeH="0" baseline="0">
                          <a:ln>
                            <a:noFill/>
                          </a:ln>
                          <a:solidFill>
                            <a:schemeClr val="tx1"/>
                          </a:solidFill>
                          <a:effectLst/>
                          <a:latin typeface="Verdana" charset="0"/>
                        </a:rPr>
                        <a:t> B</a:t>
                      </a: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t>Problem </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800" b="0" i="0" u="none" strike="noStrike" cap="none" normalizeH="0" baseline="0">
                          <a:ln>
                            <a:noFill/>
                          </a:ln>
                          <a:solidFill>
                            <a:schemeClr val="tx1"/>
                          </a:solidFill>
                          <a:effectLst/>
                          <a:latin typeface="Verdana" charset="0"/>
                        </a:rPr>
                        <a:t>A </a:t>
                      </a:r>
                      <a:r>
                        <a:rPr kumimoji="0" lang="en-US" sz="1800" b="0" i="0" u="none" strike="noStrike" cap="none" normalizeH="0" baseline="0">
                          <a:ln>
                            <a:noFill/>
                          </a:ln>
                          <a:solidFill>
                            <a:schemeClr val="tx1"/>
                          </a:solidFill>
                          <a:effectLst/>
                          <a:latin typeface="Verdana" charset="0"/>
                          <a:ea typeface="ＭＳ Ｐゴシック" charset="-128"/>
                          <a:cs typeface="ＭＳ Ｐゴシック" charset="-128"/>
                        </a:rPr>
                        <a:t>-&gt; ?</a:t>
                      </a:r>
                    </a:p>
                  </a:txBody>
                  <a:tcPr horzOverflow="overflow">
                    <a:lnL>
                      <a:noFill/>
                    </a:lnL>
                    <a:lnR cap="flat">
                      <a:noFill/>
                    </a:lnR>
                    <a:lnT>
                      <a:noFill/>
                    </a:lnT>
                    <a:lnB cap="flat">
                      <a:noFill/>
                    </a:lnB>
                    <a:lnTlToBr>
                      <a:noFill/>
                    </a:lnTlToBr>
                    <a:lnBlToTr>
                      <a:noFill/>
                    </a:lnBlToTr>
                    <a:noFill/>
                  </a:tcPr>
                </a:tc>
              </a:tr>
            </a:tbl>
          </a:graphicData>
        </a:graphic>
      </p:graphicFrame>
      <p:grpSp>
        <p:nvGrpSpPr>
          <p:cNvPr id="2" name="Group 29"/>
          <p:cNvGrpSpPr>
            <a:grpSpLocks/>
          </p:cNvGrpSpPr>
          <p:nvPr/>
        </p:nvGrpSpPr>
        <p:grpSpPr bwMode="auto">
          <a:xfrm>
            <a:off x="6908802" y="2170113"/>
            <a:ext cx="1676401" cy="400050"/>
            <a:chOff x="4288" y="1335"/>
            <a:chExt cx="1056" cy="252"/>
          </a:xfrm>
        </p:grpSpPr>
        <p:sp>
          <p:nvSpPr>
            <p:cNvPr id="48161" name="Text Box 30"/>
            <p:cNvSpPr txBox="1">
              <a:spLocks noChangeArrowheads="1"/>
            </p:cNvSpPr>
            <p:nvPr/>
          </p:nvSpPr>
          <p:spPr bwMode="auto">
            <a:xfrm>
              <a:off x="4590" y="1335"/>
              <a:ext cx="754" cy="252"/>
            </a:xfrm>
            <a:prstGeom prst="rect">
              <a:avLst/>
            </a:prstGeom>
            <a:noFill/>
            <a:ln w="12700">
              <a:noFill/>
              <a:miter lim="800000"/>
              <a:headEnd/>
              <a:tailEnd/>
            </a:ln>
          </p:spPr>
          <p:txBody>
            <a:bodyPr wrap="none">
              <a:prstTxWarp prst="textNoShape">
                <a:avLst/>
              </a:prstTxWarp>
              <a:spAutoFit/>
            </a:bodyPr>
            <a:lstStyle/>
            <a:p>
              <a:pPr eaLnBrk="0" hangingPunct="0"/>
              <a:r>
                <a:rPr lang="en-US" sz="2000">
                  <a:solidFill>
                    <a:srgbClr val="66B729"/>
                  </a:solidFill>
                  <a:latin typeface="Arial"/>
                  <a:cs typeface="Arial"/>
                </a:rPr>
                <a:t>Students</a:t>
              </a:r>
            </a:p>
          </p:txBody>
        </p:sp>
        <p:cxnSp>
          <p:nvCxnSpPr>
            <p:cNvPr id="48162" name="AutoShape 31"/>
            <p:cNvCxnSpPr>
              <a:cxnSpLocks noChangeShapeType="1"/>
            </p:cNvCxnSpPr>
            <p:nvPr/>
          </p:nvCxnSpPr>
          <p:spPr bwMode="auto">
            <a:xfrm rot="10800000" flipV="1">
              <a:off x="4288" y="1452"/>
              <a:ext cx="318" cy="88"/>
            </a:xfrm>
            <a:prstGeom prst="curvedConnector3">
              <a:avLst>
                <a:gd name="adj1" fmla="val 37731"/>
              </a:avLst>
            </a:prstGeom>
            <a:noFill/>
            <a:ln w="28575">
              <a:solidFill>
                <a:srgbClr val="66B729"/>
              </a:solidFill>
              <a:round/>
              <a:headEnd/>
              <a:tailEnd type="triangle" w="med" len="med"/>
            </a:ln>
          </p:spPr>
        </p:cxnSp>
      </p:grpSp>
      <p:grpSp>
        <p:nvGrpSpPr>
          <p:cNvPr id="3" name="Group 32"/>
          <p:cNvGrpSpPr>
            <a:grpSpLocks/>
          </p:cNvGrpSpPr>
          <p:nvPr/>
        </p:nvGrpSpPr>
        <p:grpSpPr bwMode="auto">
          <a:xfrm>
            <a:off x="6883402" y="1382713"/>
            <a:ext cx="1860551" cy="400050"/>
            <a:chOff x="4280" y="1071"/>
            <a:chExt cx="1172" cy="252"/>
          </a:xfrm>
        </p:grpSpPr>
        <p:sp>
          <p:nvSpPr>
            <p:cNvPr id="48159" name="Text Box 33"/>
            <p:cNvSpPr txBox="1">
              <a:spLocks noChangeArrowheads="1"/>
            </p:cNvSpPr>
            <p:nvPr/>
          </p:nvSpPr>
          <p:spPr bwMode="auto">
            <a:xfrm>
              <a:off x="4582" y="1071"/>
              <a:ext cx="870" cy="252"/>
            </a:xfrm>
            <a:prstGeom prst="rect">
              <a:avLst/>
            </a:prstGeom>
            <a:noFill/>
            <a:ln w="12700">
              <a:noFill/>
              <a:miter lim="800000"/>
              <a:headEnd/>
              <a:tailEnd/>
            </a:ln>
          </p:spPr>
          <p:txBody>
            <a:bodyPr wrap="none">
              <a:prstTxWarp prst="textNoShape">
                <a:avLst/>
              </a:prstTxWarp>
              <a:spAutoFit/>
            </a:bodyPr>
            <a:lstStyle/>
            <a:p>
              <a:pPr eaLnBrk="0" hangingPunct="0"/>
              <a:r>
                <a:rPr lang="en-US" sz="2000">
                  <a:solidFill>
                    <a:srgbClr val="FFFF00"/>
                  </a:solidFill>
                  <a:latin typeface="Arial"/>
                  <a:cs typeface="Arial"/>
                </a:rPr>
                <a:t>Instructors</a:t>
              </a:r>
            </a:p>
          </p:txBody>
        </p:sp>
        <p:cxnSp>
          <p:nvCxnSpPr>
            <p:cNvPr id="48160" name="AutoShape 34"/>
            <p:cNvCxnSpPr>
              <a:cxnSpLocks noChangeShapeType="1"/>
            </p:cNvCxnSpPr>
            <p:nvPr/>
          </p:nvCxnSpPr>
          <p:spPr bwMode="auto">
            <a:xfrm rot="10800000" flipV="1">
              <a:off x="4280" y="1204"/>
              <a:ext cx="318" cy="88"/>
            </a:xfrm>
            <a:prstGeom prst="curvedConnector3">
              <a:avLst>
                <a:gd name="adj1" fmla="val 37731"/>
              </a:avLst>
            </a:prstGeom>
            <a:noFill/>
            <a:ln w="28575">
              <a:solidFill>
                <a:srgbClr val="FFFF00"/>
              </a:solidFill>
              <a:round/>
              <a:headEnd/>
              <a:tailEnd type="triangle" w="med" len="med"/>
            </a:ln>
          </p:spPr>
        </p:cxnSp>
      </p:grpSp>
      <p:sp>
        <p:nvSpPr>
          <p:cNvPr id="48146" name="Line 35"/>
          <p:cNvSpPr>
            <a:spLocks noChangeShapeType="1"/>
          </p:cNvSpPr>
          <p:nvPr/>
        </p:nvSpPr>
        <p:spPr bwMode="auto">
          <a:xfrm>
            <a:off x="2813050" y="1701800"/>
            <a:ext cx="3429000" cy="0"/>
          </a:xfrm>
          <a:prstGeom prst="line">
            <a:avLst/>
          </a:prstGeom>
          <a:noFill/>
          <a:ln w="38100">
            <a:solidFill>
              <a:srgbClr val="FFFF00"/>
            </a:solidFill>
            <a:round/>
            <a:headEnd type="triangle" w="med" len="med"/>
            <a:tailEnd type="triangle" w="med" len="med"/>
          </a:ln>
        </p:spPr>
        <p:txBody>
          <a:bodyPr wrap="none" anchor="ctr">
            <a:prstTxWarp prst="textNoShape">
              <a:avLst/>
            </a:prstTxWarp>
          </a:bodyPr>
          <a:lstStyle/>
          <a:p>
            <a:pPr eaLnBrk="0" hangingPunct="0"/>
            <a:endParaRPr lang="en-US" sz="2000">
              <a:solidFill>
                <a:srgbClr val="FFFFFF"/>
              </a:solidFill>
              <a:latin typeface="Arial"/>
              <a:cs typeface="Arial"/>
            </a:endParaRPr>
          </a:p>
        </p:txBody>
      </p:sp>
      <p:sp>
        <p:nvSpPr>
          <p:cNvPr id="48147" name="Text Box 36"/>
          <p:cNvSpPr txBox="1">
            <a:spLocks noChangeArrowheads="1"/>
          </p:cNvSpPr>
          <p:nvPr/>
        </p:nvSpPr>
        <p:spPr bwMode="auto">
          <a:xfrm>
            <a:off x="3971925" y="1509713"/>
            <a:ext cx="1437688" cy="400110"/>
          </a:xfrm>
          <a:prstGeom prst="rect">
            <a:avLst/>
          </a:prstGeom>
          <a:solidFill>
            <a:schemeClr val="bg1"/>
          </a:solidFill>
          <a:ln w="12700">
            <a:noFill/>
            <a:miter lim="800000"/>
            <a:headEnd/>
            <a:tailEnd/>
          </a:ln>
        </p:spPr>
        <p:txBody>
          <a:bodyPr wrap="none">
            <a:prstTxWarp prst="textNoShape">
              <a:avLst/>
            </a:prstTxWarp>
            <a:spAutoFit/>
          </a:bodyPr>
          <a:lstStyle/>
          <a:p>
            <a:pPr eaLnBrk="0" hangingPunct="0"/>
            <a:r>
              <a:rPr lang="en-US" sz="2000">
                <a:solidFill>
                  <a:srgbClr val="FFFF00"/>
                </a:solidFill>
                <a:latin typeface="Arial"/>
                <a:cs typeface="Arial"/>
              </a:rPr>
              <a:t>Assistance</a:t>
            </a:r>
          </a:p>
        </p:txBody>
      </p:sp>
      <p:sp>
        <p:nvSpPr>
          <p:cNvPr id="48148" name="Text Box 37"/>
          <p:cNvSpPr txBox="1">
            <a:spLocks noChangeArrowheads="1"/>
          </p:cNvSpPr>
          <p:nvPr/>
        </p:nvSpPr>
        <p:spPr bwMode="auto">
          <a:xfrm>
            <a:off x="2155825" y="1509713"/>
            <a:ext cx="708025" cy="396875"/>
          </a:xfrm>
          <a:prstGeom prst="rect">
            <a:avLst/>
          </a:prstGeom>
          <a:noFill/>
          <a:ln w="12700">
            <a:noFill/>
            <a:miter lim="800000"/>
            <a:headEnd/>
            <a:tailEnd/>
          </a:ln>
        </p:spPr>
        <p:txBody>
          <a:bodyPr wrap="none">
            <a:prstTxWarp prst="textNoShape">
              <a:avLst/>
            </a:prstTxWarp>
            <a:spAutoFit/>
          </a:bodyPr>
          <a:lstStyle/>
          <a:p>
            <a:pPr eaLnBrk="0" hangingPunct="0"/>
            <a:r>
              <a:rPr lang="en-US" sz="2000">
                <a:solidFill>
                  <a:srgbClr val="FFFF00"/>
                </a:solidFill>
                <a:latin typeface="Arial"/>
                <a:cs typeface="Arial"/>
              </a:rPr>
              <a:t>High</a:t>
            </a:r>
          </a:p>
        </p:txBody>
      </p:sp>
      <p:sp>
        <p:nvSpPr>
          <p:cNvPr id="48149" name="Text Box 38"/>
          <p:cNvSpPr txBox="1">
            <a:spLocks noChangeArrowheads="1"/>
          </p:cNvSpPr>
          <p:nvPr/>
        </p:nvSpPr>
        <p:spPr bwMode="auto">
          <a:xfrm>
            <a:off x="6257925" y="1509713"/>
            <a:ext cx="671979" cy="400110"/>
          </a:xfrm>
          <a:prstGeom prst="rect">
            <a:avLst/>
          </a:prstGeom>
          <a:noFill/>
          <a:ln w="12700">
            <a:noFill/>
            <a:miter lim="800000"/>
            <a:headEnd/>
            <a:tailEnd/>
          </a:ln>
        </p:spPr>
        <p:txBody>
          <a:bodyPr wrap="none">
            <a:prstTxWarp prst="textNoShape">
              <a:avLst/>
            </a:prstTxWarp>
            <a:spAutoFit/>
          </a:bodyPr>
          <a:lstStyle/>
          <a:p>
            <a:pPr eaLnBrk="0" hangingPunct="0"/>
            <a:r>
              <a:rPr lang="en-US" sz="2000">
                <a:solidFill>
                  <a:srgbClr val="FFFF00"/>
                </a:solidFill>
                <a:latin typeface="Arial"/>
                <a:cs typeface="Arial"/>
              </a:rPr>
              <a:t>Low</a:t>
            </a:r>
          </a:p>
        </p:txBody>
      </p:sp>
      <p:sp>
        <p:nvSpPr>
          <p:cNvPr id="48150" name="Line 39"/>
          <p:cNvSpPr>
            <a:spLocks noChangeShapeType="1"/>
          </p:cNvSpPr>
          <p:nvPr/>
        </p:nvSpPr>
        <p:spPr bwMode="auto">
          <a:xfrm>
            <a:off x="2813050" y="2489200"/>
            <a:ext cx="3429000" cy="0"/>
          </a:xfrm>
          <a:prstGeom prst="line">
            <a:avLst/>
          </a:prstGeom>
          <a:noFill/>
          <a:ln w="38100">
            <a:solidFill>
              <a:srgbClr val="66B729"/>
            </a:solidFill>
            <a:round/>
            <a:headEnd type="triangle" w="med" len="med"/>
            <a:tailEnd type="triangle" w="med" len="med"/>
          </a:ln>
        </p:spPr>
        <p:txBody>
          <a:bodyPr wrap="none" anchor="ctr">
            <a:prstTxWarp prst="textNoShape">
              <a:avLst/>
            </a:prstTxWarp>
          </a:bodyPr>
          <a:lstStyle/>
          <a:p>
            <a:pPr eaLnBrk="0" hangingPunct="0"/>
            <a:endParaRPr lang="en-US" sz="2000">
              <a:solidFill>
                <a:srgbClr val="FFFFFF"/>
              </a:solidFill>
              <a:latin typeface="Arial"/>
              <a:cs typeface="Arial"/>
            </a:endParaRPr>
          </a:p>
        </p:txBody>
      </p:sp>
      <p:sp>
        <p:nvSpPr>
          <p:cNvPr id="48151" name="Text Box 40"/>
          <p:cNvSpPr txBox="1">
            <a:spLocks noChangeArrowheads="1"/>
          </p:cNvSpPr>
          <p:nvPr/>
        </p:nvSpPr>
        <p:spPr bwMode="auto">
          <a:xfrm>
            <a:off x="3667125" y="2297113"/>
            <a:ext cx="1779588" cy="396875"/>
          </a:xfrm>
          <a:prstGeom prst="rect">
            <a:avLst/>
          </a:prstGeom>
          <a:solidFill>
            <a:schemeClr val="bg1"/>
          </a:solidFill>
          <a:ln w="12700">
            <a:noFill/>
            <a:miter lim="800000"/>
            <a:headEnd/>
            <a:tailEnd/>
          </a:ln>
        </p:spPr>
        <p:txBody>
          <a:bodyPr wrap="none">
            <a:prstTxWarp prst="textNoShape">
              <a:avLst/>
            </a:prstTxWarp>
            <a:spAutoFit/>
          </a:bodyPr>
          <a:lstStyle/>
          <a:p>
            <a:pPr eaLnBrk="0" hangingPunct="0"/>
            <a:r>
              <a:rPr lang="en-US" sz="2000" dirty="0">
                <a:solidFill>
                  <a:srgbClr val="66B729"/>
                </a:solidFill>
                <a:latin typeface="Arial"/>
                <a:cs typeface="Arial"/>
              </a:rPr>
              <a:t>Difficulty/Load</a:t>
            </a:r>
          </a:p>
        </p:txBody>
      </p:sp>
      <p:sp>
        <p:nvSpPr>
          <p:cNvPr id="48152" name="Text Box 41"/>
          <p:cNvSpPr txBox="1">
            <a:spLocks noChangeArrowheads="1"/>
          </p:cNvSpPr>
          <p:nvPr/>
        </p:nvSpPr>
        <p:spPr bwMode="auto">
          <a:xfrm>
            <a:off x="2134721" y="2297113"/>
            <a:ext cx="671979" cy="400110"/>
          </a:xfrm>
          <a:prstGeom prst="rect">
            <a:avLst/>
          </a:prstGeom>
          <a:noFill/>
          <a:ln w="12700">
            <a:noFill/>
            <a:miter lim="800000"/>
            <a:headEnd/>
            <a:tailEnd/>
          </a:ln>
        </p:spPr>
        <p:txBody>
          <a:bodyPr wrap="none">
            <a:prstTxWarp prst="textNoShape">
              <a:avLst/>
            </a:prstTxWarp>
            <a:spAutoFit/>
          </a:bodyPr>
          <a:lstStyle/>
          <a:p>
            <a:pPr algn="r" eaLnBrk="0" hangingPunct="0"/>
            <a:r>
              <a:rPr lang="en-US" sz="2000">
                <a:solidFill>
                  <a:srgbClr val="66B729"/>
                </a:solidFill>
                <a:latin typeface="Arial"/>
                <a:cs typeface="Arial"/>
              </a:rPr>
              <a:t>Low</a:t>
            </a:r>
          </a:p>
        </p:txBody>
      </p:sp>
      <p:sp>
        <p:nvSpPr>
          <p:cNvPr id="48153" name="Text Box 42"/>
          <p:cNvSpPr txBox="1">
            <a:spLocks noChangeArrowheads="1"/>
          </p:cNvSpPr>
          <p:nvPr/>
        </p:nvSpPr>
        <p:spPr bwMode="auto">
          <a:xfrm>
            <a:off x="6200775" y="2297113"/>
            <a:ext cx="708025" cy="396875"/>
          </a:xfrm>
          <a:prstGeom prst="rect">
            <a:avLst/>
          </a:prstGeom>
          <a:noFill/>
          <a:ln w="12700">
            <a:noFill/>
            <a:miter lim="800000"/>
            <a:headEnd/>
            <a:tailEnd/>
          </a:ln>
        </p:spPr>
        <p:txBody>
          <a:bodyPr wrap="none">
            <a:prstTxWarp prst="textNoShape">
              <a:avLst/>
            </a:prstTxWarp>
            <a:spAutoFit/>
          </a:bodyPr>
          <a:lstStyle/>
          <a:p>
            <a:pPr eaLnBrk="0" hangingPunct="0"/>
            <a:r>
              <a:rPr lang="en-US" sz="2000">
                <a:solidFill>
                  <a:srgbClr val="66B729"/>
                </a:solidFill>
                <a:latin typeface="Arial"/>
                <a:cs typeface="Arial"/>
              </a:rPr>
              <a:t>High</a:t>
            </a:r>
          </a:p>
        </p:txBody>
      </p:sp>
      <p:graphicFrame>
        <p:nvGraphicFramePr>
          <p:cNvPr id="405547" name="Group 43"/>
          <p:cNvGraphicFramePr>
            <a:graphicFrameLocks noGrp="1"/>
          </p:cNvGraphicFramePr>
          <p:nvPr/>
        </p:nvGraphicFramePr>
        <p:xfrm>
          <a:off x="533400" y="1854200"/>
          <a:ext cx="6578600" cy="457200"/>
        </p:xfrm>
        <a:graphic>
          <a:graphicData uri="http://schemas.openxmlformats.org/drawingml/2006/table">
            <a:tbl>
              <a:tblPr/>
              <a:tblGrid>
                <a:gridCol w="1511300"/>
                <a:gridCol w="2146300"/>
                <a:gridCol w="952500"/>
                <a:gridCol w="1968500"/>
              </a:tblGrid>
              <a:tr h="17780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rgbClr val="FFFF00"/>
                          </a:solidFill>
                          <a:effectLst/>
                          <a:latin typeface="Verdana" charset="0"/>
                          <a:ea typeface="ＭＳ Ｐゴシック" charset="-128"/>
                          <a:cs typeface="ＭＳ Ｐゴシック" charset="-128"/>
                        </a:rPr>
                        <a:t>Give</a:t>
                      </a: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rgbClr val="FFFF00"/>
                          </a:solidFill>
                          <a:effectLst/>
                          <a:latin typeface="Verdana" charset="0"/>
                          <a:ea typeface="ＭＳ Ｐゴシック" charset="-128"/>
                          <a:cs typeface="ＭＳ Ｐゴシック" charset="-128"/>
                        </a:rPr>
                        <a:t>Elicit</a:t>
                      </a:r>
                      <a: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t> </a:t>
                      </a:r>
                    </a:p>
                  </a:txBody>
                  <a:tcPr horzOverflow="overflow">
                    <a:lnL>
                      <a:noFill/>
                    </a:lnL>
                    <a:lnR cap="flat">
                      <a:noFill/>
                    </a:lnR>
                    <a:lnT cap="flat">
                      <a:noFill/>
                    </a:lnT>
                    <a:lnB cap="flat">
                      <a:noFill/>
                    </a:lnB>
                    <a:lnTlToBr>
                      <a:noFill/>
                    </a:lnTlToBr>
                    <a:lnBlToTr>
                      <a:noFill/>
                    </a:lnBlToTr>
                    <a:noFill/>
                  </a:tcPr>
                </a:tc>
              </a:tr>
            </a:tbl>
          </a:graphicData>
        </a:graphic>
      </p:graphicFrame>
    </p:spTree>
  </p:cSld>
  <p:clrMapOvr>
    <a:masterClrMapping/>
  </p:clrMapOvr>
  <p:transition xmlns:p14="http://schemas.microsoft.com/office/powerpoint/2010/main" advTm="1466"/>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393700"/>
            <a:ext cx="7772400" cy="558800"/>
          </a:xfrm>
        </p:spPr>
        <p:txBody>
          <a:bodyPr/>
          <a:lstStyle/>
          <a:p>
            <a:r>
              <a:rPr lang="en-US" sz="3200" i="1">
                <a:ea typeface="ＭＳ Ｐゴシック" pitchFamily="1" charset="-128"/>
                <a:cs typeface="ＭＳ Ｐゴシック" pitchFamily="1" charset="-128"/>
              </a:rPr>
              <a:t>Results are contradictory!</a:t>
            </a:r>
            <a:endParaRPr lang="en-US" sz="3200">
              <a:solidFill>
                <a:schemeClr val="tx1"/>
              </a:solidFill>
              <a:ea typeface="ＭＳ Ｐゴシック" pitchFamily="1" charset="-128"/>
              <a:cs typeface="ＭＳ Ｐゴシック" pitchFamily="1" charset="-128"/>
            </a:endParaRPr>
          </a:p>
        </p:txBody>
      </p:sp>
      <p:graphicFrame>
        <p:nvGraphicFramePr>
          <p:cNvPr id="434240" name="Group 64"/>
          <p:cNvGraphicFramePr>
            <a:graphicFrameLocks noGrp="1"/>
          </p:cNvGraphicFramePr>
          <p:nvPr/>
        </p:nvGraphicFramePr>
        <p:xfrm>
          <a:off x="406400" y="2613025"/>
          <a:ext cx="6743700" cy="3492500"/>
        </p:xfrm>
        <a:graphic>
          <a:graphicData uri="http://schemas.openxmlformats.org/drawingml/2006/table">
            <a:tbl>
              <a:tblPr/>
              <a:tblGrid>
                <a:gridCol w="1803400"/>
                <a:gridCol w="2070100"/>
                <a:gridCol w="1066800"/>
                <a:gridCol w="1803400"/>
              </a:tblGrid>
              <a:tr h="180975">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rgbClr val="66B729"/>
                          </a:solidFill>
                          <a:effectLst/>
                          <a:latin typeface="Verdana" charset="0"/>
                          <a:ea typeface="ＭＳ Ｐゴシック" charset="-128"/>
                          <a:cs typeface="ＭＳ Ｐゴシック" charset="-128"/>
                        </a:rPr>
                        <a:t>Study</a:t>
                      </a: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rgbClr val="66B729"/>
                          </a:solidFill>
                          <a:effectLst/>
                          <a:latin typeface="Verdana" charset="0"/>
                          <a:ea typeface="ＭＳ Ｐゴシック" charset="-128"/>
                          <a:cs typeface="ＭＳ Ｐゴシック" charset="-128"/>
                        </a:rPr>
                        <a:t>Do</a:t>
                      </a: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horzOverflow="overflow">
                    <a:lnL>
                      <a:noFill/>
                    </a:lnL>
                    <a:lnR cap="flat">
                      <a:noFill/>
                    </a:lnR>
                    <a:lnT cap="flat">
                      <a:noFill/>
                    </a:lnT>
                    <a:lnB>
                      <a:noFill/>
                    </a:lnB>
                    <a:lnTlToBr>
                      <a:noFill/>
                    </a:lnTlToBr>
                    <a:lnBlToTr>
                      <a:noFill/>
                    </a:lnBlToTr>
                    <a:noFill/>
                  </a:tcPr>
                </a:tc>
              </a:tr>
              <a:tr h="1473200">
                <a:tc>
                  <a:txBody>
                    <a:bodyPr/>
                    <a:lstStyle/>
                    <a:p>
                      <a:pPr marL="0" marR="0" lvl="0" indent="0" algn="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t>Testing Effect</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t>Study</a:t>
                      </a:r>
                      <a:b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br>
                      <a:r>
                        <a:rPr kumimoji="0" lang="en-US" sz="1800" b="0" i="0" u="none" strike="noStrike" cap="none" normalizeH="0" baseline="0">
                          <a:ln>
                            <a:noFill/>
                          </a:ln>
                          <a:solidFill>
                            <a:schemeClr val="tx1"/>
                          </a:solidFill>
                          <a:effectLst/>
                          <a:latin typeface="Verdana" charset="0"/>
                          <a:ea typeface="ＭＳ Ｐゴシック" charset="-128"/>
                          <a:cs typeface="ＭＳ Ｐゴシック" charset="-128"/>
                        </a:rPr>
                        <a:t>(SSST)</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a:ln>
                            <a:noFill/>
                          </a:ln>
                          <a:solidFill>
                            <a:schemeClr val="tx1"/>
                          </a:solidFill>
                          <a:effectLst/>
                          <a:latin typeface="Verdana" charset="0"/>
                          <a:ea typeface="ＭＳ Ｐゴシック" charset="-128"/>
                          <a:cs typeface="ＭＳ Ｐゴシック" charset="-128"/>
                        </a:rPr>
                        <a:t>57%</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t>Test</a:t>
                      </a:r>
                      <a:b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br>
                      <a:r>
                        <a:rPr kumimoji="0" lang="en-US" sz="1800" b="0" i="0" u="none" strike="noStrike" cap="none" normalizeH="0" baseline="0">
                          <a:ln>
                            <a:noFill/>
                          </a:ln>
                          <a:solidFill>
                            <a:schemeClr val="tx1"/>
                          </a:solidFill>
                          <a:effectLst/>
                          <a:latin typeface="Verdana" charset="0"/>
                          <a:ea typeface="ＭＳ Ｐゴシック" charset="-128"/>
                          <a:cs typeface="ＭＳ Ｐゴシック" charset="-128"/>
                        </a:rPr>
                        <a:t>(STTT)</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000" b="1" i="1" u="none" strike="noStrike" cap="none" normalizeH="0" baseline="0">
                          <a:ln>
                            <a:noFill/>
                          </a:ln>
                          <a:solidFill>
                            <a:srgbClr val="66B729"/>
                          </a:solidFill>
                          <a:effectLst/>
                          <a:latin typeface="Verdana" charset="0"/>
                          <a:ea typeface="ＭＳ Ｐゴシック" charset="-128"/>
                          <a:cs typeface="ＭＳ Ｐゴシック" charset="-128"/>
                        </a:rPr>
                        <a:t>64%</a:t>
                      </a:r>
                      <a:endParaRPr kumimoji="0" lang="en-US" sz="20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anchor="ctr" horzOverflow="overflow">
                    <a:lnL>
                      <a:noFill/>
                    </a:lnL>
                    <a:lnR cap="flat">
                      <a:noFill/>
                    </a:lnR>
                    <a:lnT>
                      <a:noFill/>
                    </a:lnT>
                    <a:lnB>
                      <a:noFill/>
                    </a:lnB>
                    <a:lnTlToBr>
                      <a:noFill/>
                    </a:lnTlToBr>
                    <a:lnBlToTr>
                      <a:noFill/>
                    </a:lnBlToTr>
                    <a:noFill/>
                  </a:tcPr>
                </a:tc>
              </a:tr>
              <a:tr h="1562100">
                <a:tc>
                  <a:txBody>
                    <a:bodyPr/>
                    <a:lstStyle/>
                    <a:p>
                      <a:pPr marL="0" marR="0" lvl="0" indent="0" algn="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t>Worked</a:t>
                      </a:r>
                      <a:b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br>
                      <a: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t>Examples</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t>Examples </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rPr>
                        <a:t>(EP EP EP EP)</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000" b="1" i="1" u="none" strike="noStrike" cap="none" normalizeH="0" baseline="0">
                          <a:ln>
                            <a:noFill/>
                          </a:ln>
                          <a:solidFill>
                            <a:srgbClr val="66B729"/>
                          </a:solidFill>
                          <a:effectLst/>
                          <a:latin typeface="Verdana" charset="0"/>
                          <a:ea typeface="ＭＳ Ｐゴシック" charset="-128"/>
                          <a:cs typeface="ＭＳ Ｐゴシック" charset="-128"/>
                        </a:rPr>
                        <a:t>88%</a:t>
                      </a:r>
                      <a:endParaRPr kumimoji="0" lang="en-US" sz="1600" b="1" i="1" u="none" strike="noStrike" cap="none" normalizeH="0" baseline="0">
                        <a:ln>
                          <a:noFill/>
                        </a:ln>
                        <a:solidFill>
                          <a:srgbClr val="66B729"/>
                        </a:solidFill>
                        <a:effectLst/>
                        <a:latin typeface="Verdana" charset="0"/>
                        <a:ea typeface="ＭＳ Ｐゴシック" charset="-128"/>
                        <a:cs typeface="ＭＳ Ｐゴシック" charset="-128"/>
                      </a:endParaRP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1800" b="0" i="0" u="none" strike="noStrike" cap="none" normalizeH="0" baseline="0">
                          <a:ln>
                            <a:noFill/>
                          </a:ln>
                          <a:solidFill>
                            <a:schemeClr val="tx1"/>
                          </a:solidFill>
                          <a:effectLst/>
                          <a:latin typeface="Verdana" charset="0"/>
                          <a:ea typeface="ＭＳ Ｐゴシック" charset="-128"/>
                          <a:cs typeface="ＭＳ Ｐゴシック" charset="-128"/>
                        </a:rPr>
                        <a:t> </a:t>
                      </a: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t>Problems </a:t>
                      </a:r>
                      <a:r>
                        <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rPr>
                        <a:t>(PP PP PP PP)</a:t>
                      </a:r>
                    </a:p>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a:ln>
                            <a:noFill/>
                          </a:ln>
                          <a:solidFill>
                            <a:schemeClr val="tx1"/>
                          </a:solidFill>
                          <a:effectLst/>
                          <a:latin typeface="Verdana" charset="0"/>
                          <a:ea typeface="ＭＳ Ｐゴシック" charset="-128"/>
                          <a:cs typeface="ＭＳ Ｐゴシック" charset="-128"/>
                        </a:rPr>
                        <a:t>42%</a:t>
                      </a:r>
                    </a:p>
                  </a:txBody>
                  <a:tcPr horzOverflow="overflow">
                    <a:lnL>
                      <a:noFill/>
                    </a:lnL>
                    <a:lnR cap="flat">
                      <a:noFill/>
                    </a:lnR>
                    <a:lnT>
                      <a:noFill/>
                    </a:lnT>
                    <a:lnB cap="flat">
                      <a:noFill/>
                    </a:lnB>
                    <a:lnTlToBr>
                      <a:noFill/>
                    </a:lnTlToBr>
                    <a:lnBlToTr>
                      <a:noFill/>
                    </a:lnBlToTr>
                    <a:noFill/>
                  </a:tcPr>
                </a:tc>
              </a:tr>
            </a:tbl>
          </a:graphicData>
        </a:graphic>
      </p:graphicFrame>
      <p:grpSp>
        <p:nvGrpSpPr>
          <p:cNvPr id="2" name="Group 29"/>
          <p:cNvGrpSpPr>
            <a:grpSpLocks/>
          </p:cNvGrpSpPr>
          <p:nvPr/>
        </p:nvGrpSpPr>
        <p:grpSpPr bwMode="auto">
          <a:xfrm>
            <a:off x="6908802" y="2170113"/>
            <a:ext cx="1676401" cy="400050"/>
            <a:chOff x="4288" y="1335"/>
            <a:chExt cx="1056" cy="252"/>
          </a:xfrm>
        </p:grpSpPr>
        <p:sp>
          <p:nvSpPr>
            <p:cNvPr id="50211" name="Text Box 30"/>
            <p:cNvSpPr txBox="1">
              <a:spLocks noChangeArrowheads="1"/>
            </p:cNvSpPr>
            <p:nvPr/>
          </p:nvSpPr>
          <p:spPr bwMode="auto">
            <a:xfrm>
              <a:off x="4590" y="1335"/>
              <a:ext cx="754" cy="252"/>
            </a:xfrm>
            <a:prstGeom prst="rect">
              <a:avLst/>
            </a:prstGeom>
            <a:noFill/>
            <a:ln w="12700">
              <a:noFill/>
              <a:miter lim="800000"/>
              <a:headEnd/>
              <a:tailEnd/>
            </a:ln>
          </p:spPr>
          <p:txBody>
            <a:bodyPr wrap="none">
              <a:prstTxWarp prst="textNoShape">
                <a:avLst/>
              </a:prstTxWarp>
              <a:spAutoFit/>
            </a:bodyPr>
            <a:lstStyle/>
            <a:p>
              <a:pPr eaLnBrk="0" hangingPunct="0"/>
              <a:r>
                <a:rPr lang="en-US" sz="2000">
                  <a:solidFill>
                    <a:srgbClr val="66B729"/>
                  </a:solidFill>
                  <a:latin typeface="Arial"/>
                  <a:cs typeface="Arial"/>
                </a:rPr>
                <a:t>Students</a:t>
              </a:r>
            </a:p>
          </p:txBody>
        </p:sp>
        <p:cxnSp>
          <p:nvCxnSpPr>
            <p:cNvPr id="50212" name="AutoShape 31"/>
            <p:cNvCxnSpPr>
              <a:cxnSpLocks noChangeShapeType="1"/>
            </p:cNvCxnSpPr>
            <p:nvPr/>
          </p:nvCxnSpPr>
          <p:spPr bwMode="auto">
            <a:xfrm rot="10800000" flipV="1">
              <a:off x="4288" y="1452"/>
              <a:ext cx="318" cy="88"/>
            </a:xfrm>
            <a:prstGeom prst="curvedConnector3">
              <a:avLst>
                <a:gd name="adj1" fmla="val 37731"/>
              </a:avLst>
            </a:prstGeom>
            <a:noFill/>
            <a:ln w="28575">
              <a:solidFill>
                <a:srgbClr val="66B729"/>
              </a:solidFill>
              <a:round/>
              <a:headEnd/>
              <a:tailEnd type="triangle" w="med" len="med"/>
            </a:ln>
          </p:spPr>
        </p:cxnSp>
      </p:grpSp>
      <p:grpSp>
        <p:nvGrpSpPr>
          <p:cNvPr id="3" name="Group 32"/>
          <p:cNvGrpSpPr>
            <a:grpSpLocks/>
          </p:cNvGrpSpPr>
          <p:nvPr/>
        </p:nvGrpSpPr>
        <p:grpSpPr bwMode="auto">
          <a:xfrm>
            <a:off x="6883398" y="1382713"/>
            <a:ext cx="1860550" cy="400050"/>
            <a:chOff x="4280" y="1071"/>
            <a:chExt cx="1172" cy="252"/>
          </a:xfrm>
        </p:grpSpPr>
        <p:sp>
          <p:nvSpPr>
            <p:cNvPr id="50209" name="Text Box 33"/>
            <p:cNvSpPr txBox="1">
              <a:spLocks noChangeArrowheads="1"/>
            </p:cNvSpPr>
            <p:nvPr/>
          </p:nvSpPr>
          <p:spPr bwMode="auto">
            <a:xfrm>
              <a:off x="4582" y="1071"/>
              <a:ext cx="870" cy="252"/>
            </a:xfrm>
            <a:prstGeom prst="rect">
              <a:avLst/>
            </a:prstGeom>
            <a:noFill/>
            <a:ln w="12700">
              <a:noFill/>
              <a:miter lim="800000"/>
              <a:headEnd/>
              <a:tailEnd/>
            </a:ln>
          </p:spPr>
          <p:txBody>
            <a:bodyPr wrap="none">
              <a:prstTxWarp prst="textNoShape">
                <a:avLst/>
              </a:prstTxWarp>
              <a:spAutoFit/>
            </a:bodyPr>
            <a:lstStyle/>
            <a:p>
              <a:pPr eaLnBrk="0" hangingPunct="0"/>
              <a:r>
                <a:rPr lang="en-US" sz="2000">
                  <a:solidFill>
                    <a:srgbClr val="FFFF00"/>
                  </a:solidFill>
                  <a:latin typeface="Arial"/>
                  <a:cs typeface="Arial"/>
                </a:rPr>
                <a:t>Instructors</a:t>
              </a:r>
            </a:p>
          </p:txBody>
        </p:sp>
        <p:cxnSp>
          <p:nvCxnSpPr>
            <p:cNvPr id="50210" name="AutoShape 34"/>
            <p:cNvCxnSpPr>
              <a:cxnSpLocks noChangeShapeType="1"/>
            </p:cNvCxnSpPr>
            <p:nvPr/>
          </p:nvCxnSpPr>
          <p:spPr bwMode="auto">
            <a:xfrm rot="10800000" flipV="1">
              <a:off x="4280" y="1204"/>
              <a:ext cx="318" cy="88"/>
            </a:xfrm>
            <a:prstGeom prst="curvedConnector3">
              <a:avLst>
                <a:gd name="adj1" fmla="val 37731"/>
              </a:avLst>
            </a:prstGeom>
            <a:noFill/>
            <a:ln w="28575">
              <a:solidFill>
                <a:srgbClr val="FFFF00"/>
              </a:solidFill>
              <a:round/>
              <a:headEnd/>
              <a:tailEnd type="triangle" w="med" len="med"/>
            </a:ln>
          </p:spPr>
        </p:cxnSp>
      </p:grpSp>
      <p:sp>
        <p:nvSpPr>
          <p:cNvPr id="50194" name="Line 35"/>
          <p:cNvSpPr>
            <a:spLocks noChangeShapeType="1"/>
          </p:cNvSpPr>
          <p:nvPr/>
        </p:nvSpPr>
        <p:spPr bwMode="auto">
          <a:xfrm>
            <a:off x="2813050" y="1701800"/>
            <a:ext cx="3429000" cy="0"/>
          </a:xfrm>
          <a:prstGeom prst="line">
            <a:avLst/>
          </a:prstGeom>
          <a:noFill/>
          <a:ln w="38100">
            <a:solidFill>
              <a:srgbClr val="FFFF00"/>
            </a:solidFill>
            <a:round/>
            <a:headEnd type="triangle" w="med" len="med"/>
            <a:tailEnd type="triangle" w="med" len="med"/>
          </a:ln>
        </p:spPr>
        <p:txBody>
          <a:bodyPr wrap="none" anchor="ctr">
            <a:prstTxWarp prst="textNoShape">
              <a:avLst/>
            </a:prstTxWarp>
          </a:bodyPr>
          <a:lstStyle/>
          <a:p>
            <a:pPr eaLnBrk="0" hangingPunct="0"/>
            <a:endParaRPr lang="en-US" sz="2000">
              <a:solidFill>
                <a:srgbClr val="FFFFFF"/>
              </a:solidFill>
              <a:latin typeface="Arial"/>
              <a:cs typeface="Arial"/>
            </a:endParaRPr>
          </a:p>
        </p:txBody>
      </p:sp>
      <p:sp>
        <p:nvSpPr>
          <p:cNvPr id="50195" name="Text Box 36"/>
          <p:cNvSpPr txBox="1">
            <a:spLocks noChangeArrowheads="1"/>
          </p:cNvSpPr>
          <p:nvPr/>
        </p:nvSpPr>
        <p:spPr bwMode="auto">
          <a:xfrm>
            <a:off x="3971925" y="1509713"/>
            <a:ext cx="1437688" cy="400110"/>
          </a:xfrm>
          <a:prstGeom prst="rect">
            <a:avLst/>
          </a:prstGeom>
          <a:solidFill>
            <a:schemeClr val="bg1"/>
          </a:solidFill>
          <a:ln w="12700">
            <a:noFill/>
            <a:miter lim="800000"/>
            <a:headEnd/>
            <a:tailEnd/>
          </a:ln>
        </p:spPr>
        <p:txBody>
          <a:bodyPr wrap="none">
            <a:prstTxWarp prst="textNoShape">
              <a:avLst/>
            </a:prstTxWarp>
            <a:spAutoFit/>
          </a:bodyPr>
          <a:lstStyle/>
          <a:p>
            <a:pPr eaLnBrk="0" hangingPunct="0"/>
            <a:r>
              <a:rPr lang="en-US" sz="2000">
                <a:solidFill>
                  <a:srgbClr val="FFFF00"/>
                </a:solidFill>
                <a:latin typeface="Arial"/>
                <a:cs typeface="Arial"/>
              </a:rPr>
              <a:t>Assistance</a:t>
            </a:r>
          </a:p>
        </p:txBody>
      </p:sp>
      <p:sp>
        <p:nvSpPr>
          <p:cNvPr id="50196" name="Text Box 37"/>
          <p:cNvSpPr txBox="1">
            <a:spLocks noChangeArrowheads="1"/>
          </p:cNvSpPr>
          <p:nvPr/>
        </p:nvSpPr>
        <p:spPr bwMode="auto">
          <a:xfrm>
            <a:off x="2155825" y="1509713"/>
            <a:ext cx="712154" cy="400110"/>
          </a:xfrm>
          <a:prstGeom prst="rect">
            <a:avLst/>
          </a:prstGeom>
          <a:noFill/>
          <a:ln w="12700">
            <a:noFill/>
            <a:miter lim="800000"/>
            <a:headEnd/>
            <a:tailEnd/>
          </a:ln>
        </p:spPr>
        <p:txBody>
          <a:bodyPr wrap="none">
            <a:prstTxWarp prst="textNoShape">
              <a:avLst/>
            </a:prstTxWarp>
            <a:spAutoFit/>
          </a:bodyPr>
          <a:lstStyle/>
          <a:p>
            <a:pPr eaLnBrk="0" hangingPunct="0"/>
            <a:r>
              <a:rPr lang="en-US" sz="2000">
                <a:solidFill>
                  <a:srgbClr val="FFFF00"/>
                </a:solidFill>
                <a:latin typeface="Arial"/>
                <a:cs typeface="Arial"/>
              </a:rPr>
              <a:t>High</a:t>
            </a:r>
          </a:p>
        </p:txBody>
      </p:sp>
      <p:sp>
        <p:nvSpPr>
          <p:cNvPr id="50197" name="Text Box 38"/>
          <p:cNvSpPr txBox="1">
            <a:spLocks noChangeArrowheads="1"/>
          </p:cNvSpPr>
          <p:nvPr/>
        </p:nvSpPr>
        <p:spPr bwMode="auto">
          <a:xfrm>
            <a:off x="6257925" y="1509713"/>
            <a:ext cx="671979" cy="400110"/>
          </a:xfrm>
          <a:prstGeom prst="rect">
            <a:avLst/>
          </a:prstGeom>
          <a:noFill/>
          <a:ln w="12700">
            <a:noFill/>
            <a:miter lim="800000"/>
            <a:headEnd/>
            <a:tailEnd/>
          </a:ln>
        </p:spPr>
        <p:txBody>
          <a:bodyPr wrap="none">
            <a:prstTxWarp prst="textNoShape">
              <a:avLst/>
            </a:prstTxWarp>
            <a:spAutoFit/>
          </a:bodyPr>
          <a:lstStyle/>
          <a:p>
            <a:pPr eaLnBrk="0" hangingPunct="0"/>
            <a:r>
              <a:rPr lang="en-US" sz="2000">
                <a:solidFill>
                  <a:srgbClr val="FFFF00"/>
                </a:solidFill>
                <a:latin typeface="Arial"/>
                <a:cs typeface="Arial"/>
              </a:rPr>
              <a:t>Low</a:t>
            </a:r>
          </a:p>
        </p:txBody>
      </p:sp>
      <p:sp>
        <p:nvSpPr>
          <p:cNvPr id="50198" name="Line 39"/>
          <p:cNvSpPr>
            <a:spLocks noChangeShapeType="1"/>
          </p:cNvSpPr>
          <p:nvPr/>
        </p:nvSpPr>
        <p:spPr bwMode="auto">
          <a:xfrm>
            <a:off x="2813050" y="2489200"/>
            <a:ext cx="3429000" cy="0"/>
          </a:xfrm>
          <a:prstGeom prst="line">
            <a:avLst/>
          </a:prstGeom>
          <a:noFill/>
          <a:ln w="38100">
            <a:solidFill>
              <a:srgbClr val="66B729"/>
            </a:solidFill>
            <a:round/>
            <a:headEnd type="triangle" w="med" len="med"/>
            <a:tailEnd type="triangle" w="med" len="med"/>
          </a:ln>
        </p:spPr>
        <p:txBody>
          <a:bodyPr wrap="none" anchor="ctr">
            <a:prstTxWarp prst="textNoShape">
              <a:avLst/>
            </a:prstTxWarp>
          </a:bodyPr>
          <a:lstStyle/>
          <a:p>
            <a:pPr eaLnBrk="0" hangingPunct="0"/>
            <a:endParaRPr lang="en-US" sz="2000">
              <a:solidFill>
                <a:srgbClr val="FFFFFF"/>
              </a:solidFill>
              <a:latin typeface="Arial"/>
              <a:cs typeface="Arial"/>
            </a:endParaRPr>
          </a:p>
        </p:txBody>
      </p:sp>
      <p:sp>
        <p:nvSpPr>
          <p:cNvPr id="50199" name="Text Box 40"/>
          <p:cNvSpPr txBox="1">
            <a:spLocks noChangeArrowheads="1"/>
          </p:cNvSpPr>
          <p:nvPr/>
        </p:nvSpPr>
        <p:spPr bwMode="auto">
          <a:xfrm>
            <a:off x="3667125" y="2297113"/>
            <a:ext cx="1790925" cy="400110"/>
          </a:xfrm>
          <a:prstGeom prst="rect">
            <a:avLst/>
          </a:prstGeom>
          <a:solidFill>
            <a:schemeClr val="bg1"/>
          </a:solidFill>
          <a:ln w="12700">
            <a:noFill/>
            <a:miter lim="800000"/>
            <a:headEnd/>
            <a:tailEnd/>
          </a:ln>
        </p:spPr>
        <p:txBody>
          <a:bodyPr wrap="none">
            <a:prstTxWarp prst="textNoShape">
              <a:avLst/>
            </a:prstTxWarp>
            <a:spAutoFit/>
          </a:bodyPr>
          <a:lstStyle/>
          <a:p>
            <a:pPr eaLnBrk="0" hangingPunct="0"/>
            <a:r>
              <a:rPr lang="en-US" sz="2000">
                <a:solidFill>
                  <a:srgbClr val="66B729"/>
                </a:solidFill>
                <a:latin typeface="Arial"/>
                <a:cs typeface="Arial"/>
              </a:rPr>
              <a:t>Difficulty/Load</a:t>
            </a:r>
          </a:p>
        </p:txBody>
      </p:sp>
      <p:sp>
        <p:nvSpPr>
          <p:cNvPr id="50200" name="Text Box 41"/>
          <p:cNvSpPr txBox="1">
            <a:spLocks noChangeArrowheads="1"/>
          </p:cNvSpPr>
          <p:nvPr/>
        </p:nvSpPr>
        <p:spPr bwMode="auto">
          <a:xfrm>
            <a:off x="2134721" y="2297113"/>
            <a:ext cx="671979" cy="400110"/>
          </a:xfrm>
          <a:prstGeom prst="rect">
            <a:avLst/>
          </a:prstGeom>
          <a:noFill/>
          <a:ln w="12700">
            <a:noFill/>
            <a:miter lim="800000"/>
            <a:headEnd/>
            <a:tailEnd/>
          </a:ln>
        </p:spPr>
        <p:txBody>
          <a:bodyPr wrap="none">
            <a:prstTxWarp prst="textNoShape">
              <a:avLst/>
            </a:prstTxWarp>
            <a:spAutoFit/>
          </a:bodyPr>
          <a:lstStyle/>
          <a:p>
            <a:pPr algn="r" eaLnBrk="0" hangingPunct="0"/>
            <a:r>
              <a:rPr lang="en-US" sz="2000">
                <a:solidFill>
                  <a:srgbClr val="66B729"/>
                </a:solidFill>
                <a:latin typeface="Arial"/>
                <a:cs typeface="Arial"/>
              </a:rPr>
              <a:t>Low</a:t>
            </a:r>
          </a:p>
        </p:txBody>
      </p:sp>
      <p:sp>
        <p:nvSpPr>
          <p:cNvPr id="50201" name="Text Box 42"/>
          <p:cNvSpPr txBox="1">
            <a:spLocks noChangeArrowheads="1"/>
          </p:cNvSpPr>
          <p:nvPr/>
        </p:nvSpPr>
        <p:spPr bwMode="auto">
          <a:xfrm>
            <a:off x="6200775" y="2297113"/>
            <a:ext cx="712154" cy="400110"/>
          </a:xfrm>
          <a:prstGeom prst="rect">
            <a:avLst/>
          </a:prstGeom>
          <a:noFill/>
          <a:ln w="12700">
            <a:noFill/>
            <a:miter lim="800000"/>
            <a:headEnd/>
            <a:tailEnd/>
          </a:ln>
        </p:spPr>
        <p:txBody>
          <a:bodyPr wrap="none">
            <a:prstTxWarp prst="textNoShape">
              <a:avLst/>
            </a:prstTxWarp>
            <a:spAutoFit/>
          </a:bodyPr>
          <a:lstStyle/>
          <a:p>
            <a:pPr eaLnBrk="0" hangingPunct="0"/>
            <a:r>
              <a:rPr lang="en-US" sz="2000">
                <a:solidFill>
                  <a:srgbClr val="66B729"/>
                </a:solidFill>
                <a:latin typeface="Arial"/>
                <a:cs typeface="Arial"/>
              </a:rPr>
              <a:t>High</a:t>
            </a:r>
          </a:p>
        </p:txBody>
      </p:sp>
      <p:graphicFrame>
        <p:nvGraphicFramePr>
          <p:cNvPr id="434219" name="Group 43"/>
          <p:cNvGraphicFramePr>
            <a:graphicFrameLocks noGrp="1"/>
          </p:cNvGraphicFramePr>
          <p:nvPr/>
        </p:nvGraphicFramePr>
        <p:xfrm>
          <a:off x="533400" y="1854200"/>
          <a:ext cx="6578600" cy="457200"/>
        </p:xfrm>
        <a:graphic>
          <a:graphicData uri="http://schemas.openxmlformats.org/drawingml/2006/table">
            <a:tbl>
              <a:tblPr/>
              <a:tblGrid>
                <a:gridCol w="1511300"/>
                <a:gridCol w="2146300"/>
                <a:gridCol w="952500"/>
                <a:gridCol w="1968500"/>
              </a:tblGrid>
              <a:tr h="17780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rgbClr val="FFFF00"/>
                          </a:solidFill>
                          <a:effectLst/>
                          <a:latin typeface="Verdana" charset="0"/>
                          <a:ea typeface="ＭＳ Ｐゴシック" charset="-128"/>
                          <a:cs typeface="ＭＳ Ｐゴシック" charset="-128"/>
                        </a:rPr>
                        <a:t>Give</a:t>
                      </a: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rgbClr val="FFFF00"/>
                          </a:solidFill>
                          <a:effectLst/>
                          <a:latin typeface="Verdana" charset="0"/>
                          <a:ea typeface="ＭＳ Ｐゴシック" charset="-128"/>
                          <a:cs typeface="ＭＳ Ｐゴシック" charset="-128"/>
                        </a:rPr>
                        <a:t>Elicit</a:t>
                      </a:r>
                      <a: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t> </a:t>
                      </a:r>
                    </a:p>
                  </a:txBody>
                  <a:tcPr horzOverflow="overflow">
                    <a:lnL>
                      <a:noFill/>
                    </a:lnL>
                    <a:lnR cap="flat">
                      <a:noFill/>
                    </a:lnR>
                    <a:lnT cap="flat">
                      <a:noFill/>
                    </a:lnT>
                    <a:lnB cap="flat">
                      <a:noFill/>
                    </a:lnB>
                    <a:lnTlToBr>
                      <a:noFill/>
                    </a:lnTlToBr>
                    <a:lnBlToTr>
                      <a:noFill/>
                    </a:lnBlToTr>
                    <a:noFill/>
                  </a:tcPr>
                </a:tc>
              </a:tr>
            </a:tbl>
          </a:graphicData>
        </a:graphic>
      </p:graphicFrame>
      <p:sp>
        <p:nvSpPr>
          <p:cNvPr id="50207" name="Text Box 65"/>
          <p:cNvSpPr txBox="1">
            <a:spLocks noChangeArrowheads="1"/>
          </p:cNvSpPr>
          <p:nvPr/>
        </p:nvSpPr>
        <p:spPr bwMode="auto">
          <a:xfrm>
            <a:off x="7594600" y="3441700"/>
            <a:ext cx="1549400" cy="527050"/>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400">
                <a:solidFill>
                  <a:srgbClr val="FFFFFF"/>
                </a:solidFill>
                <a:latin typeface="Verdana" pitchFamily="1" charset="0"/>
                <a:ea typeface="ＭＳ Ｐゴシック" pitchFamily="1" charset="-128"/>
                <a:cs typeface="ＭＳ Ｐゴシック" pitchFamily="1" charset="-128"/>
              </a:rPr>
              <a:t>Roediger &amp; Karpick, 06</a:t>
            </a:r>
          </a:p>
        </p:txBody>
      </p:sp>
      <p:sp>
        <p:nvSpPr>
          <p:cNvPr id="50208" name="Text Box 66"/>
          <p:cNvSpPr txBox="1">
            <a:spLocks noChangeArrowheads="1"/>
          </p:cNvSpPr>
          <p:nvPr/>
        </p:nvSpPr>
        <p:spPr bwMode="auto">
          <a:xfrm>
            <a:off x="7594600" y="4787900"/>
            <a:ext cx="1549400" cy="527050"/>
          </a:xfrm>
          <a:prstGeom prst="rect">
            <a:avLst/>
          </a:prstGeom>
          <a:noFill/>
          <a:ln w="12700">
            <a:noFill/>
            <a:miter lim="800000"/>
            <a:headEnd/>
            <a:tailEnd/>
          </a:ln>
        </p:spPr>
        <p:txBody>
          <a:bodyPr>
            <a:prstTxWarp prst="textNoShape">
              <a:avLst/>
            </a:prstTxWarp>
            <a:spAutoFit/>
          </a:bodyPr>
          <a:lstStyle/>
          <a:p>
            <a:pPr eaLnBrk="0" hangingPunct="0">
              <a:spcBef>
                <a:spcPct val="50000"/>
              </a:spcBef>
            </a:pPr>
            <a:r>
              <a:rPr lang="en-US" sz="1400">
                <a:solidFill>
                  <a:srgbClr val="FFFFFF"/>
                </a:solidFill>
                <a:latin typeface="Verdana" pitchFamily="1" charset="0"/>
                <a:ea typeface="ＭＳ Ｐゴシック" pitchFamily="1" charset="-128"/>
                <a:cs typeface="ＭＳ Ｐゴシック" pitchFamily="1" charset="-128"/>
              </a:rPr>
              <a:t>Sweller &amp; Cooper, 85</a:t>
            </a:r>
          </a:p>
        </p:txBody>
      </p:sp>
    </p:spTree>
  </p:cSld>
  <p:clrMapOvr>
    <a:masterClrMapping/>
  </p:clrMapOvr>
  <p:transition xmlns:p14="http://schemas.microsoft.com/office/powerpoint/2010/main" advTm="42516"/>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a:ea typeface="ＭＳ Ｐゴシック" pitchFamily="1" charset="-128"/>
                <a:cs typeface="ＭＳ Ｐゴシック" pitchFamily="1" charset="-128"/>
              </a:rPr>
              <a:t>KLI</a:t>
            </a:r>
            <a:r>
              <a:rPr lang="en-US" dirty="0" smtClean="0">
                <a:ea typeface="ＭＳ Ｐゴシック" pitchFamily="1" charset="-128"/>
                <a:cs typeface="ＭＳ Ｐゴシック" pitchFamily="1" charset="-128"/>
              </a:rPr>
              <a:t> helps explain </a:t>
            </a:r>
            <a:r>
              <a:rPr lang="en-US" dirty="0">
                <a:ea typeface="ＭＳ Ｐゴシック" pitchFamily="1" charset="-128"/>
                <a:cs typeface="ＭＳ Ｐゴシック" pitchFamily="1" charset="-128"/>
              </a:rPr>
              <a:t>discrepancy</a:t>
            </a:r>
          </a:p>
        </p:txBody>
      </p:sp>
      <p:sp>
        <p:nvSpPr>
          <p:cNvPr id="52227" name="Rectangle 3"/>
          <p:cNvSpPr>
            <a:spLocks noGrp="1" noChangeArrowheads="1"/>
          </p:cNvSpPr>
          <p:nvPr>
            <p:ph type="body" idx="1"/>
          </p:nvPr>
        </p:nvSpPr>
        <p:spPr>
          <a:xfrm>
            <a:off x="774700" y="5003800"/>
            <a:ext cx="7772400" cy="850900"/>
          </a:xfrm>
        </p:spPr>
        <p:txBody>
          <a:bodyPr>
            <a:normAutofit fontScale="92500" lnSpcReduction="20000"/>
          </a:bodyPr>
          <a:lstStyle/>
          <a:p>
            <a:pPr>
              <a:lnSpc>
                <a:spcPct val="90000"/>
              </a:lnSpc>
              <a:buNone/>
            </a:pPr>
            <a:r>
              <a:rPr lang="en-US" sz="2400" dirty="0" smtClean="0">
                <a:ea typeface="ＭＳ Ｐゴシック" pitchFamily="1" charset="-128"/>
                <a:cs typeface="ＭＳ Ｐゴシック" pitchFamily="1" charset="-128"/>
              </a:rPr>
              <a:t> 	Different knowledge goals</a:t>
            </a:r>
            <a:br>
              <a:rPr lang="en-US" sz="2400" dirty="0" smtClean="0">
                <a:ea typeface="ＭＳ Ｐゴシック" pitchFamily="1" charset="-128"/>
                <a:cs typeface="ＭＳ Ｐゴシック" pitchFamily="1" charset="-128"/>
              </a:rPr>
            </a:br>
            <a:r>
              <a:rPr lang="en-US" sz="2400" dirty="0" smtClean="0">
                <a:ea typeface="ＭＳ Ｐゴシック" pitchFamily="1" charset="-128"/>
                <a:cs typeface="ＭＳ Ｐゴシック" pitchFamily="1" charset="-128"/>
              </a:rPr>
              <a:t>=</a:t>
            </a:r>
            <a:r>
              <a:rPr lang="en-US" sz="2400" dirty="0">
                <a:ea typeface="ＭＳ Ｐゴシック" pitchFamily="1" charset="-128"/>
                <a:cs typeface="ＭＳ Ｐゴシック" pitchFamily="1" charset="-128"/>
              </a:rPr>
              <a:t>&gt; different learning processes</a:t>
            </a:r>
            <a:r>
              <a:rPr lang="en-US" sz="2400" dirty="0" smtClean="0">
                <a:ea typeface="ＭＳ Ｐゴシック" pitchFamily="1" charset="-128"/>
                <a:cs typeface="ＭＳ Ｐゴシック" pitchFamily="1" charset="-128"/>
              </a:rPr>
              <a:t> </a:t>
            </a:r>
            <a:br>
              <a:rPr lang="en-US" sz="2400" dirty="0" smtClean="0">
                <a:ea typeface="ＭＳ Ｐゴシック" pitchFamily="1" charset="-128"/>
                <a:cs typeface="ＭＳ Ｐゴシック" pitchFamily="1" charset="-128"/>
              </a:rPr>
            </a:br>
            <a:r>
              <a:rPr lang="en-US" sz="2400" dirty="0" smtClean="0">
                <a:ea typeface="ＭＳ Ｐゴシック" pitchFamily="1" charset="-128"/>
                <a:cs typeface="ＭＳ Ｐゴシック" pitchFamily="1" charset="-128"/>
              </a:rPr>
              <a:t>=</a:t>
            </a:r>
            <a:r>
              <a:rPr lang="en-US" sz="2400" dirty="0">
                <a:ea typeface="ＭＳ Ｐゴシック" pitchFamily="1" charset="-128"/>
                <a:cs typeface="ＭＳ Ｐゴシック" pitchFamily="1" charset="-128"/>
              </a:rPr>
              <a:t>&gt; different instruction is optimal</a:t>
            </a:r>
          </a:p>
          <a:p>
            <a:pPr>
              <a:lnSpc>
                <a:spcPct val="90000"/>
              </a:lnSpc>
            </a:pPr>
            <a:endParaRPr lang="en-US" sz="2400" dirty="0">
              <a:ea typeface="ＭＳ Ｐゴシック" pitchFamily="1" charset="-128"/>
              <a:cs typeface="ＭＳ Ｐゴシック" pitchFamily="1" charset="-128"/>
            </a:endParaRPr>
          </a:p>
        </p:txBody>
      </p:sp>
      <p:graphicFrame>
        <p:nvGraphicFramePr>
          <p:cNvPr id="379004" name="Group 124"/>
          <p:cNvGraphicFramePr>
            <a:graphicFrameLocks noGrp="1"/>
          </p:cNvGraphicFramePr>
          <p:nvPr/>
        </p:nvGraphicFramePr>
        <p:xfrm>
          <a:off x="698500" y="1943100"/>
          <a:ext cx="7442200" cy="2489200"/>
        </p:xfrm>
        <a:graphic>
          <a:graphicData uri="http://schemas.openxmlformats.org/drawingml/2006/table">
            <a:tbl>
              <a:tblPr/>
              <a:tblGrid>
                <a:gridCol w="1790700"/>
                <a:gridCol w="1930400"/>
                <a:gridCol w="1860550"/>
                <a:gridCol w="1860550"/>
              </a:tblGrid>
              <a:tr h="533400">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t>Knowledge</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t>Learning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t>Instruction</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977900">
                <a:tc>
                  <a:txBody>
                    <a:bodyPr/>
                    <a:lstStyle/>
                    <a:p>
                      <a:pPr marL="0" marR="0" lvl="0" indent="0" algn="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Verdana" charset="0"/>
                          <a:ea typeface="ＭＳ Ｐゴシック" charset="-128"/>
                          <a:cs typeface="ＭＳ Ｐゴシック" charset="-128"/>
                        </a:rPr>
                        <a:t>Testing effect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800" b="0" i="0" u="none" strike="noStrike" cap="none" normalizeH="0" baseline="0" dirty="0">
                          <a:ln>
                            <a:noFill/>
                          </a:ln>
                          <a:solidFill>
                            <a:schemeClr val="tx1"/>
                          </a:solidFill>
                          <a:effectLst/>
                          <a:latin typeface="Verdana" charset="0"/>
                          <a:ea typeface="__ _____" charset="0"/>
                          <a:cs typeface="__ _____" charset="0"/>
                        </a:rPr>
                        <a:t>Constant-constant </a:t>
                      </a:r>
                      <a:r>
                        <a:rPr kumimoji="0" lang="en-US" sz="1800" b="0" i="0" u="none" strike="noStrike" cap="none" normalizeH="0" baseline="0" dirty="0" smtClean="0">
                          <a:ln>
                            <a:noFill/>
                          </a:ln>
                          <a:solidFill>
                            <a:schemeClr val="tx1"/>
                          </a:solidFill>
                          <a:effectLst/>
                          <a:latin typeface="Verdana" charset="0"/>
                          <a:ea typeface="__ _____" charset="0"/>
                          <a:cs typeface="__ _____" charset="0"/>
                        </a:rPr>
                        <a:t>facts</a:t>
                      </a:r>
                      <a:endParaRPr kumimoji="0" lang="en-US" sz="1800" b="0" i="0" u="none" strike="noStrike" cap="none" normalizeH="0" baseline="0" dirty="0">
                        <a:ln>
                          <a:noFill/>
                        </a:ln>
                        <a:solidFill>
                          <a:schemeClr val="tx1"/>
                        </a:solidFill>
                        <a:effectLst/>
                        <a:latin typeface="Verdana"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a:ln>
                            <a:noFill/>
                          </a:ln>
                          <a:solidFill>
                            <a:schemeClr val="tx1"/>
                          </a:solidFill>
                          <a:effectLst/>
                          <a:latin typeface="Verdana" charset="0"/>
                          <a:ea typeface="__ _____" charset="0"/>
                          <a:cs typeface="__ _____" charset="0"/>
                        </a:rPr>
                        <a:t>Memory</a:t>
                      </a:r>
                      <a:endParaRPr kumimoji="0" lang="en-US" sz="2000" b="0" i="1" u="none" strike="noStrike" cap="none" normalizeH="0" baseline="0">
                        <a:ln>
                          <a:noFill/>
                        </a:ln>
                        <a:solidFill>
                          <a:schemeClr val="tx1"/>
                        </a:solidFill>
                        <a:effectLst/>
                        <a:latin typeface="Verdana" charset="0"/>
                        <a:ea typeface="__ _____" charset="0"/>
                        <a:cs typeface="__ _____"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0" i="1" u="none" strike="noStrike" cap="none" normalizeH="0" baseline="0">
                          <a:ln>
                            <a:noFill/>
                          </a:ln>
                          <a:solidFill>
                            <a:schemeClr val="tx1"/>
                          </a:solidFill>
                          <a:effectLst/>
                          <a:latin typeface="Verdana" charset="0"/>
                          <a:ea typeface="ＭＳ Ｐゴシック" charset="-128"/>
                          <a:cs typeface="ＭＳ Ｐゴシック" charset="-128"/>
                        </a:rPr>
                        <a:t>Eliciting</a:t>
                      </a:r>
                      <a:r>
                        <a:rPr kumimoji="0" lang="en-US" sz="2000" b="0" i="0" u="none" strike="noStrike" cap="none" normalizeH="0" baseline="0">
                          <a:ln>
                            <a:noFill/>
                          </a:ln>
                          <a:solidFill>
                            <a:schemeClr val="tx1"/>
                          </a:solidFill>
                          <a:effectLst/>
                          <a:latin typeface="Verdana" charset="0"/>
                          <a:ea typeface="ＭＳ Ｐゴシック" charset="-128"/>
                          <a:cs typeface="ＭＳ Ｐゴシック" charset="-128"/>
                        </a:rPr>
                        <a:t> is better</a:t>
                      </a:r>
                      <a:endParaRPr kumimoji="0" lang="en-US" sz="1600" b="0" i="0" u="none" strike="noStrike" cap="none" normalizeH="0" baseline="0">
                        <a:ln>
                          <a:noFill/>
                        </a:ln>
                        <a:solidFill>
                          <a:schemeClr val="tx1"/>
                        </a:solidFill>
                        <a:effectLst/>
                        <a:latin typeface="Verdana" charset="0"/>
                        <a:ea typeface="ＭＳ Ｐゴシック" charset="-128"/>
                        <a:cs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7900">
                <a:tc>
                  <a:txBody>
                    <a:bodyPr/>
                    <a:lstStyle/>
                    <a:p>
                      <a:pPr marL="0" marR="0" lvl="0" indent="0" algn="r" defTabSz="914400" rtl="0" eaLnBrk="0" fontAlgn="base" latinLnBrk="0" hangingPunct="0">
                        <a:lnSpc>
                          <a:spcPct val="100000"/>
                        </a:lnSpc>
                        <a:spcBef>
                          <a:spcPct val="20000"/>
                        </a:spcBef>
                        <a:spcAft>
                          <a:spcPct val="0"/>
                        </a:spcAft>
                        <a:buClrTx/>
                        <a:buSzPct val="100000"/>
                        <a:buFontTx/>
                        <a:buNone/>
                        <a:tabLst/>
                      </a:pPr>
                      <a:r>
                        <a:rPr kumimoji="0" lang="en-US" sz="2400" b="0" i="0" u="none" strike="noStrike" cap="none" normalizeH="0" baseline="0">
                          <a:ln>
                            <a:noFill/>
                          </a:ln>
                          <a:solidFill>
                            <a:schemeClr val="tx1"/>
                          </a:solidFill>
                          <a:effectLst/>
                          <a:latin typeface="Verdana" charset="0"/>
                          <a:ea typeface="__ _____" charset="0"/>
                          <a:cs typeface="__ _____" charset="0"/>
                        </a:rPr>
                        <a:t>Worked examples</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1800" b="0" i="0" u="none" strike="noStrike" cap="none" normalizeH="0" baseline="0" dirty="0">
                          <a:ln>
                            <a:noFill/>
                          </a:ln>
                          <a:solidFill>
                            <a:schemeClr val="tx1"/>
                          </a:solidFill>
                          <a:effectLst/>
                          <a:latin typeface="Verdana" charset="0"/>
                          <a:ea typeface="__ _____" charset="0"/>
                          <a:cs typeface="__ _____" charset="0"/>
                        </a:rPr>
                        <a:t>Variable-variable </a:t>
                      </a:r>
                      <a:r>
                        <a:rPr kumimoji="0" lang="en-US" sz="1800" b="0" i="0" u="none" strike="noStrike" cap="none" normalizeH="0" baseline="0" dirty="0" smtClean="0">
                          <a:ln>
                            <a:noFill/>
                          </a:ln>
                          <a:solidFill>
                            <a:schemeClr val="tx1"/>
                          </a:solidFill>
                          <a:effectLst/>
                          <a:latin typeface="Verdana" charset="0"/>
                          <a:ea typeface="__ _____" charset="0"/>
                          <a:cs typeface="__ _____" charset="0"/>
                        </a:rPr>
                        <a:t>rules</a:t>
                      </a:r>
                      <a:endParaRPr kumimoji="0" lang="en-US" sz="1800" b="0" i="0" u="none" strike="noStrike" cap="none" normalizeH="0" baseline="0" dirty="0">
                        <a:ln>
                          <a:noFill/>
                        </a:ln>
                        <a:solidFill>
                          <a:schemeClr val="tx1"/>
                        </a:solidFill>
                        <a:effectLst/>
                        <a:latin typeface="Verdana" charset="0"/>
                        <a:ea typeface="__ _____" charset="0"/>
                        <a:cs typeface="__ _____"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a:ln>
                            <a:noFill/>
                          </a:ln>
                          <a:solidFill>
                            <a:schemeClr val="tx1"/>
                          </a:solidFill>
                          <a:effectLst/>
                          <a:latin typeface="Verdana" charset="0"/>
                          <a:ea typeface="__ _____" charset="0"/>
                          <a:cs typeface="__ _____" charset="0"/>
                        </a:rPr>
                        <a:t>Induction</a:t>
                      </a:r>
                      <a:endParaRPr kumimoji="0" lang="en-US" sz="2000" b="0" i="1" u="none" strike="noStrike" cap="none" normalizeH="0" baseline="0">
                        <a:ln>
                          <a:noFill/>
                        </a:ln>
                        <a:solidFill>
                          <a:schemeClr val="tx1"/>
                        </a:solidFill>
                        <a:effectLst/>
                        <a:latin typeface="Verdana" charset="0"/>
                        <a:ea typeface="__ _____" charset="0"/>
                        <a:cs typeface="__ _____"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000" b="0" i="0" u="none" strike="noStrike" cap="none" normalizeH="0" baseline="0" dirty="0">
                          <a:ln>
                            <a:noFill/>
                          </a:ln>
                          <a:solidFill>
                            <a:schemeClr val="tx1"/>
                          </a:solidFill>
                          <a:effectLst/>
                          <a:latin typeface="Verdana" charset="0"/>
                          <a:ea typeface="ＭＳ Ｐゴシック" charset="-128"/>
                          <a:cs typeface="ＭＳ Ｐゴシック" charset="-128"/>
                        </a:rPr>
                        <a:t>More </a:t>
                      </a:r>
                      <a:r>
                        <a:rPr kumimoji="0" lang="en-US" sz="2000" b="0" i="1" u="none" strike="noStrike" cap="none" normalizeH="0" baseline="0" dirty="0">
                          <a:ln>
                            <a:noFill/>
                          </a:ln>
                          <a:solidFill>
                            <a:schemeClr val="tx1"/>
                          </a:solidFill>
                          <a:effectLst/>
                          <a:latin typeface="Verdana" charset="0"/>
                          <a:ea typeface="ＭＳ Ｐゴシック" charset="-128"/>
                          <a:cs typeface="ＭＳ Ｐゴシック" charset="-128"/>
                        </a:rPr>
                        <a:t>giving</a:t>
                      </a:r>
                      <a:r>
                        <a:rPr kumimoji="0" lang="en-US" sz="2000" b="0" i="0" u="none" strike="noStrike" cap="none" normalizeH="0" baseline="0" dirty="0">
                          <a:ln>
                            <a:noFill/>
                          </a:ln>
                          <a:solidFill>
                            <a:schemeClr val="tx1"/>
                          </a:solidFill>
                          <a:effectLst/>
                          <a:latin typeface="Verdana" charset="0"/>
                          <a:ea typeface="ＭＳ Ｐゴシック" charset="-128"/>
                          <a:cs typeface="ＭＳ Ｐゴシック" charset="-128"/>
                        </a:rPr>
                        <a:t> is better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xmlns:p14="http://schemas.microsoft.com/office/powerpoint/2010/main" advTm="6396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685800" y="558800"/>
            <a:ext cx="7772400" cy="1143000"/>
          </a:xfrm>
        </p:spPr>
        <p:txBody>
          <a:bodyPr>
            <a:normAutofit fontScale="90000"/>
          </a:bodyPr>
          <a:lstStyle/>
          <a:p>
            <a:r>
              <a:rPr lang="en-US" sz="3600"/>
              <a:t>Target Knowledge =&gt; Learning processes =&gt; Instruction </a:t>
            </a:r>
          </a:p>
        </p:txBody>
      </p:sp>
      <p:graphicFrame>
        <p:nvGraphicFramePr>
          <p:cNvPr id="518147" name="Object 3"/>
          <p:cNvGraphicFramePr>
            <a:graphicFrameLocks noChangeAspect="1"/>
          </p:cNvGraphicFramePr>
          <p:nvPr/>
        </p:nvGraphicFramePr>
        <p:xfrm>
          <a:off x="571500" y="2070100"/>
          <a:ext cx="7278688" cy="4911725"/>
        </p:xfrm>
        <a:graphic>
          <a:graphicData uri="http://schemas.openxmlformats.org/presentationml/2006/ole">
            <mc:AlternateContent xmlns:mc="http://schemas.openxmlformats.org/markup-compatibility/2006">
              <mc:Choice xmlns:v="urn:schemas-microsoft-com:vml" Requires="v">
                <p:oleObj spid="_x0000_s76818" name="Document" r:id="rId4" imgW="6096000" imgH="4114800" progId="Word.Document.12">
                  <p:embed/>
                </p:oleObj>
              </mc:Choice>
              <mc:Fallback>
                <p:oleObj name="Document" r:id="rId4" imgW="6096000" imgH="4114800"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2070100"/>
                        <a:ext cx="7278688" cy="4911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0"/>
          <p:cNvGrpSpPr>
            <a:grpSpLocks/>
          </p:cNvGrpSpPr>
          <p:nvPr/>
        </p:nvGrpSpPr>
        <p:grpSpPr bwMode="auto">
          <a:xfrm>
            <a:off x="3352800" y="3416300"/>
            <a:ext cx="2679700" cy="812800"/>
            <a:chOff x="2112" y="2152"/>
            <a:chExt cx="1688" cy="512"/>
          </a:xfrm>
        </p:grpSpPr>
        <p:grpSp>
          <p:nvGrpSpPr>
            <p:cNvPr id="3" name="Group 4"/>
            <p:cNvGrpSpPr>
              <a:grpSpLocks/>
            </p:cNvGrpSpPr>
            <p:nvPr/>
          </p:nvGrpSpPr>
          <p:grpSpPr bwMode="auto">
            <a:xfrm>
              <a:off x="3040" y="2152"/>
              <a:ext cx="760" cy="504"/>
              <a:chOff x="3736" y="2208"/>
              <a:chExt cx="760" cy="504"/>
            </a:xfrm>
          </p:grpSpPr>
          <p:sp>
            <p:nvSpPr>
              <p:cNvPr id="518149" name="Oval 5"/>
              <p:cNvSpPr>
                <a:spLocks noChangeArrowheads="1"/>
              </p:cNvSpPr>
              <p:nvPr/>
            </p:nvSpPr>
            <p:spPr bwMode="auto">
              <a:xfrm>
                <a:off x="3736" y="2208"/>
                <a:ext cx="760" cy="504"/>
              </a:xfrm>
              <a:prstGeom prst="ellipse">
                <a:avLst/>
              </a:prstGeom>
              <a:gradFill rotWithShape="0">
                <a:gsLst>
                  <a:gs pos="0">
                    <a:schemeClr val="bg1">
                      <a:alpha val="75999"/>
                    </a:schemeClr>
                  </a:gs>
                  <a:gs pos="100000">
                    <a:schemeClr val="bg1">
                      <a:gamma/>
                      <a:shade val="46275"/>
                      <a:invGamma/>
                    </a:schemeClr>
                  </a:gs>
                </a:gsLst>
                <a:lin ang="5400000" scaled="1"/>
              </a:gradFill>
              <a:ln w="38100">
                <a:solidFill>
                  <a:schemeClr val="accent2"/>
                </a:solidFill>
                <a:round/>
                <a:headEnd/>
                <a:tailEnd/>
              </a:ln>
              <a:effectLst/>
            </p:spPr>
            <p:txBody>
              <a:bodyPr wrap="none" anchor="ctr">
                <a:prstTxWarp prst="textNoShape">
                  <a:avLst/>
                </a:prstTxWarp>
              </a:bodyPr>
              <a:lstStyle/>
              <a:p>
                <a:endParaRPr lang="en-US"/>
              </a:p>
            </p:txBody>
          </p:sp>
          <p:sp>
            <p:nvSpPr>
              <p:cNvPr id="518150" name="Text Box 6"/>
              <p:cNvSpPr txBox="1">
                <a:spLocks noChangeArrowheads="1"/>
              </p:cNvSpPr>
              <p:nvPr/>
            </p:nvSpPr>
            <p:spPr bwMode="auto">
              <a:xfrm>
                <a:off x="3752" y="2240"/>
                <a:ext cx="736" cy="404"/>
              </a:xfrm>
              <a:prstGeom prst="rect">
                <a:avLst/>
              </a:prstGeom>
              <a:noFill/>
              <a:ln w="12700">
                <a:noFill/>
                <a:miter lim="800000"/>
                <a:headEnd/>
                <a:tailEnd/>
              </a:ln>
              <a:effectLst/>
            </p:spPr>
            <p:txBody>
              <a:bodyPr>
                <a:prstTxWarp prst="textNoShape">
                  <a:avLst/>
                </a:prstTxWarp>
                <a:spAutoFit/>
              </a:bodyPr>
              <a:lstStyle/>
              <a:p>
                <a:pPr algn="ctr">
                  <a:spcBef>
                    <a:spcPct val="50000"/>
                  </a:spcBef>
                </a:pPr>
                <a:r>
                  <a:rPr lang="en-US" sz="1800">
                    <a:solidFill>
                      <a:schemeClr val="accent2"/>
                    </a:solidFill>
                  </a:rPr>
                  <a:t>Worked examples</a:t>
                </a:r>
              </a:p>
            </p:txBody>
          </p:sp>
        </p:grpSp>
        <p:grpSp>
          <p:nvGrpSpPr>
            <p:cNvPr id="4" name="Group 10"/>
            <p:cNvGrpSpPr>
              <a:grpSpLocks/>
            </p:cNvGrpSpPr>
            <p:nvPr/>
          </p:nvGrpSpPr>
          <p:grpSpPr bwMode="auto">
            <a:xfrm>
              <a:off x="2112" y="2160"/>
              <a:ext cx="760" cy="504"/>
              <a:chOff x="248" y="2040"/>
              <a:chExt cx="760" cy="504"/>
            </a:xfrm>
          </p:grpSpPr>
          <p:grpSp>
            <p:nvGrpSpPr>
              <p:cNvPr id="5" name="Group 11"/>
              <p:cNvGrpSpPr>
                <a:grpSpLocks/>
              </p:cNvGrpSpPr>
              <p:nvPr/>
            </p:nvGrpSpPr>
            <p:grpSpPr bwMode="auto">
              <a:xfrm>
                <a:off x="248" y="2040"/>
                <a:ext cx="760" cy="504"/>
                <a:chOff x="248" y="2040"/>
                <a:chExt cx="760" cy="504"/>
              </a:xfrm>
            </p:grpSpPr>
            <p:sp>
              <p:nvSpPr>
                <p:cNvPr id="518156" name="Oval 12"/>
                <p:cNvSpPr>
                  <a:spLocks noChangeArrowheads="1"/>
                </p:cNvSpPr>
                <p:nvPr/>
              </p:nvSpPr>
              <p:spPr bwMode="auto">
                <a:xfrm>
                  <a:off x="248" y="2040"/>
                  <a:ext cx="760" cy="504"/>
                </a:xfrm>
                <a:prstGeom prst="ellipse">
                  <a:avLst/>
                </a:prstGeom>
                <a:gradFill rotWithShape="0">
                  <a:gsLst>
                    <a:gs pos="0">
                      <a:schemeClr val="bg1">
                        <a:alpha val="81000"/>
                      </a:schemeClr>
                    </a:gs>
                    <a:gs pos="100000">
                      <a:schemeClr val="bg1">
                        <a:gamma/>
                        <a:shade val="46275"/>
                        <a:invGamma/>
                        <a:alpha val="88000"/>
                      </a:schemeClr>
                    </a:gs>
                  </a:gsLst>
                  <a:lin ang="5400000" scaled="1"/>
                </a:gradFill>
                <a:ln w="38100">
                  <a:solidFill>
                    <a:srgbClr val="FF0000"/>
                  </a:solidFill>
                  <a:round/>
                  <a:headEnd/>
                  <a:tailEnd/>
                </a:ln>
                <a:effectLst/>
              </p:spPr>
              <p:txBody>
                <a:bodyPr wrap="none" anchor="ctr">
                  <a:prstTxWarp prst="textNoShape">
                    <a:avLst/>
                  </a:prstTxWarp>
                </a:bodyPr>
                <a:lstStyle/>
                <a:p>
                  <a:endParaRPr lang="en-US"/>
                </a:p>
              </p:txBody>
            </p:sp>
            <p:sp>
              <p:nvSpPr>
                <p:cNvPr id="518157" name="Text Box 13"/>
                <p:cNvSpPr txBox="1">
                  <a:spLocks noChangeArrowheads="1"/>
                </p:cNvSpPr>
                <p:nvPr/>
              </p:nvSpPr>
              <p:spPr bwMode="auto">
                <a:xfrm>
                  <a:off x="264" y="2072"/>
                  <a:ext cx="736" cy="404"/>
                </a:xfrm>
                <a:prstGeom prst="rect">
                  <a:avLst/>
                </a:prstGeom>
                <a:noFill/>
                <a:ln w="12700">
                  <a:noFill/>
                  <a:miter lim="800000"/>
                  <a:headEnd/>
                  <a:tailEnd/>
                </a:ln>
                <a:effectLst/>
              </p:spPr>
              <p:txBody>
                <a:bodyPr>
                  <a:prstTxWarp prst="textNoShape">
                    <a:avLst/>
                  </a:prstTxWarp>
                  <a:spAutoFit/>
                </a:bodyPr>
                <a:lstStyle/>
                <a:p>
                  <a:pPr algn="ctr">
                    <a:spcBef>
                      <a:spcPct val="50000"/>
                    </a:spcBef>
                  </a:pPr>
                  <a:r>
                    <a:rPr lang="en-US" sz="1800">
                      <a:solidFill>
                        <a:srgbClr val="FF0000"/>
                      </a:solidFill>
                    </a:rPr>
                    <a:t>Worked examples</a:t>
                  </a:r>
                </a:p>
              </p:txBody>
            </p:sp>
          </p:grpSp>
          <p:sp>
            <p:nvSpPr>
              <p:cNvPr id="518158" name="Line 14"/>
              <p:cNvSpPr>
                <a:spLocks noChangeShapeType="1"/>
              </p:cNvSpPr>
              <p:nvPr/>
            </p:nvSpPr>
            <p:spPr bwMode="auto">
              <a:xfrm flipH="1">
                <a:off x="344" y="2080"/>
                <a:ext cx="496" cy="408"/>
              </a:xfrm>
              <a:prstGeom prst="line">
                <a:avLst/>
              </a:prstGeom>
              <a:noFill/>
              <a:ln w="38100">
                <a:solidFill>
                  <a:srgbClr val="FF0000"/>
                </a:solidFill>
                <a:round/>
                <a:headEnd/>
                <a:tailEnd/>
              </a:ln>
              <a:effectLst/>
            </p:spPr>
            <p:txBody>
              <a:bodyPr wrap="none" anchor="ctr">
                <a:prstTxWarp prst="textNoShape">
                  <a:avLst/>
                </a:prstTxWarp>
              </a:bodyPr>
              <a:lstStyle/>
              <a:p>
                <a:endParaRPr lang="en-US"/>
              </a:p>
            </p:txBody>
          </p:sp>
        </p:grpSp>
      </p:grpSp>
      <p:grpSp>
        <p:nvGrpSpPr>
          <p:cNvPr id="6" name="Group 39"/>
          <p:cNvGrpSpPr>
            <a:grpSpLocks/>
          </p:cNvGrpSpPr>
          <p:nvPr/>
        </p:nvGrpSpPr>
        <p:grpSpPr bwMode="auto">
          <a:xfrm>
            <a:off x="3302000" y="4622800"/>
            <a:ext cx="2755900" cy="812800"/>
            <a:chOff x="2080" y="2912"/>
            <a:chExt cx="1736" cy="512"/>
          </a:xfrm>
        </p:grpSpPr>
        <p:grpSp>
          <p:nvGrpSpPr>
            <p:cNvPr id="7" name="Group 15"/>
            <p:cNvGrpSpPr>
              <a:grpSpLocks/>
            </p:cNvGrpSpPr>
            <p:nvPr/>
          </p:nvGrpSpPr>
          <p:grpSpPr bwMode="auto">
            <a:xfrm>
              <a:off x="2080" y="2912"/>
              <a:ext cx="760" cy="504"/>
              <a:chOff x="2776" y="2968"/>
              <a:chExt cx="760" cy="504"/>
            </a:xfrm>
          </p:grpSpPr>
          <p:sp>
            <p:nvSpPr>
              <p:cNvPr id="518160" name="Oval 16"/>
              <p:cNvSpPr>
                <a:spLocks noChangeArrowheads="1"/>
              </p:cNvSpPr>
              <p:nvPr/>
            </p:nvSpPr>
            <p:spPr bwMode="auto">
              <a:xfrm>
                <a:off x="2776" y="2968"/>
                <a:ext cx="760" cy="504"/>
              </a:xfrm>
              <a:prstGeom prst="ellipse">
                <a:avLst/>
              </a:prstGeom>
              <a:gradFill rotWithShape="0">
                <a:gsLst>
                  <a:gs pos="0">
                    <a:schemeClr val="bg1">
                      <a:alpha val="91000"/>
                    </a:schemeClr>
                  </a:gs>
                  <a:gs pos="100000">
                    <a:schemeClr val="bg1">
                      <a:gamma/>
                      <a:shade val="46275"/>
                      <a:invGamma/>
                      <a:alpha val="89999"/>
                    </a:schemeClr>
                  </a:gs>
                </a:gsLst>
                <a:lin ang="5400000" scaled="1"/>
              </a:gradFill>
              <a:ln w="38100">
                <a:solidFill>
                  <a:schemeClr val="accent2"/>
                </a:solidFill>
                <a:round/>
                <a:headEnd/>
                <a:tailEnd/>
              </a:ln>
              <a:effectLst/>
            </p:spPr>
            <p:txBody>
              <a:bodyPr wrap="none" anchor="ctr">
                <a:prstTxWarp prst="textNoShape">
                  <a:avLst/>
                </a:prstTxWarp>
              </a:bodyPr>
              <a:lstStyle/>
              <a:p>
                <a:endParaRPr lang="en-US"/>
              </a:p>
            </p:txBody>
          </p:sp>
          <p:sp>
            <p:nvSpPr>
              <p:cNvPr id="518161" name="Text Box 17"/>
              <p:cNvSpPr txBox="1">
                <a:spLocks noChangeArrowheads="1"/>
              </p:cNvSpPr>
              <p:nvPr/>
            </p:nvSpPr>
            <p:spPr bwMode="auto">
              <a:xfrm>
                <a:off x="2792" y="3000"/>
                <a:ext cx="736" cy="404"/>
              </a:xfrm>
              <a:prstGeom prst="rect">
                <a:avLst/>
              </a:prstGeom>
              <a:noFill/>
              <a:ln w="38100">
                <a:noFill/>
                <a:miter lim="800000"/>
                <a:headEnd/>
                <a:tailEnd/>
              </a:ln>
              <a:effectLst/>
            </p:spPr>
            <p:txBody>
              <a:bodyPr>
                <a:prstTxWarp prst="textNoShape">
                  <a:avLst/>
                </a:prstTxWarp>
                <a:spAutoFit/>
              </a:bodyPr>
              <a:lstStyle/>
              <a:p>
                <a:pPr algn="ctr">
                  <a:spcBef>
                    <a:spcPct val="50000"/>
                  </a:spcBef>
                </a:pPr>
                <a:r>
                  <a:rPr lang="en-US" sz="1800">
                    <a:solidFill>
                      <a:schemeClr val="accent2"/>
                    </a:solidFill>
                  </a:rPr>
                  <a:t>Testing effect</a:t>
                </a:r>
              </a:p>
            </p:txBody>
          </p:sp>
        </p:grpSp>
        <p:grpSp>
          <p:nvGrpSpPr>
            <p:cNvPr id="8" name="Group 18"/>
            <p:cNvGrpSpPr>
              <a:grpSpLocks/>
            </p:cNvGrpSpPr>
            <p:nvPr/>
          </p:nvGrpSpPr>
          <p:grpSpPr bwMode="auto">
            <a:xfrm>
              <a:off x="3056" y="2920"/>
              <a:ext cx="760" cy="504"/>
              <a:chOff x="248" y="2040"/>
              <a:chExt cx="760" cy="504"/>
            </a:xfrm>
          </p:grpSpPr>
          <p:grpSp>
            <p:nvGrpSpPr>
              <p:cNvPr id="9" name="Group 19"/>
              <p:cNvGrpSpPr>
                <a:grpSpLocks/>
              </p:cNvGrpSpPr>
              <p:nvPr/>
            </p:nvGrpSpPr>
            <p:grpSpPr bwMode="auto">
              <a:xfrm>
                <a:off x="248" y="2040"/>
                <a:ext cx="760" cy="504"/>
                <a:chOff x="248" y="2040"/>
                <a:chExt cx="760" cy="504"/>
              </a:xfrm>
            </p:grpSpPr>
            <p:sp>
              <p:nvSpPr>
                <p:cNvPr id="518164" name="Oval 20"/>
                <p:cNvSpPr>
                  <a:spLocks noChangeArrowheads="1"/>
                </p:cNvSpPr>
                <p:nvPr/>
              </p:nvSpPr>
              <p:spPr bwMode="auto">
                <a:xfrm>
                  <a:off x="248" y="2040"/>
                  <a:ext cx="760" cy="504"/>
                </a:xfrm>
                <a:prstGeom prst="ellipse">
                  <a:avLst/>
                </a:prstGeom>
                <a:gradFill rotWithShape="0">
                  <a:gsLst>
                    <a:gs pos="0">
                      <a:schemeClr val="bg1">
                        <a:alpha val="81000"/>
                      </a:schemeClr>
                    </a:gs>
                    <a:gs pos="100000">
                      <a:schemeClr val="bg1">
                        <a:gamma/>
                        <a:shade val="46275"/>
                        <a:invGamma/>
                        <a:alpha val="88000"/>
                      </a:schemeClr>
                    </a:gs>
                  </a:gsLst>
                  <a:lin ang="5400000" scaled="1"/>
                </a:gradFill>
                <a:ln w="38100">
                  <a:solidFill>
                    <a:srgbClr val="FF0000"/>
                  </a:solidFill>
                  <a:round/>
                  <a:headEnd/>
                  <a:tailEnd/>
                </a:ln>
                <a:effectLst/>
              </p:spPr>
              <p:txBody>
                <a:bodyPr wrap="none" anchor="ctr">
                  <a:prstTxWarp prst="textNoShape">
                    <a:avLst/>
                  </a:prstTxWarp>
                </a:bodyPr>
                <a:lstStyle/>
                <a:p>
                  <a:endParaRPr lang="en-US"/>
                </a:p>
              </p:txBody>
            </p:sp>
            <p:sp>
              <p:nvSpPr>
                <p:cNvPr id="518165" name="Text Box 21"/>
                <p:cNvSpPr txBox="1">
                  <a:spLocks noChangeArrowheads="1"/>
                </p:cNvSpPr>
                <p:nvPr/>
              </p:nvSpPr>
              <p:spPr bwMode="auto">
                <a:xfrm>
                  <a:off x="264" y="2072"/>
                  <a:ext cx="736" cy="404"/>
                </a:xfrm>
                <a:prstGeom prst="rect">
                  <a:avLst/>
                </a:prstGeom>
                <a:noFill/>
                <a:ln w="12700">
                  <a:noFill/>
                  <a:miter lim="800000"/>
                  <a:headEnd/>
                  <a:tailEnd/>
                </a:ln>
                <a:effectLst/>
              </p:spPr>
              <p:txBody>
                <a:bodyPr>
                  <a:prstTxWarp prst="textNoShape">
                    <a:avLst/>
                  </a:prstTxWarp>
                  <a:spAutoFit/>
                </a:bodyPr>
                <a:lstStyle/>
                <a:p>
                  <a:pPr algn="ctr">
                    <a:spcBef>
                      <a:spcPct val="50000"/>
                    </a:spcBef>
                  </a:pPr>
                  <a:r>
                    <a:rPr lang="en-US" sz="1800">
                      <a:solidFill>
                        <a:srgbClr val="FF0000"/>
                      </a:solidFill>
                    </a:rPr>
                    <a:t>Testing effect</a:t>
                  </a:r>
                </a:p>
              </p:txBody>
            </p:sp>
          </p:grpSp>
          <p:sp>
            <p:nvSpPr>
              <p:cNvPr id="518166" name="Line 22"/>
              <p:cNvSpPr>
                <a:spLocks noChangeShapeType="1"/>
              </p:cNvSpPr>
              <p:nvPr/>
            </p:nvSpPr>
            <p:spPr bwMode="auto">
              <a:xfrm flipH="1">
                <a:off x="344" y="2080"/>
                <a:ext cx="496" cy="408"/>
              </a:xfrm>
              <a:prstGeom prst="line">
                <a:avLst/>
              </a:prstGeom>
              <a:noFill/>
              <a:ln w="38100">
                <a:solidFill>
                  <a:srgbClr val="FF0000"/>
                </a:solidFill>
                <a:round/>
                <a:headEnd/>
                <a:tailEnd/>
              </a:ln>
              <a:effectLst/>
            </p:spPr>
            <p:txBody>
              <a:bodyPr wrap="none" anchor="ctr">
                <a:prstTxWarp prst="textNoShape">
                  <a:avLst/>
                </a:prstTxWarp>
              </a:bodyPr>
              <a:lstStyle/>
              <a:p>
                <a:endParaRPr lang="en-US"/>
              </a:p>
            </p:txBody>
          </p:sp>
        </p:grpSp>
      </p:grpSp>
      <p:grpSp>
        <p:nvGrpSpPr>
          <p:cNvPr id="10" name="Group 41"/>
          <p:cNvGrpSpPr>
            <a:grpSpLocks/>
          </p:cNvGrpSpPr>
          <p:nvPr/>
        </p:nvGrpSpPr>
        <p:grpSpPr bwMode="auto">
          <a:xfrm>
            <a:off x="342900" y="4102100"/>
            <a:ext cx="2844800" cy="1181100"/>
            <a:chOff x="216" y="2584"/>
            <a:chExt cx="1792" cy="744"/>
          </a:xfrm>
        </p:grpSpPr>
        <p:sp>
          <p:nvSpPr>
            <p:cNvPr id="518170" name="Oval 26"/>
            <p:cNvSpPr>
              <a:spLocks noChangeArrowheads="1"/>
            </p:cNvSpPr>
            <p:nvPr/>
          </p:nvSpPr>
          <p:spPr bwMode="auto">
            <a:xfrm>
              <a:off x="1032" y="2872"/>
              <a:ext cx="976" cy="456"/>
            </a:xfrm>
            <a:prstGeom prst="ellipse">
              <a:avLst/>
            </a:prstGeom>
            <a:noFill/>
            <a:ln w="38100">
              <a:solidFill>
                <a:srgbClr val="FF0000"/>
              </a:solidFill>
              <a:round/>
              <a:headEnd/>
              <a:tailEnd/>
            </a:ln>
            <a:effectLst/>
          </p:spPr>
          <p:txBody>
            <a:bodyPr wrap="none" anchor="ctr">
              <a:prstTxWarp prst="textNoShape">
                <a:avLst/>
              </a:prstTxWarp>
            </a:bodyPr>
            <a:lstStyle/>
            <a:p>
              <a:endParaRPr lang="en-US"/>
            </a:p>
          </p:txBody>
        </p:sp>
        <p:sp>
          <p:nvSpPr>
            <p:cNvPr id="518171" name="Text Box 27"/>
            <p:cNvSpPr txBox="1">
              <a:spLocks noChangeArrowheads="1"/>
            </p:cNvSpPr>
            <p:nvPr/>
          </p:nvSpPr>
          <p:spPr bwMode="auto">
            <a:xfrm>
              <a:off x="216" y="2584"/>
              <a:ext cx="864" cy="326"/>
            </a:xfrm>
            <a:prstGeom prst="rect">
              <a:avLst/>
            </a:prstGeom>
            <a:solidFill>
              <a:srgbClr val="FFFF00"/>
            </a:solidFill>
            <a:ln w="12700">
              <a:noFill/>
              <a:miter lim="800000"/>
              <a:headEnd/>
              <a:tailEnd/>
            </a:ln>
            <a:effectLst/>
          </p:spPr>
          <p:txBody>
            <a:bodyPr>
              <a:prstTxWarp prst="textNoShape">
                <a:avLst/>
              </a:prstTxWarp>
              <a:spAutoFit/>
            </a:bodyPr>
            <a:lstStyle/>
            <a:p>
              <a:pPr>
                <a:spcBef>
                  <a:spcPct val="50000"/>
                </a:spcBef>
              </a:pPr>
              <a:r>
                <a:rPr lang="en-US" sz="1400"/>
                <a:t>Eliciting recall supports</a:t>
              </a:r>
              <a:endParaRPr lang="en-US" sz="1400">
                <a:solidFill>
                  <a:schemeClr val="bg1"/>
                </a:solidFill>
              </a:endParaRPr>
            </a:p>
          </p:txBody>
        </p:sp>
        <p:sp>
          <p:nvSpPr>
            <p:cNvPr id="518172" name="Line 28"/>
            <p:cNvSpPr>
              <a:spLocks noChangeShapeType="1"/>
            </p:cNvSpPr>
            <p:nvPr/>
          </p:nvSpPr>
          <p:spPr bwMode="auto">
            <a:xfrm>
              <a:off x="1000" y="2840"/>
              <a:ext cx="200" cy="80"/>
            </a:xfrm>
            <a:prstGeom prst="line">
              <a:avLst/>
            </a:prstGeom>
            <a:noFill/>
            <a:ln w="38100">
              <a:solidFill>
                <a:srgbClr val="FF2929"/>
              </a:solidFill>
              <a:round/>
              <a:headEnd/>
              <a:tailEnd type="triangle" w="med" len="med"/>
            </a:ln>
            <a:effectLst/>
          </p:spPr>
          <p:txBody>
            <a:bodyPr wrap="none" anchor="ctr">
              <a:prstTxWarp prst="textNoShape">
                <a:avLst/>
              </a:prstTxWarp>
            </a:bodyPr>
            <a:lstStyle/>
            <a:p>
              <a:endParaRPr lang="en-US"/>
            </a:p>
          </p:txBody>
        </p:sp>
      </p:grpSp>
      <p:grpSp>
        <p:nvGrpSpPr>
          <p:cNvPr id="11" name="Group 42"/>
          <p:cNvGrpSpPr>
            <a:grpSpLocks/>
          </p:cNvGrpSpPr>
          <p:nvPr/>
        </p:nvGrpSpPr>
        <p:grpSpPr bwMode="auto">
          <a:xfrm>
            <a:off x="1689100" y="5422900"/>
            <a:ext cx="4584700" cy="1409700"/>
            <a:chOff x="1064" y="3416"/>
            <a:chExt cx="2888" cy="888"/>
          </a:xfrm>
        </p:grpSpPr>
        <p:sp>
          <p:nvSpPr>
            <p:cNvPr id="518173" name="Oval 29"/>
            <p:cNvSpPr>
              <a:spLocks noChangeArrowheads="1"/>
            </p:cNvSpPr>
            <p:nvPr/>
          </p:nvSpPr>
          <p:spPr bwMode="auto">
            <a:xfrm>
              <a:off x="1976" y="3416"/>
              <a:ext cx="976" cy="456"/>
            </a:xfrm>
            <a:prstGeom prst="ellipse">
              <a:avLst/>
            </a:prstGeom>
            <a:noFill/>
            <a:ln w="38100">
              <a:solidFill>
                <a:srgbClr val="FF0000"/>
              </a:solidFill>
              <a:round/>
              <a:headEnd/>
              <a:tailEnd/>
            </a:ln>
            <a:effectLst/>
          </p:spPr>
          <p:txBody>
            <a:bodyPr wrap="none" anchor="ctr">
              <a:prstTxWarp prst="textNoShape">
                <a:avLst/>
              </a:prstTxWarp>
            </a:bodyPr>
            <a:lstStyle/>
            <a:p>
              <a:endParaRPr lang="en-US"/>
            </a:p>
          </p:txBody>
        </p:sp>
        <p:sp>
          <p:nvSpPr>
            <p:cNvPr id="518174" name="Text Box 30"/>
            <p:cNvSpPr txBox="1">
              <a:spLocks noChangeArrowheads="1"/>
            </p:cNvSpPr>
            <p:nvPr/>
          </p:nvSpPr>
          <p:spPr bwMode="auto">
            <a:xfrm>
              <a:off x="1064" y="3978"/>
              <a:ext cx="1248" cy="326"/>
            </a:xfrm>
            <a:prstGeom prst="rect">
              <a:avLst/>
            </a:prstGeom>
            <a:solidFill>
              <a:srgbClr val="FFFF00"/>
            </a:solidFill>
            <a:ln w="12700">
              <a:noFill/>
              <a:miter lim="800000"/>
              <a:headEnd/>
              <a:tailEnd/>
            </a:ln>
            <a:effectLst/>
          </p:spPr>
          <p:txBody>
            <a:bodyPr>
              <a:prstTxWarp prst="textNoShape">
                <a:avLst/>
              </a:prstTxWarp>
              <a:spAutoFit/>
            </a:bodyPr>
            <a:lstStyle/>
            <a:p>
              <a:pPr>
                <a:spcBef>
                  <a:spcPct val="50000"/>
                </a:spcBef>
              </a:pPr>
              <a:r>
                <a:rPr lang="en-US" sz="1400"/>
                <a:t>Aids fact learning, but suboptimal for rules</a:t>
              </a:r>
              <a:endParaRPr lang="en-US" sz="1400">
                <a:solidFill>
                  <a:schemeClr val="bg1"/>
                </a:solidFill>
              </a:endParaRPr>
            </a:p>
          </p:txBody>
        </p:sp>
        <p:sp>
          <p:nvSpPr>
            <p:cNvPr id="518175" name="Line 31"/>
            <p:cNvSpPr>
              <a:spLocks noChangeShapeType="1"/>
            </p:cNvSpPr>
            <p:nvPr/>
          </p:nvSpPr>
          <p:spPr bwMode="auto">
            <a:xfrm flipV="1">
              <a:off x="1960" y="3816"/>
              <a:ext cx="208" cy="152"/>
            </a:xfrm>
            <a:prstGeom prst="line">
              <a:avLst/>
            </a:prstGeom>
            <a:noFill/>
            <a:ln w="38100">
              <a:solidFill>
                <a:srgbClr val="FF2929"/>
              </a:solidFill>
              <a:round/>
              <a:headEnd/>
              <a:tailEnd type="triangle" w="med" len="med"/>
            </a:ln>
            <a:effectLst/>
          </p:spPr>
          <p:txBody>
            <a:bodyPr wrap="none" anchor="ctr">
              <a:prstTxWarp prst="textNoShape">
                <a:avLst/>
              </a:prstTxWarp>
            </a:bodyPr>
            <a:lstStyle/>
            <a:p>
              <a:endParaRPr lang="en-US"/>
            </a:p>
          </p:txBody>
        </p:sp>
        <p:sp>
          <p:nvSpPr>
            <p:cNvPr id="518176" name="Oval 32"/>
            <p:cNvSpPr>
              <a:spLocks noChangeArrowheads="1"/>
            </p:cNvSpPr>
            <p:nvPr/>
          </p:nvSpPr>
          <p:spPr bwMode="auto">
            <a:xfrm>
              <a:off x="2976" y="3432"/>
              <a:ext cx="976" cy="456"/>
            </a:xfrm>
            <a:prstGeom prst="ellipse">
              <a:avLst/>
            </a:prstGeom>
            <a:noFill/>
            <a:ln w="38100">
              <a:solidFill>
                <a:srgbClr val="FF0000"/>
              </a:solidFill>
              <a:round/>
              <a:headEnd/>
              <a:tailEnd/>
            </a:ln>
            <a:effectLst/>
          </p:spPr>
          <p:txBody>
            <a:bodyPr wrap="none" anchor="ctr">
              <a:prstTxWarp prst="textNoShape">
                <a:avLst/>
              </a:prstTxWarp>
            </a:bodyPr>
            <a:lstStyle/>
            <a:p>
              <a:endParaRPr lang="en-US"/>
            </a:p>
          </p:txBody>
        </p:sp>
        <p:sp>
          <p:nvSpPr>
            <p:cNvPr id="518177" name="Line 33"/>
            <p:cNvSpPr>
              <a:spLocks noChangeShapeType="1"/>
            </p:cNvSpPr>
            <p:nvPr/>
          </p:nvSpPr>
          <p:spPr bwMode="auto">
            <a:xfrm flipV="1">
              <a:off x="2240" y="3800"/>
              <a:ext cx="872" cy="208"/>
            </a:xfrm>
            <a:prstGeom prst="line">
              <a:avLst/>
            </a:prstGeom>
            <a:noFill/>
            <a:ln w="38100">
              <a:solidFill>
                <a:srgbClr val="FF2929"/>
              </a:solidFill>
              <a:round/>
              <a:headEnd/>
              <a:tailEnd type="triangle" w="med" len="med"/>
            </a:ln>
            <a:effectLst/>
          </p:spPr>
          <p:txBody>
            <a:bodyPr wrap="none" anchor="ctr">
              <a:prstTxWarp prst="textNoShape">
                <a:avLst/>
              </a:prstTxWarp>
            </a:bodyPr>
            <a:lstStyle/>
            <a:p>
              <a:endParaRPr lang="en-US"/>
            </a:p>
          </p:txBody>
        </p:sp>
      </p:grpSp>
      <p:grpSp>
        <p:nvGrpSpPr>
          <p:cNvPr id="12" name="Group 43"/>
          <p:cNvGrpSpPr>
            <a:grpSpLocks/>
          </p:cNvGrpSpPr>
          <p:nvPr/>
        </p:nvGrpSpPr>
        <p:grpSpPr bwMode="auto">
          <a:xfrm>
            <a:off x="330200" y="2641600"/>
            <a:ext cx="2895600" cy="1295400"/>
            <a:chOff x="208" y="1664"/>
            <a:chExt cx="1824" cy="816"/>
          </a:xfrm>
        </p:grpSpPr>
        <p:sp>
          <p:nvSpPr>
            <p:cNvPr id="518178" name="Oval 34"/>
            <p:cNvSpPr>
              <a:spLocks noChangeArrowheads="1"/>
            </p:cNvSpPr>
            <p:nvPr/>
          </p:nvSpPr>
          <p:spPr bwMode="auto">
            <a:xfrm>
              <a:off x="1056" y="2024"/>
              <a:ext cx="976" cy="456"/>
            </a:xfrm>
            <a:prstGeom prst="ellipse">
              <a:avLst/>
            </a:prstGeom>
            <a:noFill/>
            <a:ln w="38100">
              <a:solidFill>
                <a:srgbClr val="FF0000"/>
              </a:solidFill>
              <a:round/>
              <a:headEnd/>
              <a:tailEnd/>
            </a:ln>
            <a:effectLst/>
          </p:spPr>
          <p:txBody>
            <a:bodyPr wrap="none" anchor="ctr">
              <a:prstTxWarp prst="textNoShape">
                <a:avLst/>
              </a:prstTxWarp>
            </a:bodyPr>
            <a:lstStyle/>
            <a:p>
              <a:endParaRPr lang="en-US"/>
            </a:p>
          </p:txBody>
        </p:sp>
        <p:sp>
          <p:nvSpPr>
            <p:cNvPr id="518179" name="Text Box 35"/>
            <p:cNvSpPr txBox="1">
              <a:spLocks noChangeArrowheads="1"/>
            </p:cNvSpPr>
            <p:nvPr/>
          </p:nvSpPr>
          <p:spPr bwMode="auto">
            <a:xfrm>
              <a:off x="208" y="1664"/>
              <a:ext cx="904" cy="326"/>
            </a:xfrm>
            <a:prstGeom prst="rect">
              <a:avLst/>
            </a:prstGeom>
            <a:solidFill>
              <a:srgbClr val="7BF700"/>
            </a:solidFill>
            <a:ln w="12700">
              <a:noFill/>
              <a:miter lim="800000"/>
              <a:headEnd/>
              <a:tailEnd/>
            </a:ln>
            <a:effectLst/>
          </p:spPr>
          <p:txBody>
            <a:bodyPr>
              <a:prstTxWarp prst="textNoShape">
                <a:avLst/>
              </a:prstTxWarp>
              <a:spAutoFit/>
            </a:bodyPr>
            <a:lstStyle/>
            <a:p>
              <a:pPr>
                <a:spcBef>
                  <a:spcPct val="50000"/>
                </a:spcBef>
              </a:pPr>
              <a:r>
                <a:rPr lang="en-US" sz="1400"/>
                <a:t>Many examples support</a:t>
              </a:r>
              <a:endParaRPr lang="en-US" sz="1400">
                <a:solidFill>
                  <a:schemeClr val="bg1"/>
                </a:solidFill>
              </a:endParaRPr>
            </a:p>
          </p:txBody>
        </p:sp>
        <p:sp>
          <p:nvSpPr>
            <p:cNvPr id="518180" name="Line 36"/>
            <p:cNvSpPr>
              <a:spLocks noChangeShapeType="1"/>
            </p:cNvSpPr>
            <p:nvPr/>
          </p:nvSpPr>
          <p:spPr bwMode="auto">
            <a:xfrm>
              <a:off x="1008" y="1912"/>
              <a:ext cx="216" cy="168"/>
            </a:xfrm>
            <a:prstGeom prst="line">
              <a:avLst/>
            </a:prstGeom>
            <a:noFill/>
            <a:ln w="38100">
              <a:solidFill>
                <a:srgbClr val="FF2929"/>
              </a:solidFill>
              <a:round/>
              <a:headEnd/>
              <a:tailEnd type="triangle" w="med" len="med"/>
            </a:ln>
            <a:effectLst/>
          </p:spPr>
          <p:txBody>
            <a:bodyPr wrap="none" anchor="ctr">
              <a:prstTxWarp prst="textNoShape">
                <a:avLst/>
              </a:prstTxWarp>
            </a:bodyPr>
            <a:lstStyle/>
            <a:p>
              <a:endParaRPr lang="en-US"/>
            </a:p>
          </p:txBody>
        </p:sp>
      </p:grpSp>
      <p:grpSp>
        <p:nvGrpSpPr>
          <p:cNvPr id="13" name="Group 45"/>
          <p:cNvGrpSpPr>
            <a:grpSpLocks/>
          </p:cNvGrpSpPr>
          <p:nvPr/>
        </p:nvGrpSpPr>
        <p:grpSpPr bwMode="auto">
          <a:xfrm>
            <a:off x="6172200" y="6045200"/>
            <a:ext cx="2400300" cy="812800"/>
            <a:chOff x="3888" y="3808"/>
            <a:chExt cx="1512" cy="512"/>
          </a:xfrm>
        </p:grpSpPr>
        <p:sp>
          <p:nvSpPr>
            <p:cNvPr id="518181" name="Text Box 37"/>
            <p:cNvSpPr txBox="1">
              <a:spLocks noChangeArrowheads="1"/>
            </p:cNvSpPr>
            <p:nvPr/>
          </p:nvSpPr>
          <p:spPr bwMode="auto">
            <a:xfrm>
              <a:off x="4256" y="3994"/>
              <a:ext cx="1144" cy="326"/>
            </a:xfrm>
            <a:prstGeom prst="rect">
              <a:avLst/>
            </a:prstGeom>
            <a:solidFill>
              <a:srgbClr val="7BF700"/>
            </a:solidFill>
            <a:ln w="12700">
              <a:noFill/>
              <a:miter lim="800000"/>
              <a:headEnd/>
              <a:tailEnd/>
            </a:ln>
            <a:effectLst/>
          </p:spPr>
          <p:txBody>
            <a:bodyPr>
              <a:prstTxWarp prst="textNoShape">
                <a:avLst/>
              </a:prstTxWarp>
              <a:spAutoFit/>
            </a:bodyPr>
            <a:lstStyle/>
            <a:p>
              <a:pPr>
                <a:spcBef>
                  <a:spcPct val="50000"/>
                </a:spcBef>
              </a:pPr>
              <a:r>
                <a:rPr lang="en-US" sz="1400"/>
                <a:t>Aid rule learning, but suboptimal for facts</a:t>
              </a:r>
              <a:endParaRPr lang="en-US" sz="1400">
                <a:solidFill>
                  <a:schemeClr val="bg1"/>
                </a:solidFill>
              </a:endParaRPr>
            </a:p>
          </p:txBody>
        </p:sp>
        <p:sp>
          <p:nvSpPr>
            <p:cNvPr id="518182" name="Line 38"/>
            <p:cNvSpPr>
              <a:spLocks noChangeShapeType="1"/>
            </p:cNvSpPr>
            <p:nvPr/>
          </p:nvSpPr>
          <p:spPr bwMode="auto">
            <a:xfrm flipH="1" flipV="1">
              <a:off x="3888" y="3808"/>
              <a:ext cx="567" cy="184"/>
            </a:xfrm>
            <a:prstGeom prst="line">
              <a:avLst/>
            </a:prstGeom>
            <a:noFill/>
            <a:ln w="38100">
              <a:solidFill>
                <a:srgbClr val="FF2929"/>
              </a:solidFill>
              <a:round/>
              <a:headEnd/>
              <a:tailEnd type="triangle" w="med" len="med"/>
            </a:ln>
            <a:effectLst/>
          </p:spPr>
          <p:txBody>
            <a:bodyPr wrap="none" anchor="ctr">
              <a:prstTxWarp prst="textNoShape">
                <a:avLst/>
              </a:prstTxWarp>
            </a:bodyPr>
            <a:lstStyle/>
            <a:p>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Worked Examples Specific to KCs</a:t>
            </a:r>
            <a:endParaRPr lang="en-US" dirty="0"/>
          </a:p>
        </p:txBody>
      </p:sp>
      <p:sp>
        <p:nvSpPr>
          <p:cNvPr id="3" name="Content Placeholder 2"/>
          <p:cNvSpPr>
            <a:spLocks noGrp="1"/>
          </p:cNvSpPr>
          <p:nvPr>
            <p:ph idx="1"/>
          </p:nvPr>
        </p:nvSpPr>
        <p:spPr/>
        <p:txBody>
          <a:bodyPr/>
          <a:lstStyle/>
          <a:p>
            <a:r>
              <a:rPr lang="en-US" dirty="0" smtClean="0"/>
              <a:t>See example from Fraction </a:t>
            </a:r>
            <a:r>
              <a:rPr lang="en-US" dirty="0" err="1" smtClean="0"/>
              <a:t>Numberline</a:t>
            </a:r>
            <a:r>
              <a:rPr lang="en-US" smtClean="0"/>
              <a:t> game</a:t>
            </a:r>
            <a:endParaRPr lang="en-US"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19</a:t>
            </a:fld>
            <a:endParaRPr lang="en-US"/>
          </a:p>
        </p:txBody>
      </p:sp>
    </p:spTree>
    <p:extLst>
      <p:ext uri="{BB962C8B-B14F-4D97-AF65-F5344CB8AC3E}">
        <p14:creationId xmlns:p14="http://schemas.microsoft.com/office/powerpoint/2010/main" val="2848496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3" name="Content Placeholder 2"/>
          <p:cNvSpPr>
            <a:spLocks noGrp="1"/>
          </p:cNvSpPr>
          <p:nvPr>
            <p:ph idx="1"/>
          </p:nvPr>
        </p:nvSpPr>
        <p:spPr>
          <a:xfrm>
            <a:off x="685800" y="1470526"/>
            <a:ext cx="7772400" cy="4625474"/>
          </a:xfrm>
        </p:spPr>
        <p:txBody>
          <a:bodyPr>
            <a:normAutofit fontScale="85000" lnSpcReduction="20000"/>
          </a:bodyPr>
          <a:lstStyle/>
          <a:p>
            <a:r>
              <a:rPr lang="en-US" dirty="0"/>
              <a:t>Learning is mostly subconscious/tacit/implicit</a:t>
            </a:r>
          </a:p>
          <a:p>
            <a:pPr lvl="1"/>
            <a:r>
              <a:rPr lang="en-US" dirty="0"/>
              <a:t>Be skeptical of your own intuitions &amp; conscious reflections/beliefs about learning &amp; instruction</a:t>
            </a:r>
          </a:p>
          <a:p>
            <a:r>
              <a:rPr lang="en-US" dirty="0" smtClean="0"/>
              <a:t>Human learning is substantially influenced by existing knowledge</a:t>
            </a:r>
          </a:p>
          <a:p>
            <a:pPr lvl="1"/>
            <a:r>
              <a:rPr lang="en-US" dirty="0" smtClean="0"/>
              <a:t>What you already know changes how </a:t>
            </a:r>
            <a:br>
              <a:rPr lang="en-US" dirty="0" smtClean="0"/>
            </a:br>
            <a:r>
              <a:rPr lang="en-US" dirty="0" smtClean="0"/>
              <a:t>&amp; how well you learn </a:t>
            </a:r>
            <a:br>
              <a:rPr lang="en-US" dirty="0" smtClean="0"/>
            </a:br>
            <a:r>
              <a:rPr lang="en-US" dirty="0" smtClean="0"/>
              <a:t>=&gt; subject-matter/domain analysis is crucial</a:t>
            </a:r>
          </a:p>
          <a:p>
            <a:r>
              <a:rPr lang="en-US" dirty="0" smtClean="0"/>
              <a:t>Optimal instruction is knowledge-dependent, </a:t>
            </a:r>
            <a:br>
              <a:rPr lang="en-US" dirty="0" smtClean="0"/>
            </a:br>
            <a:r>
              <a:rPr lang="en-US" dirty="0" smtClean="0"/>
              <a:t>not domain-general</a:t>
            </a:r>
          </a:p>
          <a:p>
            <a:pPr lvl="1"/>
            <a:r>
              <a:rPr lang="en-US" dirty="0" smtClean="0"/>
              <a:t>Need </a:t>
            </a:r>
            <a:r>
              <a:rPr lang="en-US" dirty="0"/>
              <a:t>cognitive </a:t>
            </a:r>
            <a:r>
              <a:rPr lang="en-US" dirty="0" smtClean="0"/>
              <a:t>models of domains (from CTA) to guide </a:t>
            </a:r>
            <a:r>
              <a:rPr lang="en-US" i="1" dirty="0" smtClean="0"/>
              <a:t>selection</a:t>
            </a:r>
            <a:r>
              <a:rPr lang="en-US" dirty="0" smtClean="0"/>
              <a:t> &amp; application of </a:t>
            </a:r>
            <a:br>
              <a:rPr lang="en-US" dirty="0" smtClean="0"/>
            </a:br>
            <a:r>
              <a:rPr lang="en-US" dirty="0" smtClean="0"/>
              <a:t>instructional principles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20</a:t>
            </a:fld>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685800" y="635000"/>
            <a:ext cx="7772400" cy="1765300"/>
          </a:xfrm>
        </p:spPr>
        <p:txBody>
          <a:bodyPr/>
          <a:lstStyle/>
          <a:p>
            <a:r>
              <a:rPr lang="en-US" sz="3200"/>
              <a:t>Can interactive tutoring of rule KCs be improved by adding examples?</a:t>
            </a:r>
          </a:p>
        </p:txBody>
      </p:sp>
      <p:sp>
        <p:nvSpPr>
          <p:cNvPr id="384004" name="Rectangle 4"/>
          <p:cNvSpPr>
            <a:spLocks noGrp="1" noChangeArrowheads="1"/>
          </p:cNvSpPr>
          <p:nvPr>
            <p:ph type="body" idx="1"/>
          </p:nvPr>
        </p:nvSpPr>
        <p:spPr>
          <a:xfrm>
            <a:off x="609600" y="2565400"/>
            <a:ext cx="7975600" cy="3530600"/>
          </a:xfrm>
        </p:spPr>
        <p:txBody>
          <a:bodyPr/>
          <a:lstStyle/>
          <a:p>
            <a:r>
              <a:rPr lang="en-US" sz="2400" i="1">
                <a:solidFill>
                  <a:schemeClr val="tx2"/>
                </a:solidFill>
              </a:rPr>
              <a:t>No</a:t>
            </a:r>
            <a:r>
              <a:rPr lang="en-US" sz="2400"/>
              <a:t> by desirable difficulties/testing effect</a:t>
            </a:r>
          </a:p>
          <a:p>
            <a:pPr lvl="1"/>
            <a:r>
              <a:rPr lang="en-US" sz="2000"/>
              <a:t>Eliciting is better when it works</a:t>
            </a:r>
          </a:p>
          <a:p>
            <a:pPr lvl="1"/>
            <a:r>
              <a:rPr lang="en-US" sz="2000"/>
              <a:t>Feedback provides examples when it doesn’t</a:t>
            </a:r>
          </a:p>
          <a:p>
            <a:r>
              <a:rPr lang="en-US" sz="2400" i="1">
                <a:solidFill>
                  <a:schemeClr val="tx2"/>
                </a:solidFill>
              </a:rPr>
              <a:t>Yes</a:t>
            </a:r>
            <a:r>
              <a:rPr lang="en-US" sz="2400"/>
              <a:t> by cognitive load theory/worked examples</a:t>
            </a:r>
          </a:p>
          <a:p>
            <a:pPr lvl="1"/>
            <a:r>
              <a:rPr lang="en-US" sz="2000"/>
              <a:t>Examples support induction &amp; deeper feature search </a:t>
            </a:r>
          </a:p>
          <a:p>
            <a:pPr lvl="1"/>
            <a:r>
              <a:rPr lang="en-US" sz="2000"/>
              <a:t>Early problems introduce load =&gt; shallow processing &amp; less attention to example-based feedback</a:t>
            </a:r>
            <a:br>
              <a:rPr lang="en-US" sz="2000"/>
            </a:br>
            <a:endParaRPr lang="en-US" sz="2000"/>
          </a:p>
          <a:p>
            <a:r>
              <a:rPr lang="en-US" sz="2400"/>
              <a:t>Test with lab &amp; </a:t>
            </a:r>
            <a:r>
              <a:rPr lang="en-US" sz="2400" i="1"/>
              <a:t>in vivo</a:t>
            </a:r>
            <a:r>
              <a:rPr lang="en-US" sz="2400"/>
              <a:t> experiments …</a:t>
            </a:r>
          </a:p>
        </p:txBody>
      </p:sp>
    </p:spTree>
  </p:cSld>
  <p:clrMapOvr>
    <a:masterClrMapping/>
  </p:clrMapOvr>
  <p:transition xmlns:p14="http://schemas.microsoft.com/office/powerpoint/2010/main" advTm="2307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400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8400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8400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400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8400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8400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8400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31458" name="Picture 13" descr="screenshot-work area.jpg"/>
          <p:cNvPicPr>
            <a:picLocks noChangeAspect="1"/>
          </p:cNvPicPr>
          <p:nvPr/>
        </p:nvPicPr>
        <p:blipFill>
          <a:blip r:embed="rId2"/>
          <a:srcRect r="54857" b="28346"/>
          <a:stretch>
            <a:fillRect/>
          </a:stretch>
        </p:blipFill>
        <p:spPr bwMode="auto">
          <a:xfrm>
            <a:off x="366713" y="0"/>
            <a:ext cx="5761037" cy="6858000"/>
          </a:xfrm>
          <a:prstGeom prst="rect">
            <a:avLst/>
          </a:prstGeom>
          <a:noFill/>
          <a:ln w="9525">
            <a:noFill/>
            <a:miter lim="800000"/>
            <a:headEnd/>
            <a:tailEnd/>
          </a:ln>
        </p:spPr>
      </p:pic>
      <p:sp>
        <p:nvSpPr>
          <p:cNvPr id="531459" name="Oval 16"/>
          <p:cNvSpPr>
            <a:spLocks noChangeArrowheads="1"/>
          </p:cNvSpPr>
          <p:nvPr/>
        </p:nvSpPr>
        <p:spPr bwMode="auto">
          <a:xfrm>
            <a:off x="1568450" y="3378200"/>
            <a:ext cx="2286000" cy="476250"/>
          </a:xfrm>
          <a:prstGeom prst="ellipse">
            <a:avLst/>
          </a:prstGeom>
          <a:noFill/>
          <a:ln w="38100">
            <a:solidFill>
              <a:srgbClr val="FF0000"/>
            </a:solidFill>
            <a:round/>
            <a:headEnd/>
            <a:tailEnd/>
          </a:ln>
        </p:spPr>
        <p:txBody>
          <a:bodyPr>
            <a:prstTxWarp prst="textNoShape">
              <a:avLst/>
            </a:prstTxWarp>
            <a:spAutoFit/>
          </a:bodyPr>
          <a:lstStyle/>
          <a:p>
            <a:pPr>
              <a:spcBef>
                <a:spcPct val="50000"/>
              </a:spcBef>
            </a:pPr>
            <a:endParaRPr lang="en-US" sz="1600">
              <a:solidFill>
                <a:schemeClr val="bg1"/>
              </a:solidFill>
              <a:latin typeface="Times" charset="0"/>
            </a:endParaRPr>
          </a:p>
        </p:txBody>
      </p:sp>
      <p:cxnSp>
        <p:nvCxnSpPr>
          <p:cNvPr id="531460" name="Straight Arrow Connector 18"/>
          <p:cNvCxnSpPr>
            <a:cxnSpLocks noChangeShapeType="1"/>
          </p:cNvCxnSpPr>
          <p:nvPr/>
        </p:nvCxnSpPr>
        <p:spPr bwMode="auto">
          <a:xfrm rot="16200000" flipV="1">
            <a:off x="3111500" y="4516438"/>
            <a:ext cx="485775" cy="190500"/>
          </a:xfrm>
          <a:prstGeom prst="straightConnector1">
            <a:avLst/>
          </a:prstGeom>
          <a:noFill/>
          <a:ln w="38100">
            <a:solidFill>
              <a:srgbClr val="FF0000"/>
            </a:solidFill>
            <a:round/>
            <a:headEnd/>
            <a:tailEnd type="arrow" w="med" len="med"/>
          </a:ln>
        </p:spPr>
      </p:cxnSp>
      <p:sp>
        <p:nvSpPr>
          <p:cNvPr id="531461" name="TextBox 22"/>
          <p:cNvSpPr txBox="1">
            <a:spLocks noChangeArrowheads="1"/>
          </p:cNvSpPr>
          <p:nvPr/>
        </p:nvSpPr>
        <p:spPr bwMode="auto">
          <a:xfrm>
            <a:off x="4457700" y="1254125"/>
            <a:ext cx="4467225" cy="1676400"/>
          </a:xfrm>
          <a:prstGeom prst="rect">
            <a:avLst/>
          </a:prstGeom>
          <a:solidFill>
            <a:schemeClr val="tx2"/>
          </a:solidFill>
          <a:ln w="38100">
            <a:noFill/>
            <a:miter lim="800000"/>
            <a:headEnd/>
            <a:tailEnd/>
          </a:ln>
        </p:spPr>
        <p:txBody>
          <a:bodyPr>
            <a:prstTxWarp prst="textNoShape">
              <a:avLst/>
            </a:prstTxWarp>
            <a:spAutoFit/>
          </a:bodyPr>
          <a:lstStyle/>
          <a:p>
            <a:pPr>
              <a:spcBef>
                <a:spcPct val="50000"/>
              </a:spcBef>
            </a:pPr>
            <a:r>
              <a:rPr lang="en-US" sz="2800">
                <a:solidFill>
                  <a:srgbClr val="000000"/>
                </a:solidFill>
              </a:rPr>
              <a:t>Ecological Control  = Standard Cognitive Tutor </a:t>
            </a:r>
            <a:r>
              <a:rPr lang="en-US" sz="2400">
                <a:solidFill>
                  <a:srgbClr val="000000"/>
                </a:solidFill>
              </a:rPr>
              <a:t>Students solve problems step-by-step &amp; explain</a:t>
            </a:r>
            <a:endParaRPr lang="en-US" sz="2800">
              <a:solidFill>
                <a:srgbClr val="000000"/>
              </a:solidFill>
            </a:endParaRPr>
          </a:p>
        </p:txBody>
      </p:sp>
      <p:pic>
        <p:nvPicPr>
          <p:cNvPr id="531462" name="Picture 11" descr="screenshot-examples condition-worked out step.jpg"/>
          <p:cNvPicPr>
            <a:picLocks noChangeAspect="1"/>
          </p:cNvPicPr>
          <p:nvPr/>
        </p:nvPicPr>
        <p:blipFill>
          <a:blip r:embed="rId3"/>
          <a:srcRect l="50278" t="43240" r="6805" b="7777"/>
          <a:stretch>
            <a:fillRect/>
          </a:stretch>
        </p:blipFill>
        <p:spPr bwMode="auto">
          <a:xfrm>
            <a:off x="4752975" y="3124200"/>
            <a:ext cx="4391025" cy="3759200"/>
          </a:xfrm>
          <a:prstGeom prst="rect">
            <a:avLst/>
          </a:prstGeom>
          <a:noFill/>
          <a:ln w="9525">
            <a:noFill/>
            <a:miter lim="800000"/>
            <a:headEnd/>
            <a:tailEnd/>
          </a:ln>
        </p:spPr>
      </p:pic>
    </p:spTree>
  </p:cSld>
  <p:clrMapOvr>
    <a:masterClrMapping/>
  </p:clrMapOvr>
  <p:transition xmlns:p14="http://schemas.microsoft.com/office/powerpoint/2010/main" advTm="19920"/>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82" name="Picture 11" descr="screenshot-examples condition-worked out step.jpg"/>
          <p:cNvPicPr>
            <a:picLocks noChangeAspect="1"/>
          </p:cNvPicPr>
          <p:nvPr/>
        </p:nvPicPr>
        <p:blipFill>
          <a:blip r:embed="rId3"/>
          <a:srcRect r="54857" b="26457"/>
          <a:stretch>
            <a:fillRect/>
          </a:stretch>
        </p:blipFill>
        <p:spPr bwMode="auto">
          <a:xfrm>
            <a:off x="1252538" y="0"/>
            <a:ext cx="5614987" cy="6858000"/>
          </a:xfrm>
          <a:prstGeom prst="rect">
            <a:avLst/>
          </a:prstGeom>
          <a:noFill/>
          <a:ln w="9525">
            <a:noFill/>
            <a:miter lim="800000"/>
            <a:headEnd/>
            <a:tailEnd/>
          </a:ln>
        </p:spPr>
      </p:pic>
      <p:sp>
        <p:nvSpPr>
          <p:cNvPr id="532483" name="Text Box 15"/>
          <p:cNvSpPr txBox="1">
            <a:spLocks noChangeArrowheads="1"/>
          </p:cNvSpPr>
          <p:nvPr/>
        </p:nvSpPr>
        <p:spPr bwMode="auto">
          <a:xfrm>
            <a:off x="4746625" y="3008313"/>
            <a:ext cx="2636838" cy="581025"/>
          </a:xfrm>
          <a:prstGeom prst="rect">
            <a:avLst/>
          </a:prstGeom>
          <a:solidFill>
            <a:schemeClr val="tx2"/>
          </a:solidFill>
          <a:ln w="38100">
            <a:noFill/>
            <a:miter lim="800000"/>
            <a:headEnd/>
            <a:tailEnd/>
          </a:ln>
        </p:spPr>
        <p:txBody>
          <a:bodyPr>
            <a:prstTxWarp prst="textNoShape">
              <a:avLst/>
            </a:prstTxWarp>
            <a:spAutoFit/>
          </a:bodyPr>
          <a:lstStyle/>
          <a:p>
            <a:pPr>
              <a:spcBef>
                <a:spcPct val="50000"/>
              </a:spcBef>
            </a:pPr>
            <a:r>
              <a:rPr lang="en-US" sz="1600">
                <a:solidFill>
                  <a:srgbClr val="000000"/>
                </a:solidFill>
              </a:rPr>
              <a:t>Worked out steps with calculation shown by Tutor</a:t>
            </a:r>
          </a:p>
        </p:txBody>
      </p:sp>
      <p:cxnSp>
        <p:nvCxnSpPr>
          <p:cNvPr id="532484" name="Straight Arrow Connector 10"/>
          <p:cNvCxnSpPr>
            <a:cxnSpLocks noChangeShapeType="1"/>
          </p:cNvCxnSpPr>
          <p:nvPr/>
        </p:nvCxnSpPr>
        <p:spPr bwMode="auto">
          <a:xfrm rot="10800000" flipV="1">
            <a:off x="3994150" y="3335338"/>
            <a:ext cx="666750" cy="9525"/>
          </a:xfrm>
          <a:prstGeom prst="straightConnector1">
            <a:avLst/>
          </a:prstGeom>
          <a:noFill/>
          <a:ln w="38100">
            <a:solidFill>
              <a:srgbClr val="FF0000"/>
            </a:solidFill>
            <a:round/>
            <a:headEnd/>
            <a:tailEnd type="arrow" w="med" len="med"/>
          </a:ln>
        </p:spPr>
      </p:cxnSp>
      <p:sp>
        <p:nvSpPr>
          <p:cNvPr id="532485" name="TextBox 16"/>
          <p:cNvSpPr txBox="1">
            <a:spLocks noChangeArrowheads="1"/>
          </p:cNvSpPr>
          <p:nvPr/>
        </p:nvSpPr>
        <p:spPr bwMode="auto">
          <a:xfrm>
            <a:off x="5507038" y="165100"/>
            <a:ext cx="3636962" cy="2162175"/>
          </a:xfrm>
          <a:prstGeom prst="rect">
            <a:avLst/>
          </a:prstGeom>
          <a:solidFill>
            <a:schemeClr val="tx2"/>
          </a:solidFill>
          <a:ln w="38100">
            <a:noFill/>
            <a:miter lim="800000"/>
            <a:headEnd/>
            <a:tailEnd/>
          </a:ln>
        </p:spPr>
        <p:txBody>
          <a:bodyPr>
            <a:prstTxWarp prst="textNoShape">
              <a:avLst/>
            </a:prstTxWarp>
            <a:spAutoFit/>
          </a:bodyPr>
          <a:lstStyle/>
          <a:p>
            <a:pPr>
              <a:spcBef>
                <a:spcPct val="50000"/>
              </a:spcBef>
            </a:pPr>
            <a:r>
              <a:rPr lang="en-US" sz="2800">
                <a:solidFill>
                  <a:srgbClr val="000000"/>
                </a:solidFill>
              </a:rPr>
              <a:t>Treatments: </a:t>
            </a:r>
            <a:br>
              <a:rPr lang="en-US" sz="2800">
                <a:solidFill>
                  <a:srgbClr val="000000"/>
                </a:solidFill>
              </a:rPr>
            </a:br>
            <a:r>
              <a:rPr lang="en-US" sz="2400">
                <a:solidFill>
                  <a:srgbClr val="000000"/>
                </a:solidFill>
              </a:rPr>
              <a:t>1) Half of steps are given as examples</a:t>
            </a:r>
          </a:p>
          <a:p>
            <a:pPr>
              <a:spcBef>
                <a:spcPct val="50000"/>
              </a:spcBef>
            </a:pPr>
            <a:r>
              <a:rPr lang="en-US" sz="2400">
                <a:solidFill>
                  <a:srgbClr val="000000"/>
                </a:solidFill>
              </a:rPr>
              <a:t>2) Adaptive fading of examples into problems</a:t>
            </a:r>
          </a:p>
        </p:txBody>
      </p:sp>
      <p:sp>
        <p:nvSpPr>
          <p:cNvPr id="532486" name="Text Box 15"/>
          <p:cNvSpPr txBox="1">
            <a:spLocks noChangeArrowheads="1"/>
          </p:cNvSpPr>
          <p:nvPr/>
        </p:nvSpPr>
        <p:spPr bwMode="auto">
          <a:xfrm>
            <a:off x="1751013" y="5189538"/>
            <a:ext cx="1752600" cy="825500"/>
          </a:xfrm>
          <a:prstGeom prst="rect">
            <a:avLst/>
          </a:prstGeom>
          <a:solidFill>
            <a:schemeClr val="tx2"/>
          </a:solidFill>
          <a:ln w="38100">
            <a:noFill/>
            <a:miter lim="800000"/>
            <a:headEnd/>
            <a:tailEnd/>
          </a:ln>
        </p:spPr>
        <p:txBody>
          <a:bodyPr>
            <a:prstTxWarp prst="textNoShape">
              <a:avLst/>
            </a:prstTxWarp>
            <a:spAutoFit/>
          </a:bodyPr>
          <a:lstStyle/>
          <a:p>
            <a:pPr>
              <a:spcBef>
                <a:spcPct val="50000"/>
              </a:spcBef>
            </a:pPr>
            <a:r>
              <a:rPr lang="en-US" sz="1600">
                <a:solidFill>
                  <a:srgbClr val="000000"/>
                </a:solidFill>
              </a:rPr>
              <a:t>Student still has to self explain worked out step</a:t>
            </a:r>
          </a:p>
        </p:txBody>
      </p:sp>
      <p:cxnSp>
        <p:nvCxnSpPr>
          <p:cNvPr id="532487" name="Straight Arrow Connector 10"/>
          <p:cNvCxnSpPr>
            <a:cxnSpLocks noChangeShapeType="1"/>
            <a:endCxn id="532488" idx="4"/>
          </p:cNvCxnSpPr>
          <p:nvPr/>
        </p:nvCxnSpPr>
        <p:spPr bwMode="auto">
          <a:xfrm rot="16200000" flipV="1">
            <a:off x="2607469" y="4955381"/>
            <a:ext cx="523875" cy="4763"/>
          </a:xfrm>
          <a:prstGeom prst="straightConnector1">
            <a:avLst/>
          </a:prstGeom>
          <a:noFill/>
          <a:ln w="38100">
            <a:solidFill>
              <a:srgbClr val="FF0000"/>
            </a:solidFill>
            <a:round/>
            <a:headEnd/>
            <a:tailEnd type="arrow" w="med" len="med"/>
          </a:ln>
        </p:spPr>
      </p:cxnSp>
      <p:sp>
        <p:nvSpPr>
          <p:cNvPr id="532488" name="Oval 12"/>
          <p:cNvSpPr>
            <a:spLocks noChangeArrowheads="1"/>
          </p:cNvSpPr>
          <p:nvPr/>
        </p:nvSpPr>
        <p:spPr bwMode="auto">
          <a:xfrm>
            <a:off x="1668463" y="4200525"/>
            <a:ext cx="2395537" cy="476250"/>
          </a:xfrm>
          <a:prstGeom prst="ellipse">
            <a:avLst/>
          </a:prstGeom>
          <a:noFill/>
          <a:ln w="38100">
            <a:solidFill>
              <a:srgbClr val="FF0000"/>
            </a:solidFill>
            <a:round/>
            <a:headEnd/>
            <a:tailEnd/>
          </a:ln>
        </p:spPr>
        <p:txBody>
          <a:bodyPr>
            <a:prstTxWarp prst="textNoShape">
              <a:avLst/>
            </a:prstTxWarp>
            <a:spAutoFit/>
          </a:bodyPr>
          <a:lstStyle/>
          <a:p>
            <a:pPr>
              <a:spcBef>
                <a:spcPct val="50000"/>
              </a:spcBef>
            </a:pPr>
            <a:endParaRPr lang="en-US" sz="1600">
              <a:solidFill>
                <a:schemeClr val="bg1"/>
              </a:solidFill>
              <a:latin typeface="Times" charset="0"/>
            </a:endParaRPr>
          </a:p>
        </p:txBody>
      </p:sp>
    </p:spTree>
  </p:cSld>
  <p:clrMapOvr>
    <a:masterClrMapping/>
  </p:clrMapOvr>
  <p:transition xmlns:p14="http://schemas.microsoft.com/office/powerpoint/2010/main" advTm="51456"/>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2866" name="Object 2"/>
          <p:cNvGraphicFramePr>
            <a:graphicFrameLocks noGrp="1" noChangeAspect="1"/>
          </p:cNvGraphicFramePr>
          <p:nvPr>
            <p:ph idx="4294967295"/>
          </p:nvPr>
        </p:nvGraphicFramePr>
        <p:xfrm>
          <a:off x="92075" y="1790700"/>
          <a:ext cx="9051925" cy="4830763"/>
        </p:xfrm>
        <a:graphic>
          <a:graphicData uri="http://schemas.openxmlformats.org/presentationml/2006/ole">
            <mc:AlternateContent xmlns:mc="http://schemas.openxmlformats.org/markup-compatibility/2006">
              <mc:Choice xmlns:v="urn:schemas-microsoft-com:vml" Requires="v">
                <p:oleObj spid="_x0000_s73746" name="Chart" r:id="rId5" imgW="7446264" imgH="3974592" progId="Excel.Sheet.8">
                  <p:embed/>
                </p:oleObj>
              </mc:Choice>
              <mc:Fallback>
                <p:oleObj name="Chart" r:id="rId5" imgW="7446264" imgH="3974592"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75" y="1790700"/>
                        <a:ext cx="9051925"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92867" name="Text Box 3"/>
          <p:cNvSpPr txBox="1">
            <a:spLocks noChangeArrowheads="1"/>
          </p:cNvSpPr>
          <p:nvPr/>
        </p:nvSpPr>
        <p:spPr bwMode="auto">
          <a:xfrm>
            <a:off x="5872163" y="2271713"/>
            <a:ext cx="1152525" cy="366712"/>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de-DE" sz="1800" b="1">
                <a:solidFill>
                  <a:schemeClr val="bg1"/>
                </a:solidFill>
              </a:rPr>
              <a:t>d = .73 *</a:t>
            </a:r>
          </a:p>
        </p:txBody>
      </p:sp>
      <p:sp>
        <p:nvSpPr>
          <p:cNvPr id="292868" name="Rectangle 4"/>
          <p:cNvSpPr>
            <a:spLocks noGrp="1" noChangeArrowheads="1"/>
          </p:cNvSpPr>
          <p:nvPr>
            <p:ph type="title"/>
          </p:nvPr>
        </p:nvSpPr>
        <p:spPr>
          <a:xfrm>
            <a:off x="673100" y="381000"/>
            <a:ext cx="7772400" cy="1143000"/>
          </a:xfrm>
        </p:spPr>
        <p:txBody>
          <a:bodyPr/>
          <a:lstStyle/>
          <a:p>
            <a:r>
              <a:rPr lang="de-DE" sz="3200"/>
              <a:t>Lab results: </a:t>
            </a:r>
            <a:r>
              <a:rPr lang="de-DE" sz="2800"/>
              <a:t>Adding examples yields better conceptual transfer &amp; 20% less instructional time</a:t>
            </a:r>
            <a:endParaRPr lang="de-DE" sz="3600"/>
          </a:p>
        </p:txBody>
      </p:sp>
    </p:spTree>
  </p:cSld>
  <p:clrMapOvr>
    <a:masterClrMapping/>
  </p:clrMapOvr>
  <p:transition xmlns:p14="http://schemas.microsoft.com/office/powerpoint/2010/main" advTm="36960"/>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p:cNvSpPr>
            <a:spLocks noGrp="1" noChangeArrowheads="1"/>
          </p:cNvSpPr>
          <p:nvPr>
            <p:ph type="title" idx="4294967295"/>
          </p:nvPr>
        </p:nvSpPr>
        <p:spPr>
          <a:xfrm>
            <a:off x="361950" y="177800"/>
            <a:ext cx="7543800" cy="838200"/>
          </a:xfrm>
        </p:spPr>
        <p:txBody>
          <a:bodyPr lIns="91440" tIns="45720" rIns="91440" bIns="45720"/>
          <a:lstStyle/>
          <a:p>
            <a:pPr eaLnBrk="1" hangingPunct="1"/>
            <a:r>
              <a:rPr lang="en-US" sz="3600" i="1">
                <a:effectLst>
                  <a:outerShdw blurRad="38100" dist="38100" dir="2700000" algn="tl">
                    <a:srgbClr val="000000"/>
                  </a:outerShdw>
                </a:effectLst>
              </a:rPr>
              <a:t>Results: In Vivo study</a:t>
            </a:r>
          </a:p>
        </p:txBody>
      </p:sp>
      <p:sp>
        <p:nvSpPr>
          <p:cNvPr id="7" name="Rectangle 2"/>
          <p:cNvSpPr txBox="1">
            <a:spLocks noChangeArrowheads="1"/>
          </p:cNvSpPr>
          <p:nvPr/>
        </p:nvSpPr>
        <p:spPr bwMode="auto">
          <a:xfrm>
            <a:off x="527050" y="4914900"/>
            <a:ext cx="8312150" cy="1581150"/>
          </a:xfrm>
          <a:prstGeom prst="rect">
            <a:avLst/>
          </a:prstGeom>
          <a:noFill/>
          <a:ln w="9525">
            <a:noFill/>
            <a:miter lim="800000"/>
            <a:headEnd/>
            <a:tailEnd/>
          </a:ln>
          <a:effectLst/>
        </p:spPr>
        <p:txBody>
          <a:bodyPr anchor="ctr">
            <a:prstTxWarp prst="textNoShape">
              <a:avLst/>
            </a:prstTxWarp>
          </a:bodyPr>
          <a:lstStyle/>
          <a:p>
            <a:pPr marL="514350" indent="-514350" eaLnBrk="1" hangingPunct="1">
              <a:buFont typeface="Wingdings" charset="2"/>
              <a:buChar char="Ø"/>
            </a:pPr>
            <a:r>
              <a:rPr lang="en-US" sz="2400">
                <a:effectLst>
                  <a:outerShdw blurRad="38100" dist="38100" dir="2700000" algn="tl">
                    <a:srgbClr val="000000"/>
                  </a:outerShdw>
                </a:effectLst>
                <a:latin typeface="Verdana" charset="0"/>
              </a:rPr>
              <a:t>Result is robust in classroom environment: </a:t>
            </a:r>
          </a:p>
          <a:p>
            <a:pPr marL="514350" indent="-514350" eaLnBrk="1" hangingPunct="1">
              <a:spcAft>
                <a:spcPts val="1200"/>
              </a:spcAft>
            </a:pPr>
            <a:r>
              <a:rPr lang="en-US" sz="2400">
                <a:effectLst>
                  <a:outerShdw blurRad="38100" dist="38100" dir="2700000" algn="tl">
                    <a:srgbClr val="000000"/>
                  </a:outerShdw>
                </a:effectLst>
                <a:latin typeface="Verdana" charset="0"/>
              </a:rPr>
              <a:t>	adaptive fading examples &gt; problem solving</a:t>
            </a:r>
          </a:p>
        </p:txBody>
      </p:sp>
      <p:graphicFrame>
        <p:nvGraphicFramePr>
          <p:cNvPr id="8" name="Chart 7"/>
          <p:cNvGraphicFramePr/>
          <p:nvPr/>
        </p:nvGraphicFramePr>
        <p:xfrm>
          <a:off x="692150" y="1085850"/>
          <a:ext cx="7467600" cy="3962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Comments on discussion board posts from 2013</a:t>
            </a:r>
            <a:endParaRPr lang="en-US" dirty="0"/>
          </a:p>
        </p:txBody>
      </p:sp>
      <p:sp>
        <p:nvSpPr>
          <p:cNvPr id="3" name="Content Placeholder 2"/>
          <p:cNvSpPr>
            <a:spLocks noGrp="1"/>
          </p:cNvSpPr>
          <p:nvPr>
            <p:ph idx="1"/>
          </p:nvPr>
        </p:nvSpPr>
        <p:spPr>
          <a:xfrm>
            <a:off x="662632" y="1583671"/>
            <a:ext cx="8267473" cy="4542492"/>
          </a:xfrm>
        </p:spPr>
        <p:txBody>
          <a:bodyPr>
            <a:noAutofit/>
          </a:bodyPr>
          <a:lstStyle/>
          <a:p>
            <a:r>
              <a:rPr lang="en-US" sz="1800" dirty="0" smtClean="0"/>
              <a:t>Worked examples should be focused on solving real-world-like tasks that promote learning transfer. </a:t>
            </a:r>
          </a:p>
          <a:p>
            <a:pPr lvl="1"/>
            <a:r>
              <a:rPr lang="en-US" sz="1400" dirty="0" smtClean="0"/>
              <a:t>Interesting claim, which has merit, but for which the empirical evidence is mixed, with a number of results that better transfer is achieved with more abstract, less real-world examples (and tasks)</a:t>
            </a:r>
          </a:p>
          <a:p>
            <a:r>
              <a:rPr lang="en-US" sz="1800" dirty="0" smtClean="0"/>
              <a:t>We should avoid creating "regurgitated" work examples that are just repetitions of the instructional or practice tasks presented in the manner of a worked example. Fading worked examples into exercises is generally good practice. For example, instead of having the worked example for an Excel lesson be gradually filling out sentences like: "Cells are spaces where ______, formulas are ________", a real-world calculation scenario should be presented: ”</a:t>
            </a:r>
          </a:p>
          <a:p>
            <a:pPr lvl="1"/>
            <a:r>
              <a:rPr lang="en-US" sz="1400" dirty="0" smtClean="0"/>
              <a:t>Are we clear on what a worked example is and how it is different from a problem?</a:t>
            </a:r>
          </a:p>
          <a:p>
            <a:r>
              <a:rPr lang="en-US" sz="1800" dirty="0" smtClean="0"/>
              <a:t>Mary needs to find out how much she has earned from the book she has sold using Excel. We first fill out the names of the books and the initial inventory...".</a:t>
            </a:r>
          </a:p>
          <a:p>
            <a:r>
              <a:rPr lang="en-US" sz="1800" dirty="0" smtClean="0"/>
              <a:t>Worked examples should never exceed practice exercises. Usually, two worked examples per type of problems suffice in subjects like mathematics. After this, they can be made to gradually fade out to practice exercises.</a:t>
            </a:r>
          </a:p>
          <a:p>
            <a:pPr lvl="1"/>
            <a:r>
              <a:rPr lang="en-US" sz="1400" dirty="0" smtClean="0"/>
              <a:t>Not “per type of problem” but “per knowledge component”</a:t>
            </a:r>
          </a:p>
          <a:p>
            <a:pPr>
              <a:buNone/>
            </a:pPr>
            <a:endParaRPr lang="en-US" sz="1800" dirty="0"/>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26</a:t>
            </a:fld>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884"/>
            <a:ext cx="7772400" cy="1143000"/>
          </a:xfrm>
        </p:spPr>
        <p:txBody>
          <a:bodyPr>
            <a:normAutofit fontScale="90000"/>
          </a:bodyPr>
          <a:lstStyle/>
          <a:p>
            <a:r>
              <a:rPr lang="en-US" dirty="0" smtClean="0"/>
              <a:t>Cognitive Psychology: Implicit  knowledge examples</a:t>
            </a:r>
            <a:endParaRPr lang="en-US" dirty="0"/>
          </a:p>
        </p:txBody>
      </p:sp>
      <p:graphicFrame>
        <p:nvGraphicFramePr>
          <p:cNvPr id="4" name="Content Placeholder 3"/>
          <p:cNvGraphicFramePr>
            <a:graphicFrameLocks noGrp="1"/>
          </p:cNvGraphicFramePr>
          <p:nvPr>
            <p:ph idx="1"/>
          </p:nvPr>
        </p:nvGraphicFramePr>
        <p:xfrm>
          <a:off x="685800" y="12319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17"/>
          <p:cNvGrpSpPr/>
          <p:nvPr/>
        </p:nvGrpSpPr>
        <p:grpSpPr>
          <a:xfrm>
            <a:off x="774700" y="5359400"/>
            <a:ext cx="8369300" cy="1409700"/>
            <a:chOff x="774700" y="5359400"/>
            <a:chExt cx="8369300" cy="1409700"/>
          </a:xfrm>
        </p:grpSpPr>
        <p:sp>
          <p:nvSpPr>
            <p:cNvPr id="14" name="TextBox 13"/>
            <p:cNvSpPr txBox="1"/>
            <p:nvPr/>
          </p:nvSpPr>
          <p:spPr>
            <a:xfrm>
              <a:off x="774700" y="5568772"/>
              <a:ext cx="8369300" cy="1200328"/>
            </a:xfrm>
            <a:prstGeom prst="rect">
              <a:avLst/>
            </a:prstGeom>
            <a:noFill/>
          </p:spPr>
          <p:txBody>
            <a:bodyPr wrap="square" rtlCol="0">
              <a:spAutoFit/>
            </a:bodyPr>
            <a:lstStyle/>
            <a:p>
              <a:r>
                <a:rPr lang="en-US" dirty="0" smtClean="0">
                  <a:latin typeface="Arial"/>
                  <a:cs typeface="Arial"/>
                </a:rPr>
                <a:t>L1 grammar, face recognition, chess board, deep features</a:t>
              </a:r>
            </a:p>
            <a:p>
              <a:r>
                <a:rPr lang="en-US" i="1" dirty="0" smtClean="0">
                  <a:latin typeface="Arial"/>
                  <a:cs typeface="Arial"/>
                </a:rPr>
                <a:t>Perceptual chunks:</a:t>
              </a:r>
              <a:r>
                <a:rPr lang="en-US" dirty="0" smtClean="0">
                  <a:latin typeface="Arial"/>
                  <a:cs typeface="Arial"/>
                </a:rPr>
                <a:t> expand experts’ memory, organize “intuitive” reasoning &amp; evaluation, </a:t>
              </a:r>
              <a:endParaRPr lang="en-US" dirty="0">
                <a:latin typeface="Arial"/>
                <a:cs typeface="Arial"/>
              </a:endParaRPr>
            </a:p>
          </p:txBody>
        </p:sp>
        <p:cxnSp>
          <p:nvCxnSpPr>
            <p:cNvPr id="15" name="Straight Arrow Connector 14"/>
            <p:cNvCxnSpPr/>
            <p:nvPr/>
          </p:nvCxnSpPr>
          <p:spPr bwMode="auto">
            <a:xfrm rot="10800000">
              <a:off x="1422400" y="5359400"/>
              <a:ext cx="520700" cy="317500"/>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01DB99C-0380-2848-B431-79A738A6AB3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18A9C703-62C3-2047-B0A4-B09242CA0B5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7374390D-DF9C-4E43-82E6-B6053702DD0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88377C6E-FCDA-F04E-B45C-ACEB7033ADD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A3B4D04D-3A6C-A84D-8FDB-7E5C1E8DBF5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A11D6CA0-74A8-EB4D-A89D-F05D278CBE69}"/>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E692C5EF-A078-194C-ABBE-D1A89FF1ECF1}"/>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56965035-FEB3-4747-926B-2E2213E6B175}"/>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FF1A5D3E-8797-A146-8DDB-1FFD83081687}"/>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0A8B1AD9-E295-9E48-B79F-6656818642E0}"/>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166"/>
            <a:ext cx="7772400" cy="1143000"/>
          </a:xfrm>
        </p:spPr>
        <p:txBody>
          <a:bodyPr>
            <a:normAutofit fontScale="90000"/>
          </a:bodyPr>
          <a:lstStyle/>
          <a:p>
            <a:r>
              <a:rPr lang="en-US" dirty="0" smtClean="0"/>
              <a:t>Cognitive Psychology: Implicit  knowledge examples</a:t>
            </a:r>
            <a:endParaRPr lang="en-US" dirty="0"/>
          </a:p>
        </p:txBody>
      </p:sp>
      <p:graphicFrame>
        <p:nvGraphicFramePr>
          <p:cNvPr id="4" name="Content Placeholder 3"/>
          <p:cNvGraphicFramePr>
            <a:graphicFrameLocks noGrp="1"/>
          </p:cNvGraphicFramePr>
          <p:nvPr>
            <p:ph idx="1"/>
          </p:nvPr>
        </p:nvGraphicFramePr>
        <p:xfrm>
          <a:off x="685800" y="12319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609600" y="5740400"/>
            <a:ext cx="8420895" cy="830997"/>
          </a:xfrm>
          <a:prstGeom prst="rect">
            <a:avLst/>
          </a:prstGeom>
          <a:noFill/>
        </p:spPr>
        <p:txBody>
          <a:bodyPr wrap="none" rtlCol="0">
            <a:spAutoFit/>
          </a:bodyPr>
          <a:lstStyle/>
          <a:p>
            <a:r>
              <a:rPr lang="en-US" dirty="0" smtClean="0">
                <a:latin typeface="Arial"/>
                <a:cs typeface="Arial"/>
              </a:rPr>
              <a:t>Choices in surgery, planning a proof, social/design decisions</a:t>
            </a:r>
          </a:p>
          <a:p>
            <a:r>
              <a:rPr lang="en-US" dirty="0" smtClean="0">
                <a:latin typeface="Arial"/>
                <a:cs typeface="Arial"/>
              </a:rPr>
              <a:t>Amnesic “HM” learns tower of Hanoi but no declarative </a:t>
            </a:r>
            <a:r>
              <a:rPr lang="en-US" dirty="0" err="1" smtClean="0">
                <a:latin typeface="Arial"/>
                <a:cs typeface="Arial"/>
              </a:rPr>
              <a:t>k</a:t>
            </a:r>
            <a:r>
              <a:rPr lang="en-US" dirty="0" smtClean="0">
                <a:latin typeface="Arial"/>
                <a:cs typeface="Arial"/>
              </a:rPr>
              <a:t>.</a:t>
            </a:r>
            <a:endParaRPr lang="en-US" dirty="0">
              <a:latin typeface="Arial"/>
              <a:cs typeface="Arial"/>
            </a:endParaRPr>
          </a:p>
        </p:txBody>
      </p:sp>
      <p:cxnSp>
        <p:nvCxnSpPr>
          <p:cNvPr id="15" name="Straight Arrow Connector 14"/>
          <p:cNvCxnSpPr/>
          <p:nvPr/>
        </p:nvCxnSpPr>
        <p:spPr bwMode="auto">
          <a:xfrm rot="16200000" flipV="1">
            <a:off x="3663950" y="5556250"/>
            <a:ext cx="495300" cy="152400"/>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3200"/>
            <a:ext cx="7772400" cy="1143000"/>
          </a:xfrm>
        </p:spPr>
        <p:txBody>
          <a:bodyPr/>
          <a:lstStyle/>
          <a:p>
            <a:r>
              <a:rPr lang="en-US" dirty="0" smtClean="0"/>
              <a:t>How much of each?</a:t>
            </a:r>
            <a:endParaRPr lang="en-US" dirty="0"/>
          </a:p>
        </p:txBody>
      </p:sp>
      <p:graphicFrame>
        <p:nvGraphicFramePr>
          <p:cNvPr id="4" name="Content Placeholder 3"/>
          <p:cNvGraphicFramePr>
            <a:graphicFrameLocks noGrp="1"/>
          </p:cNvGraphicFramePr>
          <p:nvPr>
            <p:ph idx="1"/>
          </p:nvPr>
        </p:nvGraphicFramePr>
        <p:xfrm>
          <a:off x="685800" y="1231900"/>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6"/>
          <p:cNvGrpSpPr/>
          <p:nvPr/>
        </p:nvGrpSpPr>
        <p:grpSpPr>
          <a:xfrm>
            <a:off x="1003300" y="5410200"/>
            <a:ext cx="4965700" cy="1148497"/>
            <a:chOff x="1003300" y="5410200"/>
            <a:chExt cx="4965700" cy="1148497"/>
          </a:xfrm>
        </p:grpSpPr>
        <p:sp>
          <p:nvSpPr>
            <p:cNvPr id="6" name="TextBox 5"/>
            <p:cNvSpPr txBox="1"/>
            <p:nvPr/>
          </p:nvSpPr>
          <p:spPr>
            <a:xfrm>
              <a:off x="1003300" y="5727700"/>
              <a:ext cx="3200400" cy="830997"/>
            </a:xfrm>
            <a:prstGeom prst="rect">
              <a:avLst/>
            </a:prstGeom>
            <a:noFill/>
          </p:spPr>
          <p:txBody>
            <a:bodyPr wrap="square" rtlCol="0">
              <a:spAutoFit/>
            </a:bodyPr>
            <a:lstStyle/>
            <a:p>
              <a:r>
                <a:rPr lang="en-US" dirty="0" smtClean="0">
                  <a:solidFill>
                    <a:srgbClr val="FF0000"/>
                  </a:solidFill>
                  <a:latin typeface="Arial"/>
                  <a:cs typeface="Arial"/>
                </a:rPr>
                <a:t>What you </a:t>
              </a:r>
              <a:r>
                <a:rPr lang="en-US" i="1" dirty="0" smtClean="0">
                  <a:solidFill>
                    <a:srgbClr val="FF0000"/>
                  </a:solidFill>
                  <a:latin typeface="Arial"/>
                  <a:cs typeface="Arial"/>
                </a:rPr>
                <a:t>don’t know </a:t>
              </a:r>
              <a:r>
                <a:rPr lang="en-US" dirty="0" smtClean="0">
                  <a:solidFill>
                    <a:srgbClr val="FF0000"/>
                  </a:solidFill>
                  <a:latin typeface="Arial"/>
                  <a:cs typeface="Arial"/>
                </a:rPr>
                <a:t>you know ~ 70%</a:t>
              </a:r>
              <a:endParaRPr lang="en-US" dirty="0">
                <a:solidFill>
                  <a:srgbClr val="FF0000"/>
                </a:solidFill>
                <a:latin typeface="Arial"/>
                <a:cs typeface="Arial"/>
              </a:endParaRPr>
            </a:p>
          </p:txBody>
        </p:sp>
        <p:cxnSp>
          <p:nvCxnSpPr>
            <p:cNvPr id="8" name="Straight Arrow Connector 7"/>
            <p:cNvCxnSpPr>
              <a:stCxn id="6" idx="0"/>
            </p:cNvCxnSpPr>
            <p:nvPr/>
          </p:nvCxnSpPr>
          <p:spPr bwMode="auto">
            <a:xfrm rot="16200000" flipV="1">
              <a:off x="2070100" y="5194300"/>
              <a:ext cx="292100" cy="774700"/>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cxnSp>
          <p:nvCxnSpPr>
            <p:cNvPr id="9" name="Straight Arrow Connector 8"/>
            <p:cNvCxnSpPr>
              <a:stCxn id="6" idx="0"/>
            </p:cNvCxnSpPr>
            <p:nvPr/>
          </p:nvCxnSpPr>
          <p:spPr bwMode="auto">
            <a:xfrm rot="5400000" flipH="1" flipV="1">
              <a:off x="2946400" y="5168900"/>
              <a:ext cx="215900" cy="901700"/>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cxnSp>
          <p:nvCxnSpPr>
            <p:cNvPr id="10" name="Straight Arrow Connector 9"/>
            <p:cNvCxnSpPr>
              <a:stCxn id="6" idx="0"/>
            </p:cNvCxnSpPr>
            <p:nvPr/>
          </p:nvCxnSpPr>
          <p:spPr bwMode="auto">
            <a:xfrm rot="5400000" flipH="1" flipV="1">
              <a:off x="4127500" y="3886200"/>
              <a:ext cx="317500" cy="3365500"/>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grpSp>
      <p:grpSp>
        <p:nvGrpSpPr>
          <p:cNvPr id="7" name="Group 25"/>
          <p:cNvGrpSpPr/>
          <p:nvPr/>
        </p:nvGrpSpPr>
        <p:grpSpPr>
          <a:xfrm>
            <a:off x="3187700" y="5410200"/>
            <a:ext cx="4597399" cy="1161197"/>
            <a:chOff x="3187700" y="5410200"/>
            <a:chExt cx="4597399" cy="1161197"/>
          </a:xfrm>
        </p:grpSpPr>
        <p:sp>
          <p:nvSpPr>
            <p:cNvPr id="5" name="TextBox 4"/>
            <p:cNvSpPr txBox="1"/>
            <p:nvPr/>
          </p:nvSpPr>
          <p:spPr>
            <a:xfrm>
              <a:off x="4838699" y="5740400"/>
              <a:ext cx="2924375" cy="830997"/>
            </a:xfrm>
            <a:prstGeom prst="rect">
              <a:avLst/>
            </a:prstGeom>
            <a:noFill/>
            <a:ln>
              <a:noFill/>
            </a:ln>
          </p:spPr>
          <p:txBody>
            <a:bodyPr wrap="square" rtlCol="0">
              <a:spAutoFit/>
            </a:bodyPr>
            <a:lstStyle/>
            <a:p>
              <a:r>
                <a:rPr lang="en-US" dirty="0" smtClean="0">
                  <a:solidFill>
                    <a:srgbClr val="66B729"/>
                  </a:solidFill>
                  <a:latin typeface="Arial"/>
                  <a:cs typeface="Arial"/>
                </a:rPr>
                <a:t>What you </a:t>
              </a:r>
              <a:r>
                <a:rPr lang="en-US" i="1" dirty="0" smtClean="0">
                  <a:solidFill>
                    <a:srgbClr val="66B729"/>
                  </a:solidFill>
                  <a:latin typeface="Arial"/>
                  <a:cs typeface="Arial"/>
                </a:rPr>
                <a:t>know</a:t>
              </a:r>
              <a:r>
                <a:rPr lang="en-US" dirty="0" smtClean="0">
                  <a:solidFill>
                    <a:srgbClr val="66B729"/>
                  </a:solidFill>
                  <a:latin typeface="Arial"/>
                  <a:cs typeface="Arial"/>
                </a:rPr>
                <a:t> you know ~ 30%</a:t>
              </a:r>
              <a:endParaRPr lang="en-US" dirty="0">
                <a:solidFill>
                  <a:srgbClr val="66B729"/>
                </a:solidFill>
                <a:latin typeface="Arial"/>
                <a:cs typeface="Arial"/>
              </a:endParaRPr>
            </a:p>
          </p:txBody>
        </p:sp>
        <p:cxnSp>
          <p:nvCxnSpPr>
            <p:cNvPr id="11" name="Straight Arrow Connector 10"/>
            <p:cNvCxnSpPr>
              <a:stCxn id="5" idx="0"/>
            </p:cNvCxnSpPr>
            <p:nvPr/>
          </p:nvCxnSpPr>
          <p:spPr bwMode="auto">
            <a:xfrm rot="16200000" flipV="1">
              <a:off x="4579194" y="4018706"/>
              <a:ext cx="330200" cy="3113187"/>
            </a:xfrm>
            <a:prstGeom prst="straightConnector1">
              <a:avLst/>
            </a:prstGeom>
            <a:solidFill>
              <a:schemeClr val="accent1"/>
            </a:solidFill>
            <a:ln w="38100" cap="flat" cmpd="sng" algn="ctr">
              <a:solidFill>
                <a:srgbClr val="66B729"/>
              </a:solidFill>
              <a:prstDash val="solid"/>
              <a:round/>
              <a:headEnd type="none" w="med" len="med"/>
              <a:tailEnd type="arrow" w="med" len="med"/>
            </a:ln>
            <a:effectLst/>
          </p:spPr>
        </p:cxnSp>
        <p:cxnSp>
          <p:nvCxnSpPr>
            <p:cNvPr id="12" name="Straight Arrow Connector 11"/>
            <p:cNvCxnSpPr>
              <a:stCxn id="5" idx="0"/>
            </p:cNvCxnSpPr>
            <p:nvPr/>
          </p:nvCxnSpPr>
          <p:spPr bwMode="auto">
            <a:xfrm rot="16200000" flipV="1">
              <a:off x="5842844" y="5282356"/>
              <a:ext cx="215900" cy="700187"/>
            </a:xfrm>
            <a:prstGeom prst="straightConnector1">
              <a:avLst/>
            </a:prstGeom>
            <a:solidFill>
              <a:schemeClr val="accent1"/>
            </a:solidFill>
            <a:ln w="38100" cap="flat" cmpd="sng" algn="ctr">
              <a:solidFill>
                <a:srgbClr val="66B729"/>
              </a:solidFill>
              <a:prstDash val="solid"/>
              <a:round/>
              <a:headEnd type="none" w="med" len="med"/>
              <a:tailEnd type="arrow" w="med" len="med"/>
            </a:ln>
            <a:effectLst/>
          </p:spPr>
        </p:cxnSp>
        <p:cxnSp>
          <p:nvCxnSpPr>
            <p:cNvPr id="13" name="Straight Arrow Connector 12"/>
            <p:cNvCxnSpPr>
              <a:stCxn id="5" idx="0"/>
            </p:cNvCxnSpPr>
            <p:nvPr/>
          </p:nvCxnSpPr>
          <p:spPr bwMode="auto">
            <a:xfrm rot="5400000" flipH="1" flipV="1">
              <a:off x="6884243" y="4839544"/>
              <a:ext cx="317500" cy="1484213"/>
            </a:xfrm>
            <a:prstGeom prst="straightConnector1">
              <a:avLst/>
            </a:prstGeom>
            <a:solidFill>
              <a:schemeClr val="accent1"/>
            </a:solidFill>
            <a:ln w="38100" cap="flat" cmpd="sng" algn="ctr">
              <a:solidFill>
                <a:srgbClr val="66B729"/>
              </a:solidFill>
              <a:prstDash val="solid"/>
              <a:round/>
              <a:headEnd type="none" w="med" len="med"/>
              <a:tailEnd type="arrow" w="med" len="med"/>
            </a:ln>
            <a:effectLst/>
          </p:spPr>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Experts don’t know what they know</a:t>
            </a:r>
            <a:endParaRPr lang="en-US" dirty="0"/>
          </a:p>
        </p:txBody>
      </p:sp>
      <p:sp>
        <p:nvSpPr>
          <p:cNvPr id="3" name="Content Placeholder 2"/>
          <p:cNvSpPr>
            <a:spLocks noGrp="1"/>
          </p:cNvSpPr>
          <p:nvPr>
            <p:ph idx="1"/>
          </p:nvPr>
        </p:nvSpPr>
        <p:spPr>
          <a:xfrm>
            <a:off x="662633" y="1600201"/>
            <a:ext cx="7679262" cy="3239168"/>
          </a:xfrm>
        </p:spPr>
        <p:txBody>
          <a:bodyPr>
            <a:normAutofit fontScale="77500" lnSpcReduction="20000"/>
          </a:bodyPr>
          <a:lstStyle/>
          <a:p>
            <a:pPr marL="0" indent="0">
              <a:buNone/>
            </a:pPr>
            <a:r>
              <a:rPr lang="en-US" i="1" dirty="0" smtClean="0"/>
              <a:t>Example think aloud from </a:t>
            </a:r>
            <a:r>
              <a:rPr lang="en-US" i="1" dirty="0" err="1"/>
              <a:t>Arka’s</a:t>
            </a:r>
            <a:r>
              <a:rPr lang="en-US" i="1" dirty="0"/>
              <a:t> </a:t>
            </a:r>
            <a:r>
              <a:rPr lang="en-US" i="1" dirty="0" smtClean="0"/>
              <a:t>project:</a:t>
            </a:r>
          </a:p>
          <a:p>
            <a:pPr marL="0" indent="0">
              <a:buNone/>
            </a:pPr>
            <a:r>
              <a:rPr lang="en-US" dirty="0" smtClean="0"/>
              <a:t>“</a:t>
            </a:r>
            <a:r>
              <a:rPr lang="en-US" dirty="0"/>
              <a:t>ok I am recalling[1]…um ok first fold it in half first[2]….umm[3]…ok I got it, I think I got it[4]….so at this point it’s kind of routine but the real point where I start to think …ok I have to remember this is at this point…ok so the top left side is going down[5]…so the rest of my models have to be this way…..so I believe you tuck this in….and then just…and then at this part just…..folding it in…oh gosh![6]...am I right ?...folding it </a:t>
            </a:r>
            <a:r>
              <a:rPr lang="en-US" dirty="0" err="1"/>
              <a:t>in..this</a:t>
            </a:r>
            <a:r>
              <a:rPr lang="en-US" dirty="0"/>
              <a:t> part is just </a:t>
            </a:r>
            <a:r>
              <a:rPr lang="en-US" dirty="0" err="1"/>
              <a:t>kinda</a:t>
            </a:r>
            <a:r>
              <a:rPr lang="en-US" dirty="0"/>
              <a:t>[7]…tucking it </a:t>
            </a:r>
            <a:r>
              <a:rPr lang="en-US" dirty="0" err="1"/>
              <a:t>in..there</a:t>
            </a:r>
            <a:r>
              <a:rPr lang="en-US" dirty="0"/>
              <a:t> you go…</a:t>
            </a:r>
            <a:r>
              <a:rPr lang="en-US" dirty="0" err="1"/>
              <a:t>and..we</a:t>
            </a:r>
            <a:r>
              <a:rPr lang="en-US" dirty="0"/>
              <a:t> are done </a:t>
            </a:r>
          </a:p>
        </p:txBody>
      </p:sp>
      <p:sp>
        <p:nvSpPr>
          <p:cNvPr id="4" name="Slide Number Placeholder 3"/>
          <p:cNvSpPr>
            <a:spLocks noGrp="1"/>
          </p:cNvSpPr>
          <p:nvPr>
            <p:ph type="sldNum" sz="quarter" idx="12"/>
          </p:nvPr>
        </p:nvSpPr>
        <p:spPr/>
        <p:txBody>
          <a:bodyPr/>
          <a:lstStyle/>
          <a:p>
            <a:pPr>
              <a:defRPr/>
            </a:pPr>
            <a:fld id="{AE0A364F-8594-40CC-8555-8B80B5103C69}" type="slidenum">
              <a:rPr lang="en-US" smtClean="0"/>
              <a:pPr>
                <a:defRPr/>
              </a:pPr>
              <a:t>6</a:t>
            </a:fld>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712453" y="4896018"/>
            <a:ext cx="2371725" cy="1771650"/>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3405855" y="4954253"/>
            <a:ext cx="2359025" cy="1762125"/>
          </a:xfrm>
          <a:prstGeom prst="rect">
            <a:avLst/>
          </a:prstGeom>
        </p:spPr>
      </p:pic>
    </p:spTree>
    <p:extLst>
      <p:ext uri="{BB962C8B-B14F-4D97-AF65-F5344CB8AC3E}">
        <p14:creationId xmlns:p14="http://schemas.microsoft.com/office/powerpoint/2010/main" val="7820255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685800" y="457594"/>
            <a:ext cx="6616700" cy="1143000"/>
          </a:xfrm>
        </p:spPr>
        <p:txBody>
          <a:bodyPr>
            <a:normAutofit fontScale="90000"/>
          </a:bodyPr>
          <a:lstStyle/>
          <a:p>
            <a:r>
              <a:rPr lang="en-US" dirty="0" smtClean="0">
                <a:latin typeface="Verdana"/>
                <a:ea typeface="ＭＳ Ｐゴシック" pitchFamily="1" charset="-128"/>
                <a:cs typeface="Verdana"/>
              </a:rPr>
              <a:t>KLI </a:t>
            </a:r>
            <a:r>
              <a:rPr lang="en-US" dirty="0" smtClean="0">
                <a:solidFill>
                  <a:srgbClr val="FFFFFF"/>
                </a:solidFill>
                <a:latin typeface="Verdana"/>
                <a:ea typeface="ＭＳ Ｐゴシック" pitchFamily="1" charset="-128"/>
                <a:cs typeface="Verdana"/>
              </a:rPr>
              <a:t>Blank slate learning </a:t>
            </a:r>
            <a:r>
              <a:rPr lang="en-US" i="1" dirty="0" smtClean="0">
                <a:solidFill>
                  <a:srgbClr val="FFFFFF"/>
                </a:solidFill>
                <a:latin typeface="Verdana"/>
                <a:ea typeface="ＭＳ Ｐゴシック" pitchFamily="1" charset="-128"/>
                <a:cs typeface="Verdana"/>
              </a:rPr>
              <a:t>and</a:t>
            </a:r>
            <a:endParaRPr lang="en-US" dirty="0">
              <a:solidFill>
                <a:srgbClr val="FFFFFF"/>
              </a:solidFill>
              <a:latin typeface="Verdana"/>
              <a:ea typeface="ＭＳ Ｐゴシック" pitchFamily="1" charset="-128"/>
              <a:cs typeface="Verdana"/>
            </a:endParaRPr>
          </a:p>
        </p:txBody>
      </p:sp>
      <p:grpSp>
        <p:nvGrpSpPr>
          <p:cNvPr id="2" name="Group 35"/>
          <p:cNvGrpSpPr>
            <a:grpSpLocks/>
          </p:cNvGrpSpPr>
          <p:nvPr/>
        </p:nvGrpSpPr>
        <p:grpSpPr bwMode="auto">
          <a:xfrm>
            <a:off x="1562100" y="4502150"/>
            <a:ext cx="7112000" cy="4508500"/>
            <a:chOff x="1024" y="2538"/>
            <a:chExt cx="4480" cy="2840"/>
          </a:xfrm>
        </p:grpSpPr>
        <p:pic>
          <p:nvPicPr>
            <p:cNvPr id="36" name="Picture 5" descr="brain_jon_phillips_0#40B62C.png                                0040B4A7Macintosh HD                   7C2630DB:"/>
            <p:cNvPicPr>
              <a:picLocks noChangeAspect="1" noChangeArrowheads="1"/>
            </p:cNvPicPr>
            <p:nvPr/>
          </p:nvPicPr>
          <p:blipFill>
            <a:blip r:embed="rId4"/>
            <a:srcRect/>
            <a:stretch>
              <a:fillRect/>
            </a:stretch>
          </p:blipFill>
          <p:spPr bwMode="auto">
            <a:xfrm>
              <a:off x="1024" y="2538"/>
              <a:ext cx="2959" cy="2840"/>
            </a:xfrm>
            <a:prstGeom prst="rect">
              <a:avLst/>
            </a:prstGeom>
            <a:noFill/>
            <a:ln w="9525">
              <a:noFill/>
              <a:miter lim="800000"/>
              <a:headEnd/>
              <a:tailEnd/>
            </a:ln>
          </p:spPr>
        </p:pic>
        <p:sp>
          <p:nvSpPr>
            <p:cNvPr id="37" name="AutoShape 37"/>
            <p:cNvSpPr>
              <a:spLocks noChangeArrowheads="1"/>
            </p:cNvSpPr>
            <p:nvPr/>
          </p:nvSpPr>
          <p:spPr bwMode="auto">
            <a:xfrm>
              <a:off x="5128" y="2656"/>
              <a:ext cx="376" cy="176"/>
            </a:xfrm>
            <a:prstGeom prst="leftArrow">
              <a:avLst>
                <a:gd name="adj1" fmla="val 50000"/>
                <a:gd name="adj2" fmla="val 53409"/>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grpSp>
      <p:sp>
        <p:nvSpPr>
          <p:cNvPr id="28676" name="Oval 3"/>
          <p:cNvSpPr>
            <a:spLocks noChangeArrowheads="1"/>
          </p:cNvSpPr>
          <p:nvPr/>
        </p:nvSpPr>
        <p:spPr bwMode="auto">
          <a:xfrm>
            <a:off x="939800" y="1739900"/>
            <a:ext cx="4724400" cy="2730500"/>
          </a:xfrm>
          <a:prstGeom prst="ellipse">
            <a:avLst/>
          </a:prstGeom>
          <a:solidFill>
            <a:srgbClr val="FFFFA5">
              <a:alpha val="58823"/>
            </a:srgbClr>
          </a:solidFill>
          <a:ln w="38100">
            <a:solidFill>
              <a:srgbClr val="1F1F9F"/>
            </a:solidFill>
            <a:round/>
            <a:headEnd/>
            <a:tailEnd/>
          </a:ln>
        </p:spPr>
        <p:txBody>
          <a:bodyPr>
            <a:prstTxWarp prst="textNoShape">
              <a:avLst/>
            </a:prstTxWarp>
          </a:bodyPr>
          <a:lstStyle/>
          <a:p>
            <a:endParaRPr lang="en-US" sz="2000">
              <a:solidFill>
                <a:srgbClr val="000000"/>
              </a:solidFill>
              <a:latin typeface="Arial" pitchFamily="1" charset="0"/>
            </a:endParaRPr>
          </a:p>
        </p:txBody>
      </p:sp>
      <p:sp>
        <p:nvSpPr>
          <p:cNvPr id="28677" name="TextBox 4"/>
          <p:cNvSpPr txBox="1">
            <a:spLocks noChangeArrowheads="1"/>
          </p:cNvSpPr>
          <p:nvPr/>
        </p:nvSpPr>
        <p:spPr bwMode="auto">
          <a:xfrm>
            <a:off x="1663700" y="1943100"/>
            <a:ext cx="2908300" cy="762000"/>
          </a:xfrm>
          <a:prstGeom prst="rect">
            <a:avLst/>
          </a:prstGeom>
          <a:noFill/>
          <a:ln w="9525">
            <a:noFill/>
            <a:miter lim="800000"/>
            <a:headEnd/>
            <a:tailEnd/>
          </a:ln>
        </p:spPr>
        <p:txBody>
          <a:bodyPr>
            <a:prstTxWarp prst="textNoShape">
              <a:avLst/>
            </a:prstTxWarp>
            <a:spAutoFit/>
          </a:bodyPr>
          <a:lstStyle/>
          <a:p>
            <a:r>
              <a:rPr lang="en-US" i="1" dirty="0">
                <a:solidFill>
                  <a:srgbClr val="01012C"/>
                </a:solidFill>
                <a:latin typeface="Arial" pitchFamily="1" charset="0"/>
              </a:rPr>
              <a:t>Instructional events</a:t>
            </a:r>
          </a:p>
          <a:p>
            <a:endParaRPr lang="en-US" sz="2000" dirty="0">
              <a:solidFill>
                <a:srgbClr val="01012C"/>
              </a:solidFill>
              <a:latin typeface="Arial" pitchFamily="1" charset="0"/>
            </a:endParaRPr>
          </a:p>
        </p:txBody>
      </p:sp>
      <p:sp>
        <p:nvSpPr>
          <p:cNvPr id="28678" name="TextBox 5"/>
          <p:cNvSpPr txBox="1">
            <a:spLocks noChangeArrowheads="1"/>
          </p:cNvSpPr>
          <p:nvPr/>
        </p:nvSpPr>
        <p:spPr bwMode="auto">
          <a:xfrm>
            <a:off x="1257300" y="2501900"/>
            <a:ext cx="1828800" cy="1465263"/>
          </a:xfrm>
          <a:prstGeom prst="rect">
            <a:avLst/>
          </a:prstGeom>
          <a:noFill/>
          <a:ln w="9525">
            <a:noFill/>
            <a:miter lim="800000"/>
            <a:headEnd/>
            <a:tailEnd/>
          </a:ln>
        </p:spPr>
        <p:txBody>
          <a:bodyPr>
            <a:prstTxWarp prst="textNoShape">
              <a:avLst/>
            </a:prstTxWarp>
            <a:spAutoFit/>
          </a:bodyPr>
          <a:lstStyle/>
          <a:p>
            <a:r>
              <a:rPr lang="en-US" sz="1800">
                <a:solidFill>
                  <a:srgbClr val="01012C"/>
                </a:solidFill>
                <a:latin typeface="Arial" pitchFamily="1" charset="0"/>
              </a:rPr>
              <a:t>Explanation, practice, text, rule, example, teacher-student discussion</a:t>
            </a:r>
          </a:p>
        </p:txBody>
      </p:sp>
      <p:sp>
        <p:nvSpPr>
          <p:cNvPr id="28679" name="Oval 7"/>
          <p:cNvSpPr>
            <a:spLocks noChangeArrowheads="1"/>
          </p:cNvSpPr>
          <p:nvPr/>
        </p:nvSpPr>
        <p:spPr bwMode="auto">
          <a:xfrm>
            <a:off x="2933700" y="2311400"/>
            <a:ext cx="3873500" cy="1955800"/>
          </a:xfrm>
          <a:prstGeom prst="ellipse">
            <a:avLst/>
          </a:prstGeom>
          <a:solidFill>
            <a:srgbClr val="FFFDB8">
              <a:alpha val="58823"/>
            </a:srgbClr>
          </a:solidFill>
          <a:ln w="38100">
            <a:solidFill>
              <a:srgbClr val="1F1F9F"/>
            </a:solidFill>
            <a:round/>
            <a:headEnd/>
            <a:tailEnd/>
          </a:ln>
        </p:spPr>
        <p:txBody>
          <a:bodyPr>
            <a:prstTxWarp prst="textNoShape">
              <a:avLst/>
            </a:prstTxWarp>
          </a:bodyPr>
          <a:lstStyle/>
          <a:p>
            <a:endParaRPr lang="en-US" sz="2000">
              <a:solidFill>
                <a:srgbClr val="000000"/>
              </a:solidFill>
              <a:latin typeface="Arial" pitchFamily="1" charset="0"/>
            </a:endParaRPr>
          </a:p>
        </p:txBody>
      </p:sp>
      <p:sp>
        <p:nvSpPr>
          <p:cNvPr id="28680" name="TextBox 8"/>
          <p:cNvSpPr txBox="1">
            <a:spLocks noChangeArrowheads="1"/>
          </p:cNvSpPr>
          <p:nvPr/>
        </p:nvSpPr>
        <p:spPr bwMode="auto">
          <a:xfrm>
            <a:off x="3517900" y="2425700"/>
            <a:ext cx="1866900" cy="1127125"/>
          </a:xfrm>
          <a:prstGeom prst="rect">
            <a:avLst/>
          </a:prstGeom>
          <a:noFill/>
          <a:ln w="9525">
            <a:noFill/>
            <a:miter lim="800000"/>
            <a:headEnd/>
            <a:tailEnd/>
          </a:ln>
        </p:spPr>
        <p:txBody>
          <a:bodyPr>
            <a:prstTxWarp prst="textNoShape">
              <a:avLst/>
            </a:prstTxWarp>
            <a:spAutoFit/>
          </a:bodyPr>
          <a:lstStyle/>
          <a:p>
            <a:r>
              <a:rPr lang="en-US" i="1">
                <a:solidFill>
                  <a:srgbClr val="01012C"/>
                </a:solidFill>
                <a:latin typeface="Arial" pitchFamily="1" charset="0"/>
              </a:rPr>
              <a:t>Assessment events</a:t>
            </a:r>
          </a:p>
          <a:p>
            <a:endParaRPr lang="en-US" sz="2000">
              <a:solidFill>
                <a:srgbClr val="01012C"/>
              </a:solidFill>
              <a:latin typeface="Arial" pitchFamily="1" charset="0"/>
            </a:endParaRPr>
          </a:p>
        </p:txBody>
      </p:sp>
      <p:sp>
        <p:nvSpPr>
          <p:cNvPr id="28681" name="TextBox 9"/>
          <p:cNvSpPr txBox="1">
            <a:spLocks noChangeArrowheads="1"/>
          </p:cNvSpPr>
          <p:nvPr/>
        </p:nvSpPr>
        <p:spPr bwMode="auto">
          <a:xfrm>
            <a:off x="3479800" y="3162300"/>
            <a:ext cx="1320800" cy="915988"/>
          </a:xfrm>
          <a:prstGeom prst="rect">
            <a:avLst/>
          </a:prstGeom>
          <a:noFill/>
          <a:ln w="9525">
            <a:noFill/>
            <a:miter lim="800000"/>
            <a:headEnd/>
            <a:tailEnd/>
          </a:ln>
        </p:spPr>
        <p:txBody>
          <a:bodyPr>
            <a:prstTxWarp prst="textNoShape">
              <a:avLst/>
            </a:prstTxWarp>
            <a:spAutoFit/>
          </a:bodyPr>
          <a:lstStyle/>
          <a:p>
            <a:r>
              <a:rPr lang="en-US" sz="1800">
                <a:solidFill>
                  <a:srgbClr val="01012C"/>
                </a:solidFill>
                <a:latin typeface="Arial" pitchFamily="1" charset="0"/>
              </a:rPr>
              <a:t>Question, feedback, </a:t>
            </a:r>
            <a:br>
              <a:rPr lang="en-US" sz="1800">
                <a:solidFill>
                  <a:srgbClr val="01012C"/>
                </a:solidFill>
                <a:latin typeface="Arial" pitchFamily="1" charset="0"/>
              </a:rPr>
            </a:br>
            <a:r>
              <a:rPr lang="en-US" sz="1800">
                <a:solidFill>
                  <a:srgbClr val="01012C"/>
                </a:solidFill>
                <a:latin typeface="Arial" pitchFamily="1" charset="0"/>
              </a:rPr>
              <a:t>step in ITS</a:t>
            </a:r>
          </a:p>
        </p:txBody>
      </p:sp>
      <p:sp>
        <p:nvSpPr>
          <p:cNvPr id="28682" name="Rectangle 10"/>
          <p:cNvSpPr>
            <a:spLocks noChangeArrowheads="1"/>
          </p:cNvSpPr>
          <p:nvPr/>
        </p:nvSpPr>
        <p:spPr bwMode="auto">
          <a:xfrm>
            <a:off x="1714500" y="5067300"/>
            <a:ext cx="1752600" cy="863600"/>
          </a:xfrm>
          <a:prstGeom prst="rect">
            <a:avLst/>
          </a:prstGeom>
          <a:solidFill>
            <a:srgbClr val="85FFE0"/>
          </a:solidFill>
          <a:ln w="38100">
            <a:solidFill>
              <a:srgbClr val="1F1F9F"/>
            </a:solidFill>
            <a:round/>
            <a:headEnd/>
            <a:tailEnd/>
          </a:ln>
        </p:spPr>
        <p:txBody>
          <a:bodyPr>
            <a:prstTxWarp prst="textNoShape">
              <a:avLst/>
            </a:prstTxWarp>
          </a:bodyPr>
          <a:lstStyle/>
          <a:p>
            <a:pPr algn="ctr"/>
            <a:r>
              <a:rPr lang="en-US" i="1">
                <a:solidFill>
                  <a:srgbClr val="01012C"/>
                </a:solidFill>
                <a:latin typeface="Arial" pitchFamily="1" charset="0"/>
              </a:rPr>
              <a:t>Learning events</a:t>
            </a:r>
          </a:p>
        </p:txBody>
      </p:sp>
      <p:sp>
        <p:nvSpPr>
          <p:cNvPr id="28683" name="Rectangle 13"/>
          <p:cNvSpPr>
            <a:spLocks noChangeArrowheads="1"/>
          </p:cNvSpPr>
          <p:nvPr/>
        </p:nvSpPr>
        <p:spPr bwMode="auto">
          <a:xfrm>
            <a:off x="4318000" y="5118100"/>
            <a:ext cx="1752600" cy="762000"/>
          </a:xfrm>
          <a:prstGeom prst="rect">
            <a:avLst/>
          </a:prstGeom>
          <a:solidFill>
            <a:srgbClr val="85FFE0"/>
          </a:solidFill>
          <a:ln w="38100">
            <a:solidFill>
              <a:srgbClr val="1F1F9F"/>
            </a:solidFill>
            <a:round/>
            <a:headEnd/>
            <a:tailEnd/>
          </a:ln>
        </p:spPr>
        <p:txBody>
          <a:bodyPr>
            <a:prstTxWarp prst="textNoShape">
              <a:avLst/>
            </a:prstTxWarp>
          </a:bodyPr>
          <a:lstStyle/>
          <a:p>
            <a:pPr algn="ctr"/>
            <a:r>
              <a:rPr lang="en-US" sz="2000">
                <a:solidFill>
                  <a:srgbClr val="01012C"/>
                </a:solidFill>
                <a:latin typeface="Arial" pitchFamily="1" charset="0"/>
              </a:rPr>
              <a:t>Knowledge Components</a:t>
            </a:r>
          </a:p>
        </p:txBody>
      </p:sp>
      <p:sp>
        <p:nvSpPr>
          <p:cNvPr id="28684" name="TextBox 18"/>
          <p:cNvSpPr txBox="1">
            <a:spLocks noChangeArrowheads="1"/>
          </p:cNvSpPr>
          <p:nvPr/>
        </p:nvSpPr>
        <p:spPr bwMode="auto">
          <a:xfrm>
            <a:off x="6273800" y="4241800"/>
            <a:ext cx="1981200" cy="942975"/>
          </a:xfrm>
          <a:prstGeom prst="rect">
            <a:avLst/>
          </a:prstGeom>
          <a:noFill/>
          <a:ln w="9525">
            <a:noFill/>
            <a:miter lim="800000"/>
            <a:headEnd/>
            <a:tailEnd/>
          </a:ln>
        </p:spPr>
        <p:txBody>
          <a:bodyPr>
            <a:prstTxWarp prst="textNoShape">
              <a:avLst/>
            </a:prstTxWarp>
            <a:spAutoFit/>
          </a:bodyPr>
          <a:lstStyle/>
          <a:p>
            <a:r>
              <a:rPr lang="en-US" sz="1400" u="sng">
                <a:solidFill>
                  <a:srgbClr val="01012C"/>
                </a:solidFill>
                <a:latin typeface="Arial" pitchFamily="1" charset="0"/>
              </a:rPr>
              <a:t>KEY</a:t>
            </a:r>
            <a:endParaRPr lang="en-US" sz="1400">
              <a:solidFill>
                <a:srgbClr val="01012C"/>
              </a:solidFill>
              <a:latin typeface="Arial" pitchFamily="1" charset="0"/>
            </a:endParaRPr>
          </a:p>
          <a:p>
            <a:r>
              <a:rPr lang="en-US" sz="1400">
                <a:solidFill>
                  <a:srgbClr val="01012C"/>
                </a:solidFill>
                <a:latin typeface="Arial" pitchFamily="1" charset="0"/>
              </a:rPr>
              <a:t>Ovals – observable</a:t>
            </a:r>
          </a:p>
          <a:p>
            <a:r>
              <a:rPr lang="en-US" sz="1400">
                <a:solidFill>
                  <a:srgbClr val="01012C"/>
                </a:solidFill>
                <a:latin typeface="Arial" pitchFamily="1" charset="0"/>
              </a:rPr>
              <a:t>Rectangles - inferred</a:t>
            </a:r>
          </a:p>
          <a:p>
            <a:r>
              <a:rPr lang="en-US" sz="1400">
                <a:solidFill>
                  <a:srgbClr val="01012C"/>
                </a:solidFill>
                <a:latin typeface="Arial" pitchFamily="1" charset="0"/>
              </a:rPr>
              <a:t>Arrows  – causal links</a:t>
            </a:r>
          </a:p>
        </p:txBody>
      </p:sp>
      <p:cxnSp>
        <p:nvCxnSpPr>
          <p:cNvPr id="28685" name="Straight Arrow Connector 20"/>
          <p:cNvCxnSpPr>
            <a:cxnSpLocks noChangeShapeType="1"/>
            <a:endCxn id="28682" idx="0"/>
          </p:cNvCxnSpPr>
          <p:nvPr/>
        </p:nvCxnSpPr>
        <p:spPr bwMode="auto">
          <a:xfrm>
            <a:off x="2317750" y="4362450"/>
            <a:ext cx="273050" cy="685800"/>
          </a:xfrm>
          <a:prstGeom prst="straightConnector1">
            <a:avLst/>
          </a:prstGeom>
          <a:noFill/>
          <a:ln w="57150">
            <a:solidFill>
              <a:srgbClr val="01012C"/>
            </a:solidFill>
            <a:round/>
            <a:headEnd/>
            <a:tailEnd type="arrow" w="med" len="med"/>
          </a:ln>
        </p:spPr>
      </p:cxnSp>
      <p:cxnSp>
        <p:nvCxnSpPr>
          <p:cNvPr id="28686" name="Straight Arrow Connector 22"/>
          <p:cNvCxnSpPr>
            <a:cxnSpLocks noChangeShapeType="1"/>
            <a:stCxn id="28683" idx="0"/>
          </p:cNvCxnSpPr>
          <p:nvPr/>
        </p:nvCxnSpPr>
        <p:spPr bwMode="auto">
          <a:xfrm flipV="1">
            <a:off x="5194300" y="4273550"/>
            <a:ext cx="165100" cy="825500"/>
          </a:xfrm>
          <a:prstGeom prst="straightConnector1">
            <a:avLst/>
          </a:prstGeom>
          <a:noFill/>
          <a:ln w="57150">
            <a:solidFill>
              <a:srgbClr val="01012C"/>
            </a:solidFill>
            <a:round/>
            <a:headEnd/>
            <a:tailEnd type="arrow" w="med" len="med"/>
          </a:ln>
        </p:spPr>
      </p:cxnSp>
      <p:cxnSp>
        <p:nvCxnSpPr>
          <p:cNvPr id="28687" name="Straight Arrow Connector 23"/>
          <p:cNvCxnSpPr>
            <a:cxnSpLocks noChangeShapeType="1"/>
          </p:cNvCxnSpPr>
          <p:nvPr/>
        </p:nvCxnSpPr>
        <p:spPr bwMode="auto">
          <a:xfrm>
            <a:off x="3498850" y="5359400"/>
            <a:ext cx="800100" cy="0"/>
          </a:xfrm>
          <a:prstGeom prst="straightConnector1">
            <a:avLst/>
          </a:prstGeom>
          <a:noFill/>
          <a:ln w="57150">
            <a:solidFill>
              <a:schemeClr val="tx1"/>
            </a:solidFill>
            <a:round/>
            <a:headEnd/>
            <a:tailEnd type="arrow" w="med" len="med"/>
          </a:ln>
        </p:spPr>
      </p:cxnSp>
      <p:sp>
        <p:nvSpPr>
          <p:cNvPr id="28688" name="TextBox 25"/>
          <p:cNvSpPr txBox="1">
            <a:spLocks noChangeArrowheads="1"/>
          </p:cNvSpPr>
          <p:nvPr/>
        </p:nvSpPr>
        <p:spPr bwMode="auto">
          <a:xfrm>
            <a:off x="5600700" y="3060700"/>
            <a:ext cx="1320800" cy="915988"/>
          </a:xfrm>
          <a:prstGeom prst="rect">
            <a:avLst/>
          </a:prstGeom>
          <a:noFill/>
          <a:ln w="9525">
            <a:noFill/>
            <a:miter lim="800000"/>
            <a:headEnd/>
            <a:tailEnd/>
          </a:ln>
        </p:spPr>
        <p:txBody>
          <a:bodyPr>
            <a:prstTxWarp prst="textNoShape">
              <a:avLst/>
            </a:prstTxWarp>
            <a:spAutoFit/>
          </a:bodyPr>
          <a:lstStyle/>
          <a:p>
            <a:r>
              <a:rPr lang="en-US" sz="1800">
                <a:solidFill>
                  <a:srgbClr val="01012C"/>
                </a:solidFill>
                <a:latin typeface="Arial" pitchFamily="1" charset="0"/>
              </a:rPr>
              <a:t>Exam, belief survey</a:t>
            </a:r>
          </a:p>
        </p:txBody>
      </p:sp>
      <p:cxnSp>
        <p:nvCxnSpPr>
          <p:cNvPr id="28689" name="Straight Arrow Connector 23"/>
          <p:cNvCxnSpPr>
            <a:cxnSpLocks noChangeShapeType="1"/>
          </p:cNvCxnSpPr>
          <p:nvPr/>
        </p:nvCxnSpPr>
        <p:spPr bwMode="auto">
          <a:xfrm flipH="1">
            <a:off x="3498850" y="5588000"/>
            <a:ext cx="800100" cy="0"/>
          </a:xfrm>
          <a:prstGeom prst="straightConnector1">
            <a:avLst/>
          </a:prstGeom>
          <a:noFill/>
          <a:ln w="57150">
            <a:solidFill>
              <a:schemeClr val="tx1"/>
            </a:solidFill>
            <a:round/>
            <a:headEnd/>
            <a:tailEnd type="arrow" w="med" len="med"/>
          </a:ln>
        </p:spPr>
      </p:cxnSp>
      <p:sp>
        <p:nvSpPr>
          <p:cNvPr id="22" name="Text Box 11"/>
          <p:cNvSpPr txBox="1">
            <a:spLocks noChangeArrowheads="1"/>
          </p:cNvSpPr>
          <p:nvPr/>
        </p:nvSpPr>
        <p:spPr bwMode="auto">
          <a:xfrm>
            <a:off x="5093275" y="6187451"/>
            <a:ext cx="3999925" cy="600164"/>
          </a:xfrm>
          <a:prstGeom prst="rect">
            <a:avLst/>
          </a:prstGeom>
          <a:solidFill>
            <a:srgbClr val="FFFF00"/>
          </a:solidFill>
          <a:ln w="12700">
            <a:noFill/>
            <a:miter lim="800000"/>
            <a:headEnd/>
            <a:tailEnd/>
          </a:ln>
        </p:spPr>
        <p:txBody>
          <a:bodyPr wrap="square">
            <a:prstTxWarp prst="textNoShape">
              <a:avLst/>
            </a:prstTxWarp>
            <a:spAutoFit/>
          </a:bodyPr>
          <a:lstStyle/>
          <a:p>
            <a:pPr>
              <a:spcBef>
                <a:spcPct val="50000"/>
              </a:spcBef>
            </a:pPr>
            <a:r>
              <a:rPr lang="en-US" sz="1100" dirty="0" smtClean="0">
                <a:solidFill>
                  <a:srgbClr val="01012C"/>
                </a:solidFill>
                <a:ea typeface="ＭＳ Ｐゴシック" pitchFamily="1" charset="-128"/>
                <a:cs typeface="ＭＳ Ｐゴシック" pitchFamily="1" charset="-128"/>
              </a:rPr>
              <a:t>Koedinger et al. (2012).  The Knowledge-Learning-Instruction (KLI) framework: Bridging the science-practice chasm to enhance robust student learning. </a:t>
            </a:r>
            <a:r>
              <a:rPr lang="en-US" sz="1100" i="1" dirty="0" smtClean="0">
                <a:solidFill>
                  <a:srgbClr val="01012C"/>
                </a:solidFill>
                <a:ea typeface="ＭＳ Ｐゴシック" pitchFamily="1" charset="-128"/>
                <a:cs typeface="ＭＳ Ｐゴシック" pitchFamily="1" charset="-128"/>
              </a:rPr>
              <a:t>Cognitive Science</a:t>
            </a:r>
            <a:r>
              <a:rPr lang="en-US" sz="1100" dirty="0" smtClean="0">
                <a:solidFill>
                  <a:srgbClr val="01012C"/>
                </a:solidFill>
                <a:ea typeface="ＭＳ Ｐゴシック" pitchFamily="1" charset="-128"/>
                <a:cs typeface="ＭＳ Ｐゴシック" pitchFamily="1" charset="-128"/>
              </a:rPr>
              <a:t>.</a:t>
            </a:r>
          </a:p>
        </p:txBody>
      </p:sp>
      <p:grpSp>
        <p:nvGrpSpPr>
          <p:cNvPr id="3" name="Group 30"/>
          <p:cNvGrpSpPr/>
          <p:nvPr/>
        </p:nvGrpSpPr>
        <p:grpSpPr>
          <a:xfrm>
            <a:off x="685800" y="457200"/>
            <a:ext cx="7124700" cy="4902200"/>
            <a:chOff x="685800" y="457200"/>
            <a:chExt cx="7124700" cy="4902200"/>
          </a:xfrm>
        </p:grpSpPr>
        <p:sp>
          <p:nvSpPr>
            <p:cNvPr id="21" name="Rectangle 2"/>
            <p:cNvSpPr txBox="1">
              <a:spLocks noChangeArrowheads="1"/>
            </p:cNvSpPr>
            <p:nvPr/>
          </p:nvSpPr>
          <p:spPr bwMode="auto">
            <a:xfrm>
              <a:off x="685800" y="457200"/>
              <a:ext cx="71247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r>
                <a:rPr lang="en-US" sz="4000" kern="0" dirty="0" smtClean="0">
                  <a:solidFill>
                    <a:srgbClr val="000000"/>
                  </a:solidFill>
                  <a:latin typeface="Verdana"/>
                  <a:ea typeface="ＭＳ Ｐゴシック" pitchFamily="1" charset="-128"/>
                  <a:cs typeface="ＭＳ Ｐゴシック" pitchFamily="1" charset="-128"/>
                </a:rPr>
                <a:t>KLI</a:t>
              </a:r>
              <a:r>
                <a:rPr lang="en-US" sz="4000" dirty="0" smtClean="0">
                  <a:solidFill>
                    <a:srgbClr val="000000"/>
                  </a:solidFill>
                  <a:latin typeface="Verdana"/>
                  <a:ea typeface="ＭＳ Ｐゴシック" pitchFamily="1" charset="-128"/>
                  <a:cs typeface="ＭＳ Ｐゴシック" pitchFamily="1" charset="-128"/>
                </a:rPr>
                <a:t>: </a:t>
              </a:r>
              <a:r>
                <a:rPr lang="en-US" sz="4000" dirty="0" smtClean="0">
                  <a:solidFill>
                    <a:srgbClr val="0000FF"/>
                  </a:solidFill>
                  <a:latin typeface="Verdana"/>
                  <a:ea typeface="ＭＳ Ｐゴシック" pitchFamily="1" charset="-128"/>
                  <a:cs typeface="ＭＳ Ｐゴシック" pitchFamily="1" charset="-128"/>
                </a:rPr>
                <a:t>Blank slate learning</a:t>
              </a:r>
              <a:r>
                <a:rPr lang="en-US" sz="4000" kern="0" dirty="0" smtClean="0">
                  <a:solidFill>
                    <a:srgbClr val="FFFFFF"/>
                  </a:solidFill>
                  <a:latin typeface="Verdana"/>
                  <a:ea typeface="ＭＳ Ｐゴシック" pitchFamily="1" charset="-128"/>
                  <a:cs typeface="ＭＳ Ｐゴシック" pitchFamily="1" charset="-128"/>
                </a:rPr>
                <a:t> </a:t>
              </a:r>
              <a:r>
                <a:rPr lang="en-US" sz="4000" i="1" kern="0" dirty="0" smtClean="0">
                  <a:solidFill>
                    <a:srgbClr val="FFFFFF"/>
                  </a:solidFill>
                  <a:latin typeface="Verdana"/>
                  <a:ea typeface="ＭＳ Ｐゴシック" pitchFamily="1" charset="-128"/>
                  <a:cs typeface="ＭＳ Ｐゴシック" pitchFamily="1" charset="-128"/>
                </a:rPr>
                <a:t>+ </a:t>
              </a:r>
              <a:r>
                <a:rPr lang="en-US" sz="4000" kern="0" dirty="0" smtClean="0">
                  <a:solidFill>
                    <a:srgbClr val="FFFFFF"/>
                  </a:solidFill>
                  <a:latin typeface="Verdana"/>
                  <a:ea typeface="ＭＳ Ｐゴシック" pitchFamily="1" charset="-128"/>
                  <a:cs typeface="ＭＳ Ｐゴシック" pitchFamily="1" charset="-128"/>
                </a:rPr>
                <a:t>knowledge-based learning</a:t>
              </a:r>
              <a:endParaRPr lang="en-US" sz="4000" kern="0" dirty="0">
                <a:solidFill>
                  <a:srgbClr val="FFFFFF"/>
                </a:solidFill>
                <a:latin typeface="Verdana"/>
                <a:ea typeface="ＭＳ Ｐゴシック" pitchFamily="1" charset="-128"/>
                <a:cs typeface="ＭＳ Ｐゴシック" pitchFamily="1" charset="-128"/>
              </a:endParaRPr>
            </a:p>
          </p:txBody>
        </p:sp>
        <p:cxnSp>
          <p:nvCxnSpPr>
            <p:cNvPr id="25" name="Straight Arrow Connector 23"/>
            <p:cNvCxnSpPr>
              <a:cxnSpLocks noChangeShapeType="1"/>
            </p:cNvCxnSpPr>
            <p:nvPr/>
          </p:nvCxnSpPr>
          <p:spPr bwMode="auto">
            <a:xfrm>
              <a:off x="3498850" y="5359400"/>
              <a:ext cx="800100" cy="0"/>
            </a:xfrm>
            <a:prstGeom prst="straightConnector1">
              <a:avLst/>
            </a:prstGeom>
            <a:noFill/>
            <a:ln w="57150">
              <a:solidFill>
                <a:srgbClr val="0000FF"/>
              </a:solidFill>
              <a:round/>
              <a:headEnd/>
              <a:tailEnd type="arrow" w="med" len="med"/>
            </a:ln>
          </p:spPr>
        </p:cxnSp>
      </p:grpSp>
      <p:grpSp>
        <p:nvGrpSpPr>
          <p:cNvPr id="4" name="Group 31"/>
          <p:cNvGrpSpPr/>
          <p:nvPr/>
        </p:nvGrpSpPr>
        <p:grpSpPr>
          <a:xfrm>
            <a:off x="685800" y="457200"/>
            <a:ext cx="7124700" cy="5143500"/>
            <a:chOff x="685800" y="444500"/>
            <a:chExt cx="7124700" cy="5143500"/>
          </a:xfrm>
        </p:grpSpPr>
        <p:sp>
          <p:nvSpPr>
            <p:cNvPr id="30" name="Rectangle 2"/>
            <p:cNvSpPr txBox="1">
              <a:spLocks noChangeArrowheads="1"/>
            </p:cNvSpPr>
            <p:nvPr/>
          </p:nvSpPr>
          <p:spPr bwMode="auto">
            <a:xfrm>
              <a:off x="685800" y="444500"/>
              <a:ext cx="71247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r>
                <a:rPr lang="en-US" sz="4000" kern="0" dirty="0" smtClean="0">
                  <a:solidFill>
                    <a:srgbClr val="000000"/>
                  </a:solidFill>
                  <a:latin typeface="Verdana"/>
                  <a:ea typeface="ＭＳ Ｐゴシック" pitchFamily="1" charset="-128"/>
                  <a:cs typeface="ＭＳ Ｐゴシック" pitchFamily="1" charset="-128"/>
                </a:rPr>
                <a:t>KLI</a:t>
              </a:r>
              <a:r>
                <a:rPr lang="en-US" sz="4000" dirty="0" smtClean="0">
                  <a:solidFill>
                    <a:srgbClr val="000000"/>
                  </a:solidFill>
                  <a:latin typeface="Verdana"/>
                  <a:ea typeface="ＭＳ Ｐゴシック" pitchFamily="1" charset="-128"/>
                  <a:cs typeface="ＭＳ Ｐゴシック" pitchFamily="1" charset="-128"/>
                </a:rPr>
                <a:t>: </a:t>
              </a:r>
              <a:r>
                <a:rPr lang="en-US" sz="4000" dirty="0" smtClean="0">
                  <a:solidFill>
                    <a:srgbClr val="0000FF"/>
                  </a:solidFill>
                  <a:latin typeface="Verdana"/>
                  <a:ea typeface="ＭＳ Ｐゴシック" pitchFamily="1" charset="-128"/>
                  <a:cs typeface="ＭＳ Ｐゴシック" pitchFamily="1" charset="-128"/>
                </a:rPr>
                <a:t>Blank slate learning</a:t>
              </a:r>
              <a:r>
                <a:rPr lang="en-US" sz="4000" kern="0" dirty="0" smtClean="0">
                  <a:solidFill>
                    <a:srgbClr val="008000"/>
                  </a:solidFill>
                  <a:latin typeface="Verdana"/>
                  <a:ea typeface="ＭＳ Ｐゴシック" pitchFamily="1" charset="-128"/>
                  <a:cs typeface="ＭＳ Ｐゴシック" pitchFamily="1" charset="-128"/>
                </a:rPr>
                <a:t> </a:t>
              </a:r>
              <a:r>
                <a:rPr lang="en-US" sz="4000" i="1" kern="0" dirty="0" smtClean="0">
                  <a:solidFill>
                    <a:srgbClr val="008000"/>
                  </a:solidFill>
                  <a:latin typeface="Verdana"/>
                  <a:ea typeface="ＭＳ Ｐゴシック" pitchFamily="1" charset="-128"/>
                  <a:cs typeface="ＭＳ Ｐゴシック" pitchFamily="1" charset="-128"/>
                </a:rPr>
                <a:t>+ </a:t>
              </a:r>
              <a:r>
                <a:rPr lang="en-US" sz="4000" kern="0" dirty="0" smtClean="0">
                  <a:solidFill>
                    <a:srgbClr val="008000"/>
                  </a:solidFill>
                  <a:latin typeface="Verdana"/>
                  <a:ea typeface="ＭＳ Ｐゴシック" pitchFamily="1" charset="-128"/>
                  <a:cs typeface="ＭＳ Ｐゴシック" pitchFamily="1" charset="-128"/>
                </a:rPr>
                <a:t>knowledge-based learning</a:t>
              </a:r>
              <a:endParaRPr lang="en-US" sz="4000" kern="0" dirty="0">
                <a:solidFill>
                  <a:srgbClr val="008000"/>
                </a:solidFill>
                <a:latin typeface="Verdana"/>
                <a:ea typeface="ＭＳ Ｐゴシック" pitchFamily="1" charset="-128"/>
                <a:cs typeface="ＭＳ Ｐゴシック" pitchFamily="1" charset="-128"/>
              </a:endParaRPr>
            </a:p>
          </p:txBody>
        </p:sp>
        <p:cxnSp>
          <p:nvCxnSpPr>
            <p:cNvPr id="26" name="Straight Arrow Connector 23"/>
            <p:cNvCxnSpPr>
              <a:cxnSpLocks noChangeShapeType="1"/>
            </p:cNvCxnSpPr>
            <p:nvPr/>
          </p:nvCxnSpPr>
          <p:spPr bwMode="auto">
            <a:xfrm flipH="1">
              <a:off x="3498850" y="5588000"/>
              <a:ext cx="800100" cy="0"/>
            </a:xfrm>
            <a:prstGeom prst="straightConnector1">
              <a:avLst/>
            </a:prstGeom>
            <a:noFill/>
            <a:ln w="57150">
              <a:solidFill>
                <a:srgbClr val="008000"/>
              </a:solidFill>
              <a:round/>
              <a:headEnd/>
              <a:tailEnd type="arrow" w="med" len="med"/>
            </a:ln>
          </p:spPr>
        </p:cxnSp>
      </p:grpSp>
    </p:spTree>
    <p:custDataLst>
      <p:tags r:id="rId1"/>
    </p:custDataLst>
  </p:cSld>
  <p:clrMapOvr>
    <a:masterClrMapping/>
  </p:clrMapOvr>
  <p:transition xmlns:p14="http://schemas.microsoft.com/office/powerpoint/2010/main" advTm="71199"/>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Tutor Principles</a:t>
            </a:r>
            <a:endParaRPr lang="en-US" dirty="0"/>
          </a:p>
        </p:txBody>
      </p:sp>
      <p:sp>
        <p:nvSpPr>
          <p:cNvPr id="3" name="Content Placeholder 2"/>
          <p:cNvSpPr>
            <a:spLocks noGrp="1"/>
          </p:cNvSpPr>
          <p:nvPr>
            <p:ph sz="half" idx="1"/>
          </p:nvPr>
        </p:nvSpPr>
        <p:spPr>
          <a:xfrm>
            <a:off x="685800" y="1981200"/>
            <a:ext cx="3399295" cy="4114800"/>
          </a:xfrm>
        </p:spPr>
        <p:txBody>
          <a:bodyPr>
            <a:noAutofit/>
          </a:bodyPr>
          <a:lstStyle/>
          <a:p>
            <a:r>
              <a:rPr lang="en-US" dirty="0" smtClean="0"/>
              <a:t>Problem solving context (testing)</a:t>
            </a:r>
          </a:p>
          <a:p>
            <a:r>
              <a:rPr lang="en-US" dirty="0" smtClean="0"/>
              <a:t>Minimize working memory</a:t>
            </a:r>
          </a:p>
          <a:p>
            <a:r>
              <a:rPr lang="en-US" dirty="0" smtClean="0"/>
              <a:t>Base instruction on a model of student skills &amp; concepts</a:t>
            </a:r>
            <a:endParaRPr lang="en-US" dirty="0"/>
          </a:p>
        </p:txBody>
      </p:sp>
      <p:sp>
        <p:nvSpPr>
          <p:cNvPr id="5" name="Right Brace 4"/>
          <p:cNvSpPr/>
          <p:nvPr/>
        </p:nvSpPr>
        <p:spPr>
          <a:xfrm>
            <a:off x="4150557" y="2252173"/>
            <a:ext cx="549917" cy="157128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1" name="Group 10"/>
          <p:cNvGrpSpPr/>
          <p:nvPr/>
        </p:nvGrpSpPr>
        <p:grpSpPr>
          <a:xfrm>
            <a:off x="4145838" y="4041328"/>
            <a:ext cx="4549337" cy="1222474"/>
            <a:chOff x="4145838" y="4041328"/>
            <a:chExt cx="4549337" cy="1222474"/>
          </a:xfrm>
        </p:grpSpPr>
        <p:sp>
          <p:nvSpPr>
            <p:cNvPr id="7" name="Right Brace 6"/>
            <p:cNvSpPr/>
            <p:nvPr/>
          </p:nvSpPr>
          <p:spPr>
            <a:xfrm>
              <a:off x="4145838" y="4041328"/>
              <a:ext cx="549917" cy="122247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Content Placeholder 5"/>
            <p:cNvSpPr txBox="1">
              <a:spLocks/>
            </p:cNvSpPr>
            <p:nvPr/>
          </p:nvSpPr>
          <p:spPr>
            <a:xfrm>
              <a:off x="4656575" y="4328807"/>
              <a:ext cx="4038600" cy="58145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Domain-specific</a:t>
              </a:r>
            </a:p>
          </p:txBody>
        </p:sp>
      </p:grpSp>
      <p:sp>
        <p:nvSpPr>
          <p:cNvPr id="9" name="Content Placeholder 5"/>
          <p:cNvSpPr txBox="1">
            <a:spLocks/>
          </p:cNvSpPr>
          <p:nvPr/>
        </p:nvSpPr>
        <p:spPr>
          <a:xfrm>
            <a:off x="4656575" y="2752795"/>
            <a:ext cx="2693458" cy="58145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Domain-general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7" name="Rectangle 3"/>
          <p:cNvSpPr>
            <a:spLocks noGrp="1" noChangeArrowheads="1"/>
          </p:cNvSpPr>
          <p:nvPr>
            <p:ph type="title" idx="4294967295"/>
          </p:nvPr>
        </p:nvSpPr>
        <p:spPr>
          <a:xfrm>
            <a:off x="532732" y="342900"/>
            <a:ext cx="7924800" cy="1143000"/>
          </a:xfrm>
        </p:spPr>
        <p:txBody>
          <a:bodyPr>
            <a:normAutofit fontScale="90000"/>
          </a:bodyPr>
          <a:lstStyle/>
          <a:p>
            <a:r>
              <a:rPr lang="en-US" sz="2800" dirty="0">
                <a:solidFill>
                  <a:schemeClr val="accent2"/>
                </a:solidFill>
                <a:ea typeface="ＭＳ Ｐゴシック" pitchFamily="1" charset="-128"/>
                <a:cs typeface="ＭＳ Ｐゴシック" pitchFamily="1" charset="-128"/>
              </a:rPr>
              <a:t>&gt;</a:t>
            </a:r>
            <a:r>
              <a:rPr lang="en-US" sz="2800" dirty="0" smtClean="0">
                <a:solidFill>
                  <a:schemeClr val="accent2"/>
                </a:solidFill>
                <a:ea typeface="ＭＳ Ｐゴシック" pitchFamily="1" charset="-128"/>
                <a:cs typeface="ＭＳ Ｐゴシック" pitchFamily="1" charset="-128"/>
              </a:rPr>
              <a:t>300 </a:t>
            </a:r>
            <a:r>
              <a:rPr lang="en-US" sz="2800" dirty="0" err="1" smtClean="0">
                <a:solidFill>
                  <a:schemeClr val="accent2"/>
                </a:solidFill>
                <a:ea typeface="ＭＳ Ｐゴシック" pitchFamily="1" charset="-128"/>
                <a:cs typeface="ＭＳ Ｐゴシック" pitchFamily="1" charset="-128"/>
              </a:rPr>
              <a:t>LearnLab</a:t>
            </a:r>
            <a:r>
              <a:rPr lang="en-US" sz="2800" dirty="0" smtClean="0">
                <a:solidFill>
                  <a:schemeClr val="accent2"/>
                </a:solidFill>
                <a:ea typeface="ＭＳ Ｐゴシック" pitchFamily="1" charset="-128"/>
                <a:cs typeface="ＭＳ Ｐゴシック" pitchFamily="1" charset="-128"/>
              </a:rPr>
              <a:t> </a:t>
            </a:r>
            <a:r>
              <a:rPr lang="en-US" sz="2800" i="1" dirty="0" smtClean="0">
                <a:solidFill>
                  <a:schemeClr val="accent2"/>
                </a:solidFill>
                <a:ea typeface="ＭＳ Ｐゴシック" pitchFamily="1" charset="-128"/>
                <a:cs typeface="ＭＳ Ｐゴシック" pitchFamily="1" charset="-128"/>
              </a:rPr>
              <a:t>in vivo </a:t>
            </a:r>
            <a:r>
              <a:rPr lang="en-US" sz="2800" dirty="0" smtClean="0">
                <a:solidFill>
                  <a:schemeClr val="accent2"/>
                </a:solidFill>
                <a:ea typeface="ＭＳ Ｐゴシック" pitchFamily="1" charset="-128"/>
                <a:cs typeface="ＭＳ Ｐゴシック" pitchFamily="1" charset="-128"/>
              </a:rPr>
              <a:t>experiments: </a:t>
            </a:r>
            <a:br>
              <a:rPr lang="en-US" sz="2800" dirty="0" smtClean="0">
                <a:solidFill>
                  <a:schemeClr val="accent2"/>
                </a:solidFill>
                <a:ea typeface="ＭＳ Ｐゴシック" pitchFamily="1" charset="-128"/>
                <a:cs typeface="ＭＳ Ｐゴシック" pitchFamily="1" charset="-128"/>
              </a:rPr>
            </a:br>
            <a:r>
              <a:rPr lang="en-US" sz="2400" dirty="0" smtClean="0">
                <a:solidFill>
                  <a:schemeClr val="accent2"/>
                </a:solidFill>
                <a:ea typeface="ＭＳ Ｐゴシック" pitchFamily="1" charset="-128"/>
                <a:cs typeface="ＭＳ Ｐゴシック" pitchFamily="1" charset="-128"/>
              </a:rPr>
              <a:t>Correlation between complexity of knowledge &amp; complexity of instruction that best produces it</a:t>
            </a:r>
            <a:br>
              <a:rPr lang="en-US" sz="2400" dirty="0" smtClean="0">
                <a:solidFill>
                  <a:schemeClr val="accent2"/>
                </a:solidFill>
                <a:ea typeface="ＭＳ Ｐゴシック" pitchFamily="1" charset="-128"/>
                <a:cs typeface="ＭＳ Ｐゴシック" pitchFamily="1" charset="-128"/>
              </a:rPr>
            </a:br>
            <a:endParaRPr lang="en-US" sz="2400" dirty="0">
              <a:solidFill>
                <a:schemeClr val="accent2"/>
              </a:solidFill>
              <a:ea typeface="ＭＳ Ｐゴシック" pitchFamily="1" charset="-128"/>
              <a:cs typeface="ＭＳ Ｐゴシック" pitchFamily="1" charset="-128"/>
            </a:endParaRPr>
          </a:p>
        </p:txBody>
      </p:sp>
      <p:sp>
        <p:nvSpPr>
          <p:cNvPr id="446476" name="Rectangle 14"/>
          <p:cNvSpPr>
            <a:spLocks noChangeArrowheads="1"/>
          </p:cNvSpPr>
          <p:nvPr/>
        </p:nvSpPr>
        <p:spPr bwMode="auto">
          <a:xfrm>
            <a:off x="8112125" y="2386013"/>
            <a:ext cx="184150" cy="396875"/>
          </a:xfrm>
          <a:prstGeom prst="rect">
            <a:avLst/>
          </a:prstGeom>
          <a:noFill/>
          <a:ln w="12700">
            <a:noFill/>
            <a:miter lim="800000"/>
            <a:headEnd/>
            <a:tailEnd/>
          </a:ln>
        </p:spPr>
        <p:txBody>
          <a:bodyPr wrap="none">
            <a:prstTxWarp prst="textNoShape">
              <a:avLst/>
            </a:prstTxWarp>
            <a:spAutoFit/>
          </a:bodyPr>
          <a:lstStyle/>
          <a:p>
            <a:endParaRPr lang="en-US" sz="2000">
              <a:solidFill>
                <a:srgbClr val="000000"/>
              </a:solidFill>
              <a:latin typeface="Arial" pitchFamily="1" charset="0"/>
            </a:endParaRPr>
          </a:p>
        </p:txBody>
      </p:sp>
      <p:pic>
        <p:nvPicPr>
          <p:cNvPr id="13" name="Picture 12"/>
          <p:cNvPicPr>
            <a:picLocks noChangeAspect="1"/>
          </p:cNvPicPr>
          <p:nvPr/>
        </p:nvPicPr>
        <p:blipFill>
          <a:blip r:embed="rId4"/>
          <a:stretch>
            <a:fillRect/>
          </a:stretch>
        </p:blipFill>
        <p:spPr>
          <a:xfrm>
            <a:off x="127000" y="1397725"/>
            <a:ext cx="7543800" cy="5460274"/>
          </a:xfrm>
          <a:prstGeom prst="rect">
            <a:avLst/>
          </a:prstGeom>
        </p:spPr>
      </p:pic>
      <p:sp>
        <p:nvSpPr>
          <p:cNvPr id="15" name="Rectangle 14"/>
          <p:cNvSpPr/>
          <p:nvPr/>
        </p:nvSpPr>
        <p:spPr bwMode="auto">
          <a:xfrm>
            <a:off x="4279900" y="5892800"/>
            <a:ext cx="3314700" cy="254000"/>
          </a:xfrm>
          <a:prstGeom prst="rect">
            <a:avLst/>
          </a:prstGeom>
          <a:solidFill>
            <a:srgbClr val="FFFFFF"/>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000">
              <a:solidFill>
                <a:srgbClr val="000000"/>
              </a:solidFill>
              <a:latin typeface="Arial" charset="0"/>
            </a:endParaRPr>
          </a:p>
        </p:txBody>
      </p:sp>
      <p:sp>
        <p:nvSpPr>
          <p:cNvPr id="17" name="TextBox 16"/>
          <p:cNvSpPr txBox="1"/>
          <p:nvPr/>
        </p:nvSpPr>
        <p:spPr>
          <a:xfrm>
            <a:off x="8801100" y="2794000"/>
            <a:ext cx="184666" cy="461665"/>
          </a:xfrm>
          <a:prstGeom prst="rect">
            <a:avLst/>
          </a:prstGeom>
          <a:noFill/>
        </p:spPr>
        <p:txBody>
          <a:bodyPr wrap="none" rtlCol="0">
            <a:spAutoFit/>
          </a:bodyPr>
          <a:lstStyle/>
          <a:p>
            <a:endParaRPr lang="en-US" dirty="0">
              <a:solidFill>
                <a:srgbClr val="000000"/>
              </a:solidFill>
            </a:endParaRPr>
          </a:p>
        </p:txBody>
      </p:sp>
      <p:sp>
        <p:nvSpPr>
          <p:cNvPr id="9" name="Text Box 11"/>
          <p:cNvSpPr txBox="1">
            <a:spLocks noChangeArrowheads="1"/>
          </p:cNvSpPr>
          <p:nvPr/>
        </p:nvSpPr>
        <p:spPr bwMode="auto">
          <a:xfrm>
            <a:off x="228600" y="5995769"/>
            <a:ext cx="3925982" cy="862231"/>
          </a:xfrm>
          <a:prstGeom prst="rect">
            <a:avLst/>
          </a:prstGeom>
          <a:solidFill>
            <a:srgbClr val="FFFF00"/>
          </a:solidFill>
          <a:ln w="12700">
            <a:noFill/>
            <a:miter lim="800000"/>
            <a:headEnd/>
            <a:tailEnd/>
          </a:ln>
        </p:spPr>
        <p:txBody>
          <a:bodyPr wrap="square">
            <a:prstTxWarp prst="textNoShape">
              <a:avLst/>
            </a:prstTxWarp>
            <a:spAutoFit/>
          </a:bodyPr>
          <a:lstStyle/>
          <a:p>
            <a:pPr>
              <a:spcBef>
                <a:spcPct val="50000"/>
              </a:spcBef>
            </a:pPr>
            <a:r>
              <a:rPr lang="en-US" sz="1200" dirty="0" smtClean="0">
                <a:solidFill>
                  <a:srgbClr val="01012C"/>
                </a:solidFill>
                <a:ea typeface="ＭＳ Ｐゴシック" pitchFamily="1" charset="-128"/>
                <a:cs typeface="ＭＳ Ｐゴシック" pitchFamily="1" charset="-128"/>
              </a:rPr>
              <a:t>Koedinger et al. (2012).  The Knowledge-Learning-Instruction (KLI) framework: Bridging the science-practice chasm to enhance robust student learning. </a:t>
            </a:r>
            <a:r>
              <a:rPr lang="en-US" sz="1200" i="1" dirty="0" smtClean="0">
                <a:solidFill>
                  <a:srgbClr val="01012C"/>
                </a:solidFill>
                <a:ea typeface="ＭＳ Ｐゴシック" pitchFamily="1" charset="-128"/>
                <a:cs typeface="ＭＳ Ｐゴシック" pitchFamily="1" charset="-128"/>
              </a:rPr>
              <a:t>Cognitive Science</a:t>
            </a:r>
            <a:r>
              <a:rPr lang="en-US" sz="1200" dirty="0" smtClean="0">
                <a:solidFill>
                  <a:srgbClr val="01012C"/>
                </a:solidFill>
                <a:ea typeface="ＭＳ Ｐゴシック" pitchFamily="1" charset="-128"/>
                <a:cs typeface="ＭＳ Ｐゴシック" pitchFamily="1" charset="-128"/>
              </a:rPr>
              <a:t>.</a:t>
            </a:r>
          </a:p>
        </p:txBody>
      </p:sp>
    </p:spTree>
    <p:custDataLst>
      <p:tags r:id="rId1"/>
    </p:custDataLst>
  </p:cSld>
  <p:clrMapOvr>
    <a:masterClrMapping/>
  </p:clrMapOvr>
  <p:transition xmlns:p14="http://schemas.microsoft.com/office/powerpoint/2010/main" advTm="10348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8.8"/>
</p:tagLst>
</file>

<file path=ppt/tags/tag2.xml><?xml version="1.0" encoding="utf-8"?>
<p:tagLst xmlns:a="http://schemas.openxmlformats.org/drawingml/2006/main" xmlns:r="http://schemas.openxmlformats.org/officeDocument/2006/relationships" xmlns:p="http://schemas.openxmlformats.org/presentationml/2006/main">
  <p:tag name="TIMING" val="|36.3|16.9|29.2"/>
</p:tagLst>
</file>

<file path=ppt/tags/tag3.xml><?xml version="1.0" encoding="utf-8"?>
<p:tagLst xmlns:a="http://schemas.openxmlformats.org/drawingml/2006/main" xmlns:r="http://schemas.openxmlformats.org/officeDocument/2006/relationships" xmlns:p="http://schemas.openxmlformats.org/presentationml/2006/main">
  <p:tag name="TIMING" val="|25.9|16.7|25.3"/>
</p:tagLst>
</file>

<file path=ppt/tags/tag4.xml><?xml version="1.0" encoding="utf-8"?>
<p:tagLst xmlns:a="http://schemas.openxmlformats.org/drawingml/2006/main" xmlns:r="http://schemas.openxmlformats.org/officeDocument/2006/relationships" xmlns:p="http://schemas.openxmlformats.org/presentationml/2006/main">
  <p:tag name="TIMING" val="|18.9|24.9"/>
</p:tagLst>
</file>

<file path=ppt/tags/tag5.xml><?xml version="1.0" encoding="utf-8"?>
<p:tagLst xmlns:a="http://schemas.openxmlformats.org/drawingml/2006/main" xmlns:r="http://schemas.openxmlformats.org/officeDocument/2006/relationships" xmlns:p="http://schemas.openxmlformats.org/presentationml/2006/main">
  <p:tag name="TIMING" val="|6.7"/>
</p:tagLst>
</file>

<file path=ppt/tags/tag6.xml><?xml version="1.0" encoding="utf-8"?>
<p:tagLst xmlns:a="http://schemas.openxmlformats.org/drawingml/2006/main" xmlns:r="http://schemas.openxmlformats.org/officeDocument/2006/relationships" xmlns:p="http://schemas.openxmlformats.org/presentationml/2006/main">
  <p:tag name="TIMING" val="|15.3|2.:|8.6|17.6"/>
</p:tagLst>
</file>

<file path=ppt/tags/tag7.xml><?xml version="1.0" encoding="utf-8"?>
<p:tagLst xmlns:a="http://schemas.openxmlformats.org/drawingml/2006/main" xmlns:r="http://schemas.openxmlformats.org/officeDocument/2006/relationships" xmlns:p="http://schemas.openxmlformats.org/presentationml/2006/main">
  <p:tag name="TIMING" val="|45.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8">
      <a:dk1>
        <a:srgbClr val="808080"/>
      </a:dk1>
      <a:lt1>
        <a:srgbClr val="FFFFFF"/>
      </a:lt1>
      <a:dk2>
        <a:srgbClr val="01012C"/>
      </a:dk2>
      <a:lt2>
        <a:srgbClr val="FFFF00"/>
      </a:lt2>
      <a:accent1>
        <a:srgbClr val="00CC99"/>
      </a:accent1>
      <a:accent2>
        <a:srgbClr val="3333CC"/>
      </a:accent2>
      <a:accent3>
        <a:srgbClr val="AAAAAC"/>
      </a:accent3>
      <a:accent4>
        <a:srgbClr val="DADADA"/>
      </a:accent4>
      <a:accent5>
        <a:srgbClr val="AAE2CA"/>
      </a:accent5>
      <a:accent6>
        <a:srgbClr val="2D2DB9"/>
      </a:accent6>
      <a:hlink>
        <a:srgbClr val="CCCCFF"/>
      </a:hlink>
      <a:folHlink>
        <a:srgbClr val="B2B2B2"/>
      </a:folHlink>
    </a:clrScheme>
    <a:fontScheme name="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808080"/>
        </a:dk1>
        <a:lt1>
          <a:srgbClr val="FFFFFF"/>
        </a:lt1>
        <a:dk2>
          <a:srgbClr val="01012C"/>
        </a:dk2>
        <a:lt2>
          <a:srgbClr val="FFFF00"/>
        </a:lt2>
        <a:accent1>
          <a:srgbClr val="00CC99"/>
        </a:accent1>
        <a:accent2>
          <a:srgbClr val="3333CC"/>
        </a:accent2>
        <a:accent3>
          <a:srgbClr val="AAAAAC"/>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51154</TotalTime>
  <Words>1528</Words>
  <Application>Microsoft Macintosh PowerPoint</Application>
  <PresentationFormat>On-screen Show (4:3)</PresentationFormat>
  <Paragraphs>238</Paragraphs>
  <Slides>26</Slides>
  <Notes>10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26</vt:i4>
      </vt:variant>
    </vt:vector>
  </HeadingPairs>
  <TitlesOfParts>
    <vt:vector size="30" baseType="lpstr">
      <vt:lpstr>Office Theme</vt:lpstr>
      <vt:lpstr>Blank Presentation</vt:lpstr>
      <vt:lpstr>Document</vt:lpstr>
      <vt:lpstr>Chart</vt:lpstr>
      <vt:lpstr>Selecting Instructional Principles</vt:lpstr>
      <vt:lpstr>Key points</vt:lpstr>
      <vt:lpstr>Cognitive Psychology: Implicit  knowledge examples</vt:lpstr>
      <vt:lpstr>Cognitive Psychology: Implicit  knowledge examples</vt:lpstr>
      <vt:lpstr>How much of each?</vt:lpstr>
      <vt:lpstr>Experts don’t know what they know</vt:lpstr>
      <vt:lpstr>KLI Blank slate learning and</vt:lpstr>
      <vt:lpstr>Cognitive Tutor Principles</vt:lpstr>
      <vt:lpstr>&gt;300 LearnLab in vivo experiments:  Correlation between complexity of knowledge &amp; complexity of instruction that best produces it </vt:lpstr>
      <vt:lpstr>KLI Dependency</vt:lpstr>
      <vt:lpstr>KLI: More complex learning processes are effective for more complex knowledge</vt:lpstr>
      <vt:lpstr>Desirable difficulties vs. cognitive load theory/direct instruction</vt:lpstr>
      <vt:lpstr>PowerPoint Presentation</vt:lpstr>
      <vt:lpstr>How are testing effect &amp; worked examples paradigms similar?</vt:lpstr>
      <vt:lpstr>Study &amp; example give,  test &amp; problem elicit</vt:lpstr>
      <vt:lpstr>Results are contradictory!</vt:lpstr>
      <vt:lpstr>KLI helps explain discrepancy</vt:lpstr>
      <vt:lpstr>Target Knowledge =&gt; Learning processes =&gt; Instruction </vt:lpstr>
      <vt:lpstr>Worked Examples Specific to KCs</vt:lpstr>
      <vt:lpstr>END</vt:lpstr>
      <vt:lpstr>Can interactive tutoring of rule KCs be improved by adding examples?</vt:lpstr>
      <vt:lpstr>PowerPoint Presentation</vt:lpstr>
      <vt:lpstr>PowerPoint Presentation</vt:lpstr>
      <vt:lpstr>Lab results: Adding examples yields better conceptual transfer &amp; 20% less instructional time</vt:lpstr>
      <vt:lpstr>Results: In Vivo study</vt:lpstr>
      <vt:lpstr>Comments on discussion board posts from 2013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dc:creator>
  <cp:lastModifiedBy>Mimi</cp:lastModifiedBy>
  <cp:revision>528</cp:revision>
  <cp:lastPrinted>2013-08-29T17:19:44Z</cp:lastPrinted>
  <dcterms:created xsi:type="dcterms:W3CDTF">2014-03-05T14:19:09Z</dcterms:created>
  <dcterms:modified xsi:type="dcterms:W3CDTF">2015-10-22T14:15:10Z</dcterms:modified>
</cp:coreProperties>
</file>