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6" r:id="rId1"/>
    <p:sldMasterId id="2147484525" r:id="rId2"/>
    <p:sldMasterId id="2147484529" r:id="rId3"/>
  </p:sldMasterIdLst>
  <p:notesMasterIdLst>
    <p:notesMasterId r:id="rId29"/>
  </p:notesMasterIdLst>
  <p:handoutMasterIdLst>
    <p:handoutMasterId r:id="rId30"/>
  </p:handoutMasterIdLst>
  <p:sldIdLst>
    <p:sldId id="859" r:id="rId4"/>
    <p:sldId id="931" r:id="rId5"/>
    <p:sldId id="934" r:id="rId6"/>
    <p:sldId id="932" r:id="rId7"/>
    <p:sldId id="893" r:id="rId8"/>
    <p:sldId id="894" r:id="rId9"/>
    <p:sldId id="895" r:id="rId10"/>
    <p:sldId id="909" r:id="rId11"/>
    <p:sldId id="912" r:id="rId12"/>
    <p:sldId id="913" r:id="rId13"/>
    <p:sldId id="914" r:id="rId14"/>
    <p:sldId id="930" r:id="rId15"/>
    <p:sldId id="915" r:id="rId16"/>
    <p:sldId id="916" r:id="rId17"/>
    <p:sldId id="917" r:id="rId18"/>
    <p:sldId id="918" r:id="rId19"/>
    <p:sldId id="919" r:id="rId20"/>
    <p:sldId id="920" r:id="rId21"/>
    <p:sldId id="921" r:id="rId22"/>
    <p:sldId id="922" r:id="rId23"/>
    <p:sldId id="923" r:id="rId24"/>
    <p:sldId id="924" r:id="rId25"/>
    <p:sldId id="925" r:id="rId26"/>
    <p:sldId id="926" r:id="rId27"/>
    <p:sldId id="92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 Koedinger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DFF"/>
    <a:srgbClr val="008000"/>
    <a:srgbClr val="00CC00"/>
    <a:srgbClr val="009900"/>
    <a:srgbClr val="FF0000"/>
    <a:srgbClr val="CCFFCC"/>
    <a:srgbClr val="339933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013" autoAdjust="0"/>
  </p:normalViewPr>
  <p:slideViewPr>
    <p:cSldViewPr snapToGrid="0">
      <p:cViewPr varScale="1">
        <p:scale>
          <a:sx n="98" d="100"/>
          <a:sy n="98" d="100"/>
        </p:scale>
        <p:origin x="-8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koedinger:Dropbox:CogModelDiscover:Fall%202011-Close%20the%20Loop:ds605_student_step_2013_0122_134505-concat-k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koedinger:Dropbox:CogModelDiscover:prob-type%20rel%20to%20posttest-k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649522533088"/>
          <c:y val="0.0467576133453815"/>
          <c:w val="0.787020320913494"/>
          <c:h val="0.743474077745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'new-time'!$AC$9</c:f>
              <c:strCache>
                <c:ptCount val="1"/>
                <c:pt idx="0">
                  <c:v>Composition steps </c:v>
                </c:pt>
              </c:strCache>
            </c:strRef>
          </c:tx>
          <c:invertIfNegative val="0"/>
          <c:cat>
            <c:strRef>
              <c:f>'new-time'!$AD$8:$AE$8</c:f>
              <c:strCache>
                <c:ptCount val="2"/>
                <c:pt idx="0">
                  <c:v>Control: Original tutor</c:v>
                </c:pt>
                <c:pt idx="1">
                  <c:v>Treatment: Model-based redesign</c:v>
                </c:pt>
              </c:strCache>
            </c:strRef>
          </c:cat>
          <c:val>
            <c:numRef>
              <c:f>'new-time'!$AD$9:$AE$9</c:f>
              <c:numCache>
                <c:formatCode>0.00</c:formatCode>
                <c:ptCount val="2"/>
                <c:pt idx="0">
                  <c:v>4.451330902777777</c:v>
                </c:pt>
                <c:pt idx="1">
                  <c:v>10.67378472222222</c:v>
                </c:pt>
              </c:numCache>
            </c:numRef>
          </c:val>
        </c:ser>
        <c:ser>
          <c:idx val="1"/>
          <c:order val="1"/>
          <c:tx>
            <c:strRef>
              <c:f>'new-time'!$AC$10</c:f>
              <c:strCache>
                <c:ptCount val="1"/>
                <c:pt idx="0">
                  <c:v>Area and other steps</c:v>
                </c:pt>
              </c:strCache>
            </c:strRef>
          </c:tx>
          <c:invertIfNegative val="0"/>
          <c:cat>
            <c:strRef>
              <c:f>'new-time'!$AD$8:$AE$8</c:f>
              <c:strCache>
                <c:ptCount val="2"/>
                <c:pt idx="0">
                  <c:v>Control: Original tutor</c:v>
                </c:pt>
                <c:pt idx="1">
                  <c:v>Treatment: Model-based redesign</c:v>
                </c:pt>
              </c:strCache>
            </c:strRef>
          </c:cat>
          <c:val>
            <c:numRef>
              <c:f>'new-time'!$AD$10:$AE$10</c:f>
              <c:numCache>
                <c:formatCode>0.00</c:formatCode>
                <c:ptCount val="2"/>
                <c:pt idx="0">
                  <c:v>23.97683055555555</c:v>
                </c:pt>
                <c:pt idx="1">
                  <c:v>10.22485520833333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3185160"/>
        <c:axId val="-2113755224"/>
      </c:barChart>
      <c:catAx>
        <c:axId val="-2113185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13755224"/>
        <c:crosses val="autoZero"/>
        <c:auto val="1"/>
        <c:lblAlgn val="ctr"/>
        <c:lblOffset val="100"/>
        <c:noMultiLvlLbl val="0"/>
      </c:catAx>
      <c:valAx>
        <c:axId val="-2113755224"/>
        <c:scaling>
          <c:orientation val="minMax"/>
          <c:max val="30.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-2113185160"/>
        <c:crosses val="autoZero"/>
        <c:crossBetween val="between"/>
        <c:majorUnit val="10.0"/>
      </c:valAx>
    </c:plotArea>
    <c:legend>
      <c:legendPos val="t"/>
      <c:layout>
        <c:manualLayout>
          <c:xMode val="edge"/>
          <c:yMode val="edge"/>
          <c:x val="0.486426116838488"/>
          <c:y val="0.0401607378191612"/>
          <c:w val="0.508247422680412"/>
          <c:h val="0.2053929230139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570209973753"/>
          <c:y val="0.0509259259259259"/>
          <c:w val="0.836107392825897"/>
          <c:h val="0.799648950131234"/>
        </c:manualLayout>
      </c:layout>
      <c:lineChart>
        <c:grouping val="standard"/>
        <c:varyColors val="0"/>
        <c:ser>
          <c:idx val="0"/>
          <c:order val="0"/>
          <c:tx>
            <c:strRef>
              <c:f>'prob-type rel whole postest'!$P$11</c:f>
              <c:strCache>
                <c:ptCount val="1"/>
                <c:pt idx="0">
                  <c:v>Composition</c:v>
                </c:pt>
              </c:strCache>
            </c:strRef>
          </c:tx>
          <c:marker>
            <c:symbol val="circle"/>
            <c:size val="10"/>
            <c:spPr>
              <a:ln w="15875"/>
            </c:spPr>
          </c:marker>
          <c:cat>
            <c:strRef>
              <c:f>'prob-type rel whole postest'!$O$12:$O$13</c:f>
              <c:strCache>
                <c:ptCount val="2"/>
                <c:pt idx="0">
                  <c:v>Control: Original tutor</c:v>
                </c:pt>
                <c:pt idx="1">
                  <c:v>Treatment: Model-based redesign</c:v>
                </c:pt>
              </c:strCache>
            </c:strRef>
          </c:cat>
          <c:val>
            <c:numRef>
              <c:f>'prob-type rel whole postest'!$P$12:$P$13</c:f>
              <c:numCache>
                <c:formatCode>General</c:formatCode>
                <c:ptCount val="2"/>
                <c:pt idx="0">
                  <c:v>0.784722222222222</c:v>
                </c:pt>
                <c:pt idx="1">
                  <c:v>0.847222222222222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'prob-type rel whole postest'!$Q$11</c:f>
              <c:strCache>
                <c:ptCount val="1"/>
                <c:pt idx="0">
                  <c:v>Area</c:v>
                </c:pt>
              </c:strCache>
            </c:strRef>
          </c:tx>
          <c:spPr>
            <a:ln w="31750"/>
          </c:spPr>
          <c:marker>
            <c:symbol val="square"/>
            <c:size val="10"/>
          </c:marker>
          <c:cat>
            <c:strRef>
              <c:f>'prob-type rel whole postest'!$O$12:$O$13</c:f>
              <c:strCache>
                <c:ptCount val="2"/>
                <c:pt idx="0">
                  <c:v>Control: Original tutor</c:v>
                </c:pt>
                <c:pt idx="1">
                  <c:v>Treatment: Model-based redesign</c:v>
                </c:pt>
              </c:strCache>
            </c:strRef>
          </c:cat>
          <c:val>
            <c:numRef>
              <c:f>'prob-type rel whole postest'!$Q$12:$Q$13</c:f>
              <c:numCache>
                <c:formatCode>General</c:formatCode>
                <c:ptCount val="2"/>
                <c:pt idx="0">
                  <c:v>0.933333333333333</c:v>
                </c:pt>
                <c:pt idx="1">
                  <c:v>0.904166666666667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641784"/>
        <c:axId val="-2109276536"/>
      </c:lineChart>
      <c:catAx>
        <c:axId val="-2112641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09276536"/>
        <c:crosses val="autoZero"/>
        <c:auto val="1"/>
        <c:lblAlgn val="ctr"/>
        <c:lblOffset val="100"/>
        <c:noMultiLvlLbl val="0"/>
      </c:catAx>
      <c:valAx>
        <c:axId val="-2109276536"/>
        <c:scaling>
          <c:orientation val="minMax"/>
          <c:max val="1.0"/>
          <c:min val="0.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12641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3452545531045"/>
          <c:y val="0.513505030621172"/>
          <c:w val="0.422918253400143"/>
          <c:h val="0.21216827063283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5A9B6F5-9872-494C-98E8-50B22C72B9D1}" type="datetimeFigureOut">
              <a:rPr lang="en-US"/>
              <a:pPr>
                <a:defRPr/>
              </a:pPr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F5CCC6-22B8-4641-886E-81DE612D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04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FB4182-7140-4311-A13D-1A2B0929463C}" type="datetimeFigureOut">
              <a:rPr lang="en-US"/>
              <a:pPr>
                <a:defRPr/>
              </a:pPr>
              <a:t>10/8/15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7BB70B-E9ED-4118-B081-36010168C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02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E10C2-37A7-4496-8C01-687BECC5D7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F239ED4B-04BB-46A8-B618-5A2EB4FA720A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F239ED4B-04BB-46A8-B618-5A2EB4FA720A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F239ED4B-04BB-46A8-B618-5A2EB4FA720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b="1" dirty="0" smtClean="0">
                <a:solidFill>
                  <a:schemeClr val="tx2"/>
                </a:solidFill>
                <a:latin typeface="Times New Roman" charset="0"/>
              </a:rPr>
              <a:t>Cognitive Constraints on Multimedia Learning:</a:t>
            </a:r>
          </a:p>
          <a:p>
            <a:r>
              <a:rPr lang="en-US" altLang="ko-KR" sz="1200" b="1" dirty="0" smtClean="0">
                <a:solidFill>
                  <a:schemeClr val="tx2"/>
                </a:solidFill>
                <a:latin typeface="Times New Roman" charset="0"/>
              </a:rPr>
              <a:t>When Presenting More Material Results in Less Understanding </a:t>
            </a:r>
            <a:br>
              <a:rPr lang="en-US" altLang="ko-KR" sz="1200" b="1" dirty="0" smtClean="0">
                <a:solidFill>
                  <a:schemeClr val="tx2"/>
                </a:solidFill>
                <a:latin typeface="Times New Roman" charset="0"/>
              </a:rPr>
            </a:br>
            <a:r>
              <a:rPr lang="en-US" altLang="ko-KR" sz="1100" b="1" dirty="0" smtClean="0">
                <a:solidFill>
                  <a:schemeClr val="tx2"/>
                </a:solidFill>
                <a:latin typeface="Times New Roman" charset="0"/>
              </a:rPr>
              <a:t>- Mayer, </a:t>
            </a:r>
            <a:r>
              <a:rPr lang="en-US" altLang="ko-KR" sz="1100" b="1" dirty="0" err="1" smtClean="0">
                <a:solidFill>
                  <a:schemeClr val="tx2"/>
                </a:solidFill>
                <a:latin typeface="Times New Roman" charset="0"/>
              </a:rPr>
              <a:t>Heiser</a:t>
            </a:r>
            <a:r>
              <a:rPr lang="en-US" altLang="ko-KR" sz="1100" b="1" dirty="0" smtClean="0">
                <a:solidFill>
                  <a:schemeClr val="tx2"/>
                </a:solidFill>
                <a:latin typeface="Times New Roman" charset="0"/>
              </a:rPr>
              <a:t>, </a:t>
            </a:r>
            <a:r>
              <a:rPr lang="en-US" altLang="ko-KR" sz="1100" b="1" dirty="0" err="1" smtClean="0">
                <a:solidFill>
                  <a:schemeClr val="tx2"/>
                </a:solidFill>
                <a:latin typeface="Times New Roman" charset="0"/>
              </a:rPr>
              <a:t>Lonn</a:t>
            </a:r>
            <a:r>
              <a:rPr lang="en-US" altLang="ko-KR" sz="1100" b="1" dirty="0" smtClean="0">
                <a:solidFill>
                  <a:schemeClr val="tx2"/>
                </a:solidFill>
                <a:latin typeface="Times New Roman" charset="0"/>
              </a:rPr>
              <a:t>  2001 –</a:t>
            </a:r>
          </a:p>
          <a:p>
            <a:r>
              <a:rPr lang="en-US" altLang="ko-KR" sz="1100" b="1" dirty="0" smtClean="0">
                <a:solidFill>
                  <a:schemeClr val="tx2"/>
                </a:solidFill>
                <a:latin typeface="Times New Roman" charset="0"/>
              </a:rPr>
              <a:t>How should a theory of learning and cognition inform instruction?</a:t>
            </a:r>
            <a:br>
              <a:rPr lang="en-US" altLang="ko-KR" sz="1100" b="1" dirty="0" smtClean="0">
                <a:solidFill>
                  <a:schemeClr val="tx2"/>
                </a:solidFill>
                <a:latin typeface="Times New Roman" charset="0"/>
              </a:rPr>
            </a:br>
            <a:r>
              <a:rPr lang="en-US" altLang="ko-KR" sz="1050" b="1" dirty="0" smtClean="0">
                <a:solidFill>
                  <a:schemeClr val="tx2"/>
                </a:solidFill>
                <a:latin typeface="Times New Roman" charset="0"/>
              </a:rPr>
              <a:t>- Anderson, Douglass,  Qin 2003 –</a:t>
            </a:r>
            <a:r>
              <a:rPr lang="en-US" altLang="ko-KR" sz="1100" b="1" dirty="0" smtClean="0">
                <a:solidFill>
                  <a:schemeClr val="tx2"/>
                </a:solidFill>
                <a:latin typeface="Times New Roman" charset="0"/>
              </a:rPr>
              <a:t/>
            </a:r>
            <a:br>
              <a:rPr lang="en-US" altLang="ko-KR" sz="1100" b="1" dirty="0" smtClean="0">
                <a:solidFill>
                  <a:schemeClr val="tx2"/>
                </a:solidFill>
                <a:latin typeface="Times New Roman" charset="0"/>
              </a:rPr>
            </a:br>
            <a:endParaRPr lang="en-US" altLang="ko-KR" sz="1100" b="1" dirty="0" smtClean="0">
              <a:solidFill>
                <a:schemeClr val="tx2"/>
              </a:solidFill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84" tIns="44042" rIns="88084" bIns="4404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71538" y="460375"/>
            <a:ext cx="5114925" cy="3836988"/>
          </a:xfrm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71538" y="460375"/>
            <a:ext cx="5114925" cy="3836988"/>
          </a:xfrm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2CA79BC2-0BF1-4EAB-AC1A-13AEA839830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F239ED4B-04BB-46A8-B618-5A2EB4FA720A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  <a:ln/>
        </p:spPr>
        <p:txBody>
          <a:bodyPr lIns="86493" tIns="43247" rIns="86493" bIns="43247"/>
          <a:lstStyle/>
          <a:p>
            <a:fld id="{F239ED4B-04BB-46A8-B618-5A2EB4FA720A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73D82-C220-934F-9E6D-860C8C9965B3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2ADE5-5F61-8D41-B6D3-8E92DB64D57C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255B5-A3B7-40AD-984B-A4E54128D1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49FDA-83B7-CF46-9A18-4E7788CAC302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18124-0E20-4CB6-8B6C-EE549E83E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47625"/>
            <a:ext cx="7391400" cy="5773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8600" y="6591300"/>
            <a:ext cx="1295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F7A11-74F6-408A-9310-00C606FA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50" y="228600"/>
            <a:ext cx="7626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002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38100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54CB7-7FED-FA47-9025-73AD2B53F608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F1E01-8864-5940-943B-5E545409B1F1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AB66C-50F8-473B-BE5D-BD9AA9CA0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32AF8-1483-1546-8A59-B801B6C5A975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7E9F4-65A3-4043-B85F-301B029EE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6EA8B-E2E2-954D-BDEF-15A64C522F4A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C14-D5B3-498B-B3F1-2D088530B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9BAC6-B2A1-184E-A465-520349CEF764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1E608-2B34-4876-9C98-E4993BBE6D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0E998-6B5B-1148-AB3A-DCBE41DE5304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8A520-85E3-FF49-A85F-2B32B0A196E1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17396-2978-4558-88EC-8946A9EBC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28B88-86E9-4341-9108-ED2EF19F3698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D62EC-881C-4A90-A475-5A48B82CA4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632" y="274638"/>
            <a:ext cx="79413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32" y="1600200"/>
            <a:ext cx="79413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57AD7E-2F03-1547-A225-0496925187B5}" type="datetime1">
              <a:rPr lang="en-US" smtClean="0"/>
              <a:pPr>
                <a:defRPr/>
              </a:pPr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D6E76E-4D89-DC48-8008-B7B0FE0ACE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  <p:sldLayoutId id="214748451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8661400" y="6438900"/>
            <a:ext cx="46990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1F26761E-F581-1F47-8F07-0CDA2ACE4002}" type="slidenum">
              <a:rPr lang="en-US" sz="1200">
                <a:solidFill>
                  <a:srgbClr val="FFFFFF"/>
                </a:solidFill>
                <a:latin typeface="Verdana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>
              <a:solidFill>
                <a:srgbClr val="FFFFFF"/>
              </a:solidFill>
              <a:latin typeface="Verdan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8661400" y="6438900"/>
            <a:ext cx="46990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1F26761E-F581-1F47-8F07-0CDA2ACE4002}" type="slidenum">
              <a:rPr lang="en-US" sz="1200">
                <a:solidFill>
                  <a:srgbClr val="FFFFFF"/>
                </a:solidFill>
                <a:latin typeface="Verdana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>
              <a:solidFill>
                <a:srgbClr val="FFFFFF"/>
              </a:solidFill>
              <a:latin typeface="Verdan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3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7.xml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7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3.png"/><Relationship Id="rId5" Type="http://schemas.openxmlformats.org/officeDocument/2006/relationships/image" Target="../media/image19.png"/><Relationship Id="rId6" Type="http://schemas.openxmlformats.org/officeDocument/2006/relationships/image" Target="../media/image18.jpeg"/><Relationship Id="rId7" Type="http://schemas.openxmlformats.org/officeDocument/2006/relationships/image" Target="../media/image14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7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/>
          <a:srcRect t="15800"/>
          <a:stretch>
            <a:fillRect/>
          </a:stretch>
        </p:blipFill>
        <p:spPr bwMode="auto">
          <a:xfrm>
            <a:off x="5553568" y="3034724"/>
            <a:ext cx="285096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990600" y="892175"/>
            <a:ext cx="7772400" cy="19492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Applying the Redundancy Principle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4000" dirty="0" smtClean="0"/>
              <a:t>Chapter 7) </a:t>
            </a:r>
            <a:br>
              <a:rPr lang="en-US" sz="4000" dirty="0" smtClean="0"/>
            </a:br>
            <a:r>
              <a:rPr lang="en-US" sz="4000" dirty="0" smtClean="0"/>
              <a:t>And using e-learning data for CTA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4419600" cy="1752600"/>
          </a:xfrm>
        </p:spPr>
        <p:txBody>
          <a:bodyPr/>
          <a:lstStyle/>
          <a:p>
            <a:r>
              <a:rPr lang="en-US" dirty="0" smtClean="0"/>
              <a:t>Ken Koedinger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429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Sample of log data used to generate learning curves</a:t>
            </a:r>
          </a:p>
        </p:txBody>
      </p:sp>
      <p:graphicFrame>
        <p:nvGraphicFramePr>
          <p:cNvPr id="1305670" name="Group 70"/>
          <p:cNvGraphicFramePr>
            <a:graphicFrameLocks noGrp="1"/>
          </p:cNvGraphicFramePr>
          <p:nvPr>
            <p:ph idx="1"/>
          </p:nvPr>
        </p:nvGraphicFramePr>
        <p:xfrm>
          <a:off x="901700" y="2400299"/>
          <a:ext cx="5326063" cy="2641601"/>
        </p:xfrm>
        <a:graphic>
          <a:graphicData uri="http://schemas.openxmlformats.org/drawingml/2006/table">
            <a:tbl>
              <a:tblPr/>
              <a:tblGrid>
                <a:gridCol w="792163"/>
                <a:gridCol w="1079500"/>
                <a:gridCol w="1295400"/>
                <a:gridCol w="1150937"/>
                <a:gridCol w="1008063"/>
              </a:tblGrid>
              <a:tr h="645337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Student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Step (Item)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Textbook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KCs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Opportunity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Success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35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prob1step1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Circle-area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48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prob2step1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Circle-area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0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prob2step2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Rectangle-area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76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prob2step3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Compose-by-addition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85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prob3step1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Circle-area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1270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5653" name="Text Box 53"/>
          <p:cNvSpPr txBox="1">
            <a:spLocks noChangeArrowheads="1"/>
          </p:cNvSpPr>
          <p:nvPr/>
        </p:nvSpPr>
        <p:spPr bwMode="auto">
          <a:xfrm>
            <a:off x="635000" y="1600200"/>
            <a:ext cx="18034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1012C"/>
                </a:solidFill>
                <a:latin typeface="Arial" pitchFamily="1" charset="0"/>
              </a:rPr>
              <a:t>Steps within problems that are assessed</a:t>
            </a:r>
            <a:endParaRPr lang="en-US" sz="1600" i="1" dirty="0">
              <a:solidFill>
                <a:srgbClr val="01012C"/>
              </a:solidFill>
              <a:latin typeface="Arial" pitchFamily="1" charset="0"/>
            </a:endParaRPr>
          </a:p>
        </p:txBody>
      </p:sp>
      <p:sp>
        <p:nvSpPr>
          <p:cNvPr id="1305654" name="Line 54"/>
          <p:cNvSpPr>
            <a:spLocks noChangeShapeType="1"/>
          </p:cNvSpPr>
          <p:nvPr/>
        </p:nvSpPr>
        <p:spPr bwMode="auto">
          <a:xfrm>
            <a:off x="1930400" y="24511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590800" y="1600200"/>
            <a:ext cx="1866900" cy="1143000"/>
            <a:chOff x="1632" y="816"/>
            <a:chExt cx="1176" cy="720"/>
          </a:xfrm>
        </p:grpSpPr>
        <p:sp>
          <p:nvSpPr>
            <p:cNvPr id="1305656" name="Text Box 56"/>
            <p:cNvSpPr txBox="1">
              <a:spLocks noChangeArrowheads="1"/>
            </p:cNvSpPr>
            <p:nvPr/>
          </p:nvSpPr>
          <p:spPr bwMode="auto">
            <a:xfrm>
              <a:off x="1632" y="816"/>
              <a:ext cx="1176" cy="5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1" charset="0"/>
                </a:rPr>
                <a:t>Map of steps to knowledge comp’s </a:t>
              </a:r>
              <a:br>
                <a:rPr lang="en-US" sz="1600" dirty="0" smtClean="0">
                  <a:solidFill>
                    <a:srgbClr val="000000"/>
                  </a:solidFill>
                  <a:latin typeface="Arial" pitchFamily="1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Arial" pitchFamily="1" charset="0"/>
                </a:rPr>
                <a:t>(Q</a:t>
              </a:r>
              <a:r>
                <a:rPr lang="en-US" sz="1600" dirty="0">
                  <a:solidFill>
                    <a:srgbClr val="000000"/>
                  </a:solidFill>
                  <a:latin typeface="Arial" pitchFamily="1" charset="0"/>
                </a:rPr>
                <a:t>-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1" charset="0"/>
                </a:rPr>
                <a:t>matrix)</a:t>
              </a:r>
              <a:endParaRPr lang="en-US" sz="1600" i="1" dirty="0">
                <a:solidFill>
                  <a:srgbClr val="000000"/>
                </a:solidFill>
                <a:latin typeface="Arial" pitchFamily="1" charset="0"/>
              </a:endParaRPr>
            </a:p>
          </p:txBody>
        </p:sp>
        <p:sp>
          <p:nvSpPr>
            <p:cNvPr id="1305657" name="Line 57"/>
            <p:cNvSpPr>
              <a:spLocks noChangeShapeType="1"/>
            </p:cNvSpPr>
            <p:nvPr/>
          </p:nvSpPr>
          <p:spPr bwMode="auto">
            <a:xfrm flipH="1">
              <a:off x="2064" y="134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" charset="0"/>
              </a:endParaRP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572000" y="1600200"/>
            <a:ext cx="1676400" cy="1143000"/>
            <a:chOff x="2880" y="816"/>
            <a:chExt cx="1056" cy="720"/>
          </a:xfrm>
        </p:grpSpPr>
        <p:sp>
          <p:nvSpPr>
            <p:cNvPr id="1305659" name="Text Box 59"/>
            <p:cNvSpPr txBox="1">
              <a:spLocks noChangeArrowheads="1"/>
            </p:cNvSpPr>
            <p:nvPr/>
          </p:nvSpPr>
          <p:spPr bwMode="auto">
            <a:xfrm>
              <a:off x="2880" y="816"/>
              <a:ext cx="1056" cy="5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Arial" pitchFamily="1" charset="0"/>
                </a:rPr>
                <a:t>Opportunities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1" charset="0"/>
                </a:rPr>
                <a:t> student </a:t>
              </a:r>
              <a:r>
                <a:rPr lang="en-US" sz="1600" dirty="0">
                  <a:solidFill>
                    <a:srgbClr val="000000"/>
                  </a:solidFill>
                  <a:latin typeface="Arial" pitchFamily="1" charset="0"/>
                </a:rPr>
                <a:t>has had to learn</a:t>
              </a:r>
              <a:r>
                <a:rPr lang="en-US" sz="1600" dirty="0" smtClean="0">
                  <a:solidFill>
                    <a:srgbClr val="000000"/>
                  </a:solidFill>
                  <a:latin typeface="Arial" pitchFamily="1" charset="0"/>
                </a:rPr>
                <a:t> KC</a:t>
              </a:r>
              <a:endParaRPr lang="en-US" sz="1600" i="1" dirty="0">
                <a:solidFill>
                  <a:srgbClr val="000000"/>
                </a:solidFill>
                <a:latin typeface="Arial" pitchFamily="1" charset="0"/>
              </a:endParaRPr>
            </a:p>
          </p:txBody>
        </p:sp>
        <p:sp>
          <p:nvSpPr>
            <p:cNvPr id="1305660" name="Line 60"/>
            <p:cNvSpPr>
              <a:spLocks noChangeShapeType="1"/>
            </p:cNvSpPr>
            <p:nvPr/>
          </p:nvSpPr>
          <p:spPr bwMode="auto">
            <a:xfrm flipH="1">
              <a:off x="2976" y="1344"/>
              <a:ext cx="4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" charset="0"/>
              </a:endParaRP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765800" y="1600200"/>
            <a:ext cx="2768600" cy="1257300"/>
            <a:chOff x="2368" y="816"/>
            <a:chExt cx="1744" cy="792"/>
          </a:xfrm>
        </p:grpSpPr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2880" y="816"/>
              <a:ext cx="1232" cy="5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Arial" pitchFamily="1" charset="0"/>
                </a:rPr>
                <a:t>Was student’s first attempt on this step a correct one?</a:t>
              </a:r>
              <a:endParaRPr lang="en-US" sz="1600" i="1" dirty="0">
                <a:solidFill>
                  <a:srgbClr val="000000"/>
                </a:solidFill>
                <a:latin typeface="Arial" pitchFamily="1" charset="0"/>
              </a:endParaRPr>
            </a:p>
          </p:txBody>
        </p:sp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2368" y="1344"/>
              <a:ext cx="656" cy="2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800600" y="2412999"/>
            <a:ext cx="4097337" cy="3606801"/>
            <a:chOff x="4800600" y="2412999"/>
            <a:chExt cx="4097337" cy="3606801"/>
          </a:xfrm>
        </p:grpSpPr>
        <p:graphicFrame>
          <p:nvGraphicFramePr>
            <p:cNvPr id="15" name="Group 70"/>
            <p:cNvGraphicFramePr>
              <a:graphicFrameLocks/>
            </p:cNvGraphicFramePr>
            <p:nvPr/>
          </p:nvGraphicFramePr>
          <p:xfrm>
            <a:off x="6451600" y="2412999"/>
            <a:ext cx="2446337" cy="2641601"/>
          </p:xfrm>
          <a:graphic>
            <a:graphicData uri="http://schemas.openxmlformats.org/drawingml/2006/table">
              <a:tbl>
                <a:tblPr/>
                <a:tblGrid>
                  <a:gridCol w="1295400"/>
                  <a:gridCol w="1150937"/>
                </a:tblGrid>
                <a:tr h="645337">
                  <a:tc>
                    <a:txBody>
                      <a:bodyPr/>
                      <a:lstStyle/>
                      <a:p>
                        <a:pPr marL="342900" marR="0" lvl="0" indent="-342900" algn="just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Pct val="100000"/>
                          <a:buFontTx/>
                          <a:buNone/>
                          <a:tabLst>
                            <a:tab pos="127000" algn="l"/>
                          </a:tabLst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" charset="0"/>
                            <a:ea typeface="Times New Roman" pitchFamily="1" charset="0"/>
                            <a:cs typeface="Times New Roman" pitchFamily="1" charset="0"/>
                          </a:rPr>
                          <a:t>Single skill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endParaRPr>
                      </a:p>
                    </a:txBody>
                    <a:tcPr anchor="b" horzOverflow="overflow">
                      <a:lnL>
                        <a:noFill/>
                      </a:lnL>
                      <a:lnR>
                        <a:noFill/>
                      </a:lnR>
                      <a:lnT cap="flat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just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Pct val="100000"/>
                          <a:buFontTx/>
                          <a:buNone/>
                          <a:tabLst>
                            <a:tab pos="127000" algn="l"/>
                          </a:tabLst>
                        </a:pPr>
                        <a:r>
                          <a: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" charset="0"/>
                            <a:ea typeface="Times New Roman" pitchFamily="1" charset="0"/>
                            <a:cs typeface="Times New Roman" pitchFamily="1" charset="0"/>
                          </a:rPr>
                          <a:t>Opportunity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endParaRPr>
                      </a:p>
                    </a:txBody>
                    <a:tcPr anchor="b" horzOverflow="overflow">
                      <a:lnL>
                        <a:noFill/>
                      </a:lnL>
                      <a:lnR>
                        <a:noFill/>
                      </a:lnR>
                      <a:lnT cap="flat">
                        <a:noFill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423354">
                  <a:tc>
                    <a:txBody>
                      <a:bodyPr/>
                      <a:lstStyle/>
                      <a:p>
                        <a:pPr marL="342900" marR="0" lvl="0" indent="-342900" algn="just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Pct val="100000"/>
                          <a:buFontTx/>
                          <a:buNone/>
                          <a:tabLst>
                            <a:tab pos="127000" algn="l"/>
                          </a:tabLst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" charset="0"/>
                            <a:ea typeface="Times New Roman" pitchFamily="1" charset="0"/>
                            <a:cs typeface="Times New Roman" pitchFamily="1" charset="0"/>
                          </a:rPr>
                          <a:t>Geometry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endParaRPr>
                      </a:p>
                    </a:txBody>
                    <a:tcPr anchor="b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just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Pct val="100000"/>
                          <a:buFontTx/>
                          <a:buNone/>
                          <a:tabLst>
                            <a:tab pos="127000" algn="l"/>
                          </a:tabLst>
                        </a:pPr>
                        <a:r>
                          <a: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" charset="0"/>
                            <a:ea typeface="Times New Roman" pitchFamily="1" charset="0"/>
                            <a:cs typeface="Times New Roman" pitchFamily="1" charset="0"/>
                          </a:rPr>
                          <a:t>1</a:t>
                        </a:r>
                      </a:p>
                    </a:txBody>
                    <a:tcPr anchor="b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42488">
                  <a:tc>
                    <a:txBody>
                      <a:bodyPr/>
                      <a:lstStyle/>
                      <a:p>
                        <a:pPr marL="342900" marR="0" lvl="0" indent="-342900" algn="just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Pct val="100000"/>
                          <a:buFontTx/>
                          <a:buNone/>
                          <a:tabLst>
                            <a:tab pos="127000" algn="l"/>
                          </a:tabLst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" charset="0"/>
                            <a:ea typeface="Times New Roman" pitchFamily="1" charset="0"/>
                            <a:cs typeface="Times New Roman" pitchFamily="1" charset="0"/>
                          </a:rPr>
                          <a:t>Geometry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endParaRPr>
                      </a:p>
                    </a:txBody>
                    <a:tcPr anchor="b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just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Pct val="100000"/>
                          <a:buFontTx/>
                          <a:buNone/>
                          <a:tabLst>
                            <a:tab pos="127000" algn="l"/>
                          </a:tabLst>
                        </a:pPr>
                        <a:r>
                          <a:rPr kumimoji="0" lang="en-US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" charset="0"/>
                            <a:ea typeface="Times New Roman" pitchFamily="1" charset="0"/>
                            <a:cs typeface="Times New Roman" pitchFamily="1" charset="0"/>
                          </a:rPr>
                          <a:t>2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endParaRPr>
                      </a:p>
                    </a:txBody>
                    <a:tcPr anchor="b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29804">
                  <a:tc>
                    <a:txBody>
                      <a:bodyPr/>
                      <a:lstStyle/>
                      <a:p>
                        <a:pPr marL="342900" marR="0" lvl="0" indent="-342900" algn="just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Pct val="100000"/>
                          <a:buFontTx/>
                          <a:buNone/>
                          <a:tabLst>
                            <a:tab pos="127000" algn="l"/>
                          </a:tabLst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" charset="0"/>
                            <a:ea typeface="Times New Roman" pitchFamily="1" charset="0"/>
                            <a:cs typeface="Times New Roman" pitchFamily="1" charset="0"/>
                          </a:rPr>
                          <a:t>Geometry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endParaRPr>
                      </a:p>
                    </a:txBody>
                    <a:tcPr anchor="b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just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Pct val="100000"/>
                          <a:buFontTx/>
                          <a:buNone/>
                          <a:tabLst>
                            <a:tab pos="127000" algn="l"/>
                          </a:tabLst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" charset="0"/>
                            <a:ea typeface="Times New Roman" pitchFamily="1" charset="0"/>
                            <a:cs typeface="Times New Roman" pitchFamily="1" charset="0"/>
                          </a:rPr>
                          <a:t>3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endParaRPr>
                      </a:p>
                    </a:txBody>
                    <a:tcPr anchor="b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532760"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Pct val="100000"/>
                          <a:buFontTx/>
                          <a:buNone/>
                          <a:tabLst>
                            <a:tab pos="127000" algn="l"/>
                          </a:tabLst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" charset="0"/>
                            <a:ea typeface="Times New Roman" pitchFamily="1" charset="0"/>
                            <a:cs typeface="Times New Roman" pitchFamily="1" charset="0"/>
                          </a:rPr>
                          <a:t>Geometry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endParaRPr>
                      </a:p>
                    </a:txBody>
                    <a:tcPr anchor="b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just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Pct val="100000"/>
                          <a:buFontTx/>
                          <a:buNone/>
                          <a:tabLst>
                            <a:tab pos="127000" algn="l"/>
                          </a:tabLst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" charset="0"/>
                            <a:ea typeface="Times New Roman" pitchFamily="1" charset="0"/>
                            <a:cs typeface="Times New Roman" pitchFamily="1" charset="0"/>
                          </a:rPr>
                          <a:t>4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endParaRPr>
                      </a:p>
                    </a:txBody>
                    <a:tcPr anchor="b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67858">
                  <a:tc>
                    <a:txBody>
                      <a:bodyPr/>
                      <a:lstStyle/>
                      <a:p>
                        <a:pPr marL="342900" marR="0" lvl="0" indent="-342900" algn="just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Pct val="100000"/>
                          <a:buFontTx/>
                          <a:buNone/>
                          <a:tabLst>
                            <a:tab pos="127000" algn="l"/>
                          </a:tabLst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" pitchFamily="1" charset="0"/>
                            <a:ea typeface="Times New Roman" pitchFamily="1" charset="0"/>
                            <a:cs typeface="Times New Roman" pitchFamily="1" charset="0"/>
                          </a:rPr>
                          <a:t>Geometry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" charset="0"/>
                          <a:ea typeface="Times New Roman" pitchFamily="1" charset="0"/>
                          <a:cs typeface="Times New Roman" pitchFamily="1" charset="0"/>
                        </a:endParaRPr>
                      </a:p>
                    </a:txBody>
                    <a:tcPr anchor="b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just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Pct val="100000"/>
                          <a:buFontTx/>
                          <a:buNone/>
                          <a:tabLst>
                            <a:tab pos="127000" algn="l"/>
                          </a:tabLst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itchFamily="1" charset="0"/>
                          </a:rPr>
                          <a:t>5</a:t>
                        </a: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endParaRPr>
                      </a:p>
                    </a:txBody>
                    <a:tcPr anchor="b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4800600" y="5105400"/>
              <a:ext cx="2857500" cy="914400"/>
              <a:chOff x="2880" y="608"/>
              <a:chExt cx="1800" cy="576"/>
            </a:xfrm>
          </p:grpSpPr>
          <p:sp>
            <p:nvSpPr>
              <p:cNvPr id="17" name="Text Box 59"/>
              <p:cNvSpPr txBox="1">
                <a:spLocks noChangeArrowheads="1"/>
              </p:cNvSpPr>
              <p:nvPr/>
            </p:nvSpPr>
            <p:spPr bwMode="auto">
              <a:xfrm>
                <a:off x="2880" y="816"/>
                <a:ext cx="1624" cy="36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pitchFamily="1" charset="0"/>
                  </a:rPr>
                  <a:t>Different KC hypotheses change learning curve</a:t>
                </a:r>
                <a:endParaRPr lang="en-US" sz="1600" i="1" dirty="0">
                  <a:solidFill>
                    <a:srgbClr val="000000"/>
                  </a:solidFill>
                  <a:latin typeface="Arial" pitchFamily="1" charset="0"/>
                </a:endParaRPr>
              </a:p>
            </p:txBody>
          </p:sp>
          <p:sp>
            <p:nvSpPr>
              <p:cNvPr id="18" name="Line 60"/>
              <p:cNvSpPr>
                <a:spLocks noChangeShapeType="1"/>
              </p:cNvSpPr>
              <p:nvPr/>
            </p:nvSpPr>
            <p:spPr bwMode="auto">
              <a:xfrm flipV="1">
                <a:off x="4496" y="608"/>
                <a:ext cx="184" cy="232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xmlns:p14="http://schemas.microsoft.com/office/powerpoint/2010/main" advTm="2173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201612" y="249238"/>
            <a:ext cx="3989388" cy="1184275"/>
          </a:xfrm>
        </p:spPr>
        <p:txBody>
          <a:bodyPr>
            <a:noAutofit/>
          </a:bodyPr>
          <a:lstStyle/>
          <a:p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Cognitive Task Analysis using </a:t>
            </a:r>
            <a:r>
              <a:rPr lang="en-US" sz="2400" dirty="0" err="1" smtClean="0">
                <a:ea typeface="ＭＳ Ｐゴシック" pitchFamily="1" charset="-128"/>
                <a:cs typeface="ＭＳ Ｐゴシック" pitchFamily="1" charset="-128"/>
              </a:rPr>
              <a:t>DataShop’s</a:t>
            </a: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 learning curve tools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1644650"/>
            <a:ext cx="1746250" cy="198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4900" y="1587500"/>
            <a:ext cx="1792288" cy="202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5600" y="0"/>
            <a:ext cx="4978400" cy="3689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09800" y="2108200"/>
            <a:ext cx="2692400" cy="695325"/>
            <a:chOff x="1392" y="1328"/>
            <a:chExt cx="1696" cy="438"/>
          </a:xfrm>
        </p:grpSpPr>
        <p:sp>
          <p:nvSpPr>
            <p:cNvPr id="18451" name="Text Box 9"/>
            <p:cNvSpPr txBox="1">
              <a:spLocks noChangeArrowheads="1"/>
            </p:cNvSpPr>
            <p:nvPr/>
          </p:nvSpPr>
          <p:spPr bwMode="auto">
            <a:xfrm>
              <a:off x="1392" y="1440"/>
              <a:ext cx="1696" cy="32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01012C"/>
                  </a:solidFill>
                  <a:latin typeface="Times New Roman" pitchFamily="1" charset="0"/>
                </a:rPr>
                <a:t>Without decomposition, using just a single “Geometry” KC,</a:t>
              </a:r>
            </a:p>
          </p:txBody>
        </p:sp>
        <p:sp>
          <p:nvSpPr>
            <p:cNvPr id="18452" name="Line 10"/>
            <p:cNvSpPr>
              <a:spLocks noChangeShapeType="1"/>
            </p:cNvSpPr>
            <p:nvPr/>
          </p:nvSpPr>
          <p:spPr bwMode="auto">
            <a:xfrm flipH="1" flipV="1">
              <a:off x="2032" y="1328"/>
              <a:ext cx="240" cy="128"/>
            </a:xfrm>
            <a:prstGeom prst="line">
              <a:avLst/>
            </a:prstGeom>
            <a:noFill/>
            <a:ln w="38100">
              <a:solidFill>
                <a:srgbClr val="FF292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5088" y="3644900"/>
            <a:ext cx="4102100" cy="1993900"/>
            <a:chOff x="48" y="2296"/>
            <a:chExt cx="2584" cy="1256"/>
          </a:xfrm>
        </p:grpSpPr>
        <p:pic>
          <p:nvPicPr>
            <p:cNvPr id="18448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2" y="2296"/>
              <a:ext cx="1110" cy="1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8449" name="Text Box 12"/>
            <p:cNvSpPr txBox="1">
              <a:spLocks noChangeArrowheads="1"/>
            </p:cNvSpPr>
            <p:nvPr/>
          </p:nvSpPr>
          <p:spPr bwMode="auto">
            <a:xfrm>
              <a:off x="48" y="2544"/>
              <a:ext cx="1424" cy="32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01012C"/>
                  </a:solidFill>
                  <a:latin typeface="Times New Roman" pitchFamily="1" charset="0"/>
                </a:rPr>
                <a:t>But with decomposition, 12 KCs for area concepts,</a:t>
              </a:r>
            </a:p>
          </p:txBody>
        </p:sp>
        <p:sp>
          <p:nvSpPr>
            <p:cNvPr id="18450" name="Line 17"/>
            <p:cNvSpPr>
              <a:spLocks noChangeShapeType="1"/>
            </p:cNvSpPr>
            <p:nvPr/>
          </p:nvSpPr>
          <p:spPr bwMode="auto">
            <a:xfrm flipV="1">
              <a:off x="1400" y="2600"/>
              <a:ext cx="152" cy="104"/>
            </a:xfrm>
            <a:prstGeom prst="line">
              <a:avLst/>
            </a:prstGeom>
            <a:noFill/>
            <a:ln w="38100">
              <a:solidFill>
                <a:srgbClr val="FF292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6200" y="2873375"/>
            <a:ext cx="9067800" cy="3727450"/>
            <a:chOff x="48" y="1810"/>
            <a:chExt cx="5712" cy="2348"/>
          </a:xfrm>
        </p:grpSpPr>
        <p:pic>
          <p:nvPicPr>
            <p:cNvPr id="18445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34" y="1810"/>
              <a:ext cx="3126" cy="2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8446" name="Text Box 13"/>
            <p:cNvSpPr txBox="1">
              <a:spLocks noChangeArrowheads="1"/>
            </p:cNvSpPr>
            <p:nvPr/>
          </p:nvSpPr>
          <p:spPr bwMode="auto">
            <a:xfrm>
              <a:off x="48" y="3008"/>
              <a:ext cx="1480" cy="194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01012C"/>
                  </a:solidFill>
                  <a:latin typeface="Times New Roman" pitchFamily="1" charset="0"/>
                </a:rPr>
                <a:t>a smoother learning curve.</a:t>
              </a:r>
            </a:p>
          </p:txBody>
        </p:sp>
        <p:sp>
          <p:nvSpPr>
            <p:cNvPr id="18447" name="Line 16"/>
            <p:cNvSpPr>
              <a:spLocks noChangeShapeType="1"/>
            </p:cNvSpPr>
            <p:nvPr/>
          </p:nvSpPr>
          <p:spPr bwMode="auto">
            <a:xfrm>
              <a:off x="1384" y="3056"/>
              <a:ext cx="2008" cy="24"/>
            </a:xfrm>
            <a:prstGeom prst="line">
              <a:avLst/>
            </a:prstGeom>
            <a:noFill/>
            <a:ln w="38100">
              <a:solidFill>
                <a:srgbClr val="FF292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209800" y="2654300"/>
            <a:ext cx="3416300" cy="609600"/>
            <a:chOff x="1392" y="1672"/>
            <a:chExt cx="2152" cy="384"/>
          </a:xfrm>
        </p:grpSpPr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1392" y="1864"/>
              <a:ext cx="1448" cy="192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01012C"/>
                  </a:solidFill>
                  <a:latin typeface="Times New Roman" pitchFamily="1" charset="0"/>
                </a:rPr>
                <a:t>no smooth learning curve.</a:t>
              </a:r>
            </a:p>
          </p:txBody>
        </p:sp>
        <p:sp>
          <p:nvSpPr>
            <p:cNvPr id="18444" name="Line 15"/>
            <p:cNvSpPr>
              <a:spLocks noChangeShapeType="1"/>
            </p:cNvSpPr>
            <p:nvPr/>
          </p:nvSpPr>
          <p:spPr bwMode="auto">
            <a:xfrm flipV="1">
              <a:off x="2864" y="1672"/>
              <a:ext cx="680" cy="280"/>
            </a:xfrm>
            <a:prstGeom prst="line">
              <a:avLst/>
            </a:prstGeom>
            <a:noFill/>
            <a:ln w="38100">
              <a:solidFill>
                <a:srgbClr val="FF292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 advTm="3266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740" y="1"/>
            <a:ext cx="4968260" cy="3532786"/>
          </a:xfrm>
          <a:prstGeom prst="rect">
            <a:avLst/>
          </a:prstGeom>
        </p:spPr>
      </p:pic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201612" y="249238"/>
            <a:ext cx="3989388" cy="1184275"/>
          </a:xfrm>
        </p:spPr>
        <p:txBody>
          <a:bodyPr>
            <a:noAutofit/>
          </a:bodyPr>
          <a:lstStyle/>
          <a:p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Cognitive Task Analysis using </a:t>
            </a:r>
            <a:r>
              <a:rPr lang="en-US" sz="2400" dirty="0" err="1" smtClean="0">
                <a:ea typeface="ＭＳ Ｐゴシック" pitchFamily="1" charset="-128"/>
                <a:cs typeface="ＭＳ Ｐゴシック" pitchFamily="1" charset="-128"/>
              </a:rPr>
              <a:t>DataShop’s</a:t>
            </a: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 learning curve tools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0300" y="1644650"/>
            <a:ext cx="1746250" cy="198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4900" y="1587500"/>
            <a:ext cx="1792288" cy="202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09800" y="2108200"/>
            <a:ext cx="2692400" cy="695325"/>
            <a:chOff x="1392" y="1328"/>
            <a:chExt cx="1696" cy="438"/>
          </a:xfrm>
        </p:grpSpPr>
        <p:sp>
          <p:nvSpPr>
            <p:cNvPr id="18451" name="Text Box 9"/>
            <p:cNvSpPr txBox="1">
              <a:spLocks noChangeArrowheads="1"/>
            </p:cNvSpPr>
            <p:nvPr/>
          </p:nvSpPr>
          <p:spPr bwMode="auto">
            <a:xfrm>
              <a:off x="1392" y="1440"/>
              <a:ext cx="1696" cy="32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01012C"/>
                  </a:solidFill>
                  <a:latin typeface="Times New Roman" pitchFamily="1" charset="0"/>
                </a:rPr>
                <a:t>Without decomposition, using just a single “Geometry” KC,</a:t>
              </a:r>
            </a:p>
          </p:txBody>
        </p:sp>
        <p:sp>
          <p:nvSpPr>
            <p:cNvPr id="18452" name="Line 10"/>
            <p:cNvSpPr>
              <a:spLocks noChangeShapeType="1"/>
            </p:cNvSpPr>
            <p:nvPr/>
          </p:nvSpPr>
          <p:spPr bwMode="auto">
            <a:xfrm flipH="1" flipV="1">
              <a:off x="2032" y="1328"/>
              <a:ext cx="240" cy="128"/>
            </a:xfrm>
            <a:prstGeom prst="line">
              <a:avLst/>
            </a:prstGeom>
            <a:noFill/>
            <a:ln w="38100">
              <a:solidFill>
                <a:srgbClr val="FF292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5088" y="3644900"/>
            <a:ext cx="4102100" cy="1993900"/>
            <a:chOff x="48" y="2296"/>
            <a:chExt cx="2584" cy="1256"/>
          </a:xfrm>
        </p:grpSpPr>
        <p:pic>
          <p:nvPicPr>
            <p:cNvPr id="18448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2" y="2296"/>
              <a:ext cx="1110" cy="1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8449" name="Text Box 12"/>
            <p:cNvSpPr txBox="1">
              <a:spLocks noChangeArrowheads="1"/>
            </p:cNvSpPr>
            <p:nvPr/>
          </p:nvSpPr>
          <p:spPr bwMode="auto">
            <a:xfrm>
              <a:off x="48" y="2544"/>
              <a:ext cx="1424" cy="32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01012C"/>
                  </a:solidFill>
                  <a:latin typeface="Times New Roman" pitchFamily="1" charset="0"/>
                </a:rPr>
                <a:t>But with decomposition, 12 </a:t>
              </a:r>
              <a:r>
                <a:rPr lang="en-US" sz="1400" dirty="0" err="1">
                  <a:solidFill>
                    <a:srgbClr val="01012C"/>
                  </a:solidFill>
                  <a:latin typeface="Times New Roman" pitchFamily="1" charset="0"/>
                </a:rPr>
                <a:t>KCs</a:t>
              </a:r>
              <a:r>
                <a:rPr lang="en-US" sz="1400" dirty="0">
                  <a:solidFill>
                    <a:srgbClr val="01012C"/>
                  </a:solidFill>
                  <a:latin typeface="Times New Roman" pitchFamily="1" charset="0"/>
                </a:rPr>
                <a:t> for area concepts,</a:t>
              </a:r>
            </a:p>
          </p:txBody>
        </p:sp>
        <p:sp>
          <p:nvSpPr>
            <p:cNvPr id="18450" name="Line 17"/>
            <p:cNvSpPr>
              <a:spLocks noChangeShapeType="1"/>
            </p:cNvSpPr>
            <p:nvPr/>
          </p:nvSpPr>
          <p:spPr bwMode="auto">
            <a:xfrm flipV="1">
              <a:off x="1400" y="2600"/>
              <a:ext cx="152" cy="104"/>
            </a:xfrm>
            <a:prstGeom prst="line">
              <a:avLst/>
            </a:prstGeom>
            <a:noFill/>
            <a:ln w="38100">
              <a:solidFill>
                <a:srgbClr val="FF292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200" y="3223464"/>
            <a:ext cx="9084080" cy="3536856"/>
            <a:chOff x="76200" y="3223464"/>
            <a:chExt cx="9084080" cy="353685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71027" y="3223464"/>
              <a:ext cx="4989253" cy="3536856"/>
            </a:xfrm>
            <a:prstGeom prst="rect">
              <a:avLst/>
            </a:prstGeom>
          </p:spPr>
        </p:pic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76200" y="4775200"/>
              <a:ext cx="5308600" cy="307975"/>
              <a:chOff x="48" y="3008"/>
              <a:chExt cx="3344" cy="194"/>
            </a:xfrm>
          </p:grpSpPr>
          <p:sp>
            <p:nvSpPr>
              <p:cNvPr id="18446" name="Text Box 13"/>
              <p:cNvSpPr txBox="1">
                <a:spLocks noChangeArrowheads="1"/>
              </p:cNvSpPr>
              <p:nvPr/>
            </p:nvSpPr>
            <p:spPr bwMode="auto">
              <a:xfrm>
                <a:off x="48" y="3008"/>
                <a:ext cx="1480" cy="194"/>
              </a:xfrm>
              <a:prstGeom prst="rect">
                <a:avLst/>
              </a:prstGeom>
              <a:solidFill>
                <a:schemeClr val="tx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>
                    <a:solidFill>
                      <a:srgbClr val="01012C"/>
                    </a:solidFill>
                    <a:latin typeface="Times New Roman" pitchFamily="1" charset="0"/>
                  </a:rPr>
                  <a:t>a smoother learning curve.</a:t>
                </a:r>
              </a:p>
            </p:txBody>
          </p:sp>
          <p:sp>
            <p:nvSpPr>
              <p:cNvPr id="18447" name="Line 16"/>
              <p:cNvSpPr>
                <a:spLocks noChangeShapeType="1"/>
              </p:cNvSpPr>
              <p:nvPr/>
            </p:nvSpPr>
            <p:spPr bwMode="auto">
              <a:xfrm>
                <a:off x="1384" y="3056"/>
                <a:ext cx="2008" cy="24"/>
              </a:xfrm>
              <a:prstGeom prst="line">
                <a:avLst/>
              </a:prstGeom>
              <a:noFill/>
              <a:ln w="38100">
                <a:solidFill>
                  <a:srgbClr val="FF2929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>
                  <a:solidFill>
                    <a:srgbClr val="FFFFFF"/>
                  </a:solidFill>
                  <a:latin typeface="Times New Roman" pitchFamily="1" charset="0"/>
                </a:endParaRPr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209800" y="2654300"/>
            <a:ext cx="3416300" cy="609600"/>
            <a:chOff x="1392" y="1672"/>
            <a:chExt cx="2152" cy="384"/>
          </a:xfrm>
        </p:grpSpPr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1392" y="1864"/>
              <a:ext cx="1448" cy="192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solidFill>
                    <a:srgbClr val="01012C"/>
                  </a:solidFill>
                  <a:latin typeface="Times New Roman" pitchFamily="1" charset="0"/>
                </a:rPr>
                <a:t>no smooth learning curve.</a:t>
              </a:r>
            </a:p>
          </p:txBody>
        </p:sp>
        <p:sp>
          <p:nvSpPr>
            <p:cNvPr id="18444" name="Line 15"/>
            <p:cNvSpPr>
              <a:spLocks noChangeShapeType="1"/>
            </p:cNvSpPr>
            <p:nvPr/>
          </p:nvSpPr>
          <p:spPr bwMode="auto">
            <a:xfrm flipV="1">
              <a:off x="2864" y="1672"/>
              <a:ext cx="680" cy="280"/>
            </a:xfrm>
            <a:prstGeom prst="line">
              <a:avLst/>
            </a:prstGeom>
            <a:noFill/>
            <a:ln w="38100">
              <a:solidFill>
                <a:srgbClr val="FF292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 advTm="32665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7800"/>
            <a:ext cx="5727700" cy="1143000"/>
          </a:xfrm>
        </p:spPr>
        <p:txBody>
          <a:bodyPr/>
          <a:lstStyle/>
          <a:p>
            <a:r>
              <a:rPr lang="en-US" sz="3200" dirty="0" smtClean="0"/>
              <a:t>Visualizing learning curves to find opportunities for improvement</a:t>
            </a:r>
            <a:endParaRPr lang="en-US" sz="3200" dirty="0"/>
          </a:p>
        </p:txBody>
      </p:sp>
      <p:graphicFrame>
        <p:nvGraphicFramePr>
          <p:cNvPr id="811010" name="Object 2"/>
          <p:cNvGraphicFramePr>
            <a:graphicFrameLocks noChangeAspect="1"/>
          </p:cNvGraphicFramePr>
          <p:nvPr/>
        </p:nvGraphicFramePr>
        <p:xfrm>
          <a:off x="370578" y="1587500"/>
          <a:ext cx="8608322" cy="329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97" name="Document" r:id="rId6" imgW="4114649" imgH="1574742" progId="Word.Document.12">
                  <p:embed/>
                </p:oleObj>
              </mc:Choice>
              <mc:Fallback>
                <p:oleObj name="Document" r:id="rId6" imgW="4114649" imgH="157474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78" y="1587500"/>
                        <a:ext cx="8608322" cy="329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146800" y="1526720"/>
            <a:ext cx="2632529" cy="1762579"/>
          </a:xfrm>
          <a:prstGeom prst="ellipse">
            <a:avLst/>
          </a:prstGeom>
          <a:noFill/>
          <a:ln w="38100" cap="flat" cmpd="sng" algn="ctr">
            <a:solidFill>
              <a:srgbClr val="00664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0700" y="5054600"/>
            <a:ext cx="8229600" cy="977900"/>
          </a:xfrm>
          <a:noFill/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Low, long curve =&gt; remove busy work</a:t>
            </a:r>
          </a:p>
          <a:p>
            <a:pPr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High rough curve =&gt; concept/skill is more complex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7099300" y="5143500"/>
            <a:ext cx="18288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SzPct val="100000"/>
              <a:defRPr/>
            </a:pPr>
            <a:r>
              <a:rPr lang="en-US" sz="1400" kern="0" dirty="0" err="1" smtClean="0">
                <a:solidFill>
                  <a:srgbClr val="FFFFFF"/>
                </a:solidFill>
                <a:latin typeface="Verdana"/>
              </a:rPr>
              <a:t>Cen</a:t>
            </a:r>
            <a:r>
              <a:rPr lang="en-US" sz="1400" kern="0" dirty="0" smtClean="0">
                <a:solidFill>
                  <a:srgbClr val="FFFFFF"/>
                </a:solidFill>
                <a:latin typeface="Verdana"/>
              </a:rPr>
              <a:t> et al (2007)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302000" y="3266620"/>
            <a:ext cx="2632529" cy="176257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0896" y="89526"/>
            <a:ext cx="2837704" cy="1040774"/>
          </a:xfrm>
          <a:prstGeom prst="rect">
            <a:avLst/>
          </a:prstGeom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776196" y="711200"/>
            <a:ext cx="1453404" cy="508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" charset="0"/>
            </a:endParaRPr>
          </a:p>
        </p:txBody>
      </p:sp>
    </p:spTree>
    <p:custDataLst>
      <p:tags r:id="rId2"/>
    </p:custDataLst>
  </p:cSld>
  <p:clrMapOvr>
    <a:masterClrMapping/>
  </p:clrMapOvr>
  <p:transition xmlns:p14="http://schemas.microsoft.com/office/powerpoint/2010/main" advTm="3821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663699"/>
            <a:ext cx="6567951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330200"/>
            <a:ext cx="7772400" cy="1143000"/>
          </a:xfrm>
        </p:spPr>
        <p:txBody>
          <a:bodyPr/>
          <a:lstStyle/>
          <a:p>
            <a:r>
              <a:rPr lang="en-US" sz="3200" dirty="0" smtClean="0"/>
              <a:t>Can statistically test for “smoothness” of learning curve =&gt; Additive Factors Model (AFM)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02100"/>
            <a:ext cx="7785100" cy="2755900"/>
          </a:xfrm>
        </p:spPr>
        <p:txBody>
          <a:bodyPr/>
          <a:lstStyle/>
          <a:p>
            <a:pPr lvl="0">
              <a:buNone/>
            </a:pPr>
            <a:r>
              <a:rPr lang="en-US" sz="1600" dirty="0" smtClean="0"/>
              <a:t>GIVEN:</a:t>
            </a:r>
          </a:p>
          <a:p>
            <a:pPr lvl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ij</a:t>
            </a:r>
            <a:r>
              <a:rPr lang="en-US" sz="1800" dirty="0" smtClean="0"/>
              <a:t> = probability student </a:t>
            </a:r>
            <a:r>
              <a:rPr lang="en-US" sz="1800" dirty="0" err="1" smtClean="0"/>
              <a:t>i</a:t>
            </a:r>
            <a:r>
              <a:rPr lang="en-US" sz="1800" dirty="0" smtClean="0"/>
              <a:t> gets step </a:t>
            </a:r>
            <a:r>
              <a:rPr lang="en-US" sz="1800" dirty="0" err="1" smtClean="0"/>
              <a:t>j</a:t>
            </a:r>
            <a:r>
              <a:rPr lang="en-US" sz="1800" dirty="0" smtClean="0"/>
              <a:t> correct</a:t>
            </a:r>
          </a:p>
          <a:p>
            <a:pPr lvl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kj</a:t>
            </a:r>
            <a:r>
              <a:rPr lang="en-US" sz="1800" dirty="0" smtClean="0"/>
              <a:t> = each knowledge component </a:t>
            </a:r>
            <a:r>
              <a:rPr lang="en-US" sz="1800" dirty="0" err="1" smtClean="0"/>
              <a:t>k</a:t>
            </a:r>
            <a:r>
              <a:rPr lang="en-US" sz="1800" dirty="0" smtClean="0"/>
              <a:t> needed for this step </a:t>
            </a:r>
            <a:r>
              <a:rPr lang="en-US" sz="1800" dirty="0" err="1" smtClean="0"/>
              <a:t>j</a:t>
            </a:r>
            <a:endParaRPr lang="en-US" sz="1800" dirty="0" smtClean="0"/>
          </a:p>
          <a:p>
            <a:pPr lvl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ik</a:t>
            </a:r>
            <a:r>
              <a:rPr lang="en-US" sz="1800" dirty="0" smtClean="0"/>
              <a:t> = opportunities student </a:t>
            </a:r>
            <a:r>
              <a:rPr lang="en-US" sz="1800" dirty="0" err="1" smtClean="0"/>
              <a:t>i</a:t>
            </a:r>
            <a:r>
              <a:rPr lang="en-US" sz="1800" dirty="0" smtClean="0"/>
              <a:t> has had to practice </a:t>
            </a:r>
            <a:r>
              <a:rPr lang="en-US" sz="1800" dirty="0" err="1" smtClean="0"/>
              <a:t>k</a:t>
            </a:r>
            <a:endParaRPr lang="en-US" sz="1800" dirty="0" smtClean="0"/>
          </a:p>
          <a:p>
            <a:pPr>
              <a:buNone/>
            </a:pPr>
            <a:r>
              <a:rPr lang="en-US" sz="1600" dirty="0" smtClean="0"/>
              <a:t>ESTIMATED: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θ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= proficiency of student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β</a:t>
            </a:r>
            <a:r>
              <a:rPr lang="en-US" sz="1800" baseline="-25000" dirty="0" err="1" smtClean="0"/>
              <a:t>k</a:t>
            </a:r>
            <a:r>
              <a:rPr lang="en-US" sz="1800" dirty="0" smtClean="0"/>
              <a:t> = difficulty of KC </a:t>
            </a:r>
            <a:r>
              <a:rPr lang="en-US" sz="1800" dirty="0" err="1" smtClean="0"/>
              <a:t>k</a:t>
            </a:r>
            <a:endParaRPr lang="en-US" sz="1800" dirty="0" smtClean="0"/>
          </a:p>
          <a:p>
            <a:pPr lvl="0"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γ</a:t>
            </a:r>
            <a:r>
              <a:rPr lang="en-US" sz="1800" baseline="-25000" dirty="0" err="1" smtClean="0"/>
              <a:t>k</a:t>
            </a:r>
            <a:r>
              <a:rPr lang="en-US" sz="1800" dirty="0" smtClean="0"/>
              <a:t> = gain for each practice opportunity on KC </a:t>
            </a:r>
            <a:r>
              <a:rPr lang="en-US" sz="1800" dirty="0" err="1" smtClean="0"/>
              <a:t>k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350364" y="5664200"/>
            <a:ext cx="27174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808080"/>
                </a:solidFill>
              </a:rPr>
              <a:t>Cen, Koedinger, </a:t>
            </a:r>
            <a:r>
              <a:rPr lang="en-US" sz="1200" dirty="0">
                <a:solidFill>
                  <a:srgbClr val="808080"/>
                </a:solidFill>
              </a:rPr>
              <a:t>&amp; </a:t>
            </a:r>
            <a:r>
              <a:rPr lang="en-US" sz="1200" dirty="0" smtClean="0">
                <a:solidFill>
                  <a:srgbClr val="808080"/>
                </a:solidFill>
              </a:rPr>
              <a:t>Junker (</a:t>
            </a:r>
            <a:r>
              <a:rPr lang="en-US" sz="1200" dirty="0">
                <a:solidFill>
                  <a:srgbClr val="808080"/>
                </a:solidFill>
              </a:rPr>
              <a:t>2006</a:t>
            </a:r>
            <a:r>
              <a:rPr lang="en-US" sz="1200" dirty="0" smtClean="0">
                <a:solidFill>
                  <a:srgbClr val="808080"/>
                </a:solidFill>
              </a:rPr>
              <a:t>)</a:t>
            </a:r>
            <a:br>
              <a:rPr lang="en-US" sz="1200" dirty="0" smtClean="0">
                <a:solidFill>
                  <a:srgbClr val="808080"/>
                </a:solidFill>
              </a:rPr>
            </a:br>
            <a:r>
              <a:rPr lang="en-US" sz="1200" dirty="0" smtClean="0">
                <a:solidFill>
                  <a:srgbClr val="808080"/>
                </a:solidFill>
              </a:rPr>
              <a:t>Draney, </a:t>
            </a:r>
            <a:r>
              <a:rPr lang="en-US" sz="1200" dirty="0" err="1" smtClean="0">
                <a:solidFill>
                  <a:srgbClr val="808080"/>
                </a:solidFill>
              </a:rPr>
              <a:t>Pirolli</a:t>
            </a:r>
            <a:r>
              <a:rPr lang="en-US" sz="1200" dirty="0" smtClean="0">
                <a:solidFill>
                  <a:srgbClr val="808080"/>
                </a:solidFill>
              </a:rPr>
              <a:t>, &amp; Wilson (1995)</a:t>
            </a:r>
          </a:p>
          <a:p>
            <a:pPr eaLnBrk="0" hangingPunct="0"/>
            <a:r>
              <a:rPr lang="en-US" sz="1200" dirty="0" err="1" smtClean="0">
                <a:solidFill>
                  <a:srgbClr val="808080"/>
                </a:solidFill>
              </a:rPr>
              <a:t>Spada</a:t>
            </a:r>
            <a:r>
              <a:rPr lang="en-US" sz="1200" dirty="0" smtClean="0">
                <a:solidFill>
                  <a:srgbClr val="808080"/>
                </a:solidFill>
              </a:rPr>
              <a:t> &amp; </a:t>
            </a:r>
            <a:r>
              <a:rPr lang="en-US" sz="1200" dirty="0" err="1" smtClean="0">
                <a:solidFill>
                  <a:srgbClr val="808080"/>
                </a:solidFill>
              </a:rPr>
              <a:t>McGaw</a:t>
            </a:r>
            <a:r>
              <a:rPr lang="en-US" sz="1200" dirty="0" smtClean="0">
                <a:solidFill>
                  <a:srgbClr val="808080"/>
                </a:solidFill>
              </a:rPr>
              <a:t> (1985)</a:t>
            </a:r>
          </a:p>
        </p:txBody>
      </p:sp>
    </p:spTree>
    <p:extLst>
      <p:ext uri="{BB962C8B-B14F-4D97-AF65-F5344CB8AC3E}">
        <p14:creationId xmlns:p14="http://schemas.microsoft.com/office/powerpoint/2010/main" val="942091860"/>
      </p:ext>
    </p:extLst>
  </p:cSld>
  <p:clrMapOvr>
    <a:masterClrMapping/>
  </p:clrMapOvr>
  <p:transition xmlns:p14="http://schemas.microsoft.com/office/powerpoint/2010/main" advTm="238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“Compose-by-addition” KC shows no apparent learning,</a:t>
            </a:r>
            <a:br>
              <a:rPr lang="en-US" dirty="0" smtClean="0"/>
            </a:br>
            <a:r>
              <a:rPr lang="en-US" dirty="0" smtClean="0"/>
              <a:t>slope is flat, </a:t>
            </a:r>
            <a:r>
              <a:rPr lang="el-GR" dirty="0" smtClean="0"/>
              <a:t>γ</a:t>
            </a:r>
            <a:r>
              <a:rPr lang="en-US" baseline="-25000" dirty="0" err="1" smtClean="0"/>
              <a:t>k</a:t>
            </a:r>
            <a:r>
              <a:rPr lang="en-US" dirty="0" smtClean="0"/>
              <a:t> = 0</a:t>
            </a:r>
            <a:endParaRPr lang="en-US" dirty="0"/>
          </a:p>
        </p:txBody>
      </p:sp>
      <p:pic>
        <p:nvPicPr>
          <p:cNvPr id="7" name="Picture 3" descr="b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400" y="2190232"/>
            <a:ext cx="9144000" cy="3492500"/>
          </a:xfr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668114" y="3397249"/>
            <a:ext cx="3223244" cy="26271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ransition xmlns:p14="http://schemas.microsoft.com/office/powerpoint/2010/main" advTm="81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99" y="1512728"/>
            <a:ext cx="7619445" cy="5154772"/>
          </a:xfrm>
          <a:prstGeom prst="rect">
            <a:avLst/>
          </a:prstGeom>
        </p:spPr>
      </p:pic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1143000"/>
          </a:xfrm>
        </p:spPr>
        <p:txBody>
          <a:bodyPr/>
          <a:lstStyle/>
          <a:p>
            <a:r>
              <a:rPr lang="en-US" sz="2400" dirty="0" smtClean="0"/>
              <a:t>Labeled steps vary in error rate =&gt; </a:t>
            </a:r>
            <a:br>
              <a:rPr lang="en-US" sz="2400" dirty="0" smtClean="0"/>
            </a:br>
            <a:r>
              <a:rPr lang="en-US" sz="2400" dirty="0" smtClean="0"/>
              <a:t>KC labeling is wrong =&gt; </a:t>
            </a:r>
            <a:br>
              <a:rPr lang="en-US" sz="2400" dirty="0" smtClean="0"/>
            </a:br>
            <a:r>
              <a:rPr lang="en-US" sz="2400" dirty="0" smtClean="0"/>
              <a:t>Inspect problems to find new difficulty factors</a:t>
            </a:r>
            <a:endParaRPr lang="en-US" sz="24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37314" y="4464049"/>
            <a:ext cx="1786786" cy="2349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ransition xmlns:p14="http://schemas.microsoft.com/office/powerpoint/2010/main" advTm="22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9399"/>
            <a:ext cx="8166100" cy="889000"/>
          </a:xfrm>
        </p:spPr>
        <p:txBody>
          <a:bodyPr/>
          <a:lstStyle/>
          <a:p>
            <a:r>
              <a:rPr lang="en-US" sz="3200" dirty="0" smtClean="0"/>
              <a:t>Why are some “compose-by-addition” steps harder than others?</a:t>
            </a:r>
            <a:endParaRPr lang="en-US" sz="3200" dirty="0"/>
          </a:p>
        </p:txBody>
      </p:sp>
      <p:pic>
        <p:nvPicPr>
          <p:cNvPr id="7" name="Picture 6" descr="AIED-V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00" y="3479801"/>
            <a:ext cx="5943600" cy="3162299"/>
          </a:xfrm>
          <a:prstGeom prst="rect">
            <a:avLst/>
          </a:prstGeom>
        </p:spPr>
      </p:pic>
      <p:grpSp>
        <p:nvGrpSpPr>
          <p:cNvPr id="2" name="Group 17"/>
          <p:cNvGrpSpPr/>
          <p:nvPr/>
        </p:nvGrpSpPr>
        <p:grpSpPr>
          <a:xfrm>
            <a:off x="672462" y="1308100"/>
            <a:ext cx="7303138" cy="2082800"/>
            <a:chOff x="3352157" y="1562100"/>
            <a:chExt cx="5791843" cy="1754502"/>
          </a:xfrm>
        </p:grpSpPr>
        <p:pic>
          <p:nvPicPr>
            <p:cNvPr id="8" name="Picture 1" descr="fig1"/>
            <p:cNvPicPr>
              <a:picLocks noChangeAspect="1" noChangeArrowheads="1"/>
            </p:cNvPicPr>
            <p:nvPr/>
          </p:nvPicPr>
          <p:blipFill>
            <a:blip r:embed="rId3" cstate="print"/>
            <a:srcRect r="16078" b="48703"/>
            <a:stretch>
              <a:fillRect/>
            </a:stretch>
          </p:blipFill>
          <p:spPr bwMode="auto">
            <a:xfrm>
              <a:off x="3352157" y="1562100"/>
              <a:ext cx="5791829" cy="175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8966201" y="1981200"/>
              <a:ext cx="177799" cy="1316736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7112000" y="3009902"/>
            <a:ext cx="2032000" cy="871952"/>
            <a:chOff x="7442201" y="1092202"/>
            <a:chExt cx="1460500" cy="871952"/>
          </a:xfrm>
        </p:grpSpPr>
        <p:sp>
          <p:nvSpPr>
            <p:cNvPr id="14" name="TextBox 13"/>
            <p:cNvSpPr txBox="1"/>
            <p:nvPr/>
          </p:nvSpPr>
          <p:spPr>
            <a:xfrm>
              <a:off x="7442201" y="1625600"/>
              <a:ext cx="1460500" cy="338554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600" b="1" i="1" dirty="0" smtClean="0">
                  <a:solidFill>
                    <a:srgbClr val="01012C"/>
                  </a:solidFill>
                  <a:latin typeface="Times New Roman" pitchFamily="1" charset="0"/>
                </a:rPr>
                <a:t>Compose-by-addition</a:t>
              </a:r>
              <a:endParaRPr lang="en-US" sz="1600" b="1" i="1" dirty="0">
                <a:solidFill>
                  <a:srgbClr val="01012C"/>
                </a:solidFill>
                <a:latin typeface="Times New Roman" pitchFamily="1" charset="0"/>
              </a:endParaRPr>
            </a:p>
          </p:txBody>
        </p:sp>
        <p:cxnSp>
          <p:nvCxnSpPr>
            <p:cNvPr id="19" name="Straight Arrow Connector 18"/>
            <p:cNvCxnSpPr>
              <a:stCxn id="14" idx="0"/>
            </p:cNvCxnSpPr>
            <p:nvPr/>
          </p:nvCxnSpPr>
          <p:spPr bwMode="auto">
            <a:xfrm rot="16200000" flipV="1">
              <a:off x="7746010" y="1199159"/>
              <a:ext cx="533398" cy="31948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6985000" y="2705100"/>
            <a:ext cx="711200" cy="723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" charset="0"/>
            </a:endParaRP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5702300" y="6362700"/>
            <a:ext cx="711200" cy="317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>
            <a:off x="5734049" y="4603751"/>
            <a:ext cx="2387602" cy="1054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ransition xmlns:p14="http://schemas.microsoft.com/office/powerpoint/2010/main" advTm="74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9399"/>
            <a:ext cx="8166100" cy="889000"/>
          </a:xfrm>
        </p:spPr>
        <p:txBody>
          <a:bodyPr/>
          <a:lstStyle/>
          <a:p>
            <a:r>
              <a:rPr lang="en-US" sz="3200" dirty="0" smtClean="0"/>
              <a:t>Why are some “compose-by-addition” steps harder than others?</a:t>
            </a:r>
            <a:endParaRPr lang="en-US" sz="3200" dirty="0"/>
          </a:p>
        </p:txBody>
      </p:sp>
      <p:pic>
        <p:nvPicPr>
          <p:cNvPr id="7" name="Picture 6" descr="AIED-V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000" y="3479801"/>
            <a:ext cx="5943600" cy="3162299"/>
          </a:xfrm>
          <a:prstGeom prst="rect">
            <a:avLst/>
          </a:prstGeom>
        </p:spPr>
      </p:pic>
      <p:grpSp>
        <p:nvGrpSpPr>
          <p:cNvPr id="2" name="Group 17"/>
          <p:cNvGrpSpPr/>
          <p:nvPr/>
        </p:nvGrpSpPr>
        <p:grpSpPr>
          <a:xfrm>
            <a:off x="672462" y="1308100"/>
            <a:ext cx="7303138" cy="2082800"/>
            <a:chOff x="3352157" y="1562100"/>
            <a:chExt cx="5791843" cy="1754502"/>
          </a:xfrm>
        </p:grpSpPr>
        <p:pic>
          <p:nvPicPr>
            <p:cNvPr id="8" name="Picture 1" descr="fig1"/>
            <p:cNvPicPr>
              <a:picLocks noChangeAspect="1" noChangeArrowheads="1"/>
            </p:cNvPicPr>
            <p:nvPr/>
          </p:nvPicPr>
          <p:blipFill>
            <a:blip r:embed="rId4" cstate="print"/>
            <a:srcRect r="16078" b="48703"/>
            <a:stretch>
              <a:fillRect/>
            </a:stretch>
          </p:blipFill>
          <p:spPr bwMode="auto">
            <a:xfrm>
              <a:off x="3352157" y="1562100"/>
              <a:ext cx="5791829" cy="175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8966201" y="1981200"/>
              <a:ext cx="177799" cy="1316736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7010400" y="2438400"/>
            <a:ext cx="1828794" cy="508000"/>
            <a:chOff x="7010400" y="2438400"/>
            <a:chExt cx="1828794" cy="508000"/>
          </a:xfrm>
        </p:grpSpPr>
        <p:grpSp>
          <p:nvGrpSpPr>
            <p:cNvPr id="4" name="Group 34"/>
            <p:cNvGrpSpPr/>
            <p:nvPr/>
          </p:nvGrpSpPr>
          <p:grpSpPr>
            <a:xfrm>
              <a:off x="7617443" y="2438400"/>
              <a:ext cx="1221751" cy="338554"/>
              <a:chOff x="7212164" y="1625600"/>
              <a:chExt cx="878134" cy="33855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442201" y="1625600"/>
                <a:ext cx="648097" cy="338554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1600" b="1" dirty="0" smtClean="0">
                    <a:solidFill>
                      <a:srgbClr val="01012C"/>
                    </a:solidFill>
                    <a:latin typeface="Times New Roman" pitchFamily="1" charset="0"/>
                  </a:rPr>
                  <a:t>Hard</a:t>
                </a:r>
                <a:endParaRPr lang="en-US" sz="1600" b="1" dirty="0">
                  <a:solidFill>
                    <a:srgbClr val="01012C"/>
                  </a:solidFill>
                  <a:latin typeface="Times New Roman" pitchFamily="1" charset="0"/>
                </a:endParaRPr>
              </a:p>
            </p:txBody>
          </p:sp>
          <p:cxnSp>
            <p:nvCxnSpPr>
              <p:cNvPr id="19" name="Straight Arrow Connector 18"/>
              <p:cNvCxnSpPr>
                <a:endCxn id="23" idx="7"/>
              </p:cNvCxnSpPr>
              <p:nvPr/>
            </p:nvCxnSpPr>
            <p:spPr bwMode="auto">
              <a:xfrm rot="10800000" flipV="1">
                <a:off x="7212164" y="1803401"/>
                <a:ext cx="243731" cy="1133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7010400" y="2692400"/>
              <a:ext cx="711200" cy="254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  <p:grpSp>
        <p:nvGrpSpPr>
          <p:cNvPr id="6" name="Group 30"/>
          <p:cNvGrpSpPr/>
          <p:nvPr/>
        </p:nvGrpSpPr>
        <p:grpSpPr>
          <a:xfrm>
            <a:off x="5702300" y="6210300"/>
            <a:ext cx="2260598" cy="469900"/>
            <a:chOff x="5702300" y="6210300"/>
            <a:chExt cx="2260598" cy="469900"/>
          </a:xfrm>
        </p:grpSpPr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5702300" y="6362700"/>
              <a:ext cx="711200" cy="3175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  <p:grpSp>
          <p:nvGrpSpPr>
            <p:cNvPr id="9" name="Group 34"/>
            <p:cNvGrpSpPr/>
            <p:nvPr/>
          </p:nvGrpSpPr>
          <p:grpSpPr>
            <a:xfrm>
              <a:off x="6337303" y="6210300"/>
              <a:ext cx="1625595" cy="338554"/>
              <a:chOff x="7150107" y="3848100"/>
              <a:chExt cx="1168397" cy="33855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496971" y="3848100"/>
                <a:ext cx="821533" cy="338554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1600" b="1" dirty="0" smtClean="0">
                    <a:solidFill>
                      <a:srgbClr val="01012C"/>
                    </a:solidFill>
                    <a:latin typeface="Times New Roman" pitchFamily="1" charset="0"/>
                  </a:rPr>
                  <a:t>Medium</a:t>
                </a:r>
                <a:endParaRPr lang="en-US" sz="1600" b="1" dirty="0">
                  <a:solidFill>
                    <a:srgbClr val="01012C"/>
                  </a:solidFill>
                  <a:latin typeface="Times New Roman" pitchFamily="1" charset="0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rot="10800000" flipV="1">
                <a:off x="7150107" y="4025900"/>
                <a:ext cx="337741" cy="889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</p:grpSp>
      <p:grpSp>
        <p:nvGrpSpPr>
          <p:cNvPr id="11" name="Group 31"/>
          <p:cNvGrpSpPr/>
          <p:nvPr/>
        </p:nvGrpSpPr>
        <p:grpSpPr>
          <a:xfrm>
            <a:off x="7010400" y="2959100"/>
            <a:ext cx="1777997" cy="859254"/>
            <a:chOff x="7010400" y="2959100"/>
            <a:chExt cx="1777997" cy="859254"/>
          </a:xfrm>
        </p:grpSpPr>
        <p:grpSp>
          <p:nvGrpSpPr>
            <p:cNvPr id="12" name="Group 34"/>
            <p:cNvGrpSpPr/>
            <p:nvPr/>
          </p:nvGrpSpPr>
          <p:grpSpPr>
            <a:xfrm>
              <a:off x="7721598" y="3175001"/>
              <a:ext cx="1066799" cy="643353"/>
              <a:chOff x="7323536" y="1320801"/>
              <a:chExt cx="766762" cy="64335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442201" y="1625600"/>
                <a:ext cx="648097" cy="338554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1600" b="1" dirty="0" smtClean="0">
                    <a:solidFill>
                      <a:srgbClr val="01012C"/>
                    </a:solidFill>
                    <a:latin typeface="Times New Roman" pitchFamily="1" charset="0"/>
                  </a:rPr>
                  <a:t>Easy</a:t>
                </a:r>
                <a:endParaRPr lang="en-US" sz="1600" b="1" dirty="0">
                  <a:solidFill>
                    <a:srgbClr val="01012C"/>
                  </a:solidFill>
                  <a:latin typeface="Times New Roman" pitchFamily="1" charset="0"/>
                </a:endParaRPr>
              </a:p>
            </p:txBody>
          </p:sp>
          <p:cxnSp>
            <p:nvCxnSpPr>
              <p:cNvPr id="21" name="Straight Arrow Connector 20"/>
              <p:cNvCxnSpPr>
                <a:stCxn id="20" idx="0"/>
                <a:endCxn id="25" idx="6"/>
              </p:cNvCxnSpPr>
              <p:nvPr/>
            </p:nvCxnSpPr>
            <p:spPr bwMode="auto">
              <a:xfrm rot="16200000" flipV="1">
                <a:off x="7392493" y="1251844"/>
                <a:ext cx="304800" cy="44271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010400" y="2959100"/>
              <a:ext cx="711200" cy="431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 advTm="5721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9399"/>
            <a:ext cx="5524500" cy="889000"/>
          </a:xfrm>
        </p:spPr>
        <p:txBody>
          <a:bodyPr/>
          <a:lstStyle/>
          <a:p>
            <a:r>
              <a:rPr lang="en-US" sz="2800" dirty="0" smtClean="0"/>
              <a:t>Hypothesis: Difference is in how much planning is needed</a:t>
            </a:r>
            <a:endParaRPr lang="en-US" sz="2800" dirty="0"/>
          </a:p>
        </p:txBody>
      </p:sp>
      <p:pic>
        <p:nvPicPr>
          <p:cNvPr id="7" name="Picture 6" descr="AIED-V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000" y="3479801"/>
            <a:ext cx="5943600" cy="3162299"/>
          </a:xfrm>
          <a:prstGeom prst="rect">
            <a:avLst/>
          </a:prstGeom>
        </p:spPr>
      </p:pic>
      <p:grpSp>
        <p:nvGrpSpPr>
          <p:cNvPr id="2" name="Group 17"/>
          <p:cNvGrpSpPr/>
          <p:nvPr/>
        </p:nvGrpSpPr>
        <p:grpSpPr>
          <a:xfrm>
            <a:off x="672462" y="1308100"/>
            <a:ext cx="7303138" cy="2082800"/>
            <a:chOff x="3352157" y="1562100"/>
            <a:chExt cx="5791843" cy="1754502"/>
          </a:xfrm>
        </p:grpSpPr>
        <p:pic>
          <p:nvPicPr>
            <p:cNvPr id="8" name="Picture 1" descr="fig1"/>
            <p:cNvPicPr>
              <a:picLocks noChangeAspect="1" noChangeArrowheads="1"/>
            </p:cNvPicPr>
            <p:nvPr/>
          </p:nvPicPr>
          <p:blipFill>
            <a:blip r:embed="rId4" cstate="print"/>
            <a:srcRect r="16078" b="48703"/>
            <a:stretch>
              <a:fillRect/>
            </a:stretch>
          </p:blipFill>
          <p:spPr bwMode="auto">
            <a:xfrm>
              <a:off x="3352157" y="1562100"/>
              <a:ext cx="5791829" cy="175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8966201" y="1981200"/>
              <a:ext cx="177799" cy="1316736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7010400" y="2438400"/>
            <a:ext cx="2197101" cy="508000"/>
            <a:chOff x="7010400" y="2438400"/>
            <a:chExt cx="2197101" cy="508000"/>
          </a:xfrm>
        </p:grpSpPr>
        <p:grpSp>
          <p:nvGrpSpPr>
            <p:cNvPr id="4" name="Group 34"/>
            <p:cNvGrpSpPr/>
            <p:nvPr/>
          </p:nvGrpSpPr>
          <p:grpSpPr>
            <a:xfrm>
              <a:off x="7617439" y="2438400"/>
              <a:ext cx="1590062" cy="338554"/>
              <a:chOff x="7212164" y="1625600"/>
              <a:chExt cx="1142858" cy="33855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433081" y="1625600"/>
                <a:ext cx="921941" cy="338554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1600" b="1" dirty="0" smtClean="0">
                    <a:solidFill>
                      <a:srgbClr val="01012C"/>
                    </a:solidFill>
                    <a:latin typeface="Times New Roman" pitchFamily="1" charset="0"/>
                  </a:rPr>
                  <a:t>Decompose</a:t>
                </a:r>
                <a:endParaRPr lang="en-US" sz="1600" b="1" dirty="0">
                  <a:solidFill>
                    <a:srgbClr val="01012C"/>
                  </a:solidFill>
                  <a:latin typeface="Times New Roman" pitchFamily="1" charset="0"/>
                </a:endParaRPr>
              </a:p>
            </p:txBody>
          </p:sp>
          <p:cxnSp>
            <p:nvCxnSpPr>
              <p:cNvPr id="19" name="Straight Arrow Connector 18"/>
              <p:cNvCxnSpPr>
                <a:endCxn id="23" idx="7"/>
              </p:cNvCxnSpPr>
              <p:nvPr/>
            </p:nvCxnSpPr>
            <p:spPr bwMode="auto">
              <a:xfrm rot="10800000" flipV="1">
                <a:off x="7212164" y="1803401"/>
                <a:ext cx="243731" cy="1133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7010400" y="2692400"/>
              <a:ext cx="711200" cy="254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  <p:grpSp>
        <p:nvGrpSpPr>
          <p:cNvPr id="6" name="Group 30"/>
          <p:cNvGrpSpPr/>
          <p:nvPr/>
        </p:nvGrpSpPr>
        <p:grpSpPr>
          <a:xfrm>
            <a:off x="5702300" y="6134100"/>
            <a:ext cx="3263898" cy="546100"/>
            <a:chOff x="5702300" y="6134100"/>
            <a:chExt cx="3263898" cy="546100"/>
          </a:xfrm>
        </p:grpSpPr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5702300" y="6362700"/>
              <a:ext cx="711200" cy="3175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  <p:grpSp>
          <p:nvGrpSpPr>
            <p:cNvPr id="9" name="Group 34"/>
            <p:cNvGrpSpPr/>
            <p:nvPr/>
          </p:nvGrpSpPr>
          <p:grpSpPr>
            <a:xfrm>
              <a:off x="6337303" y="6134100"/>
              <a:ext cx="2628895" cy="342899"/>
              <a:chOff x="7150106" y="3771900"/>
              <a:chExt cx="1889519" cy="34289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496969" y="3771900"/>
                <a:ext cx="1542656" cy="338554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1600" b="1" dirty="0" smtClean="0">
                    <a:solidFill>
                      <a:srgbClr val="01012C"/>
                    </a:solidFill>
                    <a:latin typeface="Times New Roman" pitchFamily="1" charset="0"/>
                  </a:rPr>
                  <a:t>Compose-by-addition</a:t>
                </a:r>
                <a:endParaRPr lang="en-US" sz="1600" b="1" dirty="0">
                  <a:solidFill>
                    <a:srgbClr val="01012C"/>
                  </a:solidFill>
                  <a:latin typeface="Times New Roman" pitchFamily="1" charset="0"/>
                </a:endParaRPr>
              </a:p>
            </p:txBody>
          </p:sp>
          <p:cxnSp>
            <p:nvCxnSpPr>
              <p:cNvPr id="17" name="Straight Arrow Connector 16"/>
              <p:cNvCxnSpPr>
                <a:stCxn id="16" idx="1"/>
              </p:cNvCxnSpPr>
              <p:nvPr/>
            </p:nvCxnSpPr>
            <p:spPr bwMode="auto">
              <a:xfrm rot="10800000" flipV="1">
                <a:off x="7150106" y="3941176"/>
                <a:ext cx="346864" cy="17362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</p:grpSp>
      <p:grpSp>
        <p:nvGrpSpPr>
          <p:cNvPr id="11" name="Group 31"/>
          <p:cNvGrpSpPr/>
          <p:nvPr/>
        </p:nvGrpSpPr>
        <p:grpSpPr>
          <a:xfrm>
            <a:off x="7010400" y="2959100"/>
            <a:ext cx="1841493" cy="859254"/>
            <a:chOff x="7010400" y="2959100"/>
            <a:chExt cx="1841493" cy="859254"/>
          </a:xfrm>
        </p:grpSpPr>
        <p:grpSp>
          <p:nvGrpSpPr>
            <p:cNvPr id="12" name="Group 34"/>
            <p:cNvGrpSpPr/>
            <p:nvPr/>
          </p:nvGrpSpPr>
          <p:grpSpPr>
            <a:xfrm>
              <a:off x="7721598" y="3175000"/>
              <a:ext cx="1130295" cy="643354"/>
              <a:chOff x="7323538" y="1320800"/>
              <a:chExt cx="812400" cy="64335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442198" y="1625600"/>
                <a:ext cx="693740" cy="338554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eaLnBrk="0" hangingPunct="0"/>
                <a:r>
                  <a:rPr lang="en-US" sz="1600" b="1" dirty="0" smtClean="0">
                    <a:solidFill>
                      <a:srgbClr val="01012C"/>
                    </a:solidFill>
                    <a:latin typeface="Times New Roman" pitchFamily="1" charset="0"/>
                  </a:rPr>
                  <a:t>Subtract</a:t>
                </a:r>
                <a:endParaRPr lang="en-US" sz="1600" b="1" dirty="0">
                  <a:solidFill>
                    <a:srgbClr val="01012C"/>
                  </a:solidFill>
                  <a:latin typeface="Times New Roman" pitchFamily="1" charset="0"/>
                </a:endParaRPr>
              </a:p>
            </p:txBody>
          </p:sp>
          <p:cxnSp>
            <p:nvCxnSpPr>
              <p:cNvPr id="21" name="Straight Arrow Connector 20"/>
              <p:cNvCxnSpPr>
                <a:stCxn id="20" idx="0"/>
                <a:endCxn id="25" idx="6"/>
              </p:cNvCxnSpPr>
              <p:nvPr/>
            </p:nvCxnSpPr>
            <p:spPr bwMode="auto">
              <a:xfrm rot="16200000" flipV="1">
                <a:off x="7403905" y="1240433"/>
                <a:ext cx="304800" cy="46553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010400" y="2959100"/>
              <a:ext cx="711200" cy="431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996" y="626"/>
            <a:ext cx="2837704" cy="1040774"/>
          </a:xfrm>
          <a:prstGeom prst="rect">
            <a:avLst/>
          </a:prstGeom>
        </p:spPr>
      </p:pic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191996" y="304800"/>
            <a:ext cx="1453404" cy="508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76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 Principle</a:t>
            </a:r>
            <a:endParaRPr lang="en-US" dirty="0"/>
          </a:p>
        </p:txBody>
      </p:sp>
      <p:sp>
        <p:nvSpPr>
          <p:cNvPr id="982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36700"/>
            <a:ext cx="7772400" cy="4559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Which is better for student learning?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A. When </a:t>
            </a:r>
            <a:r>
              <a:rPr lang="en-US" sz="2000" dirty="0" smtClean="0"/>
              <a:t>words as narration &amp; identical text are presented i</a:t>
            </a:r>
            <a:r>
              <a:rPr lang="en-US" altLang="ko-KR" sz="2000" dirty="0" smtClean="0"/>
              <a:t>n </a:t>
            </a:r>
            <a:r>
              <a:rPr lang="en-US" altLang="ko-KR" sz="2000" dirty="0"/>
              <a:t>the presence of </a:t>
            </a:r>
            <a:r>
              <a:rPr lang="en-US" altLang="ko-KR" sz="2000" dirty="0" smtClean="0"/>
              <a:t>corresponding graphics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B. When words as narration </a:t>
            </a:r>
            <a:r>
              <a:rPr lang="en-US" sz="2000" dirty="0" smtClean="0"/>
              <a:t>(without identical text) is </a:t>
            </a:r>
            <a:r>
              <a:rPr lang="en-US" sz="2000" dirty="0"/>
              <a:t>presented i</a:t>
            </a:r>
            <a:r>
              <a:rPr lang="en-US" altLang="ko-KR" sz="2000" dirty="0"/>
              <a:t>n the presence of corresponding graphics</a:t>
            </a:r>
            <a:endParaRPr lang="en-US" sz="2000" dirty="0"/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Example: </a:t>
            </a:r>
            <a:r>
              <a:rPr lang="en-US" sz="2000" dirty="0"/>
              <a:t>L</a:t>
            </a:r>
            <a:r>
              <a:rPr lang="en-US" sz="2000" dirty="0" smtClean="0"/>
              <a:t>ightning </a:t>
            </a:r>
            <a:r>
              <a:rPr lang="en-US" sz="2000" dirty="0"/>
              <a:t>process is </a:t>
            </a:r>
            <a:r>
              <a:rPr lang="en-US" sz="2000" dirty="0" smtClean="0"/>
              <a:t>illustrated along with a narration and the identical text is or is not also on the screen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497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99" y="1512728"/>
            <a:ext cx="7619445" cy="5154772"/>
          </a:xfrm>
          <a:prstGeom prst="rect">
            <a:avLst/>
          </a:prstGeom>
        </p:spPr>
      </p:pic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1143000"/>
          </a:xfrm>
        </p:spPr>
        <p:txBody>
          <a:bodyPr/>
          <a:lstStyle/>
          <a:p>
            <a:r>
              <a:rPr lang="en-US" sz="2400" dirty="0" smtClean="0"/>
              <a:t>Problem steps with new KC labels</a:t>
            </a:r>
            <a:endParaRPr lang="en-US" sz="24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37314" y="4464049"/>
            <a:ext cx="1786786" cy="2349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" charset="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6692900" y="2616200"/>
            <a:ext cx="1282700" cy="2149278"/>
            <a:chOff x="6692900" y="2616200"/>
            <a:chExt cx="1282700" cy="2149278"/>
          </a:xfrm>
        </p:grpSpPr>
        <p:sp>
          <p:nvSpPr>
            <p:cNvPr id="10" name="TextBox 9"/>
            <p:cNvSpPr txBox="1"/>
            <p:nvPr/>
          </p:nvSpPr>
          <p:spPr>
            <a:xfrm>
              <a:off x="7086600" y="3141762"/>
              <a:ext cx="8890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01012C"/>
                  </a:solidFill>
                  <a:latin typeface="Arial"/>
                  <a:cs typeface="Arial"/>
                </a:rPr>
                <a:t>Subtract</a:t>
              </a:r>
              <a:endParaRPr lang="en-US" sz="1400" dirty="0">
                <a:solidFill>
                  <a:srgbClr val="01012C"/>
                </a:solidFill>
                <a:latin typeface="Arial"/>
                <a:cs typeface="Arial"/>
              </a:endParaRPr>
            </a:p>
          </p:txBody>
        </p:sp>
        <p:sp>
          <p:nvSpPr>
            <p:cNvPr id="13" name="Right Brace 12"/>
            <p:cNvSpPr/>
            <p:nvPr/>
          </p:nvSpPr>
          <p:spPr bwMode="auto">
            <a:xfrm>
              <a:off x="6692900" y="2616200"/>
              <a:ext cx="482600" cy="1358900"/>
            </a:xfrm>
            <a:prstGeom prst="rightBrace">
              <a:avLst>
                <a:gd name="adj1" fmla="val 22619"/>
                <a:gd name="adj2" fmla="val 50000"/>
              </a:avLst>
            </a:prstGeom>
            <a:solidFill>
              <a:schemeClr val="bg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6600" y="4457701"/>
              <a:ext cx="8890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01012C"/>
                  </a:solidFill>
                  <a:latin typeface="Arial"/>
                  <a:cs typeface="Arial"/>
                </a:rPr>
                <a:t>Subtract</a:t>
              </a:r>
              <a:endParaRPr lang="en-US" sz="1400" dirty="0">
                <a:solidFill>
                  <a:srgbClr val="01012C"/>
                </a:solidFill>
                <a:latin typeface="Arial"/>
                <a:cs typeface="Arial"/>
              </a:endParaRPr>
            </a:p>
          </p:txBody>
        </p:sp>
        <p:sp>
          <p:nvSpPr>
            <p:cNvPr id="19" name="Right Brace 18"/>
            <p:cNvSpPr/>
            <p:nvPr/>
          </p:nvSpPr>
          <p:spPr bwMode="auto">
            <a:xfrm>
              <a:off x="6692900" y="4490939"/>
              <a:ext cx="482600" cy="241300"/>
            </a:xfrm>
            <a:prstGeom prst="rightBrace">
              <a:avLst>
                <a:gd name="adj1" fmla="val 22619"/>
                <a:gd name="adj2" fmla="val 50000"/>
              </a:avLst>
            </a:prstGeom>
            <a:solidFill>
              <a:srgbClr val="8D8DF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6692900" y="3975100"/>
            <a:ext cx="2311400" cy="2492178"/>
            <a:chOff x="6692900" y="3975100"/>
            <a:chExt cx="2311400" cy="2492178"/>
          </a:xfrm>
        </p:grpSpPr>
        <p:sp>
          <p:nvSpPr>
            <p:cNvPr id="8" name="TextBox 7"/>
            <p:cNvSpPr txBox="1"/>
            <p:nvPr/>
          </p:nvSpPr>
          <p:spPr>
            <a:xfrm>
              <a:off x="7086600" y="4076701"/>
              <a:ext cx="19177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01012C"/>
                  </a:solidFill>
                  <a:latin typeface="Arial"/>
                  <a:cs typeface="Arial"/>
                </a:rPr>
                <a:t>Compose-by-addition</a:t>
              </a:r>
              <a:endParaRPr lang="en-US" sz="1400" dirty="0">
                <a:solidFill>
                  <a:srgbClr val="01012C"/>
                </a:solidFill>
                <a:latin typeface="Arial"/>
                <a:cs typeface="Arial"/>
              </a:endParaRPr>
            </a:p>
          </p:txBody>
        </p:sp>
        <p:sp>
          <p:nvSpPr>
            <p:cNvPr id="14" name="Right Brace 13"/>
            <p:cNvSpPr/>
            <p:nvPr/>
          </p:nvSpPr>
          <p:spPr bwMode="auto">
            <a:xfrm>
              <a:off x="6692900" y="3975100"/>
              <a:ext cx="482600" cy="495300"/>
            </a:xfrm>
            <a:prstGeom prst="rightBrace">
              <a:avLst>
                <a:gd name="adj1" fmla="val 22619"/>
                <a:gd name="adj2" fmla="val 50000"/>
              </a:avLst>
            </a:prstGeom>
            <a:solidFill>
              <a:srgbClr val="8D8DF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" name="Right Brace 17"/>
            <p:cNvSpPr/>
            <p:nvPr/>
          </p:nvSpPr>
          <p:spPr bwMode="auto">
            <a:xfrm>
              <a:off x="6692900" y="6192739"/>
              <a:ext cx="482600" cy="241300"/>
            </a:xfrm>
            <a:prstGeom prst="rightBrace">
              <a:avLst>
                <a:gd name="adj1" fmla="val 22619"/>
                <a:gd name="adj2" fmla="val 50000"/>
              </a:avLst>
            </a:prstGeom>
            <a:solidFill>
              <a:srgbClr val="8D8DF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0" name="Right Brace 19"/>
            <p:cNvSpPr/>
            <p:nvPr/>
          </p:nvSpPr>
          <p:spPr bwMode="auto">
            <a:xfrm>
              <a:off x="6705600" y="5130800"/>
              <a:ext cx="482600" cy="381000"/>
            </a:xfrm>
            <a:prstGeom prst="rightBrace">
              <a:avLst>
                <a:gd name="adj1" fmla="val 22619"/>
                <a:gd name="adj2" fmla="val 50000"/>
              </a:avLst>
            </a:prstGeom>
            <a:solidFill>
              <a:srgbClr val="8D8DF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6600" y="5167412"/>
              <a:ext cx="19177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01012C"/>
                  </a:solidFill>
                  <a:latin typeface="Arial"/>
                  <a:cs typeface="Arial"/>
                </a:rPr>
                <a:t>Compose-by-addition</a:t>
              </a:r>
              <a:endParaRPr lang="en-US" sz="1400" dirty="0">
                <a:solidFill>
                  <a:srgbClr val="01012C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86600" y="6159501"/>
              <a:ext cx="19177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01012C"/>
                  </a:solidFill>
                  <a:latin typeface="Arial"/>
                  <a:cs typeface="Arial"/>
                </a:rPr>
                <a:t>Compose-by-addition</a:t>
              </a:r>
              <a:endParaRPr lang="en-US" sz="1400" dirty="0">
                <a:solidFill>
                  <a:srgbClr val="01012C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6692900" y="4737100"/>
            <a:ext cx="1536700" cy="1447800"/>
            <a:chOff x="6692900" y="4737100"/>
            <a:chExt cx="1536700" cy="1447800"/>
          </a:xfrm>
        </p:grpSpPr>
        <p:sp>
          <p:nvSpPr>
            <p:cNvPr id="11" name="TextBox 10"/>
            <p:cNvSpPr txBox="1"/>
            <p:nvPr/>
          </p:nvSpPr>
          <p:spPr>
            <a:xfrm>
              <a:off x="7086600" y="5707162"/>
              <a:ext cx="11430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01012C"/>
                  </a:solidFill>
                  <a:latin typeface="Arial"/>
                  <a:cs typeface="Arial"/>
                </a:rPr>
                <a:t>Decompose</a:t>
              </a:r>
              <a:endParaRPr lang="en-US" sz="1400" dirty="0">
                <a:solidFill>
                  <a:srgbClr val="01012C"/>
                </a:solidFill>
                <a:latin typeface="Arial"/>
                <a:cs typeface="Arial"/>
              </a:endParaRPr>
            </a:p>
          </p:txBody>
        </p:sp>
        <p:sp>
          <p:nvSpPr>
            <p:cNvPr id="16" name="Right Brace 15"/>
            <p:cNvSpPr/>
            <p:nvPr/>
          </p:nvSpPr>
          <p:spPr bwMode="auto">
            <a:xfrm>
              <a:off x="6692900" y="4737100"/>
              <a:ext cx="482600" cy="381000"/>
            </a:xfrm>
            <a:prstGeom prst="rightBrace">
              <a:avLst>
                <a:gd name="adj1" fmla="val 22619"/>
                <a:gd name="adj2" fmla="val 50000"/>
              </a:avLst>
            </a:prstGeom>
            <a:solidFill>
              <a:srgbClr val="8D8DF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" name="Right Brace 16"/>
            <p:cNvSpPr/>
            <p:nvPr/>
          </p:nvSpPr>
          <p:spPr bwMode="auto">
            <a:xfrm>
              <a:off x="6692900" y="5537200"/>
              <a:ext cx="482600" cy="647700"/>
            </a:xfrm>
            <a:prstGeom prst="rightBrace">
              <a:avLst>
                <a:gd name="adj1" fmla="val 22619"/>
                <a:gd name="adj2" fmla="val 50000"/>
              </a:avLst>
            </a:prstGeom>
            <a:solidFill>
              <a:srgbClr val="8D8DF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86600" y="4786412"/>
              <a:ext cx="11430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01012C"/>
                  </a:solidFill>
                  <a:latin typeface="Arial"/>
                  <a:cs typeface="Arial"/>
                </a:rPr>
                <a:t>Decompose</a:t>
              </a:r>
              <a:endParaRPr lang="en-US" sz="1400" dirty="0">
                <a:solidFill>
                  <a:srgbClr val="01012C"/>
                </a:solidFill>
                <a:latin typeface="Arial"/>
                <a:cs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 advTm="202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1143000"/>
          </a:xfrm>
        </p:spPr>
        <p:txBody>
          <a:bodyPr/>
          <a:lstStyle/>
          <a:p>
            <a:r>
              <a:rPr lang="en-US" sz="3200" dirty="0" smtClean="0"/>
              <a:t>New KC labeling (green line) produces a better fit than original KC model (blue line)</a:t>
            </a:r>
            <a:endParaRPr lang="en-US" sz="3200" dirty="0"/>
          </a:p>
        </p:txBody>
      </p:sp>
      <p:pic>
        <p:nvPicPr>
          <p:cNvPr id="1017858" name="Picture 2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74796"/>
            <a:ext cx="8195120" cy="499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45214" y="4324349"/>
            <a:ext cx="1786786" cy="2349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" charset="0"/>
            </a:endParaRPr>
          </a:p>
        </p:txBody>
      </p:sp>
    </p:spTree>
  </p:cSld>
  <p:clrMapOvr>
    <a:masterClrMapping/>
  </p:clrMapOvr>
  <p:transition xmlns:p14="http://schemas.microsoft.com/office/powerpoint/2010/main" advTm="135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/>
          <a:srcRect b="74517"/>
          <a:stretch>
            <a:fillRect/>
          </a:stretch>
        </p:blipFill>
        <p:spPr bwMode="auto">
          <a:xfrm>
            <a:off x="0" y="3365500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9600"/>
            <a:ext cx="1234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 t="72056" b="11072"/>
          <a:stretch>
            <a:fillRect/>
          </a:stretch>
        </p:blipFill>
        <p:spPr bwMode="auto">
          <a:xfrm>
            <a:off x="0" y="52070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82677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600" kern="0" dirty="0" smtClean="0">
                <a:solidFill>
                  <a:srgbClr val="FFFF00"/>
                </a:solidFill>
                <a:latin typeface="Verdana"/>
                <a:ea typeface="ＭＳ Ｐゴシック" charset="-128"/>
                <a:cs typeface="ＭＳ Ｐゴシック" charset="-128"/>
              </a:rPr>
              <a:t>New KC model better predicts data: </a:t>
            </a:r>
            <a:r>
              <a:rPr lang="en-US" sz="2800" kern="0" dirty="0" smtClean="0">
                <a:solidFill>
                  <a:srgbClr val="FFFF00"/>
                </a:solidFill>
                <a:latin typeface="Verdana"/>
                <a:ea typeface="ＭＳ Ｐゴシック" charset="-128"/>
                <a:cs typeface="ＭＳ Ｐゴシック" charset="-128"/>
              </a:rPr>
              <a:t>Verified by AIC, BIC, cross validation</a:t>
            </a:r>
            <a:endParaRPr lang="en-US" sz="3600" kern="0" dirty="0">
              <a:solidFill>
                <a:srgbClr val="FFFF00"/>
              </a:solidFill>
              <a:latin typeface="Verdana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685800" y="1981200"/>
            <a:ext cx="8001000" cy="176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Verdana"/>
                <a:ea typeface="ＭＳ Ｐゴシック" charset="-128"/>
              </a:rPr>
              <a:t>New KC model (</a:t>
            </a:r>
            <a:r>
              <a:rPr lang="en-US" sz="2000" kern="0" dirty="0" err="1" smtClean="0">
                <a:solidFill>
                  <a:srgbClr val="FFFFFF"/>
                </a:solidFill>
                <a:latin typeface="Verdana"/>
                <a:ea typeface="ＭＳ Ｐゴシック" charset="-128"/>
              </a:rPr>
              <a:t>DecomposeArith</a:t>
            </a:r>
            <a:r>
              <a:rPr lang="en-US" sz="2000" kern="0" dirty="0" smtClean="0">
                <a:solidFill>
                  <a:srgbClr val="FFFFFF"/>
                </a:solidFill>
                <a:latin typeface="Verdana"/>
                <a:ea typeface="ＭＳ Ｐゴシック" charset="-128"/>
              </a:rPr>
              <a:t>) splits “compose-by-addition” into 3, producing two new </a:t>
            </a:r>
            <a:r>
              <a:rPr lang="en-US" sz="2000" kern="0" dirty="0" err="1" smtClean="0">
                <a:solidFill>
                  <a:srgbClr val="FFFFFF"/>
                </a:solidFill>
                <a:latin typeface="Verdana"/>
                <a:ea typeface="ＭＳ Ｐゴシック" charset="-128"/>
              </a:rPr>
              <a:t>KCs</a:t>
            </a:r>
            <a:r>
              <a:rPr lang="en-US" sz="2000" kern="0" dirty="0" smtClean="0">
                <a:solidFill>
                  <a:srgbClr val="FFFFFF"/>
                </a:solidFill>
                <a:latin typeface="Verdana"/>
                <a:ea typeface="ＭＳ Ｐゴシック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Verdana"/>
                <a:ea typeface="ＭＳ Ｐゴシック" charset="-128"/>
              </a:rPr>
              <a:t>Predicts data better than prior model (Textbook New)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2100" y="5168900"/>
            <a:ext cx="6527800" cy="1282700"/>
            <a:chOff x="292100" y="5168900"/>
            <a:chExt cx="6527800" cy="128270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92100" y="5168900"/>
              <a:ext cx="1117600" cy="279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42900" y="6172200"/>
              <a:ext cx="1117600" cy="279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5956300" y="5207000"/>
              <a:ext cx="812800" cy="228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6007100" y="6210300"/>
              <a:ext cx="812800" cy="228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16500" y="3886200"/>
            <a:ext cx="41148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1012C"/>
                </a:solidFill>
                <a:latin typeface="Verdana"/>
              </a:rPr>
              <a:t>Small, but significant prediction improvement.  </a:t>
            </a:r>
            <a:r>
              <a:rPr lang="en-US" sz="1400" i="1" dirty="0" smtClean="0">
                <a:solidFill>
                  <a:srgbClr val="01012C"/>
                </a:solidFill>
                <a:latin typeface="Verdana"/>
              </a:rPr>
              <a:t>Is it practically important?</a:t>
            </a:r>
            <a:endParaRPr lang="en-US" sz="1400" i="1" dirty="0">
              <a:solidFill>
                <a:srgbClr val="01012C"/>
              </a:solidFill>
              <a:latin typeface="Verdana"/>
            </a:endParaRPr>
          </a:p>
        </p:txBody>
      </p:sp>
    </p:spTree>
  </p:cSld>
  <p:clrMapOvr>
    <a:masterClrMapping/>
  </p:clrMapOvr>
  <p:transition xmlns:p14="http://schemas.microsoft.com/office/powerpoint/2010/main" advTm="361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data-driven model to redesign tutor</a:t>
            </a:r>
            <a:endParaRPr lang="en-US" dirty="0"/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981200"/>
            <a:ext cx="4737100" cy="41148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1. Change adaptive </a:t>
            </a:r>
            <a:r>
              <a:rPr lang="en-US" sz="2000" dirty="0" err="1" smtClean="0"/>
              <a:t>prob</a:t>
            </a:r>
            <a:r>
              <a:rPr lang="en-US" sz="2000" dirty="0" smtClean="0"/>
              <a:t> selection</a:t>
            </a:r>
          </a:p>
          <a:p>
            <a:pPr lvl="1"/>
            <a:r>
              <a:rPr lang="en-US" sz="1800" dirty="0" smtClean="0"/>
              <a:t>New bars for discovered skills</a:t>
            </a:r>
          </a:p>
          <a:p>
            <a:pPr lvl="1"/>
            <a:r>
              <a:rPr lang="en-US" sz="1800" dirty="0" smtClean="0"/>
              <a:t>Adjust optimization parameters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2. Sequence for gentle slope</a:t>
            </a:r>
          </a:p>
          <a:p>
            <a:pPr lvl="1"/>
            <a:r>
              <a:rPr lang="en-US" sz="1800" dirty="0" smtClean="0"/>
              <a:t>Simple problems first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3. Create new problems to </a:t>
            </a:r>
            <a:br>
              <a:rPr lang="en-US" sz="2000" dirty="0" smtClean="0"/>
            </a:br>
            <a:r>
              <a:rPr lang="en-US" sz="2000" dirty="0" smtClean="0"/>
              <a:t>focus on planning </a:t>
            </a:r>
            <a:r>
              <a:rPr lang="en-US" sz="2000" dirty="0" err="1" smtClean="0"/>
              <a:t>KCs</a:t>
            </a:r>
            <a:endParaRPr lang="en-US" sz="2000" dirty="0" smtClean="0"/>
          </a:p>
          <a:p>
            <a:pPr lvl="1"/>
            <a:r>
              <a:rPr lang="en-US" sz="1800" dirty="0" smtClean="0"/>
              <a:t>Next slide ..</a:t>
            </a:r>
            <a:endParaRPr lang="en-US" sz="2000" dirty="0" smtClean="0"/>
          </a:p>
        </p:txBody>
      </p:sp>
      <p:grpSp>
        <p:nvGrpSpPr>
          <p:cNvPr id="2" name="Group 32"/>
          <p:cNvGrpSpPr/>
          <p:nvPr/>
        </p:nvGrpSpPr>
        <p:grpSpPr>
          <a:xfrm>
            <a:off x="5354517" y="1231899"/>
            <a:ext cx="3789483" cy="901701"/>
            <a:chOff x="5308599" y="1536699"/>
            <a:chExt cx="3789483" cy="901701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/>
            <a:srcRect b="32381"/>
            <a:stretch>
              <a:fillRect/>
            </a:stretch>
          </p:blipFill>
          <p:spPr bwMode="auto">
            <a:xfrm>
              <a:off x="5308599" y="1536699"/>
              <a:ext cx="3789483" cy="9017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7302500" y="2197100"/>
              <a:ext cx="1638300" cy="2286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900" b="1" dirty="0" smtClean="0">
                  <a:solidFill>
                    <a:srgbClr val="01012C"/>
                  </a:solidFill>
                  <a:latin typeface="Verdana"/>
                  <a:cs typeface="Verdana"/>
                </a:rPr>
                <a:t>Combine areas </a:t>
              </a:r>
              <a:endParaRPr lang="en-US" sz="900" b="1" dirty="0">
                <a:solidFill>
                  <a:srgbClr val="01012C"/>
                </a:solidFill>
                <a:latin typeface="Verdana"/>
                <a:cs typeface="Verdan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02500" y="1778000"/>
              <a:ext cx="1460500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900" b="1" dirty="0" smtClean="0">
                  <a:solidFill>
                    <a:srgbClr val="01012C"/>
                  </a:solidFill>
                  <a:latin typeface="Verdana"/>
                  <a:cs typeface="Verdana"/>
                </a:rPr>
                <a:t>Enter given values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02500" y="1981200"/>
              <a:ext cx="1739900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900" b="1" dirty="0" smtClean="0">
                  <a:solidFill>
                    <a:srgbClr val="01012C"/>
                  </a:solidFill>
                  <a:latin typeface="Verdana"/>
                  <a:cs typeface="Verdana"/>
                </a:rPr>
                <a:t>Find regular area            </a:t>
              </a: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5341817" y="2349499"/>
            <a:ext cx="3789483" cy="1333501"/>
            <a:chOff x="3111499" y="5283199"/>
            <a:chExt cx="3789483" cy="1333501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11499" y="5283199"/>
              <a:ext cx="3789483" cy="1333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5105400" y="5943600"/>
              <a:ext cx="1638300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900" b="1" dirty="0" smtClean="0">
                  <a:solidFill>
                    <a:srgbClr val="01012C"/>
                  </a:solidFill>
                  <a:latin typeface="Verdana"/>
                  <a:cs typeface="Verdana"/>
                </a:rPr>
                <a:t>Plan to combine areas </a:t>
              </a:r>
              <a:endParaRPr lang="en-US" sz="900" b="1" dirty="0">
                <a:solidFill>
                  <a:srgbClr val="01012C"/>
                </a:solidFill>
                <a:latin typeface="Verdana"/>
                <a:cs typeface="Verdan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5400" y="6134100"/>
              <a:ext cx="1638300" cy="2286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900" b="1" dirty="0" smtClean="0">
                  <a:solidFill>
                    <a:srgbClr val="01012C"/>
                  </a:solidFill>
                  <a:latin typeface="Verdana"/>
                  <a:cs typeface="Verdana"/>
                </a:rPr>
                <a:t>Combine areas </a:t>
              </a:r>
              <a:endParaRPr lang="en-US" sz="900" b="1" dirty="0">
                <a:solidFill>
                  <a:srgbClr val="01012C"/>
                </a:solidFill>
                <a:latin typeface="Verdana"/>
                <a:cs typeface="Verdan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05400" y="6337300"/>
              <a:ext cx="1460500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900" b="1" dirty="0" smtClean="0">
                  <a:solidFill>
                    <a:srgbClr val="01012C"/>
                  </a:solidFill>
                  <a:latin typeface="Verdana"/>
                  <a:cs typeface="Verdana"/>
                </a:rPr>
                <a:t>Subtract</a:t>
              </a:r>
              <a:endParaRPr lang="en-US" sz="900" b="1" dirty="0">
                <a:solidFill>
                  <a:srgbClr val="01012C"/>
                </a:solidFill>
                <a:latin typeface="Verdana"/>
                <a:cs typeface="Verdan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05400" y="5524500"/>
              <a:ext cx="1460500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900" b="1" dirty="0" smtClean="0">
                  <a:solidFill>
                    <a:srgbClr val="01012C"/>
                  </a:solidFill>
                  <a:latin typeface="Verdana"/>
                  <a:cs typeface="Verdana"/>
                </a:rPr>
                <a:t>Enter given values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05400" y="5727700"/>
              <a:ext cx="1739900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900" b="1" dirty="0" smtClean="0">
                  <a:solidFill>
                    <a:srgbClr val="01012C"/>
                  </a:solidFill>
                  <a:latin typeface="Verdana"/>
                  <a:cs typeface="Verdana"/>
                </a:rPr>
                <a:t>Find regular area            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141314" y="1898649"/>
            <a:ext cx="2002686" cy="1797051"/>
            <a:chOff x="7141314" y="1898649"/>
            <a:chExt cx="2002686" cy="1797051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7179414" y="1898649"/>
              <a:ext cx="1786786" cy="23495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7141314" y="2978149"/>
              <a:ext cx="2002686" cy="717551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  <p:cxnSp>
          <p:nvCxnSpPr>
            <p:cNvPr id="41" name="Straight Arrow Connector 40"/>
            <p:cNvCxnSpPr>
              <a:endCxn id="40" idx="7"/>
            </p:cNvCxnSpPr>
            <p:nvPr/>
          </p:nvCxnSpPr>
          <p:spPr bwMode="auto">
            <a:xfrm rot="5400000">
              <a:off x="8376491" y="2595123"/>
              <a:ext cx="962332" cy="138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6540500" y="2260600"/>
            <a:ext cx="2603500" cy="33855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b="1" i="1" dirty="0" smtClean="0">
                <a:solidFill>
                  <a:srgbClr val="01012C"/>
                </a:solidFill>
                <a:latin typeface="Times New Roman" pitchFamily="1" charset="0"/>
              </a:rPr>
              <a:t>Track planning separately!</a:t>
            </a:r>
            <a:endParaRPr lang="en-US" sz="1600" b="1" i="1" dirty="0">
              <a:solidFill>
                <a:srgbClr val="01012C"/>
              </a:solidFill>
              <a:latin typeface="Times New Roman" pitchFamily="1" charset="0"/>
            </a:endParaRPr>
          </a:p>
        </p:txBody>
      </p:sp>
      <p:grpSp>
        <p:nvGrpSpPr>
          <p:cNvPr id="6" name="Group 51"/>
          <p:cNvGrpSpPr/>
          <p:nvPr/>
        </p:nvGrpSpPr>
        <p:grpSpPr>
          <a:xfrm>
            <a:off x="4876800" y="3886200"/>
            <a:ext cx="4267200" cy="2317634"/>
            <a:chOff x="4876800" y="4419600"/>
            <a:chExt cx="4267200" cy="2317634"/>
          </a:xfrm>
        </p:grpSpPr>
        <p:pic>
          <p:nvPicPr>
            <p:cNvPr id="37" name="Picture 1" descr="fig1"/>
            <p:cNvPicPr>
              <a:picLocks noChangeAspect="1" noChangeArrowheads="1"/>
            </p:cNvPicPr>
            <p:nvPr/>
          </p:nvPicPr>
          <p:blipFill>
            <a:blip r:embed="rId5" cstate="print"/>
            <a:srcRect l="44892" r="18495" b="58634"/>
            <a:stretch>
              <a:fillRect/>
            </a:stretch>
          </p:blipFill>
          <p:spPr bwMode="auto">
            <a:xfrm>
              <a:off x="5829300" y="5473700"/>
              <a:ext cx="2590800" cy="1263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4" descr="AIED-V1.jpg"/>
            <p:cNvPicPr/>
            <p:nvPr/>
          </p:nvPicPr>
          <p:blipFill>
            <a:blip r:embed="rId6" cstate="print"/>
            <a:srcRect t="72103"/>
            <a:stretch>
              <a:fillRect/>
            </a:stretch>
          </p:blipFill>
          <p:spPr>
            <a:xfrm>
              <a:off x="4876800" y="4419600"/>
              <a:ext cx="4267200" cy="622300"/>
            </a:xfrm>
            <a:prstGeom prst="rect">
              <a:avLst/>
            </a:prstGeom>
          </p:spPr>
        </p:pic>
        <p:cxnSp>
          <p:nvCxnSpPr>
            <p:cNvPr id="46" name="Straight Arrow Connector 45"/>
            <p:cNvCxnSpPr/>
            <p:nvPr/>
          </p:nvCxnSpPr>
          <p:spPr bwMode="auto">
            <a:xfrm rot="16200000" flipH="1">
              <a:off x="6947742" y="5269661"/>
              <a:ext cx="365431" cy="115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7251700" y="5080000"/>
              <a:ext cx="1739900" cy="338554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sz="1600" b="1" i="1" dirty="0" smtClean="0">
                  <a:solidFill>
                    <a:srgbClr val="01012C"/>
                  </a:solidFill>
                  <a:latin typeface="Times New Roman" pitchFamily="1" charset="0"/>
                </a:rPr>
                <a:t>Fade scaffolding!</a:t>
              </a:r>
              <a:endParaRPr lang="en-US" sz="1600" b="1" i="1" dirty="0">
                <a:solidFill>
                  <a:srgbClr val="01012C"/>
                </a:solidFill>
                <a:latin typeface="Times New Roman" pitchFamily="1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296" y="89526"/>
            <a:ext cx="2837704" cy="1040774"/>
          </a:xfrm>
          <a:prstGeom prst="rect">
            <a:avLst/>
          </a:prstGeom>
        </p:spPr>
      </p:pic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674596" y="25400"/>
            <a:ext cx="1453404" cy="5969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31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20700"/>
            <a:ext cx="7772400" cy="1143000"/>
          </a:xfrm>
        </p:spPr>
        <p:txBody>
          <a:bodyPr/>
          <a:lstStyle/>
          <a:p>
            <a:r>
              <a:rPr lang="en-US" sz="3200" dirty="0" smtClean="0"/>
              <a:t>Study 2: Redesign to focus support on greatest student need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51000"/>
            <a:ext cx="7988300" cy="952500"/>
          </a:xfrm>
        </p:spPr>
        <p:txBody>
          <a:bodyPr/>
          <a:lstStyle/>
          <a:p>
            <a:r>
              <a:rPr lang="en-US" sz="2400" dirty="0" smtClean="0"/>
              <a:t>Isolate practice on planning step – decomposing complex problem into simpler ones</a:t>
            </a:r>
            <a:endParaRPr lang="en-US" sz="2400" dirty="0"/>
          </a:p>
        </p:txBody>
      </p:sp>
      <p:pic>
        <p:nvPicPr>
          <p:cNvPr id="8" name="Picture 7" descr="AIED-V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373" y="2503932"/>
            <a:ext cx="6683756" cy="4315968"/>
          </a:xfrm>
          <a:prstGeom prst="rect">
            <a:avLst/>
          </a:prstGeom>
        </p:spPr>
      </p:pic>
      <p:pic>
        <p:nvPicPr>
          <p:cNvPr id="7" name="Picture 6" descr="AIED-V9.jpg"/>
          <p:cNvPicPr>
            <a:picLocks noChangeAspect="1"/>
          </p:cNvPicPr>
          <p:nvPr/>
        </p:nvPicPr>
        <p:blipFill>
          <a:blip r:embed="rId3" cstate="print"/>
          <a:srcRect l="7290" t="87936" r="38177" b="7062"/>
          <a:stretch>
            <a:fillRect/>
          </a:stretch>
        </p:blipFill>
        <p:spPr>
          <a:xfrm>
            <a:off x="241300" y="6159500"/>
            <a:ext cx="8361830" cy="495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178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1012C"/>
                </a:solidFill>
              </a:rPr>
              <a:t>Model-based instruction is a better student experience</a:t>
            </a:r>
            <a:endParaRPr lang="en-US" dirty="0">
              <a:solidFill>
                <a:srgbClr val="01012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8500" y="2159000"/>
            <a:ext cx="3898900" cy="1104900"/>
          </a:xfrm>
        </p:spPr>
        <p:txBody>
          <a:bodyPr/>
          <a:lstStyle/>
          <a:p>
            <a:r>
              <a:rPr lang="en-US" dirty="0" smtClean="0">
                <a:solidFill>
                  <a:srgbClr val="01012C"/>
                </a:solidFill>
              </a:rPr>
              <a:t>More efficient: 25% less time</a:t>
            </a:r>
            <a:endParaRPr lang="en-US" dirty="0">
              <a:solidFill>
                <a:srgbClr val="01012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9238" y="3219452"/>
            <a:ext cx="3278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Instructional time (minutes) by step type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604066" y="3617284"/>
          <a:ext cx="3581400" cy="252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4584547" y="2159000"/>
            <a:ext cx="4203853" cy="4031301"/>
            <a:chOff x="4584547" y="2159000"/>
            <a:chExt cx="4203853" cy="4031301"/>
          </a:xfrm>
        </p:grpSpPr>
        <p:sp>
          <p:nvSpPr>
            <p:cNvPr id="11" name="TextBox 10"/>
            <p:cNvSpPr txBox="1"/>
            <p:nvPr/>
          </p:nvSpPr>
          <p:spPr>
            <a:xfrm>
              <a:off x="5093689" y="3219452"/>
              <a:ext cx="2880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Post-test % correct by item type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12" name="Chart 11"/>
            <p:cNvGraphicFramePr/>
            <p:nvPr/>
          </p:nvGraphicFramePr>
          <p:xfrm>
            <a:off x="4584547" y="3447101"/>
            <a:ext cx="33274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Content Placeholder 5"/>
            <p:cNvSpPr txBox="1">
              <a:spLocks/>
            </p:cNvSpPr>
            <p:nvPr/>
          </p:nvSpPr>
          <p:spPr bwMode="auto">
            <a:xfrm>
              <a:off x="4660900" y="2159000"/>
              <a:ext cx="4127500" cy="1143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0" hangingPunct="0">
                <a:spcBef>
                  <a:spcPct val="20000"/>
                </a:spcBef>
                <a:buSzPct val="100000"/>
                <a:buFontTx/>
                <a:buChar char="•"/>
                <a:defRPr/>
              </a:pPr>
              <a:r>
                <a:rPr lang="en-US" sz="2800" kern="0" dirty="0" smtClean="0">
                  <a:solidFill>
                    <a:srgbClr val="01012C"/>
                  </a:solidFill>
                  <a:latin typeface="Verdana"/>
                  <a:ea typeface="ＭＳ Ｐゴシック" charset="-128"/>
                  <a:cs typeface="ＭＳ Ｐゴシック" charset="-128"/>
                </a:rPr>
                <a:t>And better learning of planning skills</a:t>
              </a:r>
              <a:endParaRPr lang="en-US" sz="2800" kern="0" dirty="0">
                <a:solidFill>
                  <a:srgbClr val="01012C"/>
                </a:solidFill>
                <a:latin typeface="Verdana"/>
                <a:ea typeface="ＭＳ Ｐゴシック" charset="-128"/>
                <a:cs typeface="ＭＳ Ｐゴシック" charset="-128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 advTm="1081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 Principle</a:t>
            </a:r>
            <a:endParaRPr lang="en-US" dirty="0"/>
          </a:p>
        </p:txBody>
      </p:sp>
      <p:sp>
        <p:nvSpPr>
          <p:cNvPr id="982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36700"/>
            <a:ext cx="7772400" cy="4559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Which is better for student learning?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A. When </a:t>
            </a:r>
            <a:r>
              <a:rPr lang="en-US" sz="2000" dirty="0" smtClean="0"/>
              <a:t>words as narration &amp; identical text are presented i</a:t>
            </a:r>
            <a:r>
              <a:rPr lang="en-US" altLang="ko-KR" sz="2000" dirty="0" smtClean="0"/>
              <a:t>n </a:t>
            </a:r>
            <a:r>
              <a:rPr lang="en-US" altLang="ko-KR" sz="2000" dirty="0"/>
              <a:t>the presence of </a:t>
            </a:r>
            <a:r>
              <a:rPr lang="en-US" altLang="ko-KR" sz="2000" dirty="0" smtClean="0"/>
              <a:t>corresponding graphics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B. When words as narration </a:t>
            </a:r>
            <a:r>
              <a:rPr lang="en-US" sz="2000" dirty="0" smtClean="0"/>
              <a:t>(without identical text) is </a:t>
            </a:r>
            <a:r>
              <a:rPr lang="en-US" sz="2000" dirty="0"/>
              <a:t>presented i</a:t>
            </a:r>
            <a:r>
              <a:rPr lang="en-US" altLang="ko-KR" sz="2000" dirty="0"/>
              <a:t>n the presence of corresponding </a:t>
            </a:r>
            <a:r>
              <a:rPr lang="en-US" altLang="ko-KR" sz="2000" dirty="0" smtClean="0"/>
              <a:t>graphics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116"/>
          <a:stretch/>
        </p:blipFill>
        <p:spPr>
          <a:xfrm>
            <a:off x="379469" y="3531352"/>
            <a:ext cx="4150765" cy="3163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064" y="3219431"/>
            <a:ext cx="308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Graphics, narration, &amp; text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87337" y="3219431"/>
            <a:ext cx="308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Graphics &amp; narration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116"/>
          <a:stretch/>
        </p:blipFill>
        <p:spPr>
          <a:xfrm>
            <a:off x="4676332" y="3527794"/>
            <a:ext cx="4150765" cy="31637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48502" y="5436271"/>
            <a:ext cx="2707270" cy="4344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 Principle</a:t>
            </a:r>
            <a:endParaRPr lang="en-US" dirty="0"/>
          </a:p>
        </p:txBody>
      </p:sp>
      <p:sp>
        <p:nvSpPr>
          <p:cNvPr id="982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36700"/>
            <a:ext cx="7772400" cy="4559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Which is better for student learning?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A. When </a:t>
            </a:r>
            <a:r>
              <a:rPr lang="en-US" sz="2000" dirty="0" smtClean="0"/>
              <a:t>words as narration &amp; identical text are presented i</a:t>
            </a:r>
            <a:r>
              <a:rPr lang="en-US" altLang="ko-KR" sz="2000" dirty="0" smtClean="0"/>
              <a:t>n </a:t>
            </a:r>
            <a:r>
              <a:rPr lang="en-US" altLang="ko-KR" sz="2000" dirty="0"/>
              <a:t>the presence of </a:t>
            </a:r>
            <a:r>
              <a:rPr lang="en-US" altLang="ko-KR" sz="2000" dirty="0" smtClean="0"/>
              <a:t>corresponding graphics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B. When words as narration </a:t>
            </a:r>
            <a:r>
              <a:rPr lang="en-US" sz="2000" dirty="0" smtClean="0"/>
              <a:t>(without identical text) is </a:t>
            </a:r>
            <a:r>
              <a:rPr lang="en-US" sz="2000" dirty="0"/>
              <a:t>presented i</a:t>
            </a:r>
            <a:r>
              <a:rPr lang="en-US" altLang="ko-KR" sz="2000" dirty="0"/>
              <a:t>n the presence of corresponding graphics</a:t>
            </a:r>
            <a:endParaRPr lang="en-US" sz="2000" dirty="0"/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/>
              <a:t>Example: </a:t>
            </a:r>
            <a:r>
              <a:rPr lang="en-US" sz="2000" dirty="0"/>
              <a:t>L</a:t>
            </a:r>
            <a:r>
              <a:rPr lang="en-US" sz="2000" dirty="0" smtClean="0"/>
              <a:t>ightning </a:t>
            </a:r>
            <a:r>
              <a:rPr lang="en-US" sz="2000" dirty="0"/>
              <a:t>process is </a:t>
            </a:r>
            <a:r>
              <a:rPr lang="en-US" sz="2000" dirty="0" smtClean="0"/>
              <a:t>illustrated along with a narration and the identical text is or is not also on the screen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B. </a:t>
            </a:r>
            <a:r>
              <a:rPr lang="en-US" sz="2400" dirty="0" smtClean="0"/>
              <a:t>Spoken narration (without identical text) &amp; graphics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/>
              <a:t>Why</a:t>
            </a:r>
            <a:r>
              <a:rPr lang="en-US" sz="2400" i="1" dirty="0" smtClean="0"/>
              <a:t>?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400" dirty="0" smtClean="0"/>
              <a:t>We use separate </a:t>
            </a:r>
            <a:r>
              <a:rPr lang="en-US" altLang="ko-KR" sz="2400" dirty="0"/>
              <a:t>channels for processing verbal and pictorial </a:t>
            </a:r>
            <a:r>
              <a:rPr lang="en-US" altLang="ko-KR" sz="2400" dirty="0" smtClean="0"/>
              <a:t>materials, but each </a:t>
            </a:r>
            <a:r>
              <a:rPr lang="en-US" altLang="ko-KR" sz="2400" dirty="0"/>
              <a:t>channel is </a:t>
            </a:r>
            <a:r>
              <a:rPr lang="en-US" altLang="ko-KR" sz="2400" dirty="0" smtClean="0"/>
              <a:t>limited. Thus, </a:t>
            </a:r>
            <a:r>
              <a:rPr lang="en-US" altLang="ko-KR" sz="2400" dirty="0"/>
              <a:t>adding text overloads </a:t>
            </a:r>
            <a:r>
              <a:rPr lang="en-US" altLang="ko-KR" sz="2400" dirty="0" smtClean="0"/>
              <a:t>the visual channel.</a:t>
            </a:r>
            <a:endParaRPr lang="en-US" altLang="ko-KR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939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Redundancy Principle: Theory &amp; Evidence</a:t>
            </a:r>
            <a:endParaRPr lang="en-US" altLang="ko-KR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Contrasting theoretical predictions</a:t>
            </a:r>
          </a:p>
          <a:p>
            <a:pPr lvl="1"/>
            <a:r>
              <a:rPr lang="en-US" altLang="ko-KR" dirty="0" smtClean="0"/>
              <a:t>Information delivery theory: 3 delivery routes are better than 2</a:t>
            </a:r>
          </a:p>
          <a:p>
            <a:pPr lvl="2"/>
            <a:r>
              <a:rPr lang="en-US" altLang="ko-KR" dirty="0" smtClean="0"/>
              <a:t>Assumes that people learn by adding information to memory</a:t>
            </a:r>
          </a:p>
          <a:p>
            <a:pPr lvl="1"/>
            <a:r>
              <a:rPr lang="en-US" altLang="ko-KR" dirty="0" smtClean="0"/>
              <a:t>Multimedia learning theory</a:t>
            </a:r>
          </a:p>
          <a:p>
            <a:pPr lvl="2"/>
            <a:r>
              <a:rPr lang="en-US" altLang="ko-KR" dirty="0" smtClean="0"/>
              <a:t>Separate channels for processing verbal and pictorial materials</a:t>
            </a:r>
          </a:p>
          <a:p>
            <a:pPr lvl="2"/>
            <a:r>
              <a:rPr lang="en-US" altLang="ko-KR" dirty="0" smtClean="0"/>
              <a:t>Each channel is limited – adding text overloads visual channel</a:t>
            </a:r>
          </a:p>
          <a:p>
            <a:r>
              <a:rPr lang="en-US" altLang="ko-KR" dirty="0" smtClean="0"/>
              <a:t>Experimental evidence =&gt; Redundant text produces overload &amp; hurts learning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Overloading of Visual Channels With Two Visual Media Elements</a:t>
            </a:r>
            <a:endParaRPr lang="en-US" altLang="ko-KR" dirty="0"/>
          </a:p>
        </p:txBody>
      </p:sp>
      <p:sp>
        <p:nvSpPr>
          <p:cNvPr id="376845" name="Rectangle 13"/>
          <p:cNvSpPr>
            <a:spLocks noChangeArrowheads="1"/>
          </p:cNvSpPr>
          <p:nvPr/>
        </p:nvSpPr>
        <p:spPr bwMode="auto">
          <a:xfrm>
            <a:off x="611188" y="2403925"/>
            <a:ext cx="2305050" cy="3024187"/>
          </a:xfrm>
          <a:prstGeom prst="rect">
            <a:avLst/>
          </a:prstGeom>
          <a:solidFill>
            <a:srgbClr val="FFFF9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5650" y="2619825"/>
            <a:ext cx="2016125" cy="647700"/>
            <a:chOff x="612" y="1525"/>
            <a:chExt cx="1270" cy="408"/>
          </a:xfrm>
        </p:grpSpPr>
        <p:sp>
          <p:nvSpPr>
            <p:cNvPr id="376836" name="Rectangle 4"/>
            <p:cNvSpPr>
              <a:spLocks noChangeArrowheads="1"/>
            </p:cNvSpPr>
            <p:nvPr/>
          </p:nvSpPr>
          <p:spPr bwMode="auto">
            <a:xfrm>
              <a:off x="612" y="1525"/>
              <a:ext cx="1270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837" name="Text Box 5"/>
            <p:cNvSpPr txBox="1">
              <a:spLocks noChangeArrowheads="1"/>
            </p:cNvSpPr>
            <p:nvPr/>
          </p:nvSpPr>
          <p:spPr bwMode="auto">
            <a:xfrm>
              <a:off x="657" y="1570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 b="1">
                  <a:latin typeface="Times New Roman" charset="0"/>
                </a:rPr>
                <a:t>ANIMATION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5650" y="3554862"/>
            <a:ext cx="2016125" cy="647700"/>
            <a:chOff x="612" y="1525"/>
            <a:chExt cx="1270" cy="408"/>
          </a:xfrm>
        </p:grpSpPr>
        <p:sp>
          <p:nvSpPr>
            <p:cNvPr id="376840" name="Rectangle 8"/>
            <p:cNvSpPr>
              <a:spLocks noChangeArrowheads="1"/>
            </p:cNvSpPr>
            <p:nvPr/>
          </p:nvSpPr>
          <p:spPr bwMode="auto">
            <a:xfrm>
              <a:off x="612" y="1525"/>
              <a:ext cx="1270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841" name="Text Box 9"/>
            <p:cNvSpPr txBox="1">
              <a:spLocks noChangeArrowheads="1"/>
            </p:cNvSpPr>
            <p:nvPr/>
          </p:nvSpPr>
          <p:spPr bwMode="auto">
            <a:xfrm>
              <a:off x="657" y="1570"/>
              <a:ext cx="12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>
                  <a:latin typeface="Times New Roman" charset="0"/>
                </a:rPr>
                <a:t>PRINTED WORDS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55650" y="4491487"/>
            <a:ext cx="2016125" cy="647700"/>
            <a:chOff x="612" y="1525"/>
            <a:chExt cx="1270" cy="408"/>
          </a:xfrm>
        </p:grpSpPr>
        <p:sp>
          <p:nvSpPr>
            <p:cNvPr id="376843" name="Rectangle 11"/>
            <p:cNvSpPr>
              <a:spLocks noChangeArrowheads="1"/>
            </p:cNvSpPr>
            <p:nvPr/>
          </p:nvSpPr>
          <p:spPr bwMode="auto">
            <a:xfrm>
              <a:off x="612" y="1525"/>
              <a:ext cx="1270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844" name="Text Box 12"/>
            <p:cNvSpPr txBox="1">
              <a:spLocks noChangeArrowheads="1"/>
            </p:cNvSpPr>
            <p:nvPr/>
          </p:nvSpPr>
          <p:spPr bwMode="auto">
            <a:xfrm>
              <a:off x="657" y="1570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 b="1">
                  <a:latin typeface="Times New Roman" charset="0"/>
                </a:rPr>
                <a:t>NARRATION</a:t>
              </a:r>
            </a:p>
          </p:txBody>
        </p:sp>
      </p:grpSp>
      <p:sp>
        <p:nvSpPr>
          <p:cNvPr id="376846" name="Rectangle 14"/>
          <p:cNvSpPr>
            <a:spLocks noChangeArrowheads="1"/>
          </p:cNvSpPr>
          <p:nvPr/>
        </p:nvSpPr>
        <p:spPr bwMode="auto">
          <a:xfrm>
            <a:off x="3419475" y="2403925"/>
            <a:ext cx="2305050" cy="3024187"/>
          </a:xfrm>
          <a:prstGeom prst="rect">
            <a:avLst/>
          </a:prstGeom>
          <a:solidFill>
            <a:srgbClr val="FFFF9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47" name="Rectangle 15"/>
          <p:cNvSpPr>
            <a:spLocks noChangeArrowheads="1"/>
          </p:cNvSpPr>
          <p:nvPr/>
        </p:nvSpPr>
        <p:spPr bwMode="auto">
          <a:xfrm>
            <a:off x="6300788" y="2403925"/>
            <a:ext cx="2305050" cy="3024187"/>
          </a:xfrm>
          <a:prstGeom prst="rect">
            <a:avLst/>
          </a:prstGeom>
          <a:solidFill>
            <a:srgbClr val="FFFF9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49" name="Rectangle 17"/>
          <p:cNvSpPr>
            <a:spLocks noChangeArrowheads="1"/>
          </p:cNvSpPr>
          <p:nvPr/>
        </p:nvSpPr>
        <p:spPr bwMode="auto">
          <a:xfrm>
            <a:off x="3851275" y="2980187"/>
            <a:ext cx="1439863" cy="698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b="1">
                <a:latin typeface="Times New Roman" charset="0"/>
              </a:rPr>
              <a:t>EYES</a:t>
            </a:r>
          </a:p>
        </p:txBody>
      </p:sp>
      <p:sp>
        <p:nvSpPr>
          <p:cNvPr id="376850" name="Rectangle 18"/>
          <p:cNvSpPr>
            <a:spLocks noChangeArrowheads="1"/>
          </p:cNvSpPr>
          <p:nvPr/>
        </p:nvSpPr>
        <p:spPr bwMode="auto">
          <a:xfrm>
            <a:off x="3851275" y="4132712"/>
            <a:ext cx="1439863" cy="698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b="1">
                <a:latin typeface="Times New Roman" charset="0"/>
              </a:rPr>
              <a:t>EARS</a:t>
            </a:r>
          </a:p>
        </p:txBody>
      </p:sp>
      <p:sp>
        <p:nvSpPr>
          <p:cNvPr id="376851" name="Rectangle 19"/>
          <p:cNvSpPr>
            <a:spLocks noChangeArrowheads="1"/>
          </p:cNvSpPr>
          <p:nvPr/>
        </p:nvSpPr>
        <p:spPr bwMode="auto">
          <a:xfrm>
            <a:off x="6443663" y="2980187"/>
            <a:ext cx="2016125" cy="698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1800" b="1">
                <a:latin typeface="Times New Roman" charset="0"/>
              </a:rPr>
              <a:t>VISUAL </a:t>
            </a:r>
          </a:p>
          <a:p>
            <a:pPr algn="ctr"/>
            <a:r>
              <a:rPr lang="en-US" altLang="ko-KR" sz="1800" b="1">
                <a:latin typeface="Times New Roman" charset="0"/>
              </a:rPr>
              <a:t>COMPONENT</a:t>
            </a:r>
          </a:p>
        </p:txBody>
      </p:sp>
      <p:sp>
        <p:nvSpPr>
          <p:cNvPr id="376852" name="Rectangle 20"/>
          <p:cNvSpPr>
            <a:spLocks noChangeArrowheads="1"/>
          </p:cNvSpPr>
          <p:nvPr/>
        </p:nvSpPr>
        <p:spPr bwMode="auto">
          <a:xfrm>
            <a:off x="6443663" y="4132712"/>
            <a:ext cx="2016125" cy="698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1800" b="1">
                <a:latin typeface="Times New Roman" charset="0"/>
              </a:rPr>
              <a:t>AUDITORY</a:t>
            </a:r>
          </a:p>
          <a:p>
            <a:pPr algn="ctr"/>
            <a:r>
              <a:rPr lang="en-US" altLang="ko-KR" sz="1800" b="1">
                <a:latin typeface="Times New Roman" charset="0"/>
              </a:rPr>
              <a:t>COMPONENT</a:t>
            </a:r>
          </a:p>
        </p:txBody>
      </p:sp>
      <p:cxnSp>
        <p:nvCxnSpPr>
          <p:cNvPr id="376853" name="AutoShape 21"/>
          <p:cNvCxnSpPr>
            <a:cxnSpLocks noChangeShapeType="1"/>
            <a:endCxn id="376849" idx="1"/>
          </p:cNvCxnSpPr>
          <p:nvPr/>
        </p:nvCxnSpPr>
        <p:spPr bwMode="auto">
          <a:xfrm>
            <a:off x="2771775" y="2889700"/>
            <a:ext cx="1079500" cy="439737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376854" name="AutoShape 22"/>
          <p:cNvCxnSpPr>
            <a:cxnSpLocks noChangeShapeType="1"/>
            <a:endCxn id="376849" idx="1"/>
          </p:cNvCxnSpPr>
          <p:nvPr/>
        </p:nvCxnSpPr>
        <p:spPr bwMode="auto">
          <a:xfrm flipV="1">
            <a:off x="2771775" y="3329437"/>
            <a:ext cx="1079500" cy="549275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376856" name="AutoShape 24"/>
          <p:cNvCxnSpPr>
            <a:cxnSpLocks noChangeShapeType="1"/>
            <a:endCxn id="376850" idx="1"/>
          </p:cNvCxnSpPr>
          <p:nvPr/>
        </p:nvCxnSpPr>
        <p:spPr bwMode="auto">
          <a:xfrm flipV="1">
            <a:off x="2771775" y="4481962"/>
            <a:ext cx="1079500" cy="333375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376857" name="AutoShape 25"/>
          <p:cNvCxnSpPr>
            <a:cxnSpLocks noChangeShapeType="1"/>
            <a:stCxn id="376849" idx="3"/>
            <a:endCxn id="376851" idx="1"/>
          </p:cNvCxnSpPr>
          <p:nvPr/>
        </p:nvCxnSpPr>
        <p:spPr bwMode="auto">
          <a:xfrm>
            <a:off x="5291138" y="3329437"/>
            <a:ext cx="1152525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376858" name="AutoShape 26"/>
          <p:cNvCxnSpPr>
            <a:cxnSpLocks noChangeShapeType="1"/>
            <a:stCxn id="376850" idx="3"/>
            <a:endCxn id="376852" idx="1"/>
          </p:cNvCxnSpPr>
          <p:nvPr/>
        </p:nvCxnSpPr>
        <p:spPr bwMode="auto">
          <a:xfrm>
            <a:off x="5291138" y="4481962"/>
            <a:ext cx="1152525" cy="0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376859" name="Text Box 27"/>
          <p:cNvSpPr txBox="1">
            <a:spLocks noChangeArrowheads="1"/>
          </p:cNvSpPr>
          <p:nvPr/>
        </p:nvSpPr>
        <p:spPr bwMode="auto">
          <a:xfrm>
            <a:off x="827088" y="168320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>
                <a:latin typeface="Times New Roman" charset="0"/>
              </a:rPr>
              <a:t>MULTIMEDIA PRESENTATION</a:t>
            </a:r>
          </a:p>
        </p:txBody>
      </p:sp>
      <p:sp>
        <p:nvSpPr>
          <p:cNvPr id="376860" name="Text Box 28"/>
          <p:cNvSpPr txBox="1">
            <a:spLocks noChangeArrowheads="1"/>
          </p:cNvSpPr>
          <p:nvPr/>
        </p:nvSpPr>
        <p:spPr bwMode="auto">
          <a:xfrm>
            <a:off x="3852863" y="1611762"/>
            <a:ext cx="1366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>
                <a:latin typeface="Times New Roman" charset="0"/>
              </a:rPr>
              <a:t>SENSORY MEMORY</a:t>
            </a:r>
          </a:p>
        </p:txBody>
      </p:sp>
      <p:sp>
        <p:nvSpPr>
          <p:cNvPr id="376861" name="Text Box 29"/>
          <p:cNvSpPr txBox="1">
            <a:spLocks noChangeArrowheads="1"/>
          </p:cNvSpPr>
          <p:nvPr/>
        </p:nvSpPr>
        <p:spPr bwMode="auto">
          <a:xfrm>
            <a:off x="6659563" y="1611762"/>
            <a:ext cx="1366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>
                <a:latin typeface="Times New Roman" charset="0"/>
              </a:rPr>
              <a:t>WORKINGMEMORY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632" y="274638"/>
            <a:ext cx="4005459" cy="1143000"/>
          </a:xfrm>
        </p:spPr>
        <p:txBody>
          <a:bodyPr>
            <a:noAutofit/>
          </a:bodyPr>
          <a:lstStyle/>
          <a:p>
            <a:r>
              <a:rPr lang="en-US" altLang="ko-KR" sz="3200" dirty="0" smtClean="0"/>
              <a:t>Exceptions to Redundancy Principle</a:t>
            </a:r>
            <a:endParaRPr lang="en-US" altLang="ko-KR" sz="32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633" y="1570726"/>
            <a:ext cx="3849484" cy="4555437"/>
          </a:xfrm>
        </p:spPr>
        <p:txBody>
          <a:bodyPr>
            <a:normAutofit fontScale="47500" lnSpcReduction="20000"/>
          </a:bodyPr>
          <a:lstStyle/>
          <a:p>
            <a:r>
              <a:rPr lang="en-US" altLang="ko-KR" dirty="0" smtClean="0"/>
              <a:t>Consider using both narration &amp; </a:t>
            </a:r>
            <a:br>
              <a:rPr lang="en-US" altLang="ko-KR" dirty="0" smtClean="0"/>
            </a:br>
            <a:r>
              <a:rPr lang="en-US" altLang="ko-KR" dirty="0" smtClean="0"/>
              <a:t>onscreen text when:</a:t>
            </a:r>
          </a:p>
          <a:p>
            <a:pPr lvl="1"/>
            <a:r>
              <a:rPr lang="en-US" altLang="ko-KR" dirty="0" smtClean="0"/>
              <a:t>There is no pictorial presentation</a:t>
            </a:r>
          </a:p>
          <a:p>
            <a:pPr lvl="1"/>
            <a:r>
              <a:rPr lang="en-US" altLang="ko-KR" dirty="0" smtClean="0"/>
              <a:t>The learner has ample time to process the pictures and words</a:t>
            </a:r>
          </a:p>
          <a:p>
            <a:pPr lvl="2"/>
            <a:r>
              <a:rPr lang="en-US" altLang="ko-KR" dirty="0" smtClean="0"/>
              <a:t>Presented sequentially</a:t>
            </a:r>
          </a:p>
          <a:p>
            <a:pPr lvl="2"/>
            <a:r>
              <a:rPr lang="en-US" altLang="ko-KR" dirty="0" smtClean="0"/>
              <a:t>Presentation pace is sufficiently slow</a:t>
            </a:r>
          </a:p>
          <a:p>
            <a:pPr lvl="1"/>
            <a:r>
              <a:rPr lang="en-US" altLang="ko-KR" dirty="0" smtClean="0"/>
              <a:t>The learner is likely to have difficulty processing spoken words	</a:t>
            </a:r>
          </a:p>
          <a:p>
            <a:pPr lvl="1"/>
            <a:r>
              <a:rPr lang="en-US" altLang="ko-KR" dirty="0" smtClean="0"/>
              <a:t>Highlighting a few key words next to corresponding parts of the graphic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Psychological Reasons for Exceptions</a:t>
            </a:r>
          </a:p>
          <a:p>
            <a:pPr lvl="1"/>
            <a:r>
              <a:rPr lang="en-US" altLang="ko-KR" dirty="0" smtClean="0"/>
              <a:t>When onscreen text does not add to learner’s processing demands (does not overload) </a:t>
            </a:r>
          </a:p>
          <a:p>
            <a:pPr lvl="1"/>
            <a:r>
              <a:rPr lang="en-US" altLang="ko-KR" dirty="0" smtClean="0"/>
              <a:t>When spoken material may be hard to process</a:t>
            </a:r>
          </a:p>
          <a:p>
            <a:pPr lvl="2"/>
            <a:r>
              <a:rPr lang="en-US" altLang="ko-KR" dirty="0" smtClean="0"/>
              <a:t>Seeing &amp; hearing the words provides a benefit </a:t>
            </a:r>
          </a:p>
          <a:p>
            <a:pPr lvl="2"/>
            <a:r>
              <a:rPr lang="en-US" altLang="ko-KR" dirty="0" smtClean="0"/>
              <a:t>Technical subjects with jargon, Foreign language learning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54527" y="158445"/>
            <a:ext cx="4968898" cy="3382104"/>
            <a:chOff x="3754527" y="158445"/>
            <a:chExt cx="4968898" cy="3382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5792" y="158445"/>
              <a:ext cx="3897633" cy="3382104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>
              <a:endCxn id="3" idx="1"/>
            </p:cNvCxnSpPr>
            <p:nvPr/>
          </p:nvCxnSpPr>
          <p:spPr>
            <a:xfrm flipV="1">
              <a:off x="3754527" y="1849497"/>
              <a:ext cx="1071265" cy="211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95786" y="3438670"/>
            <a:ext cx="4854513" cy="3228830"/>
            <a:chOff x="3895786" y="3438670"/>
            <a:chExt cx="4854513" cy="32288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2924" y="3620366"/>
              <a:ext cx="3937375" cy="304713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3895786" y="3438670"/>
              <a:ext cx="950562" cy="683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Might CTA results change how you apply the Redundancy Principle?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355600"/>
            <a:ext cx="6184900" cy="1143000"/>
          </a:xfrm>
        </p:spPr>
        <p:txBody>
          <a:bodyPr lIns="90488" tIns="44450" rIns="90488" bIns="44450" anchor="ctr"/>
          <a:lstStyle/>
          <a:p>
            <a:r>
              <a:rPr lang="en-US" sz="3000" dirty="0"/>
              <a:t>Geometry Tutor </a:t>
            </a:r>
            <a:br>
              <a:rPr lang="en-US" sz="3000" dirty="0"/>
            </a:br>
            <a:r>
              <a:rPr lang="en-US" sz="2100" dirty="0"/>
              <a:t>Scaffolding problem decomposition</a:t>
            </a:r>
            <a:endParaRPr lang="en-US" sz="34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3100" y="5626100"/>
            <a:ext cx="7772400" cy="1079500"/>
          </a:xfrm>
        </p:spPr>
        <p:txBody>
          <a:bodyPr lIns="90488" tIns="44450" rIns="90488" bIns="44450"/>
          <a:lstStyle/>
          <a:p>
            <a:pPr lvl="0"/>
            <a:r>
              <a:rPr lang="en-US" dirty="0" smtClean="0"/>
              <a:t>Performance on many steps in many problems produce learning curves …</a:t>
            </a:r>
          </a:p>
          <a:p>
            <a:endParaRPr lang="en-US" dirty="0"/>
          </a:p>
        </p:txBody>
      </p:sp>
      <p:pic>
        <p:nvPicPr>
          <p:cNvPr id="106500" name="Picture 5"/>
          <p:cNvPicPr>
            <a:picLocks noChangeAspect="1" noChangeArrowheads="1"/>
          </p:cNvPicPr>
          <p:nvPr/>
        </p:nvPicPr>
        <p:blipFill>
          <a:blip r:embed="rId3"/>
          <a:srcRect b="24772"/>
          <a:stretch>
            <a:fillRect/>
          </a:stretch>
        </p:blipFill>
        <p:spPr bwMode="auto">
          <a:xfrm>
            <a:off x="520700" y="1628775"/>
            <a:ext cx="8067675" cy="393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76800" y="292100"/>
            <a:ext cx="4013200" cy="3251200"/>
            <a:chOff x="3080" y="184"/>
            <a:chExt cx="2528" cy="2048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4136" y="1392"/>
              <a:ext cx="1088" cy="840"/>
            </a:xfrm>
            <a:prstGeom prst="ellipse">
              <a:avLst/>
            </a:prstGeom>
            <a:noFill/>
            <a:ln w="28575">
              <a:solidFill>
                <a:srgbClr val="FF292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solidFill>
                  <a:srgbClr val="FF2929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6503" name="Oval 7"/>
            <p:cNvSpPr>
              <a:spLocks noChangeArrowheads="1"/>
            </p:cNvSpPr>
            <p:nvPr/>
          </p:nvSpPr>
          <p:spPr bwMode="auto">
            <a:xfrm>
              <a:off x="3080" y="1240"/>
              <a:ext cx="696" cy="440"/>
            </a:xfrm>
            <a:prstGeom prst="ellipse">
              <a:avLst/>
            </a:prstGeom>
            <a:noFill/>
            <a:ln w="28575">
              <a:solidFill>
                <a:srgbClr val="FF292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solidFill>
                  <a:srgbClr val="FF2929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6504" name="Line 10"/>
            <p:cNvSpPr>
              <a:spLocks noChangeShapeType="1"/>
            </p:cNvSpPr>
            <p:nvPr/>
          </p:nvSpPr>
          <p:spPr bwMode="auto">
            <a:xfrm flipH="1">
              <a:off x="3632" y="672"/>
              <a:ext cx="885" cy="592"/>
            </a:xfrm>
            <a:prstGeom prst="line">
              <a:avLst/>
            </a:prstGeom>
            <a:noFill/>
            <a:ln w="28575">
              <a:solidFill>
                <a:srgbClr val="FF292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  <p:sp>
          <p:nvSpPr>
            <p:cNvPr id="106505" name="Text Box 11"/>
            <p:cNvSpPr txBox="1">
              <a:spLocks noChangeArrowheads="1"/>
            </p:cNvSpPr>
            <p:nvPr/>
          </p:nvSpPr>
          <p:spPr bwMode="auto">
            <a:xfrm>
              <a:off x="4528" y="184"/>
              <a:ext cx="1080" cy="640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1012C"/>
                  </a:solidFill>
                  <a:latin typeface="Times New Roman" pitchFamily="1" charset="0"/>
                  <a:ea typeface="ＭＳ Ｐゴシック" charset="-128"/>
                  <a:cs typeface="ＭＳ Ｐゴシック" charset="-128"/>
                </a:rPr>
                <a:t>Problem decomposition support</a:t>
              </a:r>
            </a:p>
          </p:txBody>
        </p:sp>
        <p:sp>
          <p:nvSpPr>
            <p:cNvPr id="106506" name="Line 12"/>
            <p:cNvSpPr>
              <a:spLocks noChangeShapeType="1"/>
            </p:cNvSpPr>
            <p:nvPr/>
          </p:nvSpPr>
          <p:spPr bwMode="auto">
            <a:xfrm flipH="1">
              <a:off x="4688" y="832"/>
              <a:ext cx="149" cy="560"/>
            </a:xfrm>
            <a:prstGeom prst="line">
              <a:avLst/>
            </a:prstGeom>
            <a:noFill/>
            <a:ln w="28575">
              <a:solidFill>
                <a:srgbClr val="FF2929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FFFFFF"/>
                </a:solidFill>
                <a:latin typeface="Times New Roman" pitchFamily="1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 advTm="3175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.3|4.6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:|9.5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6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2|5.8|2.1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5|1|0.8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8">
      <a:dk1>
        <a:srgbClr val="808080"/>
      </a:dk1>
      <a:lt1>
        <a:srgbClr val="FFFFFF"/>
      </a:lt1>
      <a:dk2>
        <a:srgbClr val="01012C"/>
      </a:dk2>
      <a:lt2>
        <a:srgbClr val="FFFF00"/>
      </a:lt2>
      <a:accent1>
        <a:srgbClr val="00CC99"/>
      </a:accent1>
      <a:accent2>
        <a:srgbClr val="3333CC"/>
      </a:accent2>
      <a:accent3>
        <a:srgbClr val="AAAAAC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808080"/>
        </a:dk1>
        <a:lt1>
          <a:srgbClr val="FFFFFF"/>
        </a:lt1>
        <a:dk2>
          <a:srgbClr val="01012C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C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8">
      <a:dk1>
        <a:srgbClr val="808080"/>
      </a:dk1>
      <a:lt1>
        <a:srgbClr val="FFFFFF"/>
      </a:lt1>
      <a:dk2>
        <a:srgbClr val="01012C"/>
      </a:dk2>
      <a:lt2>
        <a:srgbClr val="FFFF00"/>
      </a:lt2>
      <a:accent1>
        <a:srgbClr val="00CC99"/>
      </a:accent1>
      <a:accent2>
        <a:srgbClr val="3333CC"/>
      </a:accent2>
      <a:accent3>
        <a:srgbClr val="AAAAAC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808080"/>
        </a:dk1>
        <a:lt1>
          <a:srgbClr val="FFFFFF"/>
        </a:lt1>
        <a:dk2>
          <a:srgbClr val="01012C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C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39347</TotalTime>
  <Words>930</Words>
  <Application>Microsoft Macintosh PowerPoint</Application>
  <PresentationFormat>On-screen Show (4:3)</PresentationFormat>
  <Paragraphs>201</Paragraphs>
  <Slides>25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1_Blank Presentation</vt:lpstr>
      <vt:lpstr>2_Blank Presentation</vt:lpstr>
      <vt:lpstr>Document</vt:lpstr>
      <vt:lpstr>Applying the Redundancy Principle (Chapter 7)  And using e-learning data for CTA</vt:lpstr>
      <vt:lpstr>Redundancy Principle</vt:lpstr>
      <vt:lpstr>Redundancy Principle</vt:lpstr>
      <vt:lpstr>Redundancy Principle</vt:lpstr>
      <vt:lpstr>Redundancy Principle: Theory &amp; Evidence</vt:lpstr>
      <vt:lpstr>Overloading of Visual Channels With Two Visual Media Elements</vt:lpstr>
      <vt:lpstr>Exceptions to Redundancy Principle</vt:lpstr>
      <vt:lpstr>Might CTA results change how you apply the Redundancy Principle? </vt:lpstr>
      <vt:lpstr>Geometry Tutor  Scaffolding problem decomposition</vt:lpstr>
      <vt:lpstr>Sample of log data used to generate learning curves</vt:lpstr>
      <vt:lpstr>Cognitive Task Analysis using DataShop’s learning curve tools</vt:lpstr>
      <vt:lpstr>Cognitive Task Analysis using DataShop’s learning curve tools</vt:lpstr>
      <vt:lpstr>Visualizing learning curves to find opportunities for improvement</vt:lpstr>
      <vt:lpstr>Can statistically test for “smoothness” of learning curve =&gt; Additive Factors Model (AFM)</vt:lpstr>
      <vt:lpstr>“Compose-by-addition” KC shows no apparent learning, slope is flat, γk = 0</vt:lpstr>
      <vt:lpstr>Labeled steps vary in error rate =&gt;  KC labeling is wrong =&gt;  Inspect problems to find new difficulty factors</vt:lpstr>
      <vt:lpstr>Why are some “compose-by-addition” steps harder than others?</vt:lpstr>
      <vt:lpstr>Why are some “compose-by-addition” steps harder than others?</vt:lpstr>
      <vt:lpstr>Hypothesis: Difference is in how much planning is needed</vt:lpstr>
      <vt:lpstr>Problem steps with new KC labels</vt:lpstr>
      <vt:lpstr>New KC labeling (green line) produces a better fit than original KC model (blue line)</vt:lpstr>
      <vt:lpstr>PowerPoint Presentation</vt:lpstr>
      <vt:lpstr>Use data-driven model to redesign tutor</vt:lpstr>
      <vt:lpstr>Study 2: Redesign to focus support on greatest student need</vt:lpstr>
      <vt:lpstr>Model-based instruction is a better student experience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Clark</dc:creator>
  <cp:lastModifiedBy>Elicabeth McLaughlin</cp:lastModifiedBy>
  <cp:revision>515</cp:revision>
  <cp:lastPrinted>2013-08-29T17:19:44Z</cp:lastPrinted>
  <dcterms:created xsi:type="dcterms:W3CDTF">2013-10-05T20:41:16Z</dcterms:created>
  <dcterms:modified xsi:type="dcterms:W3CDTF">2015-10-08T16:31:46Z</dcterms:modified>
</cp:coreProperties>
</file>