
<file path=[Content_Types].xml><?xml version="1.0" encoding="utf-8"?>
<Types xmlns="http://schemas.openxmlformats.org/package/2006/content-types">
  <Override PartName="/ppt/tags/tag5.xml" ContentType="application/vnd.openxmlformats-officedocument.presentationml.tags+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tags/tag4.xml" ContentType="application/vnd.openxmlformats-officedocument.presentationml.tags+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tags/tag3.xml" ContentType="application/vnd.openxmlformats-officedocument.presentationml.tags+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tags/tag2.xml" ContentType="application/vnd.openxmlformats-officedocument.presentationml.tags+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24.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4506" r:id="rId1"/>
  </p:sldMasterIdLst>
  <p:notesMasterIdLst>
    <p:notesMasterId r:id="rId37"/>
  </p:notesMasterIdLst>
  <p:handoutMasterIdLst>
    <p:handoutMasterId r:id="rId38"/>
  </p:handoutMasterIdLst>
  <p:sldIdLst>
    <p:sldId id="266" r:id="rId2"/>
    <p:sldId id="672" r:id="rId3"/>
    <p:sldId id="738" r:id="rId4"/>
    <p:sldId id="720" r:id="rId5"/>
    <p:sldId id="721" r:id="rId6"/>
    <p:sldId id="722" r:id="rId7"/>
    <p:sldId id="740" r:id="rId8"/>
    <p:sldId id="741" r:id="rId9"/>
    <p:sldId id="723" r:id="rId10"/>
    <p:sldId id="724" r:id="rId11"/>
    <p:sldId id="725" r:id="rId12"/>
    <p:sldId id="726" r:id="rId13"/>
    <p:sldId id="727" r:id="rId14"/>
    <p:sldId id="742" r:id="rId15"/>
    <p:sldId id="728" r:id="rId16"/>
    <p:sldId id="729" r:id="rId17"/>
    <p:sldId id="730" r:id="rId18"/>
    <p:sldId id="731" r:id="rId19"/>
    <p:sldId id="732" r:id="rId20"/>
    <p:sldId id="733" r:id="rId21"/>
    <p:sldId id="734" r:id="rId22"/>
    <p:sldId id="735" r:id="rId23"/>
    <p:sldId id="749" r:id="rId24"/>
    <p:sldId id="755" r:id="rId25"/>
    <p:sldId id="746" r:id="rId26"/>
    <p:sldId id="756" r:id="rId27"/>
    <p:sldId id="757" r:id="rId28"/>
    <p:sldId id="750" r:id="rId29"/>
    <p:sldId id="752" r:id="rId30"/>
    <p:sldId id="754" r:id="rId31"/>
    <p:sldId id="743" r:id="rId32"/>
    <p:sldId id="747" r:id="rId33"/>
    <p:sldId id="769" r:id="rId34"/>
    <p:sldId id="736" r:id="rId35"/>
    <p:sldId id="466"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showPr showNarration="1" useTimings="0">
    <p:present/>
    <p:sldAll/>
    <p:penClr>
      <a:schemeClr val="tx1"/>
    </p:penClr>
  </p:showPr>
  <p:clrMru>
    <a:srgbClr val="008000"/>
    <a:srgbClr val="00CC00"/>
    <a:srgbClr val="009900"/>
    <a:srgbClr val="FF0000"/>
    <a:srgbClr val="CCFFCC"/>
    <a:srgbClr val="339933"/>
    <a:srgbClr val="FFFFCC"/>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horzBarState="maximized">
    <p:restoredLeft sz="15620"/>
    <p:restoredTop sz="94660"/>
  </p:normalViewPr>
  <p:slideViewPr>
    <p:cSldViewPr snapToGrid="0">
      <p:cViewPr varScale="1">
        <p:scale>
          <a:sx n="113" d="100"/>
          <a:sy n="113" d="100"/>
        </p:scale>
        <p:origin x="-488"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25A9B6F5-9872-494C-98E8-50B22C72B9D1}" type="datetimeFigureOut">
              <a:rPr lang="en-US"/>
              <a:pPr>
                <a:defRPr/>
              </a:pPr>
              <a:t>9/5/13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7AF5CCC6-22B8-4641-886E-81DE612D1960}"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1FB4182-7140-4311-A13D-1A2B0929463C}" type="datetimeFigureOut">
              <a:rPr lang="en-US"/>
              <a:pPr>
                <a:defRPr/>
              </a:pPr>
              <a:t>9/5/13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B7BB70B-E9ED-4118-B081-36010168CF0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DE10C2-37A7-4496-8C01-687BECC5D7E9}" type="slidenum">
              <a:rPr lang="en-US" smtClean="0"/>
              <a:pPr fontAlgn="base">
                <a:spcBef>
                  <a:spcPct val="0"/>
                </a:spcBef>
                <a:spcAft>
                  <a:spcPct val="0"/>
                </a:spcAft>
                <a:defRPr/>
              </a:pPr>
              <a:t>1</a:t>
            </a:fld>
            <a:endParaRPr lang="en-US" dirty="0"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p:txBody>
          <a:bodyPr/>
          <a:lstStyle/>
          <a:p>
            <a:pPr>
              <a:defRPr/>
            </a:pPr>
            <a:fld id="{1902EBFE-066B-4C02-987D-5A3B0AE48954}" type="slidenum">
              <a:rPr lang="en-US" smtClean="0"/>
              <a:pPr>
                <a:defRPr/>
              </a:pPr>
              <a:t>10</a:t>
            </a:fld>
            <a:endParaRPr lang="en-US" smtClean="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Do the word list activity to illustrate the 3 learning principles.  No one recalls all of the words due to limited capacity but the words most recalled are concrete due to dual channels and active processing.  </a:t>
            </a:r>
          </a:p>
        </p:txBody>
      </p:sp>
      <p:sp>
        <p:nvSpPr>
          <p:cNvPr id="4" name="Slide Number Placeholder 3"/>
          <p:cNvSpPr>
            <a:spLocks noGrp="1"/>
          </p:cNvSpPr>
          <p:nvPr>
            <p:ph type="sldNum" sz="quarter" idx="5"/>
          </p:nvPr>
        </p:nvSpPr>
        <p:spPr/>
        <p:txBody>
          <a:bodyPr/>
          <a:lstStyle/>
          <a:p>
            <a:pPr>
              <a:defRPr/>
            </a:pPr>
            <a:fld id="{865EDDE4-E0E1-4148-A864-E633E8D9206C}"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ln>
            <a:miter lim="800000"/>
            <a:headEnd/>
            <a:tailEnd/>
          </a:ln>
        </p:spPr>
        <p:txBody>
          <a:bodyPr lIns="89163" tIns="44582" rIns="89163" bIns="44582"/>
          <a:lstStyle/>
          <a:p>
            <a:pPr defTabSz="912813">
              <a:defRPr/>
            </a:pPr>
            <a:fld id="{A4D67836-44B0-4C4E-90AC-4B8A5604D43D}" type="slidenum">
              <a:rPr lang="en-US"/>
              <a:pPr defTabSz="912813">
                <a:defRPr/>
              </a:pPr>
              <a:t>12</a:t>
            </a:fld>
            <a:endParaRPr lang="en-US"/>
          </a:p>
        </p:txBody>
      </p:sp>
      <p:sp>
        <p:nvSpPr>
          <p:cNvPr id="36867" name="Rectangle 2"/>
          <p:cNvSpPr>
            <a:spLocks noGrp="1" noRot="1" noChangeAspect="1" noChangeArrowheads="1" noTextEdit="1"/>
          </p:cNvSpPr>
          <p:nvPr>
            <p:ph type="sldImg"/>
          </p:nvPr>
        </p:nvSpPr>
        <p:spPr bwMode="auto">
          <a:xfrm>
            <a:off x="536575" y="1295400"/>
            <a:ext cx="2101850" cy="1576388"/>
          </a:xfrm>
          <a:noFill/>
          <a:ln>
            <a:solidFill>
              <a:srgbClr val="000000"/>
            </a:solidFill>
            <a:miter lim="800000"/>
            <a:headEnd/>
            <a:tailEnd/>
          </a:ln>
        </p:spPr>
      </p:sp>
      <p:sp>
        <p:nvSpPr>
          <p:cNvPr id="3686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dirty="0" smtClean="0">
                <a:latin typeface="Arial" pitchFamily="34" charset="0"/>
              </a:rPr>
              <a:t>Tell students you will state a list of words and when you are done, they should write down all they can recall.  Read aloud list A and allow students time to write.  Repeat with list B.  Then show the list on the next slide and take average numbers of words listed.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rPr>
              <a:t>A: </a:t>
            </a:r>
            <a:r>
              <a:rPr lang="en-US" sz="1200" kern="1200" dirty="0" smtClean="0">
                <a:solidFill>
                  <a:schemeClr val="tx1"/>
                </a:solidFill>
                <a:latin typeface="+mn-lt"/>
                <a:ea typeface="+mn-ea"/>
                <a:cs typeface="+mn-cs"/>
              </a:rPr>
              <a:t>Rose Computer Bird Cloud Scissors Book Dress Marker Bedroom Chair Calendar Pink Ocean Gutter Bread Clock</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B:</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Ethics Hire Terse Noun Problem Manage Design Retro First Solution Color Liquid Pattern Basic Account Integrity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ln>
            <a:miter lim="800000"/>
            <a:headEnd/>
            <a:tailEnd/>
          </a:ln>
        </p:spPr>
        <p:txBody>
          <a:bodyPr lIns="89163" tIns="44582" rIns="89163" bIns="44582"/>
          <a:lstStyle/>
          <a:p>
            <a:pPr defTabSz="912813">
              <a:defRPr/>
            </a:pPr>
            <a:fld id="{22DDA0DC-A138-471D-BA89-F113521DB333}" type="slidenum">
              <a:rPr lang="en-US"/>
              <a:pPr defTabSz="912813">
                <a:defRPr/>
              </a:pPr>
              <a:t>13</a:t>
            </a:fld>
            <a:endParaRPr lang="en-US"/>
          </a:p>
        </p:txBody>
      </p:sp>
      <p:sp>
        <p:nvSpPr>
          <p:cNvPr id="37891" name="Rectangle 2"/>
          <p:cNvSpPr>
            <a:spLocks noGrp="1" noRot="1" noChangeAspect="1" noChangeArrowheads="1" noTextEdit="1"/>
          </p:cNvSpPr>
          <p:nvPr>
            <p:ph type="sldImg"/>
          </p:nvPr>
        </p:nvSpPr>
        <p:spPr bwMode="auto">
          <a:xfrm>
            <a:off x="536575" y="1295400"/>
            <a:ext cx="2101850" cy="1576388"/>
          </a:xfrm>
          <a:noFill/>
          <a:ln>
            <a:solidFill>
              <a:srgbClr val="000000"/>
            </a:solidFill>
            <a:miter lim="800000"/>
            <a:headEnd/>
            <a:tailEnd/>
          </a:ln>
        </p:spPr>
      </p:sp>
      <p:sp>
        <p:nvSpPr>
          <p:cNvPr id="3789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dirty="0" smtClean="0">
                <a:latin typeface="Arial" pitchFamily="34" charset="0"/>
              </a:rPr>
              <a:t>Calculate average numbers of words listed.  Ask why usually more words are recalled in list A than in list B.  Use this exercise to discuss the limits of working memory and dual channels.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Do the word list activity to illustrate the 3 learning principles.  No one recalls all of the words due to limited capacity but the words most recalled are concrete due to dual channels and active processing.  </a:t>
            </a:r>
          </a:p>
        </p:txBody>
      </p:sp>
      <p:sp>
        <p:nvSpPr>
          <p:cNvPr id="4" name="Slide Number Placeholder 3"/>
          <p:cNvSpPr>
            <a:spLocks noGrp="1"/>
          </p:cNvSpPr>
          <p:nvPr>
            <p:ph type="sldNum" sz="quarter" idx="5"/>
          </p:nvPr>
        </p:nvSpPr>
        <p:spPr/>
        <p:txBody>
          <a:bodyPr/>
          <a:lstStyle/>
          <a:p>
            <a:pPr>
              <a:defRPr/>
            </a:pPr>
            <a:fld id="{865EDDE4-E0E1-4148-A864-E633E8D9206C}"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p:txBody>
          <a:bodyPr/>
          <a:lstStyle/>
          <a:p>
            <a:pPr>
              <a:defRPr/>
            </a:pPr>
            <a:fld id="{46E127FF-E4C5-488B-A1F2-4A652CF64FC2}" type="slidenum">
              <a:rPr lang="en-US" smtClean="0"/>
              <a:pPr>
                <a:defRPr/>
              </a:pPr>
              <a:t>15</a:t>
            </a:fld>
            <a:endParaRPr lang="en-US"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We’ll talk more about later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Introduce 3 forms of cognitive load.  Discuss cognitive load theory as an important modern psychological theory of learning.  </a:t>
            </a:r>
          </a:p>
        </p:txBody>
      </p:sp>
      <p:sp>
        <p:nvSpPr>
          <p:cNvPr id="4" name="Slide Number Placeholder 3"/>
          <p:cNvSpPr>
            <a:spLocks noGrp="1"/>
          </p:cNvSpPr>
          <p:nvPr>
            <p:ph type="sldNum" sz="quarter" idx="5"/>
          </p:nvPr>
        </p:nvSpPr>
        <p:spPr/>
        <p:txBody>
          <a:bodyPr/>
          <a:lstStyle/>
          <a:p>
            <a:pPr>
              <a:defRPr/>
            </a:pPr>
            <a:fld id="{1329B688-F1C2-4CFB-A3E8-0C85CB7FFE2E}"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Extraneous processing is undesirable mental load caused by poor instructional design decisions such as this split attention screen caused by poor placement of graphic and text on a scrolling screen.  An instructional goal is to minimize extraneous processing. </a:t>
            </a:r>
          </a:p>
        </p:txBody>
      </p:sp>
      <p:sp>
        <p:nvSpPr>
          <p:cNvPr id="4" name="Slide Number Placeholder 3"/>
          <p:cNvSpPr>
            <a:spLocks noGrp="1"/>
          </p:cNvSpPr>
          <p:nvPr>
            <p:ph type="sldNum" sz="quarter" idx="5"/>
          </p:nvPr>
        </p:nvSpPr>
        <p:spPr/>
        <p:txBody>
          <a:bodyPr/>
          <a:lstStyle/>
          <a:p>
            <a:pPr>
              <a:defRPr/>
            </a:pPr>
            <a:fld id="{5EC1B40D-44FF-47F6-BBA7-3E7FF8F07D3A}"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Essential processing refers to the complexity of the learning demand.  In language, listening to a verbal question and framing an answer requires more mental capacity than reading and interpreting a written phrase. </a:t>
            </a:r>
          </a:p>
        </p:txBody>
      </p:sp>
      <p:sp>
        <p:nvSpPr>
          <p:cNvPr id="4" name="Slide Number Placeholder 3"/>
          <p:cNvSpPr>
            <a:spLocks noGrp="1"/>
          </p:cNvSpPr>
          <p:nvPr>
            <p:ph type="sldNum" sz="quarter" idx="5"/>
          </p:nvPr>
        </p:nvSpPr>
        <p:spPr/>
        <p:txBody>
          <a:bodyPr/>
          <a:lstStyle/>
          <a:p>
            <a:pPr>
              <a:defRPr/>
            </a:pPr>
            <a:fld id="{659A0773-D853-4618-9861-9380BCA617ED}"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Generative processing is useful mental work that leads to learning.  A good practice exercise is one form of generative processing.  Relate generative processing to the engagement matrix introduced in Chapter 1.  Generative processing depends on psychological processing not behavioral activity. </a:t>
            </a:r>
          </a:p>
        </p:txBody>
      </p:sp>
      <p:sp>
        <p:nvSpPr>
          <p:cNvPr id="4" name="Slide Number Placeholder 3"/>
          <p:cNvSpPr>
            <a:spLocks noGrp="1"/>
          </p:cNvSpPr>
          <p:nvPr>
            <p:ph type="sldNum" sz="quarter" idx="5"/>
          </p:nvPr>
        </p:nvSpPr>
        <p:spPr/>
        <p:txBody>
          <a:bodyPr/>
          <a:lstStyle/>
          <a:p>
            <a:pPr>
              <a:defRPr/>
            </a:pPr>
            <a:fld id="{BF836152-C347-49B0-B174-ABC22E08316F}"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7BB70B-E9ED-4118-B081-36010168CF09}"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is table 2.2 .  </a:t>
            </a:r>
          </a:p>
        </p:txBody>
      </p:sp>
      <p:sp>
        <p:nvSpPr>
          <p:cNvPr id="4" name="Slide Number Placeholder 3"/>
          <p:cNvSpPr>
            <a:spLocks noGrp="1"/>
          </p:cNvSpPr>
          <p:nvPr>
            <p:ph type="sldNum" sz="quarter" idx="5"/>
          </p:nvPr>
        </p:nvSpPr>
        <p:spPr/>
        <p:txBody>
          <a:bodyPr/>
          <a:lstStyle/>
          <a:p>
            <a:pPr>
              <a:defRPr/>
            </a:pPr>
            <a:fld id="{E5BA396D-9958-4AD3-BA44-43884A39D95E}"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is an introductory overview slide</a:t>
            </a:r>
          </a:p>
        </p:txBody>
      </p:sp>
      <p:sp>
        <p:nvSpPr>
          <p:cNvPr id="4" name="Slide Number Placeholder 3"/>
          <p:cNvSpPr>
            <a:spLocks noGrp="1"/>
          </p:cNvSpPr>
          <p:nvPr>
            <p:ph type="sldNum" sz="quarter" idx="5"/>
          </p:nvPr>
        </p:nvSpPr>
        <p:spPr/>
        <p:txBody>
          <a:bodyPr/>
          <a:lstStyle/>
          <a:p>
            <a:pPr>
              <a:defRPr/>
            </a:pPr>
            <a:fld id="{DBDABF2E-E9EC-46B8-B18A-FD829DE7E07F}"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Discuss how this storyboard does or does not support selection, load management, integration, and retrieval.  You may have additional storyboards to use for this discussion. </a:t>
            </a:r>
          </a:p>
        </p:txBody>
      </p:sp>
      <p:sp>
        <p:nvSpPr>
          <p:cNvPr id="4" name="Slide Number Placeholder 3"/>
          <p:cNvSpPr>
            <a:spLocks noGrp="1"/>
          </p:cNvSpPr>
          <p:nvPr>
            <p:ph type="sldNum" sz="quarter" idx="5"/>
          </p:nvPr>
        </p:nvSpPr>
        <p:spPr/>
        <p:txBody>
          <a:bodyPr/>
          <a:lstStyle/>
          <a:p>
            <a:pPr>
              <a:defRPr/>
            </a:pPr>
            <a:fld id="{07AE45B6-FEBA-49D6-8471-D4A631F32C10}"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00578"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2200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49325" y="614363"/>
            <a:ext cx="4806950" cy="3605212"/>
          </a:xfrm>
          <a:solidFill>
            <a:srgbClr val="FFFFFF"/>
          </a:solidFill>
          <a:ln/>
        </p:spPr>
      </p:sp>
      <p:sp>
        <p:nvSpPr>
          <p:cNvPr id="53251" name="Rectangle 3"/>
          <p:cNvSpPr>
            <a:spLocks noGrp="1" noChangeArrowheads="1"/>
          </p:cNvSpPr>
          <p:nvPr>
            <p:ph type="body" idx="1"/>
          </p:nvPr>
        </p:nvSpPr>
        <p:spPr>
          <a:xfrm>
            <a:off x="762000" y="4527550"/>
            <a:ext cx="5410200" cy="3930650"/>
          </a:xfrm>
          <a:noFill/>
          <a:ln>
            <a:solidFill>
              <a:srgbClr val="000000"/>
            </a:solidFill>
          </a:ln>
        </p:spPr>
        <p:txBody>
          <a:bodyPr/>
          <a:lstStyle/>
          <a:p>
            <a:pPr>
              <a:buFont typeface="Times" pitchFamily="1" charset="0"/>
              <a:buNone/>
            </a:pPr>
            <a:r>
              <a:rPr lang="en-US" dirty="0" smtClean="0">
                <a:latin typeface="Times New Roman" pitchFamily="1" charset="0"/>
                <a:ea typeface="ＭＳ Ｐゴシック" pitchFamily="1" charset="-128"/>
                <a:cs typeface="ＭＳ Ｐゴシック" pitchFamily="1" charset="-128"/>
              </a:rPr>
              <a:t>Say:</a:t>
            </a:r>
            <a:r>
              <a:rPr lang="en-US" baseline="0" dirty="0" smtClean="0">
                <a:latin typeface="Times New Roman" pitchFamily="1" charset="0"/>
                <a:ea typeface="ＭＳ Ｐゴシック" pitchFamily="1" charset="-128"/>
                <a:cs typeface="ＭＳ Ｐゴシック" pitchFamily="1" charset="-128"/>
              </a:rPr>
              <a:t>  One of 6 science of learning centers”</a:t>
            </a:r>
            <a:endParaRPr lang="en-US" dirty="0" smtClean="0">
              <a:latin typeface="Times New Roman" pitchFamily="1" charset="0"/>
              <a:ea typeface="ＭＳ Ｐゴシック" pitchFamily="1" charset="-128"/>
              <a:cs typeface="ＭＳ Ｐゴシック" pitchFamily="1" charset="-128"/>
            </a:endParaRPr>
          </a:p>
          <a:p>
            <a:pPr>
              <a:buFont typeface="Times" pitchFamily="1" charset="0"/>
              <a:buNone/>
            </a:pPr>
            <a:r>
              <a:rPr lang="en-US" dirty="0" smtClean="0">
                <a:latin typeface="Times New Roman" pitchFamily="1" charset="0"/>
                <a:ea typeface="ＭＳ Ｐゴシック" pitchFamily="1" charset="-128"/>
                <a:cs typeface="ＭＳ Ｐゴシック" pitchFamily="1" charset="-128"/>
              </a:rPr>
              <a:t>The </a:t>
            </a:r>
            <a:r>
              <a:rPr lang="en-US" dirty="0">
                <a:latin typeface="Times New Roman" pitchFamily="1" charset="0"/>
                <a:ea typeface="ＭＳ Ｐゴシック" pitchFamily="1" charset="-128"/>
                <a:cs typeface="ＭＳ Ｐゴシック" pitchFamily="1" charset="-128"/>
              </a:rPr>
              <a:t>vision for the PSLC starts with the broad goals of understanding human learning and using that understanding to improve education.  More specifically, we are working to fill the chasm that </a:t>
            </a:r>
            <a:r>
              <a:rPr lang="en-US" dirty="0" smtClean="0">
                <a:latin typeface="Times New Roman" pitchFamily="1" charset="0"/>
                <a:ea typeface="ＭＳ Ｐゴシック" pitchFamily="1" charset="-128"/>
                <a:cs typeface="ＭＳ Ｐゴシック" pitchFamily="1" charset="-128"/>
              </a:rPr>
              <a:t>currently </a:t>
            </a:r>
            <a:r>
              <a:rPr lang="en-US" dirty="0">
                <a:latin typeface="Times New Roman" pitchFamily="1" charset="0"/>
                <a:ea typeface="ＭＳ Ｐゴシック" pitchFamily="1" charset="-128"/>
                <a:cs typeface="ＭＳ Ｐゴシック" pitchFamily="1" charset="-128"/>
              </a:rPr>
              <a:t>exists between learning science research and educational practice.  A key indicator is the low hit rate of costly large-scale randomized control trials .  It appears the science behind many of these trials may not have been sound and reliable enough (we believe in </a:t>
            </a:r>
            <a:r>
              <a:rPr lang="en-US" dirty="0" err="1">
                <a:latin typeface="Times New Roman" pitchFamily="1" charset="0"/>
                <a:ea typeface="ＭＳ Ｐゴシック" pitchFamily="1" charset="-128"/>
                <a:cs typeface="ＭＳ Ｐゴシック" pitchFamily="1" charset="-128"/>
              </a:rPr>
              <a:t>RFTs</a:t>
            </a:r>
            <a:r>
              <a:rPr lang="en-US" dirty="0">
                <a:latin typeface="Times New Roman" pitchFamily="1" charset="0"/>
                <a:ea typeface="ＭＳ Ｐゴシック" pitchFamily="1" charset="-128"/>
                <a:cs typeface="ＭＳ Ｐゴシック" pitchFamily="1" charset="-128"/>
              </a:rPr>
              <a:t>, but we need more science to </a:t>
            </a:r>
            <a:r>
              <a:rPr lang="en-US" dirty="0" smtClean="0">
                <a:latin typeface="Times New Roman" pitchFamily="1" charset="0"/>
                <a:ea typeface="ＭＳ Ｐゴシック" pitchFamily="1" charset="-128"/>
                <a:cs typeface="ＭＳ Ｐゴシック" pitchFamily="1" charset="-128"/>
              </a:rPr>
              <a:t>build </a:t>
            </a:r>
            <a:r>
              <a:rPr lang="en-US" dirty="0">
                <a:latin typeface="Times New Roman" pitchFamily="1" charset="0"/>
                <a:ea typeface="ＭＳ Ｐゴシック" pitchFamily="1" charset="-128"/>
                <a:cs typeface="ＭＳ Ｐゴシック" pitchFamily="1" charset="-128"/>
              </a:rPr>
              <a:t>up to them). </a:t>
            </a:r>
          </a:p>
          <a:p>
            <a:pPr>
              <a:buFont typeface="Times" pitchFamily="1" charset="0"/>
              <a:buNone/>
            </a:pPr>
            <a:r>
              <a:rPr lang="en-US" dirty="0">
                <a:latin typeface="Times New Roman" pitchFamily="1" charset="0"/>
                <a:ea typeface="ＭＳ Ｐゴシック" pitchFamily="1" charset="-128"/>
                <a:cs typeface="ＭＳ Ｐゴシック" pitchFamily="1" charset="-128"/>
              </a:rPr>
              <a:t>2) Toward this end, we have created </a:t>
            </a:r>
            <a:r>
              <a:rPr lang="en-US" dirty="0" err="1">
                <a:latin typeface="Times New Roman" pitchFamily="1" charset="0"/>
                <a:ea typeface="ＭＳ Ｐゴシック" pitchFamily="1" charset="-128"/>
                <a:cs typeface="ＭＳ Ｐゴシック" pitchFamily="1" charset="-128"/>
              </a:rPr>
              <a:t>LearnLab</a:t>
            </a:r>
            <a:r>
              <a:rPr lang="en-US" dirty="0">
                <a:latin typeface="Times New Roman" pitchFamily="1" charset="0"/>
                <a:ea typeface="ＭＳ Ｐゴシック" pitchFamily="1" charset="-128"/>
                <a:cs typeface="ＭＳ Ｐゴシック" pitchFamily="1" charset="-128"/>
              </a:rPr>
              <a:t> …</a:t>
            </a:r>
          </a:p>
          <a:p>
            <a:pPr>
              <a:buFont typeface="Times" pitchFamily="1" charset="0"/>
              <a:buNone/>
            </a:pPr>
            <a:r>
              <a:rPr lang="en-US" dirty="0">
                <a:latin typeface="Times New Roman" pitchFamily="1" charset="0"/>
                <a:ea typeface="ＭＳ Ｐゴシック" pitchFamily="1" charset="-128"/>
                <a:cs typeface="ＭＳ Ｐゴシック" pitchFamily="1" charset="-128"/>
              </a:rPr>
              <a:t>Goals are to: </a:t>
            </a:r>
            <a:r>
              <a:rPr lang="en-US" sz="1800" dirty="0">
                <a:solidFill>
                  <a:srgbClr val="000000"/>
                </a:solidFill>
                <a:latin typeface="Geneva" pitchFamily="1" charset="0"/>
                <a:ea typeface="ＭＳ Ｐゴシック" pitchFamily="1" charset="-128"/>
                <a:cs typeface="ＭＳ Ｐゴシック" pitchFamily="1" charset="-128"/>
              </a:rPr>
              <a:t>Do rigorous science at scale.  Create a two-way street.  Have problems from </a:t>
            </a:r>
            <a:r>
              <a:rPr lang="en-US" sz="1800" dirty="0" err="1">
                <a:solidFill>
                  <a:srgbClr val="000000"/>
                </a:solidFill>
                <a:latin typeface="Geneva" pitchFamily="1" charset="0"/>
                <a:ea typeface="ＭＳ Ｐゴシック" pitchFamily="1" charset="-128"/>
                <a:cs typeface="ＭＳ Ｐゴシック" pitchFamily="1" charset="-128"/>
              </a:rPr>
              <a:t>practioners</a:t>
            </a:r>
            <a:r>
              <a:rPr lang="en-US" sz="1800" dirty="0">
                <a:solidFill>
                  <a:srgbClr val="000000"/>
                </a:solidFill>
                <a:latin typeface="Geneva" pitchFamily="1" charset="0"/>
                <a:ea typeface="ＭＳ Ｐゴシック" pitchFamily="1" charset="-128"/>
                <a:cs typeface="ＭＳ Ｐゴシック" pitchFamily="1" charset="-128"/>
              </a:rPr>
              <a:t> guide psychological research goals.</a:t>
            </a:r>
            <a:endParaRPr lang="en-US" dirty="0">
              <a:latin typeface="Times New Roman" pitchFamily="1" charset="0"/>
              <a:ea typeface="ＭＳ Ｐゴシック" pitchFamily="1" charset="-128"/>
              <a:cs typeface="ＭＳ Ｐゴシック" pitchFamily="1" charset="-128"/>
            </a:endParaRPr>
          </a:p>
          <a:p>
            <a:pPr>
              <a:buFont typeface="Times" pitchFamily="1" charset="0"/>
              <a:buNone/>
            </a:pPr>
            <a:r>
              <a:rPr lang="en-US" dirty="0">
                <a:latin typeface="Times New Roman" pitchFamily="1" charset="0"/>
                <a:ea typeface="ＭＳ Ｐゴシック" pitchFamily="1" charset="-128"/>
                <a:cs typeface="ＭＳ Ｐゴシック" pitchFamily="1" charset="-128"/>
              </a:rPr>
              <a:t>3) In general, our purpose is to “leverage cognitive … learning”.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098550" y="612775"/>
            <a:ext cx="4660900" cy="3497263"/>
          </a:xfrm>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r>
              <a:rPr lang="en-US"/>
              <a:t>The robust learning concept emerges from a recognition that “education wars” stem from a false dichotomy between understanding and basics.  A fundamental PSLC hypothesis is that “robust learning can be achieve by developing …”.     To understand robust learning, we need to measure it and we operationalize the concept with three kinds of measures: transfer, long-term retention, and accelerated future learning.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871538" y="460375"/>
            <a:ext cx="5114925" cy="3836988"/>
          </a:xfrm>
          <a:ln/>
        </p:spPr>
      </p:sp>
      <p:sp>
        <p:nvSpPr>
          <p:cNvPr id="32771" name="Rectangle 3"/>
          <p:cNvSpPr>
            <a:spLocks noGrp="1" noChangeArrowheads="1"/>
          </p:cNvSpPr>
          <p:nvPr>
            <p:ph type="body" idx="1"/>
          </p:nvPr>
        </p:nvSpPr>
        <p:spPr>
          <a:noFill/>
          <a:ln w="9525"/>
        </p:spPr>
        <p:txBody>
          <a:bodyPr/>
          <a:lstStyle/>
          <a:p>
            <a:pPr>
              <a:lnSpc>
                <a:spcPct val="90000"/>
              </a:lnSpc>
            </a:pPr>
            <a:endParaRPr lang="en-US" sz="10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871538" y="460375"/>
            <a:ext cx="5114925" cy="3836988"/>
          </a:xfrm>
          <a:solidFill>
            <a:srgbClr val="FFFFFF"/>
          </a:solidFill>
          <a:ln/>
        </p:spPr>
      </p:sp>
      <p:sp>
        <p:nvSpPr>
          <p:cNvPr id="133123" name="Rectangle 3"/>
          <p:cNvSpPr>
            <a:spLocks noGrp="1" noChangeArrowheads="1"/>
          </p:cNvSpPr>
          <p:nvPr>
            <p:ph type="body" idx="1"/>
          </p:nvPr>
        </p:nvSpPr>
        <p:spPr>
          <a:xfrm>
            <a:off x="762000" y="4527240"/>
            <a:ext cx="5410200" cy="3930961"/>
          </a:xfrm>
          <a:noFill/>
          <a:ln>
            <a:solidFill>
              <a:srgbClr val="000000"/>
            </a:solid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7BB70B-E9ED-4118-B081-36010168CF09}" type="slidenum">
              <a:rPr lang="en-US" smtClean="0"/>
              <a:pPr>
                <a:defRPr/>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B6C982-6EB6-4490-A32C-DC51393F38A8}" type="slidenum">
              <a:rPr lang="en-US" smtClean="0">
                <a:latin typeface="Arial" pitchFamily="34" charset="0"/>
              </a:rPr>
              <a:pPr fontAlgn="base">
                <a:spcBef>
                  <a:spcPct val="0"/>
                </a:spcBef>
                <a:spcAft>
                  <a:spcPct val="0"/>
                </a:spcAft>
              </a:pPr>
              <a:t>34</a:t>
            </a:fld>
            <a:endParaRPr lang="en-US" smtClean="0">
              <a:latin typeface="Arial" pitchFamily="34"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What are some hot technologies that are or may be relevant to learning?  And take notes.</a:t>
            </a:r>
          </a:p>
          <a:p>
            <a:r>
              <a:rPr lang="en-US" dirty="0" smtClean="0"/>
              <a:t>Social media, simulations, games, virtual worlds, search engines, tangible interaction</a:t>
            </a:r>
          </a:p>
          <a:p>
            <a:endParaRPr lang="en-US" dirty="0"/>
          </a:p>
        </p:txBody>
      </p:sp>
      <p:sp>
        <p:nvSpPr>
          <p:cNvPr id="4" name="Slide Number Placeholder 3"/>
          <p:cNvSpPr>
            <a:spLocks noGrp="1"/>
          </p:cNvSpPr>
          <p:nvPr>
            <p:ph type="sldNum" sz="quarter" idx="10"/>
          </p:nvPr>
        </p:nvSpPr>
        <p:spPr/>
        <p:txBody>
          <a:bodyPr/>
          <a:lstStyle/>
          <a:p>
            <a:pPr>
              <a:defRPr/>
            </a:pPr>
            <a:fld id="{FB7BB70B-E9ED-4118-B081-36010168CF09}"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C3DFB1-9D2B-40FE-987C-A4AA11A569F5}" type="slidenum">
              <a:rPr lang="en-US" smtClean="0">
                <a:latin typeface="Arial" charset="0"/>
              </a:rPr>
              <a:pPr fontAlgn="base">
                <a:spcBef>
                  <a:spcPct val="0"/>
                </a:spcBef>
                <a:spcAft>
                  <a:spcPct val="0"/>
                </a:spcAft>
              </a:pPr>
              <a:t>35</a:t>
            </a:fld>
            <a:endParaRPr lang="en-US" smtClean="0">
              <a:latin typeface="Arial"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Make a list of ‘hot’ technologies.  Then frame questions that reflect a technology-centric and learner-centric views of these technologies.  Give examples of technology-centered approaches versus learner-centered approaches. </a:t>
            </a:r>
          </a:p>
        </p:txBody>
      </p:sp>
      <p:sp>
        <p:nvSpPr>
          <p:cNvPr id="4" name="Slide Number Placeholder 3"/>
          <p:cNvSpPr>
            <a:spLocks noGrp="1"/>
          </p:cNvSpPr>
          <p:nvPr>
            <p:ph type="sldNum" sz="quarter" idx="5"/>
          </p:nvPr>
        </p:nvSpPr>
        <p:spPr/>
        <p:txBody>
          <a:bodyPr/>
          <a:lstStyle/>
          <a:p>
            <a:pPr>
              <a:defRPr/>
            </a:pPr>
            <a:fld id="{BBAC85F8-736C-421B-A59E-06D12332B7EC}"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What are some ways that students can demonstrate learning?  </a:t>
            </a:r>
            <a:br>
              <a:rPr lang="en-US" dirty="0" smtClean="0"/>
            </a:br>
            <a:r>
              <a:rPr lang="en-US" dirty="0" smtClean="0"/>
              <a:t>What are some forms of learning that are NOT the result of an instructional episode?</a:t>
            </a:r>
          </a:p>
        </p:txBody>
      </p:sp>
      <p:sp>
        <p:nvSpPr>
          <p:cNvPr id="4" name="Slide Number Placeholder 3"/>
          <p:cNvSpPr>
            <a:spLocks noGrp="1"/>
          </p:cNvSpPr>
          <p:nvPr>
            <p:ph type="sldNum" sz="quarter" idx="5"/>
          </p:nvPr>
        </p:nvSpPr>
        <p:spPr/>
        <p:txBody>
          <a:bodyPr/>
          <a:lstStyle/>
          <a:p>
            <a:pPr>
              <a:defRPr/>
            </a:pPr>
            <a:fld id="{328E998C-A328-4C69-B94A-9B138F25550A}"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Give some examples of things that instructional professionals do intended to cause learning.  When might instruction be successful and when not successful? </a:t>
            </a:r>
          </a:p>
        </p:txBody>
      </p:sp>
      <p:sp>
        <p:nvSpPr>
          <p:cNvPr id="4" name="Slide Number Placeholder 3"/>
          <p:cNvSpPr>
            <a:spLocks noGrp="1"/>
          </p:cNvSpPr>
          <p:nvPr>
            <p:ph type="sldNum" sz="quarter" idx="5"/>
          </p:nvPr>
        </p:nvSpPr>
        <p:spPr/>
        <p:txBody>
          <a:bodyPr/>
          <a:lstStyle/>
          <a:p>
            <a:pPr>
              <a:defRPr/>
            </a:pPr>
            <a:fld id="{F43113CA-1040-4E90-A0C3-1705FB668D2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2150"/>
            <a:ext cx="4552950" cy="3416300"/>
          </a:xfrm>
        </p:spPr>
      </p:sp>
      <p:sp>
        <p:nvSpPr>
          <p:cNvPr id="3" name="Notes Placeholder 2"/>
          <p:cNvSpPr>
            <a:spLocks noGrp="1"/>
          </p:cNvSpPr>
          <p:nvPr>
            <p:ph type="body" idx="1"/>
          </p:nvPr>
        </p:nvSpPr>
        <p:spPr/>
        <p:txBody>
          <a:bodyPr>
            <a:normAutofit/>
          </a:bodyPr>
          <a:lstStyle/>
          <a:p>
            <a:r>
              <a:rPr lang="en-US" dirty="0" smtClean="0"/>
              <a:t>Learning:</a:t>
            </a:r>
            <a:r>
              <a:rPr lang="en-US" baseline="0" dirty="0" smtClean="0"/>
              <a:t> </a:t>
            </a:r>
            <a:r>
              <a:rPr lang="en-US" dirty="0" smtClean="0"/>
              <a:t>A change in what the learner knows – demonstrated by behavior</a:t>
            </a:r>
            <a:r>
              <a:rPr lang="en-US" smtClean="0"/>
              <a:t>.</a:t>
            </a:r>
            <a:r>
              <a:rPr lang="en-US" baseline="0" smtClean="0"/>
              <a:t> </a:t>
            </a:r>
          </a:p>
          <a:p>
            <a:r>
              <a:rPr lang="en-US" dirty="0" smtClean="0"/>
              <a:t>The change is caused by the learner’s experience</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2150"/>
            <a:ext cx="4552950" cy="3416300"/>
          </a:xfrm>
        </p:spPr>
      </p:sp>
      <p:sp>
        <p:nvSpPr>
          <p:cNvPr id="3" name="Notes Placeholder 2"/>
          <p:cNvSpPr>
            <a:spLocks noGrp="1"/>
          </p:cNvSpPr>
          <p:nvPr>
            <p:ph type="body" idx="1"/>
          </p:nvPr>
        </p:nvSpPr>
        <p:spPr/>
        <p:txBody>
          <a:bodyPr>
            <a:normAutofit/>
          </a:bodyPr>
          <a:lstStyle/>
          <a:p>
            <a:r>
              <a:rPr lang="en-US" dirty="0" smtClean="0"/>
              <a:t>Differences:</a:t>
            </a:r>
          </a:p>
          <a:p>
            <a:pPr marL="228600" indent="-228600">
              <a:buAutoNum type="arabicParenR"/>
            </a:pPr>
            <a:r>
              <a:rPr lang="en-US" dirty="0" smtClean="0"/>
              <a:t>Behavior is broader than assessment event, which is</a:t>
            </a:r>
            <a:r>
              <a:rPr lang="en-US" baseline="0" dirty="0" smtClean="0"/>
              <a:t> observed/recorded behavior that if often elicited by provided tasks</a:t>
            </a:r>
          </a:p>
          <a:p>
            <a:pPr marL="228600" indent="-228600">
              <a:buAutoNum type="arabicParenR"/>
            </a:pPr>
            <a:r>
              <a:rPr lang="en-US" baseline="0" dirty="0" smtClean="0"/>
              <a:t>The “learner’s experience” has a psychological component (the learning event) and an observable component, which can be different than the instructional event (e.g., if learner does not look at a provided diagram)</a:t>
            </a:r>
            <a:endParaRPr lang="en-US" dirty="0" smtClean="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D08CD798-A1E7-437C-908F-175BD8119E04}" type="slidenum">
              <a:rPr lang="en-US"/>
              <a:pPr>
                <a:defRPr/>
              </a:pPr>
              <a:t>9</a:t>
            </a:fld>
            <a:endParaRPr lang="en-US" dirty="0"/>
          </a:p>
        </p:txBody>
      </p:sp>
      <p:sp>
        <p:nvSpPr>
          <p:cNvPr id="33795" name="Rectangle 2"/>
          <p:cNvSpPr>
            <a:spLocks noGrp="1" noRot="1" noChangeAspect="1" noChangeArrowheads="1" noTextEdit="1"/>
          </p:cNvSpPr>
          <p:nvPr>
            <p:ph type="sldImg"/>
          </p:nvPr>
        </p:nvSpPr>
        <p:spPr bwMode="auto">
          <a:xfrm>
            <a:off x="1141413" y="684213"/>
            <a:ext cx="4575175" cy="3432175"/>
          </a:xfrm>
          <a:noFill/>
          <a:ln>
            <a:solidFill>
              <a:srgbClr val="000000"/>
            </a:solidFill>
            <a:miter lim="800000"/>
            <a:headEnd/>
            <a:tailEnd/>
          </a:ln>
        </p:spPr>
      </p:sp>
      <p:sp>
        <p:nvSpPr>
          <p:cNvPr id="33796" name="Rectangle 3"/>
          <p:cNvSpPr>
            <a:spLocks noGrp="1" noChangeArrowheads="1"/>
          </p:cNvSpPr>
          <p:nvPr>
            <p:ph type="body" idx="1"/>
          </p:nvPr>
        </p:nvSpPr>
        <p:spPr bwMode="auto">
          <a:xfrm>
            <a:off x="685800" y="4343400"/>
            <a:ext cx="5486400" cy="4116388"/>
          </a:xfrm>
          <a:noFill/>
        </p:spPr>
        <p:txBody>
          <a:bodyPr wrap="square" numCol="1" anchor="t" anchorCtr="0" compatLnSpc="1">
            <a:prstTxWarp prst="textNoShape">
              <a:avLst/>
            </a:prstTxWarp>
          </a:bodyPr>
          <a:lstStyle/>
          <a:p>
            <a:pPr eaLnBrk="1" hangingPunct="1"/>
            <a:r>
              <a:rPr lang="en-US" smtClean="0">
                <a:latin typeface="Arial" pitchFamily="34" charset="0"/>
              </a:rPr>
              <a:t>Ask students to give examples of instruction based on each metaphor.  Discuss behavioral views of learning, receptive views of learning, and knowledge construction views.  Discuss how the 3 architectures of learning (receptive, directive, guided discovery) may reflect each of these metaphors.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ED073D82-C220-934F-9E6D-860C8C9965B3}" type="datetime1">
              <a:rPr lang="en-US" smtClean="0"/>
              <a:pPr>
                <a:defRPr/>
              </a:pPr>
              <a:t>9/5/13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62FDEDB-F522-461C-B467-1CC788D594E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3A2ADE5-5F61-8D41-B6D3-8E92DB64D57C}" type="datetime1">
              <a:rPr lang="en-US" smtClean="0"/>
              <a:pPr>
                <a:defRPr/>
              </a:pPr>
              <a:t>9/5/13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8255B5-A3B7-40AD-984B-A4E54128D15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4449FDA-83B7-CF46-9A18-4E7788CAC302}" type="datetime1">
              <a:rPr lang="en-US" smtClean="0"/>
              <a:pPr>
                <a:defRPr/>
              </a:pPr>
              <a:t>9/5/13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7E18124-0E20-4CB6-8B6C-EE549E83E46A}"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47625"/>
            <a:ext cx="7391400" cy="5773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848600" y="6591300"/>
            <a:ext cx="1295400" cy="304800"/>
          </a:xfrm>
        </p:spPr>
        <p:txBody>
          <a:bodyPr/>
          <a:lstStyle>
            <a:lvl1pPr>
              <a:defRPr/>
            </a:lvl1pPr>
          </a:lstStyle>
          <a:p>
            <a:pPr>
              <a:defRPr/>
            </a:pPr>
            <a:r>
              <a:rPr lang="en-US"/>
              <a:t>Slide </a:t>
            </a:r>
            <a:fld id="{31DF7A11-74F6-408A-9310-00C606FAA54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89050" y="228600"/>
            <a:ext cx="76263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00200"/>
            <a:ext cx="37338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1600200"/>
            <a:ext cx="37338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1600" y="3810000"/>
            <a:ext cx="37338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fld id="{D5554CB7-7FED-FA47-9025-73AD2B53F608}" type="datetime1">
              <a:rPr lang="en-US" smtClean="0"/>
              <a:pPr>
                <a:defRPr/>
              </a:pPr>
              <a:t>9/5/13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0A364F-8594-40CC-8555-8B80B5103C6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C8F1E01-8864-5940-943B-5E545409B1F1}" type="datetime1">
              <a:rPr lang="en-US" smtClean="0"/>
              <a:pPr>
                <a:defRPr/>
              </a:pPr>
              <a:t>9/5/13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5AB66C-50F8-473B-BE5D-BD9AA9CA0FE8}"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C0232AF8-1483-1546-8A59-B801B6C5A975}" type="datetime1">
              <a:rPr lang="en-US" smtClean="0"/>
              <a:pPr>
                <a:defRPr/>
              </a:pPr>
              <a:t>9/5/13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17E9F4-65A3-4043-B85F-301B029EE34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36B6EA8B-E2E2-954D-BDEF-15A64C522F4A}" type="datetime1">
              <a:rPr lang="en-US" smtClean="0"/>
              <a:pPr>
                <a:defRPr/>
              </a:pPr>
              <a:t>9/5/13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866AC14-D5B3-498B-B3F1-2D088530B0B9}"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4D9BAC6-B2A1-184E-A465-520349CEF764}" type="datetime1">
              <a:rPr lang="en-US" smtClean="0"/>
              <a:pPr>
                <a:defRPr/>
              </a:pPr>
              <a:t>9/5/13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D91E608-2B34-4876-9C98-E4993BBE6DD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190E998-6B5B-1148-AB3A-DCBE41DE5304}" type="datetime1">
              <a:rPr lang="en-US" smtClean="0"/>
              <a:pPr>
                <a:defRPr/>
              </a:pPr>
              <a:t>9/5/13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9DC2F69-973B-48A8-817F-5E93F1CF368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078A520-85E3-FF49-A85F-2B32B0A196E1}" type="datetime1">
              <a:rPr lang="en-US" smtClean="0"/>
              <a:pPr>
                <a:defRPr/>
              </a:pPr>
              <a:t>9/5/13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117396-2978-4558-88EC-8946A9EBC36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D228B88-86E9-4341-9108-ED2EF19F3698}" type="datetime1">
              <a:rPr lang="en-US" smtClean="0"/>
              <a:pPr>
                <a:defRPr/>
              </a:pPr>
              <a:t>9/5/13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2BD62EC-881C-4A90-A475-5A48B82CA4E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2632" y="274638"/>
            <a:ext cx="7941337"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62632" y="1600200"/>
            <a:ext cx="7941337"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457AD7E-2F03-1547-A225-0496925187B5}" type="datetime1">
              <a:rPr lang="en-US" smtClean="0"/>
              <a:pPr>
                <a:defRPr/>
              </a:pPr>
              <a:t>9/5/13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8D6E76E-4D89-DC48-8008-B7B0FE0ACEE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507"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 id="2147484518" r:id="rId12"/>
    <p:sldLayoutId id="2147484519" r:id="rId13"/>
  </p:sldLayoutIdLst>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17.png"/><Relationship Id="rId1" Type="http://schemas.openxmlformats.org/officeDocument/2006/relationships/tags" Target="../tags/tag4.xml"/><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13"/>
          <p:cNvPicPr>
            <a:picLocks noChangeAspect="1" noChangeArrowheads="1"/>
          </p:cNvPicPr>
          <p:nvPr/>
        </p:nvPicPr>
        <p:blipFill>
          <a:blip r:embed="rId3"/>
          <a:srcRect t="15800"/>
          <a:stretch>
            <a:fillRect/>
          </a:stretch>
        </p:blipFill>
        <p:spPr bwMode="auto">
          <a:xfrm>
            <a:off x="5226237" y="2209800"/>
            <a:ext cx="2850963" cy="3343275"/>
          </a:xfrm>
          <a:prstGeom prst="rect">
            <a:avLst/>
          </a:prstGeom>
          <a:noFill/>
          <a:ln w="9525">
            <a:noFill/>
            <a:miter lim="800000"/>
            <a:headEnd/>
            <a:tailEnd/>
          </a:ln>
        </p:spPr>
      </p:pic>
      <p:sp>
        <p:nvSpPr>
          <p:cNvPr id="11" name="Title 10"/>
          <p:cNvSpPr>
            <a:spLocks noGrp="1"/>
          </p:cNvSpPr>
          <p:nvPr>
            <p:ph type="ctrTitle"/>
          </p:nvPr>
        </p:nvSpPr>
        <p:spPr>
          <a:xfrm>
            <a:off x="990600" y="892175"/>
            <a:ext cx="7772400" cy="1470025"/>
          </a:xfrm>
        </p:spPr>
        <p:txBody>
          <a:bodyPr>
            <a:normAutofit fontScale="90000"/>
          </a:bodyPr>
          <a:lstStyle/>
          <a:p>
            <a:pPr>
              <a:defRPr/>
            </a:pPr>
            <a:r>
              <a:rPr lang="en-US" dirty="0" smtClean="0"/>
              <a:t>How Do People Learn</a:t>
            </a:r>
            <a:br>
              <a:rPr lang="en-US" dirty="0" smtClean="0"/>
            </a:br>
            <a:r>
              <a:rPr lang="en-US" dirty="0" smtClean="0"/>
              <a:t>From </a:t>
            </a:r>
            <a:r>
              <a:rPr lang="en-US" dirty="0" err="1" smtClean="0"/>
              <a:t>e</a:t>
            </a:r>
            <a:r>
              <a:rPr lang="en-US" dirty="0" smtClean="0"/>
              <a:t>-Courses?</a:t>
            </a:r>
            <a:br>
              <a:rPr lang="en-US" dirty="0" smtClean="0"/>
            </a:br>
            <a:r>
              <a:rPr lang="en-US" sz="5400" dirty="0" smtClean="0"/>
              <a:t>Chapter 2</a:t>
            </a:r>
            <a:endParaRPr lang="en-US" dirty="0"/>
          </a:p>
        </p:txBody>
      </p:sp>
      <p:sp>
        <p:nvSpPr>
          <p:cNvPr id="12" name="Subtitle 11"/>
          <p:cNvSpPr>
            <a:spLocks noGrp="1"/>
          </p:cNvSpPr>
          <p:nvPr>
            <p:ph type="subTitle" idx="1"/>
          </p:nvPr>
        </p:nvSpPr>
        <p:spPr>
          <a:xfrm>
            <a:off x="990600" y="3276600"/>
            <a:ext cx="4419600" cy="1752600"/>
          </a:xfrm>
        </p:spPr>
        <p:txBody>
          <a:bodyPr/>
          <a:lstStyle/>
          <a:p>
            <a:r>
              <a:rPr lang="en-US" dirty="0" smtClean="0"/>
              <a:t>Ken Koedinger</a:t>
            </a:r>
          </a:p>
          <a:p>
            <a:r>
              <a:rPr lang="en-US" dirty="0" smtClean="0"/>
              <a:t>Based on slides from Ruth Clark</a:t>
            </a:r>
          </a:p>
          <a:p>
            <a:endParaRPr lang="en-US" dirty="0"/>
          </a:p>
        </p:txBody>
      </p:sp>
      <p:sp>
        <p:nvSpPr>
          <p:cNvPr id="13" name="Slide Number Placeholder 12"/>
          <p:cNvSpPr>
            <a:spLocks noGrp="1"/>
          </p:cNvSpPr>
          <p:nvPr>
            <p:ph type="sldNum" sz="quarter" idx="12"/>
          </p:nvPr>
        </p:nvSpPr>
        <p:spPr/>
        <p:txBody>
          <a:bodyPr/>
          <a:lstStyle/>
          <a:p>
            <a:pPr>
              <a:defRPr/>
            </a:pPr>
            <a:fld id="{162FDEDB-F522-461C-B467-1CC788D594EE}" type="slidenum">
              <a:rPr lang="en-US" smtClean="0"/>
              <a:pPr>
                <a:defRPr/>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139" name="Group 43"/>
          <p:cNvGraphicFramePr>
            <a:graphicFrameLocks noGrp="1"/>
          </p:cNvGraphicFramePr>
          <p:nvPr/>
        </p:nvGraphicFramePr>
        <p:xfrm>
          <a:off x="871988" y="1240366"/>
          <a:ext cx="6978115" cy="4622800"/>
        </p:xfrm>
        <a:graphic>
          <a:graphicData uri="http://schemas.openxmlformats.org/drawingml/2006/table">
            <a:tbl>
              <a:tblPr/>
              <a:tblGrid>
                <a:gridCol w="1703444"/>
                <a:gridCol w="1785613"/>
                <a:gridCol w="1744529"/>
                <a:gridCol w="1744529"/>
              </a:tblGrid>
              <a:tr h="968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Metaphor of </a:t>
                      </a:r>
                      <a:r>
                        <a:rPr kumimoji="0" lang="en-US" sz="1800" b="1" i="0" u="sng" strike="noStrike" cap="none" normalizeH="0" baseline="0" dirty="0" smtClean="0">
                          <a:ln>
                            <a:noFill/>
                          </a:ln>
                          <a:solidFill>
                            <a:schemeClr val="tx1"/>
                          </a:solidFill>
                          <a:effectLst/>
                          <a:latin typeface="Arial" pitchFamily="34" charset="0"/>
                        </a:rPr>
                        <a:t>Learning</a:t>
                      </a:r>
                    </a:p>
                  </a:txBody>
                  <a:tcPr anchor="b"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Learning Is:</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Learner is:</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Instructor is:</a:t>
                      </a:r>
                    </a:p>
                  </a:txBody>
                  <a:tcPr anchor="b"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14947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pitchFamily="34" charset="0"/>
                        </a:rPr>
                        <a:t>Response strengthening</a:t>
                      </a:r>
                    </a:p>
                  </a:txBody>
                  <a:tcPr anchor="ctr" horzOverflow="overflow">
                    <a:lnL w="28575"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Strengthening or weakening of associations</a:t>
                      </a: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Passive recipient of rewards and punishments</a:t>
                      </a: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Dispenser of rewards and punishments</a:t>
                      </a: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107957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pitchFamily="34" charset="0"/>
                        </a:rPr>
                        <a:t>Information acquisition</a:t>
                      </a:r>
                    </a:p>
                  </a:txBody>
                  <a:tcPr anchor="ctr" horzOverflow="overflow">
                    <a:lnL w="28575"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Adding information to memory</a:t>
                      </a: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Passive recipient of information</a:t>
                      </a: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Dispenser of information</a:t>
                      </a: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107957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pitchFamily="34" charset="0"/>
                        </a:rPr>
                        <a:t>Knowledge construction</a:t>
                      </a:r>
                    </a:p>
                  </a:txBody>
                  <a:tcPr anchor="ctr" horzOverflow="overflow">
                    <a:lnL w="28575"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Building a mental representation</a:t>
                      </a: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Active sense maker</a:t>
                      </a: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Cognitive guide</a:t>
                      </a: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
        <p:nvSpPr>
          <p:cNvPr id="6" name="Title 5"/>
          <p:cNvSpPr>
            <a:spLocks noGrp="1"/>
          </p:cNvSpPr>
          <p:nvPr>
            <p:ph type="title"/>
          </p:nvPr>
        </p:nvSpPr>
        <p:spPr/>
        <p:txBody>
          <a:bodyPr/>
          <a:lstStyle/>
          <a:p>
            <a:r>
              <a:rPr lang="en-US" smtClean="0"/>
              <a:t>Three metaphors for learning</a:t>
            </a:r>
            <a:endParaRPr lang="en-US" dirty="0"/>
          </a:p>
        </p:txBody>
      </p:sp>
      <p:sp>
        <p:nvSpPr>
          <p:cNvPr id="10" name="Content Placeholder 9"/>
          <p:cNvSpPr>
            <a:spLocks noGrp="1"/>
          </p:cNvSpPr>
          <p:nvPr>
            <p:ph idx="1"/>
          </p:nvPr>
        </p:nvSpPr>
        <p:spPr>
          <a:xfrm>
            <a:off x="662632" y="5990680"/>
            <a:ext cx="7941337" cy="739356"/>
          </a:xfrm>
        </p:spPr>
        <p:txBody>
          <a:bodyPr>
            <a:normAutofit fontScale="77500" lnSpcReduction="20000"/>
          </a:bodyPr>
          <a:lstStyle/>
          <a:p>
            <a:r>
              <a:rPr lang="en-US" dirty="0" smtClean="0"/>
              <a:t>For next time: How are these similar or different from </a:t>
            </a:r>
            <a:r>
              <a:rPr lang="en-US" dirty="0" err="1" smtClean="0"/>
              <a:t>KLI’s</a:t>
            </a:r>
            <a:r>
              <a:rPr lang="en-US" dirty="0" smtClean="0"/>
              <a:t> learning processes?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4" name="Picture 2" descr="C:\Users\Clark\AppData\Local\Microsoft\Windows\Temporary Internet Files\Content.IE5\GNOU93JE\MC900339222[1].wmf"/>
          <p:cNvPicPr>
            <a:picLocks noChangeAspect="1" noChangeArrowheads="1"/>
          </p:cNvPicPr>
          <p:nvPr/>
        </p:nvPicPr>
        <p:blipFill>
          <a:blip r:embed="rId3" cstate="print"/>
          <a:srcRect/>
          <a:stretch>
            <a:fillRect/>
          </a:stretch>
        </p:blipFill>
        <p:spPr bwMode="auto">
          <a:xfrm>
            <a:off x="4912837" y="1754072"/>
            <a:ext cx="3429000" cy="3429000"/>
          </a:xfrm>
          <a:prstGeom prst="rect">
            <a:avLst/>
          </a:prstGeom>
          <a:noFill/>
          <a:ln w="9525">
            <a:noFill/>
            <a:miter lim="800000"/>
            <a:headEnd/>
            <a:tailEnd/>
          </a:ln>
        </p:spPr>
      </p:pic>
      <p:sp>
        <p:nvSpPr>
          <p:cNvPr id="8" name="Title 7"/>
          <p:cNvSpPr>
            <a:spLocks noGrp="1"/>
          </p:cNvSpPr>
          <p:nvPr>
            <p:ph type="title"/>
          </p:nvPr>
        </p:nvSpPr>
        <p:spPr/>
        <p:txBody>
          <a:bodyPr/>
          <a:lstStyle/>
          <a:p>
            <a:r>
              <a:rPr lang="en-US" smtClean="0"/>
              <a:t>Three learning principles</a:t>
            </a:r>
            <a:endParaRPr lang="en-US" dirty="0"/>
          </a:p>
        </p:txBody>
      </p:sp>
      <p:sp>
        <p:nvSpPr>
          <p:cNvPr id="9" name="Content Placeholder 8"/>
          <p:cNvSpPr>
            <a:spLocks noGrp="1"/>
          </p:cNvSpPr>
          <p:nvPr>
            <p:ph sz="half" idx="1"/>
          </p:nvPr>
        </p:nvSpPr>
        <p:spPr/>
        <p:txBody>
          <a:bodyPr>
            <a:normAutofit/>
          </a:bodyPr>
          <a:lstStyle/>
          <a:p>
            <a:r>
              <a:rPr lang="en-US" sz="3200" dirty="0" smtClean="0"/>
              <a:t>Limited capacity</a:t>
            </a:r>
          </a:p>
          <a:p>
            <a:r>
              <a:rPr lang="en-US" sz="3200" dirty="0" smtClean="0"/>
              <a:t>Dual channels</a:t>
            </a:r>
          </a:p>
          <a:p>
            <a:r>
              <a:rPr lang="en-US" sz="3200" dirty="0" smtClean="0"/>
              <a:t>Active processing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smtClean="0"/>
              <a:t>Experiment 				</a:t>
            </a:r>
            <a:endParaRPr lang="en-US" dirty="0" smtClean="0"/>
          </a:p>
        </p:txBody>
      </p:sp>
      <p:sp>
        <p:nvSpPr>
          <p:cNvPr id="45060" name="Rectangle 3"/>
          <p:cNvSpPr>
            <a:spLocks noGrp="1" noChangeArrowheads="1"/>
          </p:cNvSpPr>
          <p:nvPr>
            <p:ph idx="1"/>
          </p:nvPr>
        </p:nvSpPr>
        <p:spPr/>
        <p:txBody>
          <a:bodyPr/>
          <a:lstStyle/>
          <a:p>
            <a:r>
              <a:rPr lang="en-US" dirty="0" smtClean="0"/>
              <a:t>Listen and then write</a:t>
            </a:r>
          </a:p>
          <a:p>
            <a:r>
              <a:rPr lang="en-US" dirty="0" smtClean="0"/>
              <a:t>Pens down, listen to list A</a:t>
            </a:r>
          </a:p>
          <a:p>
            <a:r>
              <a:rPr lang="en-US" dirty="0" smtClean="0"/>
              <a:t>Write as many as you can recall</a:t>
            </a:r>
          </a:p>
          <a:p>
            <a:r>
              <a:rPr lang="en-US" dirty="0" smtClean="0"/>
              <a:t>Pens down, listen to list B</a:t>
            </a:r>
          </a:p>
          <a:p>
            <a:r>
              <a:rPr lang="en-US" dirty="0" smtClean="0"/>
              <a:t>Write as many as you can recall</a:t>
            </a:r>
          </a:p>
        </p:txBody>
      </p:sp>
      <p:sp>
        <p:nvSpPr>
          <p:cNvPr id="10" name="Slide Number Placeholder 9"/>
          <p:cNvSpPr>
            <a:spLocks noGrp="1"/>
          </p:cNvSpPr>
          <p:nvPr>
            <p:ph type="sldNum" sz="quarter" idx="12"/>
          </p:nvPr>
        </p:nvSpPr>
        <p:spPr/>
        <p:txBody>
          <a:bodyPr/>
          <a:lstStyle/>
          <a:p>
            <a:fld id="{8188E1C3-8807-44D5-B583-A63C952F0831}" type="slidenum">
              <a:rPr lang="en-US" smtClean="0"/>
              <a:pPr/>
              <a:t>12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5" name="Title 5"/>
          <p:cNvSpPr>
            <a:spLocks noGrp="1"/>
          </p:cNvSpPr>
          <p:nvPr>
            <p:ph type="title"/>
          </p:nvPr>
        </p:nvSpPr>
        <p:spPr>
          <a:xfrm>
            <a:off x="533400" y="228600"/>
            <a:ext cx="8305800" cy="1143000"/>
          </a:xfrm>
        </p:spPr>
        <p:txBody>
          <a:bodyPr/>
          <a:lstStyle/>
          <a:p>
            <a:pPr>
              <a:defRPr/>
            </a:pPr>
            <a:r>
              <a:rPr lang="en-US" sz="4000" dirty="0" smtClean="0">
                <a:latin typeface="Candara" pitchFamily="34" charset="0"/>
              </a:rPr>
              <a:t>Count how many in each list</a:t>
            </a:r>
          </a:p>
        </p:txBody>
      </p:sp>
      <p:sp>
        <p:nvSpPr>
          <p:cNvPr id="7" name="TextBox 6"/>
          <p:cNvSpPr txBox="1"/>
          <p:nvPr/>
        </p:nvSpPr>
        <p:spPr>
          <a:xfrm>
            <a:off x="1600200" y="1524000"/>
            <a:ext cx="2133600" cy="4894263"/>
          </a:xfrm>
          <a:prstGeom prst="rect">
            <a:avLst/>
          </a:prstGeom>
          <a:noFill/>
        </p:spPr>
        <p:txBody>
          <a:bodyPr>
            <a:spAutoFit/>
          </a:bodyPr>
          <a:lstStyle/>
          <a:p>
            <a:pPr>
              <a:defRPr/>
            </a:pPr>
            <a:r>
              <a:rPr lang="en-US" b="1" dirty="0">
                <a:solidFill>
                  <a:srgbClr val="008000"/>
                </a:solidFill>
                <a:latin typeface="Candara" pitchFamily="34" charset="0"/>
              </a:rPr>
              <a:t>List A</a:t>
            </a:r>
          </a:p>
          <a:p>
            <a:pPr marL="457200" indent="-457200">
              <a:buFontTx/>
              <a:buAutoNum type="arabicPeriod"/>
              <a:defRPr/>
            </a:pPr>
            <a:r>
              <a:rPr lang="en-US" dirty="0">
                <a:solidFill>
                  <a:srgbClr val="008000"/>
                </a:solidFill>
                <a:latin typeface="Candara" pitchFamily="34" charset="0"/>
              </a:rPr>
              <a:t>Rose</a:t>
            </a:r>
          </a:p>
          <a:p>
            <a:pPr marL="457200" indent="-457200">
              <a:buFontTx/>
              <a:buAutoNum type="arabicPeriod"/>
              <a:defRPr/>
            </a:pPr>
            <a:r>
              <a:rPr lang="en-US" dirty="0">
                <a:solidFill>
                  <a:srgbClr val="008000"/>
                </a:solidFill>
                <a:latin typeface="Candara" pitchFamily="34" charset="0"/>
              </a:rPr>
              <a:t>Computer</a:t>
            </a:r>
          </a:p>
          <a:p>
            <a:pPr marL="457200" indent="-457200">
              <a:buFontTx/>
              <a:buAutoNum type="arabicPeriod"/>
              <a:defRPr/>
            </a:pPr>
            <a:r>
              <a:rPr lang="en-US" dirty="0">
                <a:solidFill>
                  <a:srgbClr val="008000"/>
                </a:solidFill>
                <a:latin typeface="Candara" pitchFamily="34" charset="0"/>
              </a:rPr>
              <a:t>Bird</a:t>
            </a:r>
          </a:p>
          <a:p>
            <a:pPr marL="457200" indent="-457200">
              <a:buFontTx/>
              <a:buAutoNum type="arabicPeriod"/>
              <a:defRPr/>
            </a:pPr>
            <a:r>
              <a:rPr lang="en-US" dirty="0">
                <a:solidFill>
                  <a:srgbClr val="008000"/>
                </a:solidFill>
                <a:latin typeface="Candara" pitchFamily="34" charset="0"/>
              </a:rPr>
              <a:t>Cloud</a:t>
            </a:r>
          </a:p>
          <a:p>
            <a:pPr marL="457200" indent="-457200">
              <a:buFontTx/>
              <a:buAutoNum type="arabicPeriod"/>
              <a:defRPr/>
            </a:pPr>
            <a:r>
              <a:rPr lang="en-US" dirty="0">
                <a:solidFill>
                  <a:srgbClr val="008000"/>
                </a:solidFill>
                <a:latin typeface="Candara" pitchFamily="34" charset="0"/>
              </a:rPr>
              <a:t>Scissors</a:t>
            </a:r>
          </a:p>
          <a:p>
            <a:pPr marL="457200" indent="-457200">
              <a:buFontTx/>
              <a:buAutoNum type="arabicPeriod"/>
              <a:defRPr/>
            </a:pPr>
            <a:r>
              <a:rPr lang="en-US" dirty="0">
                <a:solidFill>
                  <a:srgbClr val="008000"/>
                </a:solidFill>
                <a:latin typeface="Candara" pitchFamily="34" charset="0"/>
              </a:rPr>
              <a:t>Book</a:t>
            </a:r>
          </a:p>
          <a:p>
            <a:pPr marL="457200" indent="-457200">
              <a:buFontTx/>
              <a:buAutoNum type="arabicPeriod"/>
              <a:defRPr/>
            </a:pPr>
            <a:r>
              <a:rPr lang="en-US" dirty="0">
                <a:solidFill>
                  <a:srgbClr val="008000"/>
                </a:solidFill>
                <a:latin typeface="Candara" pitchFamily="34" charset="0"/>
              </a:rPr>
              <a:t>Dress</a:t>
            </a:r>
          </a:p>
          <a:p>
            <a:pPr marL="457200" indent="-457200">
              <a:buFontTx/>
              <a:buAutoNum type="arabicPeriod"/>
              <a:defRPr/>
            </a:pPr>
            <a:r>
              <a:rPr lang="en-US" dirty="0">
                <a:solidFill>
                  <a:srgbClr val="008000"/>
                </a:solidFill>
                <a:latin typeface="Candara" pitchFamily="34" charset="0"/>
              </a:rPr>
              <a:t>Marker</a:t>
            </a:r>
          </a:p>
          <a:p>
            <a:pPr marL="457200" indent="-457200">
              <a:buFontTx/>
              <a:buAutoNum type="arabicPeriod"/>
              <a:defRPr/>
            </a:pPr>
            <a:r>
              <a:rPr lang="en-US" dirty="0">
                <a:solidFill>
                  <a:srgbClr val="008000"/>
                </a:solidFill>
                <a:latin typeface="Candara" pitchFamily="34" charset="0"/>
              </a:rPr>
              <a:t>Bedroom</a:t>
            </a:r>
          </a:p>
          <a:p>
            <a:pPr marL="457200" indent="-457200">
              <a:buFontTx/>
              <a:buAutoNum type="arabicPeriod"/>
              <a:defRPr/>
            </a:pPr>
            <a:r>
              <a:rPr lang="en-US" dirty="0">
                <a:solidFill>
                  <a:srgbClr val="008000"/>
                </a:solidFill>
                <a:latin typeface="Candara" pitchFamily="34" charset="0"/>
              </a:rPr>
              <a:t>Chair</a:t>
            </a:r>
          </a:p>
          <a:p>
            <a:pPr marL="457200" indent="-457200">
              <a:buFontTx/>
              <a:buAutoNum type="arabicPeriod"/>
              <a:defRPr/>
            </a:pPr>
            <a:r>
              <a:rPr lang="en-US" dirty="0">
                <a:solidFill>
                  <a:srgbClr val="008000"/>
                </a:solidFill>
                <a:latin typeface="Candara" pitchFamily="34" charset="0"/>
              </a:rPr>
              <a:t>Calendar</a:t>
            </a:r>
          </a:p>
          <a:p>
            <a:pPr marL="457200" indent="-457200">
              <a:buFontTx/>
              <a:buAutoNum type="arabicPeriod"/>
              <a:defRPr/>
            </a:pPr>
            <a:r>
              <a:rPr lang="en-US" dirty="0">
                <a:solidFill>
                  <a:srgbClr val="008000"/>
                </a:solidFill>
                <a:latin typeface="Candara" pitchFamily="34" charset="0"/>
              </a:rPr>
              <a:t>Pink</a:t>
            </a:r>
          </a:p>
          <a:p>
            <a:pPr marL="457200" indent="-457200">
              <a:buFontTx/>
              <a:buAutoNum type="arabicPeriod"/>
              <a:defRPr/>
            </a:pPr>
            <a:r>
              <a:rPr lang="en-US" dirty="0">
                <a:solidFill>
                  <a:srgbClr val="008000"/>
                </a:solidFill>
                <a:latin typeface="Candara" pitchFamily="34" charset="0"/>
              </a:rPr>
              <a:t>Ocean</a:t>
            </a:r>
          </a:p>
          <a:p>
            <a:pPr marL="457200" indent="-457200">
              <a:buFontTx/>
              <a:buAutoNum type="arabicPeriod"/>
              <a:defRPr/>
            </a:pPr>
            <a:r>
              <a:rPr lang="en-US" dirty="0">
                <a:solidFill>
                  <a:srgbClr val="008000"/>
                </a:solidFill>
                <a:latin typeface="Candara" pitchFamily="34" charset="0"/>
              </a:rPr>
              <a:t>Gutter</a:t>
            </a:r>
          </a:p>
          <a:p>
            <a:pPr marL="457200" indent="-457200">
              <a:buFontTx/>
              <a:buAutoNum type="arabicPeriod"/>
              <a:defRPr/>
            </a:pPr>
            <a:r>
              <a:rPr lang="en-US" dirty="0">
                <a:solidFill>
                  <a:srgbClr val="008000"/>
                </a:solidFill>
                <a:latin typeface="Candara" pitchFamily="34" charset="0"/>
              </a:rPr>
              <a:t>Bread</a:t>
            </a:r>
          </a:p>
          <a:p>
            <a:pPr marL="457200" indent="-457200">
              <a:buFontTx/>
              <a:buAutoNum type="arabicPeriod"/>
              <a:defRPr/>
            </a:pPr>
            <a:r>
              <a:rPr lang="en-US" dirty="0">
                <a:solidFill>
                  <a:srgbClr val="008000"/>
                </a:solidFill>
                <a:latin typeface="Candara" pitchFamily="34" charset="0"/>
              </a:rPr>
              <a:t>Clock</a:t>
            </a:r>
          </a:p>
        </p:txBody>
      </p:sp>
      <p:sp>
        <p:nvSpPr>
          <p:cNvPr id="8" name="TextBox 7"/>
          <p:cNvSpPr txBox="1"/>
          <p:nvPr/>
        </p:nvSpPr>
        <p:spPr>
          <a:xfrm>
            <a:off x="4876800" y="1600200"/>
            <a:ext cx="2133600" cy="4894263"/>
          </a:xfrm>
          <a:prstGeom prst="rect">
            <a:avLst/>
          </a:prstGeom>
          <a:noFill/>
        </p:spPr>
        <p:txBody>
          <a:bodyPr>
            <a:spAutoFit/>
          </a:bodyPr>
          <a:lstStyle/>
          <a:p>
            <a:pPr>
              <a:defRPr/>
            </a:pPr>
            <a:r>
              <a:rPr lang="en-US" b="1" dirty="0">
                <a:solidFill>
                  <a:schemeClr val="accent1">
                    <a:lumMod val="50000"/>
                  </a:schemeClr>
                </a:solidFill>
                <a:latin typeface="Candara" pitchFamily="34" charset="0"/>
              </a:rPr>
              <a:t>List B</a:t>
            </a:r>
          </a:p>
          <a:p>
            <a:pPr marL="457200" indent="-457200">
              <a:buFontTx/>
              <a:buAutoNum type="arabicPeriod"/>
              <a:defRPr/>
            </a:pPr>
            <a:r>
              <a:rPr lang="en-US" dirty="0">
                <a:solidFill>
                  <a:schemeClr val="accent1">
                    <a:lumMod val="50000"/>
                  </a:schemeClr>
                </a:solidFill>
                <a:latin typeface="Candara" pitchFamily="34" charset="0"/>
              </a:rPr>
              <a:t>Ethics</a:t>
            </a:r>
          </a:p>
          <a:p>
            <a:pPr marL="457200" indent="-457200">
              <a:buFontTx/>
              <a:buAutoNum type="arabicPeriod"/>
              <a:defRPr/>
            </a:pPr>
            <a:r>
              <a:rPr lang="en-US" dirty="0">
                <a:solidFill>
                  <a:schemeClr val="accent1">
                    <a:lumMod val="50000"/>
                  </a:schemeClr>
                </a:solidFill>
                <a:latin typeface="Candara" pitchFamily="34" charset="0"/>
              </a:rPr>
              <a:t>Hire</a:t>
            </a:r>
          </a:p>
          <a:p>
            <a:pPr marL="457200" indent="-457200">
              <a:buFontTx/>
              <a:buAutoNum type="arabicPeriod"/>
              <a:defRPr/>
            </a:pPr>
            <a:r>
              <a:rPr lang="en-US" dirty="0">
                <a:solidFill>
                  <a:schemeClr val="accent1">
                    <a:lumMod val="50000"/>
                  </a:schemeClr>
                </a:solidFill>
                <a:latin typeface="Candara" pitchFamily="34" charset="0"/>
              </a:rPr>
              <a:t>Terse</a:t>
            </a:r>
          </a:p>
          <a:p>
            <a:pPr marL="457200" indent="-457200">
              <a:buFontTx/>
              <a:buAutoNum type="arabicPeriod"/>
              <a:defRPr/>
            </a:pPr>
            <a:r>
              <a:rPr lang="en-US" dirty="0">
                <a:solidFill>
                  <a:schemeClr val="accent1">
                    <a:lumMod val="50000"/>
                  </a:schemeClr>
                </a:solidFill>
                <a:latin typeface="Candara" pitchFamily="34" charset="0"/>
              </a:rPr>
              <a:t>Noun</a:t>
            </a:r>
          </a:p>
          <a:p>
            <a:pPr marL="457200" indent="-457200">
              <a:buFontTx/>
              <a:buAutoNum type="arabicPeriod"/>
              <a:defRPr/>
            </a:pPr>
            <a:r>
              <a:rPr lang="en-US" dirty="0">
                <a:solidFill>
                  <a:schemeClr val="accent1">
                    <a:lumMod val="50000"/>
                  </a:schemeClr>
                </a:solidFill>
                <a:latin typeface="Candara" pitchFamily="34" charset="0"/>
              </a:rPr>
              <a:t>Problem</a:t>
            </a:r>
          </a:p>
          <a:p>
            <a:pPr marL="457200" indent="-457200">
              <a:buFontTx/>
              <a:buAutoNum type="arabicPeriod"/>
              <a:defRPr/>
            </a:pPr>
            <a:r>
              <a:rPr lang="en-US" dirty="0">
                <a:solidFill>
                  <a:schemeClr val="accent1">
                    <a:lumMod val="50000"/>
                  </a:schemeClr>
                </a:solidFill>
                <a:latin typeface="Candara" pitchFamily="34" charset="0"/>
              </a:rPr>
              <a:t>Manage</a:t>
            </a:r>
          </a:p>
          <a:p>
            <a:pPr marL="457200" indent="-457200">
              <a:buFontTx/>
              <a:buAutoNum type="arabicPeriod"/>
              <a:defRPr/>
            </a:pPr>
            <a:r>
              <a:rPr lang="en-US" dirty="0">
                <a:solidFill>
                  <a:schemeClr val="accent1">
                    <a:lumMod val="50000"/>
                  </a:schemeClr>
                </a:solidFill>
                <a:latin typeface="Candara" pitchFamily="34" charset="0"/>
              </a:rPr>
              <a:t>Design</a:t>
            </a:r>
          </a:p>
          <a:p>
            <a:pPr marL="457200" indent="-457200">
              <a:buFontTx/>
              <a:buAutoNum type="arabicPeriod"/>
              <a:defRPr/>
            </a:pPr>
            <a:r>
              <a:rPr lang="en-US" dirty="0">
                <a:solidFill>
                  <a:schemeClr val="accent1">
                    <a:lumMod val="50000"/>
                  </a:schemeClr>
                </a:solidFill>
                <a:latin typeface="Candara" pitchFamily="34" charset="0"/>
              </a:rPr>
              <a:t>Retro</a:t>
            </a:r>
          </a:p>
          <a:p>
            <a:pPr marL="457200" indent="-457200">
              <a:buFontTx/>
              <a:buAutoNum type="arabicPeriod"/>
              <a:defRPr/>
            </a:pPr>
            <a:r>
              <a:rPr lang="en-US" dirty="0">
                <a:solidFill>
                  <a:schemeClr val="accent1">
                    <a:lumMod val="50000"/>
                  </a:schemeClr>
                </a:solidFill>
                <a:latin typeface="Candara" pitchFamily="34" charset="0"/>
              </a:rPr>
              <a:t>First</a:t>
            </a:r>
          </a:p>
          <a:p>
            <a:pPr marL="457200" indent="-457200">
              <a:buFontTx/>
              <a:buAutoNum type="arabicPeriod"/>
              <a:defRPr/>
            </a:pPr>
            <a:r>
              <a:rPr lang="en-US" dirty="0">
                <a:solidFill>
                  <a:schemeClr val="accent1">
                    <a:lumMod val="50000"/>
                  </a:schemeClr>
                </a:solidFill>
                <a:latin typeface="Candara" pitchFamily="34" charset="0"/>
              </a:rPr>
              <a:t>Solution</a:t>
            </a:r>
          </a:p>
          <a:p>
            <a:pPr marL="457200" indent="-457200">
              <a:buFontTx/>
              <a:buAutoNum type="arabicPeriod"/>
              <a:defRPr/>
            </a:pPr>
            <a:r>
              <a:rPr lang="en-US" dirty="0">
                <a:solidFill>
                  <a:schemeClr val="accent1">
                    <a:lumMod val="50000"/>
                  </a:schemeClr>
                </a:solidFill>
                <a:latin typeface="Candara" pitchFamily="34" charset="0"/>
              </a:rPr>
              <a:t>Color</a:t>
            </a:r>
          </a:p>
          <a:p>
            <a:pPr marL="457200" indent="-457200">
              <a:buFontTx/>
              <a:buAutoNum type="arabicPeriod"/>
              <a:defRPr/>
            </a:pPr>
            <a:r>
              <a:rPr lang="en-US" dirty="0">
                <a:solidFill>
                  <a:schemeClr val="accent1">
                    <a:lumMod val="50000"/>
                  </a:schemeClr>
                </a:solidFill>
                <a:latin typeface="Candara" pitchFamily="34" charset="0"/>
              </a:rPr>
              <a:t>Liquid</a:t>
            </a:r>
          </a:p>
          <a:p>
            <a:pPr marL="457200" indent="-457200">
              <a:buFontTx/>
              <a:buAutoNum type="arabicPeriod"/>
              <a:defRPr/>
            </a:pPr>
            <a:r>
              <a:rPr lang="en-US" dirty="0">
                <a:solidFill>
                  <a:schemeClr val="accent1">
                    <a:lumMod val="50000"/>
                  </a:schemeClr>
                </a:solidFill>
                <a:latin typeface="Candara" pitchFamily="34" charset="0"/>
              </a:rPr>
              <a:t>Pattern</a:t>
            </a:r>
          </a:p>
          <a:p>
            <a:pPr marL="457200" indent="-457200">
              <a:buFontTx/>
              <a:buAutoNum type="arabicPeriod"/>
              <a:defRPr/>
            </a:pPr>
            <a:r>
              <a:rPr lang="en-US" dirty="0">
                <a:solidFill>
                  <a:schemeClr val="accent1">
                    <a:lumMod val="50000"/>
                  </a:schemeClr>
                </a:solidFill>
                <a:latin typeface="Candara" pitchFamily="34" charset="0"/>
              </a:rPr>
              <a:t>Basic</a:t>
            </a:r>
          </a:p>
          <a:p>
            <a:pPr marL="457200" indent="-457200">
              <a:buFontTx/>
              <a:buAutoNum type="arabicPeriod"/>
              <a:defRPr/>
            </a:pPr>
            <a:r>
              <a:rPr lang="en-US" dirty="0">
                <a:solidFill>
                  <a:schemeClr val="accent1">
                    <a:lumMod val="50000"/>
                  </a:schemeClr>
                </a:solidFill>
                <a:latin typeface="Candara" pitchFamily="34" charset="0"/>
              </a:rPr>
              <a:t>Account</a:t>
            </a:r>
          </a:p>
          <a:p>
            <a:pPr marL="457200" indent="-457200">
              <a:buFontTx/>
              <a:buAutoNum type="arabicPeriod"/>
              <a:defRPr/>
            </a:pPr>
            <a:r>
              <a:rPr lang="en-US" dirty="0">
                <a:solidFill>
                  <a:schemeClr val="accent1">
                    <a:lumMod val="50000"/>
                  </a:schemeClr>
                </a:solidFill>
                <a:latin typeface="Candara" pitchFamily="34" charset="0"/>
              </a:rPr>
              <a:t>Integrity</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How do three learning principles apply to example</a:t>
            </a:r>
            <a:endParaRPr lang="en-US" dirty="0"/>
          </a:p>
        </p:txBody>
      </p:sp>
      <p:sp>
        <p:nvSpPr>
          <p:cNvPr id="9" name="Content Placeholder 8"/>
          <p:cNvSpPr>
            <a:spLocks noGrp="1"/>
          </p:cNvSpPr>
          <p:nvPr>
            <p:ph idx="1"/>
          </p:nvPr>
        </p:nvSpPr>
        <p:spPr>
          <a:xfrm>
            <a:off x="662632" y="1600200"/>
            <a:ext cx="8208873" cy="4525963"/>
          </a:xfrm>
        </p:spPr>
        <p:txBody>
          <a:bodyPr>
            <a:normAutofit fontScale="92500"/>
          </a:bodyPr>
          <a:lstStyle/>
          <a:p>
            <a:pPr>
              <a:buNone/>
            </a:pPr>
            <a:r>
              <a:rPr lang="en-US" sz="3600" dirty="0" smtClean="0"/>
              <a:t>Limited capacity?</a:t>
            </a:r>
          </a:p>
          <a:p>
            <a:r>
              <a:rPr lang="en-US" sz="3027" dirty="0" smtClean="0"/>
              <a:t>You can’t remember all words</a:t>
            </a:r>
          </a:p>
          <a:p>
            <a:pPr>
              <a:buNone/>
            </a:pPr>
            <a:r>
              <a:rPr lang="en-US" sz="3600" dirty="0" smtClean="0"/>
              <a:t>Dual channels</a:t>
            </a:r>
            <a:endParaRPr lang="en-US" sz="3027" dirty="0" smtClean="0"/>
          </a:p>
          <a:p>
            <a:r>
              <a:rPr lang="en-US" sz="3027" dirty="0" smtClean="0"/>
              <a:t>Concrete words easier &lt;= 2 channels: visual </a:t>
            </a:r>
            <a:r>
              <a:rPr lang="en-US" sz="3027" i="1" dirty="0" smtClean="0"/>
              <a:t>&amp; </a:t>
            </a:r>
            <a:r>
              <a:rPr lang="en-US" sz="3027" dirty="0" smtClean="0"/>
              <a:t>verbal</a:t>
            </a:r>
          </a:p>
          <a:p>
            <a:pPr lvl="1"/>
            <a:r>
              <a:rPr lang="en-US" dirty="0" smtClean="0"/>
              <a:t>Abstract words &lt;= 1 verbal channel</a:t>
            </a:r>
          </a:p>
          <a:p>
            <a:pPr>
              <a:buNone/>
            </a:pPr>
            <a:r>
              <a:rPr lang="en-US" sz="3600" dirty="0" smtClean="0"/>
              <a:t>Active processing</a:t>
            </a:r>
            <a:endParaRPr lang="en-US" dirty="0" smtClean="0"/>
          </a:p>
          <a:p>
            <a:r>
              <a:rPr lang="en-US" sz="3027" dirty="0" smtClean="0"/>
              <a:t>Recall better words you rehearse more or try to elaborate by connecting to other knowledge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AutoShape 4"/>
          <p:cNvSpPr>
            <a:spLocks noChangeAspect="1" noChangeArrowheads="1" noTextEdit="1"/>
          </p:cNvSpPr>
          <p:nvPr/>
        </p:nvSpPr>
        <p:spPr bwMode="auto">
          <a:xfrm>
            <a:off x="152400" y="2209800"/>
            <a:ext cx="8712200" cy="2235200"/>
          </a:xfrm>
          <a:prstGeom prst="rect">
            <a:avLst/>
          </a:prstGeom>
          <a:noFill/>
          <a:ln w="9525">
            <a:noFill/>
            <a:miter lim="800000"/>
            <a:headEnd/>
            <a:tailEnd/>
          </a:ln>
        </p:spPr>
        <p:txBody>
          <a:bodyPr/>
          <a:lstStyle/>
          <a:p>
            <a:endParaRPr lang="en-US"/>
          </a:p>
        </p:txBody>
      </p:sp>
      <p:sp>
        <p:nvSpPr>
          <p:cNvPr id="18435" name="AutoShape 6"/>
          <p:cNvSpPr>
            <a:spLocks noChangeArrowheads="1"/>
          </p:cNvSpPr>
          <p:nvPr/>
        </p:nvSpPr>
        <p:spPr bwMode="auto">
          <a:xfrm>
            <a:off x="184150" y="2720975"/>
            <a:ext cx="1141413" cy="1590675"/>
          </a:xfrm>
          <a:prstGeom prst="roundRect">
            <a:avLst>
              <a:gd name="adj" fmla="val 14833"/>
            </a:avLst>
          </a:prstGeom>
          <a:solidFill>
            <a:srgbClr val="FFFFFF"/>
          </a:solidFill>
          <a:ln w="12700">
            <a:solidFill>
              <a:srgbClr val="000000"/>
            </a:solidFill>
            <a:round/>
            <a:headEnd/>
            <a:tailEnd/>
          </a:ln>
        </p:spPr>
        <p:txBody>
          <a:bodyPr/>
          <a:lstStyle/>
          <a:p>
            <a:endParaRPr lang="en-US"/>
          </a:p>
        </p:txBody>
      </p:sp>
      <p:sp>
        <p:nvSpPr>
          <p:cNvPr id="18436" name="Rectangle 7"/>
          <p:cNvSpPr>
            <a:spLocks noChangeArrowheads="1"/>
          </p:cNvSpPr>
          <p:nvPr/>
        </p:nvSpPr>
        <p:spPr bwMode="auto">
          <a:xfrm>
            <a:off x="7412038" y="3289300"/>
            <a:ext cx="1281112" cy="454025"/>
          </a:xfrm>
          <a:prstGeom prst="rect">
            <a:avLst/>
          </a:prstGeom>
          <a:solidFill>
            <a:srgbClr val="FFFFFF"/>
          </a:solidFill>
          <a:ln w="12700">
            <a:solidFill>
              <a:srgbClr val="000000"/>
            </a:solidFill>
            <a:miter lim="800000"/>
            <a:headEnd/>
            <a:tailEnd/>
          </a:ln>
        </p:spPr>
        <p:txBody>
          <a:bodyPr/>
          <a:lstStyle/>
          <a:p>
            <a:endParaRPr lang="en-US"/>
          </a:p>
        </p:txBody>
      </p:sp>
      <p:sp>
        <p:nvSpPr>
          <p:cNvPr id="18437" name="Rectangle 8"/>
          <p:cNvSpPr>
            <a:spLocks noChangeArrowheads="1"/>
          </p:cNvSpPr>
          <p:nvPr/>
        </p:nvSpPr>
        <p:spPr bwMode="auto">
          <a:xfrm>
            <a:off x="3151188" y="2608263"/>
            <a:ext cx="1827212" cy="1817687"/>
          </a:xfrm>
          <a:prstGeom prst="rect">
            <a:avLst/>
          </a:prstGeom>
          <a:solidFill>
            <a:srgbClr val="FFFFFF"/>
          </a:solidFill>
          <a:ln w="12700">
            <a:solidFill>
              <a:srgbClr val="000000"/>
            </a:solidFill>
            <a:miter lim="800000"/>
            <a:headEnd/>
            <a:tailEnd/>
          </a:ln>
        </p:spPr>
        <p:txBody>
          <a:bodyPr/>
          <a:lstStyle/>
          <a:p>
            <a:endParaRPr lang="en-US"/>
          </a:p>
        </p:txBody>
      </p:sp>
      <p:sp>
        <p:nvSpPr>
          <p:cNvPr id="18438" name="Rectangle 9"/>
          <p:cNvSpPr>
            <a:spLocks noChangeArrowheads="1"/>
          </p:cNvSpPr>
          <p:nvPr/>
        </p:nvSpPr>
        <p:spPr bwMode="auto">
          <a:xfrm>
            <a:off x="3494088" y="2835275"/>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18439" name="Rectangle 10"/>
          <p:cNvSpPr>
            <a:spLocks noChangeArrowheads="1"/>
          </p:cNvSpPr>
          <p:nvPr/>
        </p:nvSpPr>
        <p:spPr bwMode="auto">
          <a:xfrm>
            <a:off x="3494088" y="3744913"/>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18440" name="Rectangle 11"/>
          <p:cNvSpPr>
            <a:spLocks noChangeArrowheads="1"/>
          </p:cNvSpPr>
          <p:nvPr/>
        </p:nvSpPr>
        <p:spPr bwMode="auto">
          <a:xfrm>
            <a:off x="4070350" y="2298700"/>
            <a:ext cx="1474788"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WORKING MEMORY</a:t>
            </a:r>
            <a:endParaRPr lang="en-US"/>
          </a:p>
        </p:txBody>
      </p:sp>
      <p:sp>
        <p:nvSpPr>
          <p:cNvPr id="18441" name="Rectangle 12"/>
          <p:cNvSpPr>
            <a:spLocks noChangeArrowheads="1"/>
          </p:cNvSpPr>
          <p:nvPr/>
        </p:nvSpPr>
        <p:spPr bwMode="auto">
          <a:xfrm>
            <a:off x="4978400" y="2608263"/>
            <a:ext cx="1825625" cy="1817687"/>
          </a:xfrm>
          <a:prstGeom prst="rect">
            <a:avLst/>
          </a:prstGeom>
          <a:solidFill>
            <a:srgbClr val="FFFFFF"/>
          </a:solidFill>
          <a:ln w="12700">
            <a:solidFill>
              <a:srgbClr val="000000"/>
            </a:solidFill>
            <a:miter lim="800000"/>
            <a:headEnd/>
            <a:tailEnd/>
          </a:ln>
        </p:spPr>
        <p:txBody>
          <a:bodyPr/>
          <a:lstStyle/>
          <a:p>
            <a:endParaRPr lang="en-US"/>
          </a:p>
        </p:txBody>
      </p:sp>
      <p:sp>
        <p:nvSpPr>
          <p:cNvPr id="18442" name="Rectangle 13"/>
          <p:cNvSpPr>
            <a:spLocks noChangeArrowheads="1"/>
          </p:cNvSpPr>
          <p:nvPr/>
        </p:nvSpPr>
        <p:spPr bwMode="auto">
          <a:xfrm>
            <a:off x="5434013" y="2835275"/>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18443" name="Rectangle 14"/>
          <p:cNvSpPr>
            <a:spLocks noChangeArrowheads="1"/>
          </p:cNvSpPr>
          <p:nvPr/>
        </p:nvSpPr>
        <p:spPr bwMode="auto">
          <a:xfrm>
            <a:off x="5434013" y="3744913"/>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18444" name="Rectangle 15"/>
          <p:cNvSpPr>
            <a:spLocks noChangeArrowheads="1"/>
          </p:cNvSpPr>
          <p:nvPr/>
        </p:nvSpPr>
        <p:spPr bwMode="auto">
          <a:xfrm>
            <a:off x="5605463" y="3776663"/>
            <a:ext cx="582612"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Pictorial </a:t>
            </a:r>
            <a:endParaRPr lang="en-US"/>
          </a:p>
        </p:txBody>
      </p:sp>
      <p:sp>
        <p:nvSpPr>
          <p:cNvPr id="18445" name="Rectangle 16"/>
          <p:cNvSpPr>
            <a:spLocks noChangeArrowheads="1"/>
          </p:cNvSpPr>
          <p:nvPr/>
        </p:nvSpPr>
        <p:spPr bwMode="auto">
          <a:xfrm>
            <a:off x="5668963" y="3927475"/>
            <a:ext cx="4127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Model</a:t>
            </a:r>
            <a:endParaRPr lang="en-US"/>
          </a:p>
        </p:txBody>
      </p:sp>
      <p:sp>
        <p:nvSpPr>
          <p:cNvPr id="18446" name="Rectangle 17"/>
          <p:cNvSpPr>
            <a:spLocks noChangeArrowheads="1"/>
          </p:cNvSpPr>
          <p:nvPr/>
        </p:nvSpPr>
        <p:spPr bwMode="auto">
          <a:xfrm>
            <a:off x="5656263" y="2867025"/>
            <a:ext cx="52387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Verbal  </a:t>
            </a:r>
            <a:endParaRPr lang="en-US"/>
          </a:p>
        </p:txBody>
      </p:sp>
      <p:sp>
        <p:nvSpPr>
          <p:cNvPr id="18447" name="Rectangle 18"/>
          <p:cNvSpPr>
            <a:spLocks noChangeArrowheads="1"/>
          </p:cNvSpPr>
          <p:nvPr/>
        </p:nvSpPr>
        <p:spPr bwMode="auto">
          <a:xfrm>
            <a:off x="5681663" y="3019425"/>
            <a:ext cx="4127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Model</a:t>
            </a:r>
            <a:endParaRPr lang="en-US"/>
          </a:p>
        </p:txBody>
      </p:sp>
      <p:sp>
        <p:nvSpPr>
          <p:cNvPr id="18448" name="Rectangle 19"/>
          <p:cNvSpPr>
            <a:spLocks noChangeArrowheads="1"/>
          </p:cNvSpPr>
          <p:nvPr/>
        </p:nvSpPr>
        <p:spPr bwMode="auto">
          <a:xfrm>
            <a:off x="298450" y="3744913"/>
            <a:ext cx="912813" cy="454025"/>
          </a:xfrm>
          <a:prstGeom prst="rect">
            <a:avLst/>
          </a:prstGeom>
          <a:solidFill>
            <a:srgbClr val="FFFFFF"/>
          </a:solidFill>
          <a:ln w="12700">
            <a:solidFill>
              <a:srgbClr val="000000"/>
            </a:solidFill>
            <a:miter lim="800000"/>
            <a:headEnd/>
            <a:tailEnd/>
          </a:ln>
        </p:spPr>
        <p:txBody>
          <a:bodyPr/>
          <a:lstStyle/>
          <a:p>
            <a:endParaRPr lang="en-US"/>
          </a:p>
        </p:txBody>
      </p:sp>
      <p:sp>
        <p:nvSpPr>
          <p:cNvPr id="18449" name="Rectangle 20"/>
          <p:cNvSpPr>
            <a:spLocks noChangeArrowheads="1"/>
          </p:cNvSpPr>
          <p:nvPr/>
        </p:nvSpPr>
        <p:spPr bwMode="auto">
          <a:xfrm>
            <a:off x="495300" y="3889375"/>
            <a:ext cx="54927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Pictures</a:t>
            </a:r>
            <a:endParaRPr lang="en-US"/>
          </a:p>
        </p:txBody>
      </p:sp>
      <p:sp>
        <p:nvSpPr>
          <p:cNvPr id="18450" name="Rectangle 21"/>
          <p:cNvSpPr>
            <a:spLocks noChangeArrowheads="1"/>
          </p:cNvSpPr>
          <p:nvPr/>
        </p:nvSpPr>
        <p:spPr bwMode="auto">
          <a:xfrm>
            <a:off x="298450" y="2835275"/>
            <a:ext cx="912813" cy="454025"/>
          </a:xfrm>
          <a:prstGeom prst="rect">
            <a:avLst/>
          </a:prstGeom>
          <a:solidFill>
            <a:srgbClr val="FFFFFF"/>
          </a:solidFill>
          <a:ln w="12700">
            <a:solidFill>
              <a:srgbClr val="000000"/>
            </a:solidFill>
            <a:miter lim="800000"/>
            <a:headEnd/>
            <a:tailEnd/>
          </a:ln>
        </p:spPr>
        <p:txBody>
          <a:bodyPr/>
          <a:lstStyle/>
          <a:p>
            <a:endParaRPr lang="en-US"/>
          </a:p>
        </p:txBody>
      </p:sp>
      <p:sp>
        <p:nvSpPr>
          <p:cNvPr id="18451" name="Rectangle 22"/>
          <p:cNvSpPr>
            <a:spLocks noChangeArrowheads="1"/>
          </p:cNvSpPr>
          <p:nvPr/>
        </p:nvSpPr>
        <p:spPr bwMode="auto">
          <a:xfrm>
            <a:off x="533400" y="2981325"/>
            <a:ext cx="439738"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Words</a:t>
            </a:r>
            <a:endParaRPr lang="en-US"/>
          </a:p>
        </p:txBody>
      </p:sp>
      <p:grpSp>
        <p:nvGrpSpPr>
          <p:cNvPr id="2" name="Group 25"/>
          <p:cNvGrpSpPr>
            <a:grpSpLocks/>
          </p:cNvGrpSpPr>
          <p:nvPr/>
        </p:nvGrpSpPr>
        <p:grpSpPr bwMode="auto">
          <a:xfrm>
            <a:off x="4400550" y="3005138"/>
            <a:ext cx="1027113" cy="101600"/>
            <a:chOff x="2772" y="1893"/>
            <a:chExt cx="647" cy="64"/>
          </a:xfrm>
        </p:grpSpPr>
        <p:sp>
          <p:nvSpPr>
            <p:cNvPr id="18512" name="Freeform 23"/>
            <p:cNvSpPr>
              <a:spLocks/>
            </p:cNvSpPr>
            <p:nvPr/>
          </p:nvSpPr>
          <p:spPr bwMode="auto">
            <a:xfrm>
              <a:off x="3299" y="1893"/>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18513" name="Line 24"/>
            <p:cNvSpPr>
              <a:spLocks noChangeShapeType="1"/>
            </p:cNvSpPr>
            <p:nvPr/>
          </p:nvSpPr>
          <p:spPr bwMode="auto">
            <a:xfrm>
              <a:off x="2772" y="1925"/>
              <a:ext cx="527" cy="1"/>
            </a:xfrm>
            <a:prstGeom prst="line">
              <a:avLst/>
            </a:prstGeom>
            <a:noFill/>
            <a:ln w="12700">
              <a:solidFill>
                <a:srgbClr val="000000"/>
              </a:solidFill>
              <a:round/>
              <a:headEnd/>
              <a:tailEnd/>
            </a:ln>
          </p:spPr>
          <p:txBody>
            <a:bodyPr/>
            <a:lstStyle/>
            <a:p>
              <a:endParaRPr lang="en-US"/>
            </a:p>
          </p:txBody>
        </p:sp>
      </p:grpSp>
      <p:grpSp>
        <p:nvGrpSpPr>
          <p:cNvPr id="3" name="Group 28"/>
          <p:cNvGrpSpPr>
            <a:grpSpLocks/>
          </p:cNvGrpSpPr>
          <p:nvPr/>
        </p:nvGrpSpPr>
        <p:grpSpPr bwMode="auto">
          <a:xfrm>
            <a:off x="4400550" y="3914775"/>
            <a:ext cx="1027113" cy="101600"/>
            <a:chOff x="2772" y="2466"/>
            <a:chExt cx="647" cy="64"/>
          </a:xfrm>
        </p:grpSpPr>
        <p:sp>
          <p:nvSpPr>
            <p:cNvPr id="18510" name="Freeform 26"/>
            <p:cNvSpPr>
              <a:spLocks/>
            </p:cNvSpPr>
            <p:nvPr/>
          </p:nvSpPr>
          <p:spPr bwMode="auto">
            <a:xfrm>
              <a:off x="3299" y="2466"/>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18511" name="Line 27"/>
            <p:cNvSpPr>
              <a:spLocks noChangeShapeType="1"/>
            </p:cNvSpPr>
            <p:nvPr/>
          </p:nvSpPr>
          <p:spPr bwMode="auto">
            <a:xfrm>
              <a:off x="2772" y="2498"/>
              <a:ext cx="527" cy="1"/>
            </a:xfrm>
            <a:prstGeom prst="line">
              <a:avLst/>
            </a:prstGeom>
            <a:noFill/>
            <a:ln w="12700">
              <a:solidFill>
                <a:srgbClr val="000000"/>
              </a:solidFill>
              <a:round/>
              <a:headEnd/>
              <a:tailEnd/>
            </a:ln>
          </p:spPr>
          <p:txBody>
            <a:bodyPr/>
            <a:lstStyle/>
            <a:p>
              <a:endParaRPr lang="en-US"/>
            </a:p>
          </p:txBody>
        </p:sp>
      </p:grpSp>
      <p:sp>
        <p:nvSpPr>
          <p:cNvPr id="18454" name="Rectangle 30"/>
          <p:cNvSpPr>
            <a:spLocks noChangeArrowheads="1"/>
          </p:cNvSpPr>
          <p:nvPr/>
        </p:nvSpPr>
        <p:spPr bwMode="auto">
          <a:xfrm>
            <a:off x="7259638" y="2608263"/>
            <a:ext cx="1598612" cy="1817687"/>
          </a:xfrm>
          <a:prstGeom prst="rect">
            <a:avLst/>
          </a:prstGeom>
          <a:solidFill>
            <a:srgbClr val="FFFFFF"/>
          </a:solidFill>
          <a:ln w="12700">
            <a:solidFill>
              <a:srgbClr val="000000"/>
            </a:solidFill>
            <a:miter lim="800000"/>
            <a:headEnd/>
            <a:tailEnd/>
          </a:ln>
        </p:spPr>
        <p:txBody>
          <a:bodyPr/>
          <a:lstStyle/>
          <a:p>
            <a:endParaRPr lang="en-US"/>
          </a:p>
        </p:txBody>
      </p:sp>
      <p:sp>
        <p:nvSpPr>
          <p:cNvPr id="18455" name="Rectangle 31"/>
          <p:cNvSpPr>
            <a:spLocks noChangeArrowheads="1"/>
          </p:cNvSpPr>
          <p:nvPr/>
        </p:nvSpPr>
        <p:spPr bwMode="auto">
          <a:xfrm>
            <a:off x="7646988" y="2185988"/>
            <a:ext cx="957262"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LONG-TERM </a:t>
            </a:r>
            <a:endParaRPr lang="en-US"/>
          </a:p>
        </p:txBody>
      </p:sp>
      <p:sp>
        <p:nvSpPr>
          <p:cNvPr id="18456" name="Rectangle 32"/>
          <p:cNvSpPr>
            <a:spLocks noChangeArrowheads="1"/>
          </p:cNvSpPr>
          <p:nvPr/>
        </p:nvSpPr>
        <p:spPr bwMode="auto">
          <a:xfrm>
            <a:off x="7761288" y="2336800"/>
            <a:ext cx="68580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MEMORY</a:t>
            </a:r>
            <a:endParaRPr lang="en-US"/>
          </a:p>
        </p:txBody>
      </p:sp>
      <p:sp>
        <p:nvSpPr>
          <p:cNvPr id="18457" name="Rectangle 39"/>
          <p:cNvSpPr>
            <a:spLocks noChangeArrowheads="1"/>
          </p:cNvSpPr>
          <p:nvPr/>
        </p:nvSpPr>
        <p:spPr bwMode="auto">
          <a:xfrm>
            <a:off x="2752725" y="3776663"/>
            <a:ext cx="641350"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selecting </a:t>
            </a:r>
            <a:endParaRPr lang="en-US"/>
          </a:p>
        </p:txBody>
      </p:sp>
      <p:sp>
        <p:nvSpPr>
          <p:cNvPr id="18458" name="Rectangle 40"/>
          <p:cNvSpPr>
            <a:spLocks noChangeArrowheads="1"/>
          </p:cNvSpPr>
          <p:nvPr/>
        </p:nvSpPr>
        <p:spPr bwMode="auto">
          <a:xfrm>
            <a:off x="2803525" y="3927475"/>
            <a:ext cx="4889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images</a:t>
            </a:r>
            <a:endParaRPr lang="en-US"/>
          </a:p>
        </p:txBody>
      </p:sp>
      <p:sp>
        <p:nvSpPr>
          <p:cNvPr id="18459" name="Rectangle 41"/>
          <p:cNvSpPr>
            <a:spLocks noChangeArrowheads="1"/>
          </p:cNvSpPr>
          <p:nvPr/>
        </p:nvSpPr>
        <p:spPr bwMode="auto">
          <a:xfrm>
            <a:off x="2752725" y="2867025"/>
            <a:ext cx="6413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selecting </a:t>
            </a:r>
            <a:endParaRPr lang="en-US"/>
          </a:p>
        </p:txBody>
      </p:sp>
      <p:sp>
        <p:nvSpPr>
          <p:cNvPr id="18460" name="Rectangle 42"/>
          <p:cNvSpPr>
            <a:spLocks noChangeArrowheads="1"/>
          </p:cNvSpPr>
          <p:nvPr/>
        </p:nvSpPr>
        <p:spPr bwMode="auto">
          <a:xfrm>
            <a:off x="2841625" y="3019425"/>
            <a:ext cx="404813"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words</a:t>
            </a:r>
            <a:endParaRPr lang="en-US"/>
          </a:p>
        </p:txBody>
      </p:sp>
      <p:sp>
        <p:nvSpPr>
          <p:cNvPr id="18461" name="Rectangle 43"/>
          <p:cNvSpPr>
            <a:spLocks noChangeArrowheads="1"/>
          </p:cNvSpPr>
          <p:nvPr/>
        </p:nvSpPr>
        <p:spPr bwMode="auto">
          <a:xfrm>
            <a:off x="4514850" y="3776663"/>
            <a:ext cx="741363"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organizing </a:t>
            </a:r>
            <a:endParaRPr lang="en-US"/>
          </a:p>
        </p:txBody>
      </p:sp>
      <p:sp>
        <p:nvSpPr>
          <p:cNvPr id="18462" name="Rectangle 44"/>
          <p:cNvSpPr>
            <a:spLocks noChangeArrowheads="1"/>
          </p:cNvSpPr>
          <p:nvPr/>
        </p:nvSpPr>
        <p:spPr bwMode="auto">
          <a:xfrm>
            <a:off x="4629150" y="3927475"/>
            <a:ext cx="4889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images</a:t>
            </a:r>
            <a:endParaRPr lang="en-US"/>
          </a:p>
        </p:txBody>
      </p:sp>
      <p:sp>
        <p:nvSpPr>
          <p:cNvPr id="18463" name="Rectangle 45"/>
          <p:cNvSpPr>
            <a:spLocks noChangeArrowheads="1"/>
          </p:cNvSpPr>
          <p:nvPr/>
        </p:nvSpPr>
        <p:spPr bwMode="auto">
          <a:xfrm>
            <a:off x="4514850" y="2867025"/>
            <a:ext cx="741363"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organizing </a:t>
            </a:r>
            <a:endParaRPr lang="en-US"/>
          </a:p>
        </p:txBody>
      </p:sp>
      <p:sp>
        <p:nvSpPr>
          <p:cNvPr id="18464" name="Rectangle 46"/>
          <p:cNvSpPr>
            <a:spLocks noChangeArrowheads="1"/>
          </p:cNvSpPr>
          <p:nvPr/>
        </p:nvSpPr>
        <p:spPr bwMode="auto">
          <a:xfrm>
            <a:off x="4654550" y="3019425"/>
            <a:ext cx="404813"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words</a:t>
            </a:r>
            <a:endParaRPr lang="en-US"/>
          </a:p>
        </p:txBody>
      </p:sp>
      <p:sp>
        <p:nvSpPr>
          <p:cNvPr id="18465" name="Rectangle 47"/>
          <p:cNvSpPr>
            <a:spLocks noChangeArrowheads="1"/>
          </p:cNvSpPr>
          <p:nvPr/>
        </p:nvSpPr>
        <p:spPr bwMode="auto">
          <a:xfrm>
            <a:off x="1554163" y="2608263"/>
            <a:ext cx="1141412" cy="1817687"/>
          </a:xfrm>
          <a:prstGeom prst="rect">
            <a:avLst/>
          </a:prstGeom>
          <a:solidFill>
            <a:srgbClr val="FFFFFF"/>
          </a:solidFill>
          <a:ln w="12700">
            <a:solidFill>
              <a:srgbClr val="000000"/>
            </a:solidFill>
            <a:miter lim="800000"/>
            <a:headEnd/>
            <a:tailEnd/>
          </a:ln>
        </p:spPr>
        <p:txBody>
          <a:bodyPr/>
          <a:lstStyle/>
          <a:p>
            <a:endParaRPr lang="en-US"/>
          </a:p>
        </p:txBody>
      </p:sp>
      <p:sp>
        <p:nvSpPr>
          <p:cNvPr id="18466" name="Rectangle 48"/>
          <p:cNvSpPr>
            <a:spLocks noChangeArrowheads="1"/>
          </p:cNvSpPr>
          <p:nvPr/>
        </p:nvSpPr>
        <p:spPr bwMode="auto">
          <a:xfrm>
            <a:off x="1828800" y="2286000"/>
            <a:ext cx="66040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SENSES </a:t>
            </a:r>
            <a:endParaRPr lang="en-US"/>
          </a:p>
        </p:txBody>
      </p:sp>
      <p:sp>
        <p:nvSpPr>
          <p:cNvPr id="18467" name="Rectangle 50"/>
          <p:cNvSpPr>
            <a:spLocks noChangeArrowheads="1"/>
          </p:cNvSpPr>
          <p:nvPr/>
        </p:nvSpPr>
        <p:spPr bwMode="auto">
          <a:xfrm>
            <a:off x="1668463" y="2835275"/>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18468" name="Rectangle 51"/>
          <p:cNvSpPr>
            <a:spLocks noChangeArrowheads="1"/>
          </p:cNvSpPr>
          <p:nvPr/>
        </p:nvSpPr>
        <p:spPr bwMode="auto">
          <a:xfrm>
            <a:off x="1668463" y="3744913"/>
            <a:ext cx="912812" cy="454025"/>
          </a:xfrm>
          <a:prstGeom prst="rect">
            <a:avLst/>
          </a:prstGeom>
          <a:solidFill>
            <a:srgbClr val="FFFFFF"/>
          </a:solidFill>
          <a:ln w="12700">
            <a:solidFill>
              <a:srgbClr val="000000"/>
            </a:solidFill>
            <a:miter lim="800000"/>
            <a:headEnd/>
            <a:tailEnd/>
          </a:ln>
        </p:spPr>
        <p:txBody>
          <a:bodyPr/>
          <a:lstStyle/>
          <a:p>
            <a:endParaRPr lang="en-US"/>
          </a:p>
        </p:txBody>
      </p:sp>
      <p:grpSp>
        <p:nvGrpSpPr>
          <p:cNvPr id="4" name="Group 54"/>
          <p:cNvGrpSpPr>
            <a:grpSpLocks/>
          </p:cNvGrpSpPr>
          <p:nvPr/>
        </p:nvGrpSpPr>
        <p:grpSpPr bwMode="auto">
          <a:xfrm>
            <a:off x="1204913" y="3005138"/>
            <a:ext cx="457200" cy="101600"/>
            <a:chOff x="759" y="1893"/>
            <a:chExt cx="288" cy="64"/>
          </a:xfrm>
        </p:grpSpPr>
        <p:sp>
          <p:nvSpPr>
            <p:cNvPr id="18508" name="Freeform 52"/>
            <p:cNvSpPr>
              <a:spLocks/>
            </p:cNvSpPr>
            <p:nvPr/>
          </p:nvSpPr>
          <p:spPr bwMode="auto">
            <a:xfrm>
              <a:off x="927" y="1893"/>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18509" name="Line 53"/>
            <p:cNvSpPr>
              <a:spLocks noChangeShapeType="1"/>
            </p:cNvSpPr>
            <p:nvPr/>
          </p:nvSpPr>
          <p:spPr bwMode="auto">
            <a:xfrm>
              <a:off x="759" y="1925"/>
              <a:ext cx="168" cy="1"/>
            </a:xfrm>
            <a:prstGeom prst="line">
              <a:avLst/>
            </a:prstGeom>
            <a:noFill/>
            <a:ln w="12700">
              <a:solidFill>
                <a:srgbClr val="000000"/>
              </a:solidFill>
              <a:round/>
              <a:headEnd/>
              <a:tailEnd/>
            </a:ln>
          </p:spPr>
          <p:txBody>
            <a:bodyPr/>
            <a:lstStyle/>
            <a:p>
              <a:endParaRPr lang="en-US"/>
            </a:p>
          </p:txBody>
        </p:sp>
      </p:grpSp>
      <p:grpSp>
        <p:nvGrpSpPr>
          <p:cNvPr id="5" name="Group 57"/>
          <p:cNvGrpSpPr>
            <a:grpSpLocks/>
          </p:cNvGrpSpPr>
          <p:nvPr/>
        </p:nvGrpSpPr>
        <p:grpSpPr bwMode="auto">
          <a:xfrm>
            <a:off x="1204913" y="3914775"/>
            <a:ext cx="457200" cy="101600"/>
            <a:chOff x="759" y="2466"/>
            <a:chExt cx="288" cy="64"/>
          </a:xfrm>
        </p:grpSpPr>
        <p:sp>
          <p:nvSpPr>
            <p:cNvPr id="18506" name="Freeform 55"/>
            <p:cNvSpPr>
              <a:spLocks/>
            </p:cNvSpPr>
            <p:nvPr/>
          </p:nvSpPr>
          <p:spPr bwMode="auto">
            <a:xfrm>
              <a:off x="927" y="2466"/>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18507" name="Line 56"/>
            <p:cNvSpPr>
              <a:spLocks noChangeShapeType="1"/>
            </p:cNvSpPr>
            <p:nvPr/>
          </p:nvSpPr>
          <p:spPr bwMode="auto">
            <a:xfrm>
              <a:off x="759" y="2498"/>
              <a:ext cx="168" cy="1"/>
            </a:xfrm>
            <a:prstGeom prst="line">
              <a:avLst/>
            </a:prstGeom>
            <a:noFill/>
            <a:ln w="12700">
              <a:solidFill>
                <a:srgbClr val="000000"/>
              </a:solidFill>
              <a:round/>
              <a:headEnd/>
              <a:tailEnd/>
            </a:ln>
          </p:spPr>
          <p:txBody>
            <a:bodyPr/>
            <a:lstStyle/>
            <a:p>
              <a:endParaRPr lang="en-US"/>
            </a:p>
          </p:txBody>
        </p:sp>
      </p:grpSp>
      <p:grpSp>
        <p:nvGrpSpPr>
          <p:cNvPr id="6" name="Group 60"/>
          <p:cNvGrpSpPr>
            <a:grpSpLocks/>
          </p:cNvGrpSpPr>
          <p:nvPr/>
        </p:nvGrpSpPr>
        <p:grpSpPr bwMode="auto">
          <a:xfrm>
            <a:off x="1204913" y="3055938"/>
            <a:ext cx="457200" cy="682625"/>
            <a:chOff x="759" y="1925"/>
            <a:chExt cx="288" cy="430"/>
          </a:xfrm>
        </p:grpSpPr>
        <p:sp>
          <p:nvSpPr>
            <p:cNvPr id="18504" name="Freeform 58"/>
            <p:cNvSpPr>
              <a:spLocks/>
            </p:cNvSpPr>
            <p:nvPr/>
          </p:nvSpPr>
          <p:spPr bwMode="auto">
            <a:xfrm>
              <a:off x="959" y="2243"/>
              <a:ext cx="88" cy="112"/>
            </a:xfrm>
            <a:custGeom>
              <a:avLst/>
              <a:gdLst>
                <a:gd name="T0" fmla="*/ 88 w 88"/>
                <a:gd name="T1" fmla="*/ 112 h 112"/>
                <a:gd name="T2" fmla="*/ 0 w 88"/>
                <a:gd name="T3" fmla="*/ 32 h 112"/>
                <a:gd name="T4" fmla="*/ 24 w 88"/>
                <a:gd name="T5" fmla="*/ 16 h 112"/>
                <a:gd name="T6" fmla="*/ 48 w 88"/>
                <a:gd name="T7" fmla="*/ 0 h 112"/>
                <a:gd name="T8" fmla="*/ 88 w 88"/>
                <a:gd name="T9" fmla="*/ 112 h 112"/>
                <a:gd name="T10" fmla="*/ 0 60000 65536"/>
                <a:gd name="T11" fmla="*/ 0 60000 65536"/>
                <a:gd name="T12" fmla="*/ 0 60000 65536"/>
                <a:gd name="T13" fmla="*/ 0 60000 65536"/>
                <a:gd name="T14" fmla="*/ 0 60000 65536"/>
                <a:gd name="T15" fmla="*/ 0 w 88"/>
                <a:gd name="T16" fmla="*/ 0 h 112"/>
                <a:gd name="T17" fmla="*/ 88 w 88"/>
                <a:gd name="T18" fmla="*/ 112 h 112"/>
              </a:gdLst>
              <a:ahLst/>
              <a:cxnLst>
                <a:cxn ang="T10">
                  <a:pos x="T0" y="T1"/>
                </a:cxn>
                <a:cxn ang="T11">
                  <a:pos x="T2" y="T3"/>
                </a:cxn>
                <a:cxn ang="T12">
                  <a:pos x="T4" y="T5"/>
                </a:cxn>
                <a:cxn ang="T13">
                  <a:pos x="T6" y="T7"/>
                </a:cxn>
                <a:cxn ang="T14">
                  <a:pos x="T8" y="T9"/>
                </a:cxn>
              </a:cxnLst>
              <a:rect l="T15" t="T16" r="T17" b="T18"/>
              <a:pathLst>
                <a:path w="88" h="112">
                  <a:moveTo>
                    <a:pt x="88" y="112"/>
                  </a:moveTo>
                  <a:lnTo>
                    <a:pt x="0" y="32"/>
                  </a:lnTo>
                  <a:lnTo>
                    <a:pt x="24" y="16"/>
                  </a:lnTo>
                  <a:lnTo>
                    <a:pt x="48" y="0"/>
                  </a:lnTo>
                  <a:lnTo>
                    <a:pt x="88" y="112"/>
                  </a:lnTo>
                  <a:close/>
                </a:path>
              </a:pathLst>
            </a:custGeom>
            <a:solidFill>
              <a:srgbClr val="000000"/>
            </a:solidFill>
            <a:ln w="9525">
              <a:noFill/>
              <a:round/>
              <a:headEnd/>
              <a:tailEnd/>
            </a:ln>
          </p:spPr>
          <p:txBody>
            <a:bodyPr/>
            <a:lstStyle/>
            <a:p>
              <a:endParaRPr lang="en-US"/>
            </a:p>
          </p:txBody>
        </p:sp>
        <p:sp>
          <p:nvSpPr>
            <p:cNvPr id="18505" name="Line 59"/>
            <p:cNvSpPr>
              <a:spLocks noChangeShapeType="1"/>
            </p:cNvSpPr>
            <p:nvPr/>
          </p:nvSpPr>
          <p:spPr bwMode="auto">
            <a:xfrm>
              <a:off x="759" y="1925"/>
              <a:ext cx="224" cy="334"/>
            </a:xfrm>
            <a:prstGeom prst="line">
              <a:avLst/>
            </a:prstGeom>
            <a:noFill/>
            <a:ln w="12700">
              <a:solidFill>
                <a:srgbClr val="000000"/>
              </a:solidFill>
              <a:round/>
              <a:headEnd/>
              <a:tailEnd/>
            </a:ln>
          </p:spPr>
          <p:txBody>
            <a:bodyPr/>
            <a:lstStyle/>
            <a:p>
              <a:endParaRPr lang="en-US"/>
            </a:p>
          </p:txBody>
        </p:sp>
      </p:grpSp>
      <p:sp>
        <p:nvSpPr>
          <p:cNvPr id="18472" name="Rectangle 61"/>
          <p:cNvSpPr>
            <a:spLocks noChangeArrowheads="1"/>
          </p:cNvSpPr>
          <p:nvPr/>
        </p:nvSpPr>
        <p:spPr bwMode="auto">
          <a:xfrm>
            <a:off x="2016125" y="2981325"/>
            <a:ext cx="312738"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Ears</a:t>
            </a:r>
            <a:endParaRPr lang="en-US"/>
          </a:p>
        </p:txBody>
      </p:sp>
      <p:sp>
        <p:nvSpPr>
          <p:cNvPr id="18473" name="Rectangle 62"/>
          <p:cNvSpPr>
            <a:spLocks noChangeArrowheads="1"/>
          </p:cNvSpPr>
          <p:nvPr/>
        </p:nvSpPr>
        <p:spPr bwMode="auto">
          <a:xfrm>
            <a:off x="2016125" y="3889375"/>
            <a:ext cx="338138"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Eyes</a:t>
            </a:r>
            <a:endParaRPr lang="en-US"/>
          </a:p>
        </p:txBody>
      </p:sp>
      <p:grpSp>
        <p:nvGrpSpPr>
          <p:cNvPr id="7" name="Group 65"/>
          <p:cNvGrpSpPr>
            <a:grpSpLocks/>
          </p:cNvGrpSpPr>
          <p:nvPr/>
        </p:nvGrpSpPr>
        <p:grpSpPr bwMode="auto">
          <a:xfrm>
            <a:off x="2574925" y="3914775"/>
            <a:ext cx="912813" cy="101600"/>
            <a:chOff x="1622" y="2466"/>
            <a:chExt cx="575" cy="64"/>
          </a:xfrm>
        </p:grpSpPr>
        <p:sp>
          <p:nvSpPr>
            <p:cNvPr id="18502" name="Freeform 63"/>
            <p:cNvSpPr>
              <a:spLocks/>
            </p:cNvSpPr>
            <p:nvPr/>
          </p:nvSpPr>
          <p:spPr bwMode="auto">
            <a:xfrm>
              <a:off x="2077" y="2466"/>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18503" name="Line 64"/>
            <p:cNvSpPr>
              <a:spLocks noChangeShapeType="1"/>
            </p:cNvSpPr>
            <p:nvPr/>
          </p:nvSpPr>
          <p:spPr bwMode="auto">
            <a:xfrm>
              <a:off x="1622" y="2498"/>
              <a:ext cx="455" cy="1"/>
            </a:xfrm>
            <a:prstGeom prst="line">
              <a:avLst/>
            </a:prstGeom>
            <a:noFill/>
            <a:ln w="12700">
              <a:solidFill>
                <a:srgbClr val="000000"/>
              </a:solidFill>
              <a:round/>
              <a:headEnd/>
              <a:tailEnd/>
            </a:ln>
          </p:spPr>
          <p:txBody>
            <a:bodyPr/>
            <a:lstStyle/>
            <a:p>
              <a:endParaRPr lang="en-US"/>
            </a:p>
          </p:txBody>
        </p:sp>
      </p:grpSp>
      <p:grpSp>
        <p:nvGrpSpPr>
          <p:cNvPr id="8" name="Group 68"/>
          <p:cNvGrpSpPr>
            <a:grpSpLocks/>
          </p:cNvGrpSpPr>
          <p:nvPr/>
        </p:nvGrpSpPr>
        <p:grpSpPr bwMode="auto">
          <a:xfrm>
            <a:off x="2574925" y="3005138"/>
            <a:ext cx="912813" cy="101600"/>
            <a:chOff x="1622" y="1893"/>
            <a:chExt cx="575" cy="64"/>
          </a:xfrm>
        </p:grpSpPr>
        <p:sp>
          <p:nvSpPr>
            <p:cNvPr id="18500" name="Freeform 66"/>
            <p:cNvSpPr>
              <a:spLocks/>
            </p:cNvSpPr>
            <p:nvPr/>
          </p:nvSpPr>
          <p:spPr bwMode="auto">
            <a:xfrm>
              <a:off x="2077" y="1893"/>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18501" name="Line 67"/>
            <p:cNvSpPr>
              <a:spLocks noChangeShapeType="1"/>
            </p:cNvSpPr>
            <p:nvPr/>
          </p:nvSpPr>
          <p:spPr bwMode="auto">
            <a:xfrm>
              <a:off x="1622" y="1925"/>
              <a:ext cx="455" cy="1"/>
            </a:xfrm>
            <a:prstGeom prst="line">
              <a:avLst/>
            </a:prstGeom>
            <a:noFill/>
            <a:ln w="12700">
              <a:solidFill>
                <a:srgbClr val="000000"/>
              </a:solidFill>
              <a:round/>
              <a:headEnd/>
              <a:tailEnd/>
            </a:ln>
          </p:spPr>
          <p:txBody>
            <a:bodyPr/>
            <a:lstStyle/>
            <a:p>
              <a:endParaRPr lang="en-US"/>
            </a:p>
          </p:txBody>
        </p:sp>
      </p:grpSp>
      <p:grpSp>
        <p:nvGrpSpPr>
          <p:cNvPr id="9" name="Group 71"/>
          <p:cNvGrpSpPr>
            <a:grpSpLocks/>
          </p:cNvGrpSpPr>
          <p:nvPr/>
        </p:nvGrpSpPr>
        <p:grpSpPr bwMode="auto">
          <a:xfrm>
            <a:off x="6569075" y="3460750"/>
            <a:ext cx="1027113" cy="100013"/>
            <a:chOff x="4138" y="2180"/>
            <a:chExt cx="647" cy="63"/>
          </a:xfrm>
        </p:grpSpPr>
        <p:sp>
          <p:nvSpPr>
            <p:cNvPr id="18498" name="Freeform 69"/>
            <p:cNvSpPr>
              <a:spLocks/>
            </p:cNvSpPr>
            <p:nvPr/>
          </p:nvSpPr>
          <p:spPr bwMode="auto">
            <a:xfrm>
              <a:off x="4138" y="2180"/>
              <a:ext cx="112" cy="63"/>
            </a:xfrm>
            <a:custGeom>
              <a:avLst/>
              <a:gdLst>
                <a:gd name="T0" fmla="*/ 0 w 112"/>
                <a:gd name="T1" fmla="*/ 31 h 63"/>
                <a:gd name="T2" fmla="*/ 112 w 112"/>
                <a:gd name="T3" fmla="*/ 0 h 63"/>
                <a:gd name="T4" fmla="*/ 112 w 112"/>
                <a:gd name="T5" fmla="*/ 31 h 63"/>
                <a:gd name="T6" fmla="*/ 112 w 112"/>
                <a:gd name="T7" fmla="*/ 63 h 63"/>
                <a:gd name="T8" fmla="*/ 0 w 112"/>
                <a:gd name="T9" fmla="*/ 31 h 63"/>
                <a:gd name="T10" fmla="*/ 0 60000 65536"/>
                <a:gd name="T11" fmla="*/ 0 60000 65536"/>
                <a:gd name="T12" fmla="*/ 0 60000 65536"/>
                <a:gd name="T13" fmla="*/ 0 60000 65536"/>
                <a:gd name="T14" fmla="*/ 0 60000 65536"/>
                <a:gd name="T15" fmla="*/ 0 w 112"/>
                <a:gd name="T16" fmla="*/ 0 h 63"/>
                <a:gd name="T17" fmla="*/ 112 w 112"/>
                <a:gd name="T18" fmla="*/ 63 h 63"/>
              </a:gdLst>
              <a:ahLst/>
              <a:cxnLst>
                <a:cxn ang="T10">
                  <a:pos x="T0" y="T1"/>
                </a:cxn>
                <a:cxn ang="T11">
                  <a:pos x="T2" y="T3"/>
                </a:cxn>
                <a:cxn ang="T12">
                  <a:pos x="T4" y="T5"/>
                </a:cxn>
                <a:cxn ang="T13">
                  <a:pos x="T6" y="T7"/>
                </a:cxn>
                <a:cxn ang="T14">
                  <a:pos x="T8" y="T9"/>
                </a:cxn>
              </a:cxnLst>
              <a:rect l="T15" t="T16" r="T17" b="T18"/>
              <a:pathLst>
                <a:path w="112" h="63">
                  <a:moveTo>
                    <a:pt x="0" y="31"/>
                  </a:moveTo>
                  <a:lnTo>
                    <a:pt x="112" y="0"/>
                  </a:lnTo>
                  <a:lnTo>
                    <a:pt x="112" y="31"/>
                  </a:lnTo>
                  <a:lnTo>
                    <a:pt x="112" y="63"/>
                  </a:lnTo>
                  <a:lnTo>
                    <a:pt x="0" y="31"/>
                  </a:lnTo>
                  <a:close/>
                </a:path>
              </a:pathLst>
            </a:custGeom>
            <a:solidFill>
              <a:srgbClr val="000000"/>
            </a:solidFill>
            <a:ln w="9525">
              <a:noFill/>
              <a:round/>
              <a:headEnd/>
              <a:tailEnd/>
            </a:ln>
          </p:spPr>
          <p:txBody>
            <a:bodyPr/>
            <a:lstStyle/>
            <a:p>
              <a:endParaRPr lang="en-US"/>
            </a:p>
          </p:txBody>
        </p:sp>
        <p:sp>
          <p:nvSpPr>
            <p:cNvPr id="18499" name="Line 70"/>
            <p:cNvSpPr>
              <a:spLocks noChangeShapeType="1"/>
            </p:cNvSpPr>
            <p:nvPr/>
          </p:nvSpPr>
          <p:spPr bwMode="auto">
            <a:xfrm flipH="1">
              <a:off x="4250" y="2211"/>
              <a:ext cx="535" cy="1"/>
            </a:xfrm>
            <a:prstGeom prst="line">
              <a:avLst/>
            </a:prstGeom>
            <a:noFill/>
            <a:ln w="12700">
              <a:solidFill>
                <a:srgbClr val="000000"/>
              </a:solidFill>
              <a:round/>
              <a:headEnd/>
              <a:tailEnd/>
            </a:ln>
          </p:spPr>
          <p:txBody>
            <a:bodyPr/>
            <a:lstStyle/>
            <a:p>
              <a:endParaRPr lang="en-US"/>
            </a:p>
          </p:txBody>
        </p:sp>
      </p:grpSp>
      <p:sp>
        <p:nvSpPr>
          <p:cNvPr id="18477" name="Rectangle 72"/>
          <p:cNvSpPr>
            <a:spLocks noChangeArrowheads="1"/>
          </p:cNvSpPr>
          <p:nvPr/>
        </p:nvSpPr>
        <p:spPr bwMode="auto">
          <a:xfrm>
            <a:off x="7875588" y="3321050"/>
            <a:ext cx="36353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Prior </a:t>
            </a:r>
            <a:endParaRPr lang="en-US"/>
          </a:p>
        </p:txBody>
      </p:sp>
      <p:sp>
        <p:nvSpPr>
          <p:cNvPr id="18478" name="Rectangle 73"/>
          <p:cNvSpPr>
            <a:spLocks noChangeArrowheads="1"/>
          </p:cNvSpPr>
          <p:nvPr/>
        </p:nvSpPr>
        <p:spPr bwMode="auto">
          <a:xfrm>
            <a:off x="7685088" y="3473450"/>
            <a:ext cx="74930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Knowledge</a:t>
            </a:r>
            <a:endParaRPr lang="en-US"/>
          </a:p>
        </p:txBody>
      </p:sp>
      <p:sp>
        <p:nvSpPr>
          <p:cNvPr id="18479" name="Rectangle 74"/>
          <p:cNvSpPr>
            <a:spLocks noChangeArrowheads="1"/>
          </p:cNvSpPr>
          <p:nvPr/>
        </p:nvSpPr>
        <p:spPr bwMode="auto">
          <a:xfrm>
            <a:off x="7602538" y="3289300"/>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18480" name="Rectangle 75"/>
          <p:cNvSpPr>
            <a:spLocks noChangeArrowheads="1"/>
          </p:cNvSpPr>
          <p:nvPr/>
        </p:nvSpPr>
        <p:spPr bwMode="auto">
          <a:xfrm>
            <a:off x="7939088" y="3359150"/>
            <a:ext cx="36353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Prior </a:t>
            </a:r>
            <a:endParaRPr lang="en-US"/>
          </a:p>
        </p:txBody>
      </p:sp>
      <p:sp>
        <p:nvSpPr>
          <p:cNvPr id="18481" name="Rectangle 76"/>
          <p:cNvSpPr>
            <a:spLocks noChangeArrowheads="1"/>
          </p:cNvSpPr>
          <p:nvPr/>
        </p:nvSpPr>
        <p:spPr bwMode="auto">
          <a:xfrm>
            <a:off x="7735888" y="3511550"/>
            <a:ext cx="74930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Knowledge</a:t>
            </a:r>
            <a:endParaRPr lang="en-US"/>
          </a:p>
        </p:txBody>
      </p:sp>
      <p:sp>
        <p:nvSpPr>
          <p:cNvPr id="18482" name="Rectangle 77"/>
          <p:cNvSpPr>
            <a:spLocks noChangeArrowheads="1"/>
          </p:cNvSpPr>
          <p:nvPr/>
        </p:nvSpPr>
        <p:spPr bwMode="auto">
          <a:xfrm>
            <a:off x="266700" y="2222500"/>
            <a:ext cx="982663"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MULTIMEDIA </a:t>
            </a:r>
            <a:endParaRPr lang="en-US"/>
          </a:p>
        </p:txBody>
      </p:sp>
      <p:sp>
        <p:nvSpPr>
          <p:cNvPr id="18483" name="Rectangle 78"/>
          <p:cNvSpPr>
            <a:spLocks noChangeArrowheads="1"/>
          </p:cNvSpPr>
          <p:nvPr/>
        </p:nvSpPr>
        <p:spPr bwMode="auto">
          <a:xfrm>
            <a:off x="190500" y="2374900"/>
            <a:ext cx="1185863"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PRESENTATION</a:t>
            </a:r>
            <a:endParaRPr lang="en-US"/>
          </a:p>
        </p:txBody>
      </p:sp>
      <p:sp>
        <p:nvSpPr>
          <p:cNvPr id="18484" name="Rectangle 79"/>
          <p:cNvSpPr>
            <a:spLocks noChangeArrowheads="1"/>
          </p:cNvSpPr>
          <p:nvPr/>
        </p:nvSpPr>
        <p:spPr bwMode="auto">
          <a:xfrm>
            <a:off x="3690938" y="3814763"/>
            <a:ext cx="49847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Images</a:t>
            </a:r>
            <a:endParaRPr lang="en-US"/>
          </a:p>
        </p:txBody>
      </p:sp>
      <p:sp>
        <p:nvSpPr>
          <p:cNvPr id="18485" name="Rectangle 80"/>
          <p:cNvSpPr>
            <a:spLocks noChangeArrowheads="1"/>
          </p:cNvSpPr>
          <p:nvPr/>
        </p:nvSpPr>
        <p:spPr bwMode="auto">
          <a:xfrm>
            <a:off x="3690938" y="2905125"/>
            <a:ext cx="5143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Sounds</a:t>
            </a:r>
            <a:endParaRPr lang="en-US"/>
          </a:p>
        </p:txBody>
      </p:sp>
      <p:sp>
        <p:nvSpPr>
          <p:cNvPr id="18486" name="AutoShape 81"/>
          <p:cNvSpPr>
            <a:spLocks noChangeArrowheads="1"/>
          </p:cNvSpPr>
          <p:nvPr/>
        </p:nvSpPr>
        <p:spPr bwMode="auto">
          <a:xfrm>
            <a:off x="6346825" y="3403600"/>
            <a:ext cx="228600" cy="227013"/>
          </a:xfrm>
          <a:prstGeom prst="roundRect">
            <a:avLst>
              <a:gd name="adj" fmla="val 50000"/>
            </a:avLst>
          </a:prstGeom>
          <a:solidFill>
            <a:srgbClr val="FFFFFF"/>
          </a:solidFill>
          <a:ln w="12700">
            <a:solidFill>
              <a:srgbClr val="000000"/>
            </a:solidFill>
            <a:round/>
            <a:headEnd/>
            <a:tailEnd/>
          </a:ln>
        </p:spPr>
        <p:txBody>
          <a:bodyPr/>
          <a:lstStyle/>
          <a:p>
            <a:endParaRPr lang="en-US"/>
          </a:p>
        </p:txBody>
      </p:sp>
      <p:sp>
        <p:nvSpPr>
          <p:cNvPr id="18487" name="Line 82"/>
          <p:cNvSpPr>
            <a:spLocks noChangeShapeType="1"/>
          </p:cNvSpPr>
          <p:nvPr/>
        </p:nvSpPr>
        <p:spPr bwMode="auto">
          <a:xfrm>
            <a:off x="6340475" y="3965575"/>
            <a:ext cx="114300" cy="1588"/>
          </a:xfrm>
          <a:prstGeom prst="line">
            <a:avLst/>
          </a:prstGeom>
          <a:noFill/>
          <a:ln w="12700">
            <a:solidFill>
              <a:srgbClr val="000000"/>
            </a:solidFill>
            <a:round/>
            <a:headEnd/>
            <a:tailEnd/>
          </a:ln>
        </p:spPr>
        <p:txBody>
          <a:bodyPr/>
          <a:lstStyle/>
          <a:p>
            <a:endParaRPr lang="en-US"/>
          </a:p>
        </p:txBody>
      </p:sp>
      <p:sp>
        <p:nvSpPr>
          <p:cNvPr id="18488" name="Line 83"/>
          <p:cNvSpPr>
            <a:spLocks noChangeShapeType="1"/>
          </p:cNvSpPr>
          <p:nvPr/>
        </p:nvSpPr>
        <p:spPr bwMode="auto">
          <a:xfrm>
            <a:off x="6454775" y="4078288"/>
            <a:ext cx="1588" cy="1587"/>
          </a:xfrm>
          <a:prstGeom prst="line">
            <a:avLst/>
          </a:prstGeom>
          <a:noFill/>
          <a:ln w="12700">
            <a:solidFill>
              <a:srgbClr val="000000"/>
            </a:solidFill>
            <a:round/>
            <a:headEnd/>
            <a:tailEnd/>
          </a:ln>
        </p:spPr>
        <p:txBody>
          <a:bodyPr/>
          <a:lstStyle/>
          <a:p>
            <a:endParaRPr lang="en-US"/>
          </a:p>
        </p:txBody>
      </p:sp>
      <p:sp>
        <p:nvSpPr>
          <p:cNvPr id="18489" name="Line 84"/>
          <p:cNvSpPr>
            <a:spLocks noChangeShapeType="1"/>
          </p:cNvSpPr>
          <p:nvPr/>
        </p:nvSpPr>
        <p:spPr bwMode="auto">
          <a:xfrm>
            <a:off x="6340475" y="3055938"/>
            <a:ext cx="114300" cy="1587"/>
          </a:xfrm>
          <a:prstGeom prst="line">
            <a:avLst/>
          </a:prstGeom>
          <a:noFill/>
          <a:ln w="12700">
            <a:solidFill>
              <a:srgbClr val="000000"/>
            </a:solidFill>
            <a:round/>
            <a:headEnd/>
            <a:tailEnd/>
          </a:ln>
        </p:spPr>
        <p:txBody>
          <a:bodyPr/>
          <a:lstStyle/>
          <a:p>
            <a:endParaRPr lang="en-US"/>
          </a:p>
        </p:txBody>
      </p:sp>
      <p:grpSp>
        <p:nvGrpSpPr>
          <p:cNvPr id="10" name="Group 87"/>
          <p:cNvGrpSpPr>
            <a:grpSpLocks/>
          </p:cNvGrpSpPr>
          <p:nvPr/>
        </p:nvGrpSpPr>
        <p:grpSpPr bwMode="auto">
          <a:xfrm>
            <a:off x="6403975" y="3055938"/>
            <a:ext cx="88900" cy="341312"/>
            <a:chOff x="4034" y="1925"/>
            <a:chExt cx="56" cy="215"/>
          </a:xfrm>
        </p:grpSpPr>
        <p:sp>
          <p:nvSpPr>
            <p:cNvPr id="18496" name="Freeform 85"/>
            <p:cNvSpPr>
              <a:spLocks/>
            </p:cNvSpPr>
            <p:nvPr/>
          </p:nvSpPr>
          <p:spPr bwMode="auto">
            <a:xfrm>
              <a:off x="4034" y="2028"/>
              <a:ext cx="56" cy="112"/>
            </a:xfrm>
            <a:custGeom>
              <a:avLst/>
              <a:gdLst>
                <a:gd name="T0" fmla="*/ 32 w 56"/>
                <a:gd name="T1" fmla="*/ 112 h 112"/>
                <a:gd name="T2" fmla="*/ 0 w 56"/>
                <a:gd name="T3" fmla="*/ 0 h 112"/>
                <a:gd name="T4" fmla="*/ 32 w 56"/>
                <a:gd name="T5" fmla="*/ 0 h 112"/>
                <a:gd name="T6" fmla="*/ 56 w 56"/>
                <a:gd name="T7" fmla="*/ 0 h 112"/>
                <a:gd name="T8" fmla="*/ 32 w 56"/>
                <a:gd name="T9" fmla="*/ 112 h 112"/>
                <a:gd name="T10" fmla="*/ 0 60000 65536"/>
                <a:gd name="T11" fmla="*/ 0 60000 65536"/>
                <a:gd name="T12" fmla="*/ 0 60000 65536"/>
                <a:gd name="T13" fmla="*/ 0 60000 65536"/>
                <a:gd name="T14" fmla="*/ 0 60000 65536"/>
                <a:gd name="T15" fmla="*/ 0 w 56"/>
                <a:gd name="T16" fmla="*/ 0 h 112"/>
                <a:gd name="T17" fmla="*/ 56 w 56"/>
                <a:gd name="T18" fmla="*/ 112 h 112"/>
              </a:gdLst>
              <a:ahLst/>
              <a:cxnLst>
                <a:cxn ang="T10">
                  <a:pos x="T0" y="T1"/>
                </a:cxn>
                <a:cxn ang="T11">
                  <a:pos x="T2" y="T3"/>
                </a:cxn>
                <a:cxn ang="T12">
                  <a:pos x="T4" y="T5"/>
                </a:cxn>
                <a:cxn ang="T13">
                  <a:pos x="T6" y="T7"/>
                </a:cxn>
                <a:cxn ang="T14">
                  <a:pos x="T8" y="T9"/>
                </a:cxn>
              </a:cxnLst>
              <a:rect l="T15" t="T16" r="T17" b="T18"/>
              <a:pathLst>
                <a:path w="56" h="112">
                  <a:moveTo>
                    <a:pt x="32" y="112"/>
                  </a:moveTo>
                  <a:lnTo>
                    <a:pt x="0" y="0"/>
                  </a:lnTo>
                  <a:lnTo>
                    <a:pt x="32" y="0"/>
                  </a:lnTo>
                  <a:lnTo>
                    <a:pt x="56" y="0"/>
                  </a:lnTo>
                  <a:lnTo>
                    <a:pt x="32" y="112"/>
                  </a:lnTo>
                  <a:close/>
                </a:path>
              </a:pathLst>
            </a:custGeom>
            <a:solidFill>
              <a:srgbClr val="000000"/>
            </a:solidFill>
            <a:ln w="9525">
              <a:noFill/>
              <a:round/>
              <a:headEnd/>
              <a:tailEnd/>
            </a:ln>
          </p:spPr>
          <p:txBody>
            <a:bodyPr/>
            <a:lstStyle/>
            <a:p>
              <a:endParaRPr lang="en-US"/>
            </a:p>
          </p:txBody>
        </p:sp>
        <p:sp>
          <p:nvSpPr>
            <p:cNvPr id="18497" name="Line 86"/>
            <p:cNvSpPr>
              <a:spLocks noChangeShapeType="1"/>
            </p:cNvSpPr>
            <p:nvPr/>
          </p:nvSpPr>
          <p:spPr bwMode="auto">
            <a:xfrm>
              <a:off x="4066" y="1925"/>
              <a:ext cx="1" cy="103"/>
            </a:xfrm>
            <a:prstGeom prst="line">
              <a:avLst/>
            </a:prstGeom>
            <a:noFill/>
            <a:ln w="12700">
              <a:solidFill>
                <a:srgbClr val="000000"/>
              </a:solidFill>
              <a:round/>
              <a:headEnd/>
              <a:tailEnd/>
            </a:ln>
          </p:spPr>
          <p:txBody>
            <a:bodyPr/>
            <a:lstStyle/>
            <a:p>
              <a:endParaRPr lang="en-US"/>
            </a:p>
          </p:txBody>
        </p:sp>
      </p:grpSp>
      <p:grpSp>
        <p:nvGrpSpPr>
          <p:cNvPr id="11" name="Group 90"/>
          <p:cNvGrpSpPr>
            <a:grpSpLocks/>
          </p:cNvGrpSpPr>
          <p:nvPr/>
        </p:nvGrpSpPr>
        <p:grpSpPr bwMode="auto">
          <a:xfrm>
            <a:off x="6403975" y="3624263"/>
            <a:ext cx="88900" cy="341312"/>
            <a:chOff x="4034" y="2283"/>
            <a:chExt cx="56" cy="215"/>
          </a:xfrm>
        </p:grpSpPr>
        <p:sp>
          <p:nvSpPr>
            <p:cNvPr id="18494" name="Freeform 88"/>
            <p:cNvSpPr>
              <a:spLocks/>
            </p:cNvSpPr>
            <p:nvPr/>
          </p:nvSpPr>
          <p:spPr bwMode="auto">
            <a:xfrm>
              <a:off x="4034" y="2283"/>
              <a:ext cx="56" cy="111"/>
            </a:xfrm>
            <a:custGeom>
              <a:avLst/>
              <a:gdLst>
                <a:gd name="T0" fmla="*/ 32 w 56"/>
                <a:gd name="T1" fmla="*/ 0 h 111"/>
                <a:gd name="T2" fmla="*/ 56 w 56"/>
                <a:gd name="T3" fmla="*/ 111 h 111"/>
                <a:gd name="T4" fmla="*/ 32 w 56"/>
                <a:gd name="T5" fmla="*/ 111 h 111"/>
                <a:gd name="T6" fmla="*/ 0 w 56"/>
                <a:gd name="T7" fmla="*/ 111 h 111"/>
                <a:gd name="T8" fmla="*/ 32 w 56"/>
                <a:gd name="T9" fmla="*/ 0 h 111"/>
                <a:gd name="T10" fmla="*/ 0 60000 65536"/>
                <a:gd name="T11" fmla="*/ 0 60000 65536"/>
                <a:gd name="T12" fmla="*/ 0 60000 65536"/>
                <a:gd name="T13" fmla="*/ 0 60000 65536"/>
                <a:gd name="T14" fmla="*/ 0 60000 65536"/>
                <a:gd name="T15" fmla="*/ 0 w 56"/>
                <a:gd name="T16" fmla="*/ 0 h 111"/>
                <a:gd name="T17" fmla="*/ 56 w 56"/>
                <a:gd name="T18" fmla="*/ 111 h 111"/>
              </a:gdLst>
              <a:ahLst/>
              <a:cxnLst>
                <a:cxn ang="T10">
                  <a:pos x="T0" y="T1"/>
                </a:cxn>
                <a:cxn ang="T11">
                  <a:pos x="T2" y="T3"/>
                </a:cxn>
                <a:cxn ang="T12">
                  <a:pos x="T4" y="T5"/>
                </a:cxn>
                <a:cxn ang="T13">
                  <a:pos x="T6" y="T7"/>
                </a:cxn>
                <a:cxn ang="T14">
                  <a:pos x="T8" y="T9"/>
                </a:cxn>
              </a:cxnLst>
              <a:rect l="T15" t="T16" r="T17" b="T18"/>
              <a:pathLst>
                <a:path w="56" h="111">
                  <a:moveTo>
                    <a:pt x="32" y="0"/>
                  </a:moveTo>
                  <a:lnTo>
                    <a:pt x="56" y="111"/>
                  </a:lnTo>
                  <a:lnTo>
                    <a:pt x="32" y="111"/>
                  </a:lnTo>
                  <a:lnTo>
                    <a:pt x="0" y="111"/>
                  </a:lnTo>
                  <a:lnTo>
                    <a:pt x="32" y="0"/>
                  </a:lnTo>
                  <a:close/>
                </a:path>
              </a:pathLst>
            </a:custGeom>
            <a:solidFill>
              <a:srgbClr val="000000"/>
            </a:solidFill>
            <a:ln w="9525">
              <a:noFill/>
              <a:round/>
              <a:headEnd/>
              <a:tailEnd/>
            </a:ln>
          </p:spPr>
          <p:txBody>
            <a:bodyPr/>
            <a:lstStyle/>
            <a:p>
              <a:endParaRPr lang="en-US"/>
            </a:p>
          </p:txBody>
        </p:sp>
        <p:sp>
          <p:nvSpPr>
            <p:cNvPr id="18495" name="Line 89"/>
            <p:cNvSpPr>
              <a:spLocks noChangeShapeType="1"/>
            </p:cNvSpPr>
            <p:nvPr/>
          </p:nvSpPr>
          <p:spPr bwMode="auto">
            <a:xfrm>
              <a:off x="4066" y="2394"/>
              <a:ext cx="1" cy="104"/>
            </a:xfrm>
            <a:prstGeom prst="line">
              <a:avLst/>
            </a:prstGeom>
            <a:noFill/>
            <a:ln w="12700">
              <a:solidFill>
                <a:srgbClr val="000000"/>
              </a:solidFill>
              <a:round/>
              <a:headEnd/>
              <a:tailEnd/>
            </a:ln>
          </p:spPr>
          <p:txBody>
            <a:bodyPr/>
            <a:lstStyle/>
            <a:p>
              <a:endParaRPr lang="en-US"/>
            </a:p>
          </p:txBody>
        </p:sp>
      </p:grpSp>
      <p:sp>
        <p:nvSpPr>
          <p:cNvPr id="18492" name="Rectangle 29"/>
          <p:cNvSpPr>
            <a:spLocks noChangeArrowheads="1"/>
          </p:cNvSpPr>
          <p:nvPr/>
        </p:nvSpPr>
        <p:spPr bwMode="auto">
          <a:xfrm>
            <a:off x="6581775" y="3208338"/>
            <a:ext cx="70802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integrating</a:t>
            </a:r>
            <a:endParaRPr lang="en-US"/>
          </a:p>
        </p:txBody>
      </p:sp>
      <p:sp>
        <p:nvSpPr>
          <p:cNvPr id="84" name="Title 83"/>
          <p:cNvSpPr>
            <a:spLocks noGrp="1"/>
          </p:cNvSpPr>
          <p:nvPr>
            <p:ph type="title"/>
          </p:nvPr>
        </p:nvSpPr>
        <p:spPr/>
        <p:txBody>
          <a:bodyPr>
            <a:normAutofit fontScale="90000"/>
          </a:bodyPr>
          <a:lstStyle/>
          <a:p>
            <a:r>
              <a:rPr lang="en-US" smtClean="0"/>
              <a:t>Cognitive theory of multimedia learning</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Cognitive load theory</a:t>
            </a:r>
            <a:endParaRPr lang="en-US" dirty="0"/>
          </a:p>
        </p:txBody>
      </p:sp>
      <p:sp>
        <p:nvSpPr>
          <p:cNvPr id="7" name="Content Placeholder 6"/>
          <p:cNvSpPr>
            <a:spLocks noGrp="1"/>
          </p:cNvSpPr>
          <p:nvPr>
            <p:ph idx="1"/>
          </p:nvPr>
        </p:nvSpPr>
        <p:spPr>
          <a:xfrm>
            <a:off x="662632" y="1600200"/>
            <a:ext cx="8481368" cy="4525963"/>
          </a:xfrm>
        </p:spPr>
        <p:txBody>
          <a:bodyPr>
            <a:normAutofit lnSpcReduction="10000"/>
          </a:bodyPr>
          <a:lstStyle/>
          <a:p>
            <a:pPr marL="514350" indent="-514350">
              <a:buFont typeface="+mj-lt"/>
              <a:buAutoNum type="arabicPeriod"/>
            </a:pPr>
            <a:r>
              <a:rPr lang="en-US" dirty="0" smtClean="0"/>
              <a:t>Extraneous processing – depresses learning</a:t>
            </a:r>
          </a:p>
          <a:p>
            <a:pPr marL="514350" indent="-514350">
              <a:buFont typeface="+mj-lt"/>
              <a:buAutoNum type="arabicPeriod"/>
            </a:pPr>
            <a:r>
              <a:rPr lang="en-US" dirty="0" smtClean="0"/>
              <a:t>Essential processing – complexity of content</a:t>
            </a:r>
          </a:p>
          <a:p>
            <a:pPr marL="514350" indent="-514350">
              <a:buFont typeface="+mj-lt"/>
              <a:buAutoNum type="arabicPeriod"/>
            </a:pPr>
            <a:r>
              <a:rPr lang="en-US" dirty="0" smtClean="0"/>
              <a:t>Generative processing – facilitates learning </a:t>
            </a:r>
          </a:p>
          <a:p>
            <a:pPr marL="514350" indent="-514350">
              <a:buNone/>
            </a:pPr>
            <a:endParaRPr lang="en-US" dirty="0" smtClean="0"/>
          </a:p>
          <a:p>
            <a:pPr marL="514350" indent="-514350">
              <a:buNone/>
            </a:pPr>
            <a:r>
              <a:rPr lang="en-US" dirty="0" smtClean="0"/>
              <a:t>Note: Above is Mayer’s terminology</a:t>
            </a:r>
            <a:br>
              <a:rPr lang="en-US" dirty="0" smtClean="0"/>
            </a:br>
            <a:r>
              <a:rPr lang="en-US" dirty="0" smtClean="0"/>
              <a:t>Many use the following instead:</a:t>
            </a:r>
          </a:p>
          <a:p>
            <a:pPr marL="914400" lvl="1" indent="-514350">
              <a:buFont typeface="+mj-lt"/>
              <a:buAutoNum type="arabicPeriod"/>
            </a:pPr>
            <a:r>
              <a:rPr lang="en-US" dirty="0" smtClean="0"/>
              <a:t>Extraneous load</a:t>
            </a:r>
          </a:p>
          <a:p>
            <a:pPr marL="914400" lvl="1" indent="-514350">
              <a:buFont typeface="+mj-lt"/>
              <a:buAutoNum type="arabicPeriod"/>
            </a:pPr>
            <a:r>
              <a:rPr lang="en-US" dirty="0" smtClean="0"/>
              <a:t>Intrinsic load</a:t>
            </a:r>
          </a:p>
          <a:p>
            <a:pPr marL="914400" lvl="1" indent="-514350">
              <a:buFont typeface="+mj-lt"/>
              <a:buAutoNum type="arabicPeriod"/>
            </a:pPr>
            <a:r>
              <a:rPr lang="en-US" dirty="0" smtClean="0"/>
              <a:t>Germane load</a:t>
            </a:r>
          </a:p>
          <a:p>
            <a:pPr marL="914400" lvl="1" indent="-514350">
              <a:buFont typeface="+mj-lt"/>
              <a:buAutoNum type="arabicPeriod"/>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3" name="Picture 5" descr="E:\projects\Clark Training\soi_book\SOI_Test_Bank_R04_revisions\Principle - bls piechart 001a_revised.tif"/>
          <p:cNvPicPr>
            <a:picLocks noChangeAspect="1" noChangeArrowheads="1"/>
          </p:cNvPicPr>
          <p:nvPr/>
        </p:nvPicPr>
        <p:blipFill>
          <a:blip r:embed="rId3" cstate="print"/>
          <a:srcRect/>
          <a:stretch>
            <a:fillRect/>
          </a:stretch>
        </p:blipFill>
        <p:spPr bwMode="auto">
          <a:xfrm>
            <a:off x="1066800" y="1600200"/>
            <a:ext cx="6934200" cy="4672013"/>
          </a:xfrm>
          <a:prstGeom prst="rect">
            <a:avLst/>
          </a:prstGeom>
          <a:noFill/>
          <a:ln w="9525">
            <a:noFill/>
            <a:miter lim="800000"/>
            <a:headEnd/>
            <a:tailEnd/>
          </a:ln>
        </p:spPr>
      </p:pic>
      <p:sp>
        <p:nvSpPr>
          <p:cNvPr id="5" name="Title 4"/>
          <p:cNvSpPr>
            <a:spLocks noGrp="1"/>
          </p:cNvSpPr>
          <p:nvPr>
            <p:ph type="title"/>
          </p:nvPr>
        </p:nvSpPr>
        <p:spPr/>
        <p:txBody>
          <a:bodyPr/>
          <a:lstStyle/>
          <a:p>
            <a:r>
              <a:rPr lang="en-US" smtClean="0"/>
              <a:t>Extraneous processing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7" name="TextBox 2"/>
          <p:cNvSpPr txBox="1">
            <a:spLocks noChangeArrowheads="1"/>
          </p:cNvSpPr>
          <p:nvPr/>
        </p:nvSpPr>
        <p:spPr bwMode="auto">
          <a:xfrm>
            <a:off x="239713" y="1981200"/>
            <a:ext cx="8904287" cy="2185988"/>
          </a:xfrm>
          <a:prstGeom prst="rect">
            <a:avLst/>
          </a:prstGeom>
          <a:noFill/>
          <a:ln w="9525">
            <a:noFill/>
            <a:miter lim="800000"/>
            <a:headEnd/>
            <a:tailEnd/>
          </a:ln>
        </p:spPr>
        <p:txBody>
          <a:bodyPr wrap="none">
            <a:spAutoFit/>
          </a:bodyPr>
          <a:lstStyle/>
          <a:p>
            <a:r>
              <a:rPr lang="en-US" sz="3200"/>
              <a:t>Which demands more mental processing?</a:t>
            </a:r>
          </a:p>
          <a:p>
            <a:endParaRPr lang="en-US" sz="3200"/>
          </a:p>
          <a:p>
            <a:r>
              <a:rPr lang="en-US" sz="2400">
                <a:solidFill>
                  <a:srgbClr val="008000"/>
                </a:solidFill>
              </a:rPr>
              <a:t>A.  Write the meaning of this phrase: A che ora parte il treno?</a:t>
            </a:r>
          </a:p>
          <a:p>
            <a:endParaRPr lang="en-US" sz="2400"/>
          </a:p>
          <a:p>
            <a:r>
              <a:rPr lang="en-US" sz="2400">
                <a:solidFill>
                  <a:srgbClr val="0070C0"/>
                </a:solidFill>
              </a:rPr>
              <a:t>B.  Respond to this question: “Di che colore sono i suoi capelli?”</a:t>
            </a:r>
            <a:endParaRPr lang="en-US" sz="2400"/>
          </a:p>
        </p:txBody>
      </p:sp>
      <p:sp>
        <p:nvSpPr>
          <p:cNvPr id="5" name="Title 4"/>
          <p:cNvSpPr>
            <a:spLocks noGrp="1"/>
          </p:cNvSpPr>
          <p:nvPr>
            <p:ph type="title"/>
          </p:nvPr>
        </p:nvSpPr>
        <p:spPr/>
        <p:txBody>
          <a:bodyPr/>
          <a:lstStyle/>
          <a:p>
            <a:r>
              <a:rPr lang="en-US" smtClean="0"/>
              <a:t>Essential processing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1524000"/>
            <a:ext cx="7848600" cy="4648200"/>
            <a:chOff x="457200" y="228600"/>
            <a:chExt cx="8353425" cy="5638800"/>
          </a:xfrm>
        </p:grpSpPr>
        <p:pic>
          <p:nvPicPr>
            <p:cNvPr id="22532" name="Picture 16" descr="Excel_base_background_02.tif"/>
            <p:cNvPicPr>
              <a:picLocks noChangeAspect="1"/>
            </p:cNvPicPr>
            <p:nvPr/>
          </p:nvPicPr>
          <p:blipFill>
            <a:blip r:embed="rId3" cstate="print"/>
            <a:srcRect/>
            <a:stretch>
              <a:fillRect/>
            </a:stretch>
          </p:blipFill>
          <p:spPr bwMode="auto">
            <a:xfrm>
              <a:off x="457200" y="228600"/>
              <a:ext cx="8353425" cy="5638800"/>
            </a:xfrm>
            <a:prstGeom prst="rect">
              <a:avLst/>
            </a:prstGeom>
            <a:noFill/>
            <a:ln w="9525">
              <a:noFill/>
              <a:miter lim="800000"/>
              <a:headEnd/>
              <a:tailEnd/>
            </a:ln>
          </p:spPr>
        </p:pic>
        <p:sp>
          <p:nvSpPr>
            <p:cNvPr id="5" name="Rectangle 4"/>
            <p:cNvSpPr/>
            <p:nvPr/>
          </p:nvSpPr>
          <p:spPr>
            <a:xfrm>
              <a:off x="1829162" y="685020"/>
              <a:ext cx="4724146" cy="365905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2534" name="Picture 3" descr="Excel 10.PNG"/>
            <p:cNvPicPr>
              <a:picLocks noChangeAspect="1"/>
            </p:cNvPicPr>
            <p:nvPr/>
          </p:nvPicPr>
          <p:blipFill>
            <a:blip r:embed="rId4" cstate="print"/>
            <a:srcRect/>
            <a:stretch>
              <a:fillRect/>
            </a:stretch>
          </p:blipFill>
          <p:spPr bwMode="auto">
            <a:xfrm>
              <a:off x="1905000" y="762000"/>
              <a:ext cx="4570413" cy="3505200"/>
            </a:xfrm>
            <a:prstGeom prst="rect">
              <a:avLst/>
            </a:prstGeom>
            <a:noFill/>
            <a:ln w="9525">
              <a:noFill/>
              <a:miter lim="800000"/>
              <a:headEnd/>
              <a:tailEnd/>
            </a:ln>
          </p:spPr>
        </p:pic>
        <p:sp>
          <p:nvSpPr>
            <p:cNvPr id="7" name="Rectangle 6"/>
            <p:cNvSpPr/>
            <p:nvPr/>
          </p:nvSpPr>
          <p:spPr>
            <a:xfrm>
              <a:off x="6325211" y="1524677"/>
              <a:ext cx="2132286" cy="236105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6553308" y="1599784"/>
              <a:ext cx="1981911" cy="2465049"/>
            </a:xfrm>
            <a:prstGeom prst="rect">
              <a:avLst/>
            </a:prstGeom>
            <a:noFill/>
          </p:spPr>
          <p:txBody>
            <a:bodyPr>
              <a:spAutoFit/>
            </a:bodyPr>
            <a:lstStyle/>
            <a:p>
              <a:pPr fontAlgn="auto">
                <a:spcBef>
                  <a:spcPts val="0"/>
                </a:spcBef>
                <a:spcAft>
                  <a:spcPts val="0"/>
                </a:spcAft>
                <a:defRPr/>
              </a:pPr>
              <a:r>
                <a:rPr lang="en-US" sz="1400" dirty="0">
                  <a:latin typeface="+mn-lt"/>
                </a:rPr>
                <a:t>Which formula is</a:t>
              </a:r>
            </a:p>
            <a:p>
              <a:pPr fontAlgn="auto">
                <a:spcBef>
                  <a:spcPts val="0"/>
                </a:spcBef>
                <a:spcAft>
                  <a:spcPts val="0"/>
                </a:spcAft>
                <a:defRPr/>
              </a:pPr>
              <a:r>
                <a:rPr lang="en-US" sz="1400" dirty="0">
                  <a:latin typeface="+mn-lt"/>
                </a:rPr>
                <a:t>most efficient to calculate all commissions:</a:t>
              </a:r>
            </a:p>
            <a:p>
              <a:pPr marL="457200" indent="-457200" fontAlgn="auto">
                <a:spcBef>
                  <a:spcPts val="0"/>
                </a:spcBef>
                <a:spcAft>
                  <a:spcPts val="0"/>
                </a:spcAft>
                <a:defRPr/>
              </a:pPr>
              <a:r>
                <a:rPr lang="en-US" sz="1400" dirty="0">
                  <a:latin typeface="+mn-lt"/>
                </a:rPr>
                <a:t>	= B4*B9</a:t>
              </a:r>
            </a:p>
            <a:p>
              <a:pPr marL="457200" indent="-457200" fontAlgn="auto">
                <a:spcBef>
                  <a:spcPts val="0"/>
                </a:spcBef>
                <a:spcAft>
                  <a:spcPts val="0"/>
                </a:spcAft>
                <a:defRPr/>
              </a:pPr>
              <a:r>
                <a:rPr lang="en-US" sz="1400" dirty="0">
                  <a:latin typeface="+mn-lt"/>
                </a:rPr>
                <a:t>	= B4/B9</a:t>
              </a:r>
            </a:p>
            <a:p>
              <a:pPr marL="457200" indent="-457200" fontAlgn="auto">
                <a:spcBef>
                  <a:spcPts val="0"/>
                </a:spcBef>
                <a:spcAft>
                  <a:spcPts val="0"/>
                </a:spcAft>
                <a:defRPr/>
              </a:pPr>
              <a:r>
                <a:rPr lang="en-US" sz="1400" dirty="0">
                  <a:latin typeface="+mn-lt"/>
                </a:rPr>
                <a:t>	=B4*$B9$</a:t>
              </a:r>
            </a:p>
            <a:p>
              <a:pPr marL="457200" indent="-457200" fontAlgn="auto">
                <a:spcBef>
                  <a:spcPts val="0"/>
                </a:spcBef>
                <a:spcAft>
                  <a:spcPts val="0"/>
                </a:spcAft>
                <a:defRPr/>
              </a:pPr>
              <a:r>
                <a:rPr lang="en-US" sz="1400" dirty="0">
                  <a:latin typeface="+mn-lt"/>
                </a:rPr>
                <a:t>	=B4*$B$9</a:t>
              </a:r>
            </a:p>
            <a:p>
              <a:pPr fontAlgn="auto">
                <a:spcBef>
                  <a:spcPts val="0"/>
                </a:spcBef>
                <a:spcAft>
                  <a:spcPts val="0"/>
                </a:spcAft>
                <a:defRPr/>
              </a:pPr>
              <a:endParaRPr lang="en-US" sz="1400" dirty="0">
                <a:latin typeface="+mn-lt"/>
              </a:endParaRPr>
            </a:p>
          </p:txBody>
        </p:sp>
        <p:pic>
          <p:nvPicPr>
            <p:cNvPr id="22537" name="Picture 13" descr="Excel_base_0002_Small_all.tif"/>
            <p:cNvPicPr>
              <a:picLocks noChangeAspect="1"/>
            </p:cNvPicPr>
            <p:nvPr/>
          </p:nvPicPr>
          <p:blipFill>
            <a:blip r:embed="rId5" cstate="print"/>
            <a:srcRect/>
            <a:stretch>
              <a:fillRect/>
            </a:stretch>
          </p:blipFill>
          <p:spPr bwMode="auto">
            <a:xfrm>
              <a:off x="477838" y="5400675"/>
              <a:ext cx="8304212" cy="461963"/>
            </a:xfrm>
            <a:prstGeom prst="rect">
              <a:avLst/>
            </a:prstGeom>
            <a:noFill/>
            <a:ln w="9525">
              <a:noFill/>
              <a:miter lim="800000"/>
              <a:headEnd/>
              <a:tailEnd/>
            </a:ln>
          </p:spPr>
        </p:pic>
        <p:sp>
          <p:nvSpPr>
            <p:cNvPr id="10" name="Rectangle 9"/>
            <p:cNvSpPr/>
            <p:nvPr/>
          </p:nvSpPr>
          <p:spPr>
            <a:xfrm>
              <a:off x="6783095" y="2724462"/>
              <a:ext cx="155444" cy="1771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6783095" y="3001780"/>
              <a:ext cx="155444" cy="1771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6783095" y="3279098"/>
              <a:ext cx="155444" cy="1771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6783095" y="3556416"/>
              <a:ext cx="155444" cy="1771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42" name="TextBox 31"/>
            <p:cNvSpPr txBox="1">
              <a:spLocks noChangeArrowheads="1"/>
            </p:cNvSpPr>
            <p:nvPr/>
          </p:nvSpPr>
          <p:spPr bwMode="auto">
            <a:xfrm>
              <a:off x="5715000" y="228600"/>
              <a:ext cx="3044825" cy="307975"/>
            </a:xfrm>
            <a:prstGeom prst="rect">
              <a:avLst/>
            </a:prstGeom>
            <a:noFill/>
            <a:ln w="9525">
              <a:noFill/>
              <a:miter lim="800000"/>
              <a:headEnd/>
              <a:tailEnd/>
            </a:ln>
          </p:spPr>
          <p:txBody>
            <a:bodyPr wrap="none">
              <a:spAutoFit/>
            </a:bodyPr>
            <a:lstStyle/>
            <a:p>
              <a:r>
                <a:rPr lang="en-US" sz="1400" b="1">
                  <a:solidFill>
                    <a:srgbClr val="0070C0"/>
                  </a:solidFill>
                </a:rPr>
                <a:t>Lesson 2: Working with Formulas</a:t>
              </a:r>
            </a:p>
          </p:txBody>
        </p:sp>
        <p:pic>
          <p:nvPicPr>
            <p:cNvPr id="22543" name="Picture 20" descr="Excel_nav-bar_03_formulas.png"/>
            <p:cNvPicPr>
              <a:picLocks noChangeAspect="1"/>
            </p:cNvPicPr>
            <p:nvPr/>
          </p:nvPicPr>
          <p:blipFill>
            <a:blip r:embed="rId6" cstate="print"/>
            <a:srcRect/>
            <a:stretch>
              <a:fillRect/>
            </a:stretch>
          </p:blipFill>
          <p:spPr bwMode="auto">
            <a:xfrm>
              <a:off x="619402" y="321039"/>
              <a:ext cx="1117600" cy="5105400"/>
            </a:xfrm>
            <a:prstGeom prst="rect">
              <a:avLst/>
            </a:prstGeom>
            <a:noFill/>
            <a:ln w="9525">
              <a:noFill/>
              <a:miter lim="800000"/>
              <a:headEnd/>
              <a:tailEnd/>
            </a:ln>
          </p:spPr>
        </p:pic>
        <p:sp>
          <p:nvSpPr>
            <p:cNvPr id="22544" name="TextBox 39"/>
            <p:cNvSpPr txBox="1">
              <a:spLocks noChangeArrowheads="1"/>
            </p:cNvSpPr>
            <p:nvPr/>
          </p:nvSpPr>
          <p:spPr bwMode="auto">
            <a:xfrm>
              <a:off x="1676400" y="228600"/>
              <a:ext cx="3332163" cy="307975"/>
            </a:xfrm>
            <a:prstGeom prst="rect">
              <a:avLst/>
            </a:prstGeom>
            <a:noFill/>
            <a:ln w="9525">
              <a:noFill/>
              <a:miter lim="800000"/>
              <a:headEnd/>
              <a:tailEnd/>
            </a:ln>
          </p:spPr>
          <p:txBody>
            <a:bodyPr wrap="none">
              <a:spAutoFit/>
            </a:bodyPr>
            <a:lstStyle/>
            <a:p>
              <a:r>
                <a:rPr lang="en-US" sz="1400" b="1">
                  <a:latin typeface="Calibri" pitchFamily="34" charset="0"/>
                </a:rPr>
                <a:t>Using Spreadsheets in your Small Business</a:t>
              </a:r>
            </a:p>
          </p:txBody>
        </p:sp>
      </p:grpSp>
      <p:sp>
        <p:nvSpPr>
          <p:cNvPr id="18" name="Title 17"/>
          <p:cNvSpPr>
            <a:spLocks noGrp="1"/>
          </p:cNvSpPr>
          <p:nvPr>
            <p:ph type="title"/>
          </p:nvPr>
        </p:nvSpPr>
        <p:spPr/>
        <p:txBody>
          <a:bodyPr/>
          <a:lstStyle/>
          <a:p>
            <a:r>
              <a:rPr lang="en-US" smtClean="0"/>
              <a:t>Generative processing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p:txBody>
          <a:bodyPr/>
          <a:lstStyle/>
          <a:p>
            <a:r>
              <a:rPr lang="en-US" dirty="0" smtClean="0"/>
              <a:t>Chapter 2 objectives</a:t>
            </a:r>
          </a:p>
        </p:txBody>
      </p:sp>
      <p:sp>
        <p:nvSpPr>
          <p:cNvPr id="12" name="Content Placeholder 11"/>
          <p:cNvSpPr>
            <a:spLocks noGrp="1"/>
          </p:cNvSpPr>
          <p:nvPr>
            <p:ph idx="1"/>
          </p:nvPr>
        </p:nvSpPr>
        <p:spPr/>
        <p:txBody>
          <a:bodyPr>
            <a:normAutofit/>
          </a:bodyPr>
          <a:lstStyle/>
          <a:p>
            <a:r>
              <a:rPr lang="en-US" dirty="0" smtClean="0"/>
              <a:t>Distinguish: </a:t>
            </a:r>
          </a:p>
          <a:p>
            <a:pPr lvl="1"/>
            <a:r>
              <a:rPr lang="en-US" dirty="0" smtClean="0"/>
              <a:t>technology-centered vs. learner-centered</a:t>
            </a:r>
          </a:p>
          <a:p>
            <a:pPr lvl="1"/>
            <a:r>
              <a:rPr lang="en-US" dirty="0" smtClean="0"/>
              <a:t>learning vs. instruction</a:t>
            </a:r>
          </a:p>
          <a:p>
            <a:pPr lvl="1"/>
            <a:r>
              <a:rPr lang="en-US" dirty="0" smtClean="0"/>
              <a:t>3 forms of cognitive load during learning</a:t>
            </a:r>
          </a:p>
          <a:p>
            <a:r>
              <a:rPr lang="en-US" dirty="0" smtClean="0"/>
              <a:t>Identify:</a:t>
            </a:r>
          </a:p>
          <a:p>
            <a:pPr lvl="1"/>
            <a:r>
              <a:rPr lang="en-US" dirty="0" smtClean="0"/>
              <a:t>3 metaphors for learning</a:t>
            </a:r>
          </a:p>
          <a:p>
            <a:pPr lvl="1"/>
            <a:r>
              <a:rPr lang="en-US" dirty="0" smtClean="0"/>
              <a:t>3 learning principles &amp; processes </a:t>
            </a:r>
          </a:p>
          <a:p>
            <a:r>
              <a:rPr lang="en-US" dirty="0" smtClean="0"/>
              <a:t>Apply four key events of learning </a:t>
            </a:r>
          </a:p>
        </p:txBody>
      </p:sp>
      <p:sp>
        <p:nvSpPr>
          <p:cNvPr id="15" name="Slide Number Placeholder 14"/>
          <p:cNvSpPr>
            <a:spLocks noGrp="1"/>
          </p:cNvSpPr>
          <p:nvPr>
            <p:ph type="sldNum" sz="quarter" idx="12"/>
          </p:nvPr>
        </p:nvSpPr>
        <p:spPr/>
        <p:txBody>
          <a:bodyPr/>
          <a:lstStyle/>
          <a:p>
            <a:fld id="{AE0A364F-8594-40CC-8555-8B80B5103C69}"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662632" y="274638"/>
            <a:ext cx="7941337" cy="1143000"/>
          </a:xfrm>
        </p:spPr>
        <p:txBody>
          <a:bodyPr/>
          <a:lstStyle/>
          <a:p>
            <a:r>
              <a:rPr lang="en-US" smtClean="0"/>
              <a:t>Managing cognitive load</a:t>
            </a:r>
            <a:endParaRPr lang="en-US" dirty="0"/>
          </a:p>
        </p:txBody>
      </p:sp>
      <p:sp>
        <p:nvSpPr>
          <p:cNvPr id="23555" name="TextBox 16"/>
          <p:cNvSpPr txBox="1">
            <a:spLocks noChangeArrowheads="1"/>
          </p:cNvSpPr>
          <p:nvPr/>
        </p:nvSpPr>
        <p:spPr bwMode="auto">
          <a:xfrm>
            <a:off x="3733800" y="2743200"/>
            <a:ext cx="1774825" cy="369888"/>
          </a:xfrm>
          <a:prstGeom prst="rect">
            <a:avLst/>
          </a:prstGeom>
          <a:noFill/>
          <a:ln w="9525">
            <a:noFill/>
            <a:miter lim="800000"/>
            <a:headEnd/>
            <a:tailEnd/>
          </a:ln>
        </p:spPr>
        <p:txBody>
          <a:bodyPr wrap="none">
            <a:spAutoFit/>
          </a:bodyPr>
          <a:lstStyle/>
          <a:p>
            <a:r>
              <a:rPr lang="en-US"/>
              <a:t>Insert table 2.2 </a:t>
            </a:r>
          </a:p>
        </p:txBody>
      </p:sp>
      <p:graphicFrame>
        <p:nvGraphicFramePr>
          <p:cNvPr id="4" name="Table 3"/>
          <p:cNvGraphicFramePr>
            <a:graphicFrameLocks noGrp="1"/>
          </p:cNvGraphicFramePr>
          <p:nvPr/>
        </p:nvGraphicFramePr>
        <p:xfrm>
          <a:off x="609600" y="1600200"/>
          <a:ext cx="7772400" cy="4800601"/>
        </p:xfrm>
        <a:graphic>
          <a:graphicData uri="http://schemas.openxmlformats.org/drawingml/2006/table">
            <a:tbl>
              <a:tblPr firstRow="1" bandRow="1">
                <a:tableStyleId>{5C22544A-7EE6-4342-B048-85BDC9FD1C3A}</a:tableStyleId>
              </a:tblPr>
              <a:tblGrid>
                <a:gridCol w="1748790"/>
                <a:gridCol w="2137410"/>
                <a:gridCol w="1943100"/>
                <a:gridCol w="1943100"/>
              </a:tblGrid>
              <a:tr h="396879">
                <a:tc>
                  <a:txBody>
                    <a:bodyPr/>
                    <a:lstStyle/>
                    <a:p>
                      <a:r>
                        <a:rPr lang="en-US" dirty="0" smtClean="0"/>
                        <a:t>Challenge</a:t>
                      </a:r>
                      <a:endParaRPr lang="en-US" dirty="0"/>
                    </a:p>
                  </a:txBody>
                  <a:tcPr/>
                </a:tc>
                <a:tc>
                  <a:txBody>
                    <a:bodyPr/>
                    <a:lstStyle/>
                    <a:p>
                      <a:r>
                        <a:rPr lang="en-US" dirty="0" smtClean="0"/>
                        <a:t>Description</a:t>
                      </a:r>
                      <a:endParaRPr lang="en-US" dirty="0"/>
                    </a:p>
                  </a:txBody>
                  <a:tcPr/>
                </a:tc>
                <a:tc>
                  <a:txBody>
                    <a:bodyPr/>
                    <a:lstStyle/>
                    <a:p>
                      <a:r>
                        <a:rPr lang="en-US" dirty="0" smtClean="0"/>
                        <a:t>Solution</a:t>
                      </a:r>
                      <a:endParaRPr lang="en-US" dirty="0"/>
                    </a:p>
                  </a:txBody>
                  <a:tcPr/>
                </a:tc>
                <a:tc>
                  <a:txBody>
                    <a:bodyPr/>
                    <a:lstStyle/>
                    <a:p>
                      <a:r>
                        <a:rPr lang="en-US" dirty="0" smtClean="0"/>
                        <a:t>Examples</a:t>
                      </a:r>
                      <a:endParaRPr lang="en-US" dirty="0"/>
                    </a:p>
                  </a:txBody>
                  <a:tcPr/>
                </a:tc>
              </a:tr>
              <a:tr h="1859349">
                <a:tc>
                  <a:txBody>
                    <a:bodyPr/>
                    <a:lstStyle/>
                    <a:p>
                      <a:r>
                        <a:rPr lang="en-US" dirty="0" smtClean="0"/>
                        <a:t>Too much extraneous</a:t>
                      </a:r>
                      <a:r>
                        <a:rPr lang="en-US" baseline="0" dirty="0" smtClean="0"/>
                        <a:t> processing</a:t>
                      </a:r>
                      <a:endParaRPr lang="en-US" dirty="0"/>
                    </a:p>
                  </a:txBody>
                  <a:tcPr/>
                </a:tc>
                <a:tc>
                  <a:txBody>
                    <a:bodyPr/>
                    <a:lstStyle/>
                    <a:p>
                      <a:r>
                        <a:rPr lang="en-US" dirty="0" smtClean="0"/>
                        <a:t>The mental load from extraneous and essential processes exceeds capacity</a:t>
                      </a:r>
                      <a:endParaRPr lang="en-US" dirty="0"/>
                    </a:p>
                  </a:txBody>
                  <a:tcPr/>
                </a:tc>
                <a:tc>
                  <a:txBody>
                    <a:bodyPr/>
                    <a:lstStyle/>
                    <a:p>
                      <a:r>
                        <a:rPr lang="en-US" dirty="0" smtClean="0"/>
                        <a:t>Use instructional methods that decrease extraneous processing</a:t>
                      </a:r>
                      <a:endParaRPr lang="en-US" dirty="0"/>
                    </a:p>
                  </a:txBody>
                  <a:tcPr/>
                </a:tc>
                <a:tc>
                  <a:txBody>
                    <a:bodyPr/>
                    <a:lstStyle/>
                    <a:p>
                      <a:pPr>
                        <a:buFont typeface="Arial" pitchFamily="34" charset="0"/>
                        <a:buChar char="•"/>
                      </a:pPr>
                      <a:r>
                        <a:rPr lang="en-US" dirty="0" smtClean="0"/>
                        <a:t>Use audio to describe complex visuals</a:t>
                      </a:r>
                    </a:p>
                    <a:p>
                      <a:pPr>
                        <a:buFont typeface="Arial" pitchFamily="34" charset="0"/>
                        <a:buChar char="•"/>
                      </a:pPr>
                      <a:r>
                        <a:rPr lang="en-US" baseline="0" dirty="0" smtClean="0"/>
                        <a:t> Write lean text and audio narration</a:t>
                      </a:r>
                      <a:endParaRPr lang="en-US" dirty="0"/>
                    </a:p>
                  </a:txBody>
                  <a:tcPr/>
                </a:tc>
              </a:tr>
              <a:tr h="978605">
                <a:tc>
                  <a:txBody>
                    <a:bodyPr/>
                    <a:lstStyle/>
                    <a:p>
                      <a:r>
                        <a:rPr lang="en-US" dirty="0" smtClean="0"/>
                        <a:t>Too much essential processing</a:t>
                      </a:r>
                      <a:endParaRPr lang="en-US" dirty="0"/>
                    </a:p>
                  </a:txBody>
                  <a:tcPr/>
                </a:tc>
                <a:tc>
                  <a:txBody>
                    <a:bodyPr/>
                    <a:lstStyle/>
                    <a:p>
                      <a:r>
                        <a:rPr lang="en-US" dirty="0" smtClean="0"/>
                        <a:t>The content is so complex that it exceeds capacity</a:t>
                      </a:r>
                      <a:endParaRPr lang="en-US" dirty="0"/>
                    </a:p>
                  </a:txBody>
                  <a:tcPr/>
                </a:tc>
                <a:tc>
                  <a:txBody>
                    <a:bodyPr/>
                    <a:lstStyle/>
                    <a:p>
                      <a:r>
                        <a:rPr lang="en-US" dirty="0" smtClean="0"/>
                        <a:t>Use techniques to reduce content complexity</a:t>
                      </a:r>
                      <a:endParaRPr lang="en-US" dirty="0"/>
                    </a:p>
                  </a:txBody>
                  <a:tcPr/>
                </a:tc>
                <a:tc>
                  <a:txBody>
                    <a:bodyPr/>
                    <a:lstStyle/>
                    <a:p>
                      <a:pPr>
                        <a:buFont typeface="Arial" pitchFamily="34" charset="0"/>
                        <a:buChar char="•"/>
                      </a:pPr>
                      <a:r>
                        <a:rPr lang="en-US" dirty="0" smtClean="0"/>
                        <a:t>Segment content</a:t>
                      </a:r>
                    </a:p>
                    <a:p>
                      <a:pPr>
                        <a:buFont typeface="Arial" pitchFamily="34" charset="0"/>
                        <a:buChar char="•"/>
                      </a:pPr>
                      <a:r>
                        <a:rPr lang="en-US" dirty="0" smtClean="0"/>
                        <a:t> Use </a:t>
                      </a:r>
                      <a:r>
                        <a:rPr lang="en-US" dirty="0" err="1" smtClean="0"/>
                        <a:t>pretraining</a:t>
                      </a:r>
                      <a:endParaRPr lang="en-US" dirty="0"/>
                    </a:p>
                  </a:txBody>
                  <a:tcPr/>
                </a:tc>
              </a:tr>
              <a:tr h="1565768">
                <a:tc>
                  <a:txBody>
                    <a:bodyPr/>
                    <a:lstStyle/>
                    <a:p>
                      <a:r>
                        <a:rPr lang="en-US" dirty="0" smtClean="0"/>
                        <a:t>Insufficient generative processing</a:t>
                      </a:r>
                      <a:endParaRPr lang="en-US" dirty="0"/>
                    </a:p>
                  </a:txBody>
                  <a:tcPr/>
                </a:tc>
                <a:tc>
                  <a:txBody>
                    <a:bodyPr/>
                    <a:lstStyle/>
                    <a:p>
                      <a:r>
                        <a:rPr lang="en-US" dirty="0" smtClean="0"/>
                        <a:t>The learner does not engage enough</a:t>
                      </a:r>
                      <a:r>
                        <a:rPr lang="en-US" baseline="0" dirty="0" smtClean="0"/>
                        <a:t> to learn</a:t>
                      </a:r>
                      <a:endParaRPr lang="en-US" dirty="0"/>
                    </a:p>
                  </a:txBody>
                  <a:tcPr/>
                </a:tc>
                <a:tc>
                  <a:txBody>
                    <a:bodyPr/>
                    <a:lstStyle/>
                    <a:p>
                      <a:r>
                        <a:rPr lang="en-US" dirty="0" smtClean="0"/>
                        <a:t>Incorporate methods to promote psychological engagement</a:t>
                      </a:r>
                      <a:endParaRPr lang="en-US" dirty="0"/>
                    </a:p>
                  </a:txBody>
                  <a:tcPr/>
                </a:tc>
                <a:tc>
                  <a:txBody>
                    <a:bodyPr/>
                    <a:lstStyle/>
                    <a:p>
                      <a:pPr>
                        <a:buFont typeface="Arial" pitchFamily="34" charset="0"/>
                        <a:buChar char="•"/>
                      </a:pPr>
                      <a:r>
                        <a:rPr lang="en-US" dirty="0" smtClean="0"/>
                        <a:t>Add practice</a:t>
                      </a:r>
                    </a:p>
                    <a:p>
                      <a:pPr>
                        <a:buFont typeface="Arial" pitchFamily="34" charset="0"/>
                        <a:buChar char="•"/>
                      </a:pPr>
                      <a:r>
                        <a:rPr lang="en-US" dirty="0" smtClean="0"/>
                        <a:t> Add relevant visuals </a:t>
                      </a:r>
                      <a:endParaRPr lang="en-US"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Key learning processes</a:t>
            </a:r>
            <a:endParaRPr lang="en-US" dirty="0"/>
          </a:p>
        </p:txBody>
      </p:sp>
      <p:sp>
        <p:nvSpPr>
          <p:cNvPr id="6" name="Content Placeholder 5"/>
          <p:cNvSpPr>
            <a:spLocks noGrp="1"/>
          </p:cNvSpPr>
          <p:nvPr>
            <p:ph idx="1"/>
          </p:nvPr>
        </p:nvSpPr>
        <p:spPr/>
        <p:txBody>
          <a:bodyPr/>
          <a:lstStyle/>
          <a:p>
            <a:r>
              <a:rPr lang="en-US" smtClean="0"/>
              <a:t>Selection</a:t>
            </a:r>
          </a:p>
          <a:p>
            <a:r>
              <a:rPr lang="en-US" smtClean="0"/>
              <a:t>Load management</a:t>
            </a:r>
          </a:p>
          <a:p>
            <a:r>
              <a:rPr lang="en-US" smtClean="0"/>
              <a:t>Integration</a:t>
            </a:r>
          </a:p>
          <a:p>
            <a:r>
              <a:rPr lang="en-US" smtClean="0"/>
              <a:t>Retrieval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5800" y="1752600"/>
            <a:ext cx="7772400" cy="4572000"/>
            <a:chOff x="457200" y="228600"/>
            <a:chExt cx="8353425" cy="5638800"/>
          </a:xfrm>
        </p:grpSpPr>
        <p:pic>
          <p:nvPicPr>
            <p:cNvPr id="25604" name="Picture 11" descr="Excel_base_background_02.tif"/>
            <p:cNvPicPr>
              <a:picLocks noChangeAspect="1"/>
            </p:cNvPicPr>
            <p:nvPr/>
          </p:nvPicPr>
          <p:blipFill>
            <a:blip r:embed="rId3" cstate="print"/>
            <a:srcRect/>
            <a:stretch>
              <a:fillRect/>
            </a:stretch>
          </p:blipFill>
          <p:spPr bwMode="auto">
            <a:xfrm>
              <a:off x="457200" y="228600"/>
              <a:ext cx="8353425" cy="5638800"/>
            </a:xfrm>
            <a:prstGeom prst="rect">
              <a:avLst/>
            </a:prstGeom>
            <a:noFill/>
            <a:ln w="9525">
              <a:noFill/>
              <a:miter lim="800000"/>
              <a:headEnd/>
              <a:tailEnd/>
            </a:ln>
          </p:spPr>
        </p:pic>
        <p:sp>
          <p:nvSpPr>
            <p:cNvPr id="5" name="Rectangle 4"/>
            <p:cNvSpPr/>
            <p:nvPr/>
          </p:nvSpPr>
          <p:spPr>
            <a:xfrm>
              <a:off x="2514845" y="761153"/>
              <a:ext cx="4495767" cy="2819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5606" name="Picture 26" descr="excel 8.PNG"/>
            <p:cNvPicPr>
              <a:picLocks noChangeAspect="1"/>
            </p:cNvPicPr>
            <p:nvPr/>
          </p:nvPicPr>
          <p:blipFill>
            <a:blip r:embed="rId4" cstate="print"/>
            <a:srcRect/>
            <a:stretch>
              <a:fillRect/>
            </a:stretch>
          </p:blipFill>
          <p:spPr bwMode="auto">
            <a:xfrm>
              <a:off x="2667000" y="838200"/>
              <a:ext cx="4191000" cy="2590800"/>
            </a:xfrm>
            <a:prstGeom prst="rect">
              <a:avLst/>
            </a:prstGeom>
            <a:noFill/>
            <a:ln w="9525">
              <a:noFill/>
              <a:miter lim="800000"/>
              <a:headEnd/>
              <a:tailEnd/>
            </a:ln>
          </p:spPr>
        </p:pic>
        <p:sp>
          <p:nvSpPr>
            <p:cNvPr id="25607" name="TextBox 29"/>
            <p:cNvSpPr txBox="1">
              <a:spLocks noChangeArrowheads="1"/>
            </p:cNvSpPr>
            <p:nvPr/>
          </p:nvSpPr>
          <p:spPr bwMode="auto">
            <a:xfrm>
              <a:off x="2057400" y="3687763"/>
              <a:ext cx="6629400" cy="1600200"/>
            </a:xfrm>
            <a:prstGeom prst="rect">
              <a:avLst/>
            </a:prstGeom>
            <a:solidFill>
              <a:schemeClr val="bg1"/>
            </a:solidFill>
            <a:ln w="9525">
              <a:noFill/>
              <a:miter lim="800000"/>
              <a:headEnd/>
              <a:tailEnd/>
            </a:ln>
          </p:spPr>
          <p:txBody>
            <a:bodyPr>
              <a:spAutoFit/>
            </a:bodyPr>
            <a:lstStyle/>
            <a:p>
              <a:r>
                <a:rPr lang="en-US" sz="1400">
                  <a:latin typeface="Calibri" pitchFamily="34" charset="0"/>
                </a:rPr>
                <a:t>When you want to keep a cell value in a copied formula the same, you need to use an absolute cell reference. Place a dollar sign in front of the column  letter and row number of the cell value you want to maintain.</a:t>
              </a:r>
            </a:p>
            <a:p>
              <a:endParaRPr lang="en-US" sz="1400">
                <a:latin typeface="Calibri" pitchFamily="34" charset="0"/>
              </a:endParaRPr>
            </a:p>
            <a:p>
              <a:r>
                <a:rPr lang="en-US" sz="1400">
                  <a:latin typeface="Calibri" pitchFamily="34" charset="0"/>
                </a:rPr>
                <a:t>Note above in column C the value in each B column will be multiplied by 10%</a:t>
              </a:r>
            </a:p>
            <a:p>
              <a:r>
                <a:rPr lang="en-US" sz="1400">
                  <a:latin typeface="Calibri" pitchFamily="34" charset="0"/>
                </a:rPr>
                <a:t>when the formula in Cell C4 is copied to C5 –C7. </a:t>
              </a:r>
            </a:p>
            <a:p>
              <a:endParaRPr lang="en-US" sz="1400">
                <a:latin typeface="Calibri" pitchFamily="34" charset="0"/>
              </a:endParaRPr>
            </a:p>
          </p:txBody>
        </p:sp>
        <p:sp>
          <p:nvSpPr>
            <p:cNvPr id="8" name="Oval 7"/>
            <p:cNvSpPr/>
            <p:nvPr/>
          </p:nvSpPr>
          <p:spPr>
            <a:xfrm>
              <a:off x="4647562" y="837513"/>
              <a:ext cx="1371763" cy="4581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ular Callout 8"/>
            <p:cNvSpPr/>
            <p:nvPr/>
          </p:nvSpPr>
          <p:spPr>
            <a:xfrm rot="10800000" flipV="1">
              <a:off x="6705207" y="837513"/>
              <a:ext cx="1905796" cy="1067064"/>
            </a:xfrm>
            <a:prstGeom prst="wedgeRectCallout">
              <a:avLst>
                <a:gd name="adj1" fmla="val 90925"/>
                <a:gd name="adj2" fmla="val -28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dirty="0">
                  <a:solidFill>
                    <a:schemeClr val="tx1"/>
                  </a:solidFill>
                </a:rPr>
                <a:t>Cell B9 is designated as an absolute cell reference.</a:t>
              </a:r>
            </a:p>
          </p:txBody>
        </p:sp>
        <p:pic>
          <p:nvPicPr>
            <p:cNvPr id="25610" name="Picture 11" descr="Excel_base_0002_Small_all.tif"/>
            <p:cNvPicPr>
              <a:picLocks noChangeAspect="1"/>
            </p:cNvPicPr>
            <p:nvPr/>
          </p:nvPicPr>
          <p:blipFill>
            <a:blip r:embed="rId5" cstate="print"/>
            <a:srcRect/>
            <a:stretch>
              <a:fillRect/>
            </a:stretch>
          </p:blipFill>
          <p:spPr bwMode="auto">
            <a:xfrm>
              <a:off x="477838" y="5400675"/>
              <a:ext cx="8304212" cy="461963"/>
            </a:xfrm>
            <a:prstGeom prst="rect">
              <a:avLst/>
            </a:prstGeom>
            <a:noFill/>
            <a:ln w="9525">
              <a:noFill/>
              <a:miter lim="800000"/>
              <a:headEnd/>
              <a:tailEnd/>
            </a:ln>
          </p:spPr>
        </p:pic>
        <p:pic>
          <p:nvPicPr>
            <p:cNvPr id="25611" name="Picture 12" descr="Excel_nav-bar_05_absolute.png"/>
            <p:cNvPicPr>
              <a:picLocks noChangeAspect="1"/>
            </p:cNvPicPr>
            <p:nvPr/>
          </p:nvPicPr>
          <p:blipFill>
            <a:blip r:embed="rId6" cstate="print"/>
            <a:srcRect/>
            <a:stretch>
              <a:fillRect/>
            </a:stretch>
          </p:blipFill>
          <p:spPr bwMode="auto">
            <a:xfrm>
              <a:off x="558800" y="304800"/>
              <a:ext cx="1117600" cy="5105400"/>
            </a:xfrm>
            <a:prstGeom prst="rect">
              <a:avLst/>
            </a:prstGeom>
            <a:noFill/>
            <a:ln w="9525">
              <a:noFill/>
              <a:miter lim="800000"/>
              <a:headEnd/>
              <a:tailEnd/>
            </a:ln>
          </p:spPr>
        </p:pic>
        <p:sp>
          <p:nvSpPr>
            <p:cNvPr id="25612" name="TextBox 31"/>
            <p:cNvSpPr txBox="1">
              <a:spLocks noChangeArrowheads="1"/>
            </p:cNvSpPr>
            <p:nvPr/>
          </p:nvSpPr>
          <p:spPr bwMode="auto">
            <a:xfrm>
              <a:off x="5095875" y="228600"/>
              <a:ext cx="3209925" cy="307975"/>
            </a:xfrm>
            <a:prstGeom prst="rect">
              <a:avLst/>
            </a:prstGeom>
            <a:noFill/>
            <a:ln w="9525">
              <a:noFill/>
              <a:miter lim="800000"/>
              <a:headEnd/>
              <a:tailEnd/>
            </a:ln>
          </p:spPr>
          <p:txBody>
            <a:bodyPr wrap="none">
              <a:spAutoFit/>
            </a:bodyPr>
            <a:lstStyle/>
            <a:p>
              <a:r>
                <a:rPr lang="en-US" sz="1400" b="1">
                  <a:solidFill>
                    <a:srgbClr val="0070C0"/>
                  </a:solidFill>
                </a:rPr>
                <a:t>Lesson 4: Absolute Vs Relative Cell</a:t>
              </a:r>
            </a:p>
          </p:txBody>
        </p:sp>
        <p:sp>
          <p:nvSpPr>
            <p:cNvPr id="25613" name="TextBox 39"/>
            <p:cNvSpPr txBox="1">
              <a:spLocks noChangeArrowheads="1"/>
            </p:cNvSpPr>
            <p:nvPr/>
          </p:nvSpPr>
          <p:spPr bwMode="auto">
            <a:xfrm>
              <a:off x="1676400" y="228600"/>
              <a:ext cx="3332163" cy="307975"/>
            </a:xfrm>
            <a:prstGeom prst="rect">
              <a:avLst/>
            </a:prstGeom>
            <a:noFill/>
            <a:ln w="9525">
              <a:noFill/>
              <a:miter lim="800000"/>
              <a:headEnd/>
              <a:tailEnd/>
            </a:ln>
          </p:spPr>
          <p:txBody>
            <a:bodyPr wrap="none">
              <a:spAutoFit/>
            </a:bodyPr>
            <a:lstStyle/>
            <a:p>
              <a:r>
                <a:rPr lang="en-US" sz="1400" b="1">
                  <a:latin typeface="Calibri" pitchFamily="34" charset="0"/>
                </a:rPr>
                <a:t>Using Spreadsheets in your Small Business</a:t>
              </a:r>
            </a:p>
          </p:txBody>
        </p:sp>
      </p:grpSp>
      <p:sp>
        <p:nvSpPr>
          <p:cNvPr id="15" name="Title 14"/>
          <p:cNvSpPr>
            <a:spLocks noGrp="1"/>
          </p:cNvSpPr>
          <p:nvPr>
            <p:ph type="title"/>
          </p:nvPr>
        </p:nvSpPr>
        <p:spPr/>
        <p:txBody>
          <a:bodyPr>
            <a:normAutofit fontScale="90000"/>
          </a:bodyPr>
          <a:lstStyle/>
          <a:p>
            <a:r>
              <a:rPr lang="en-US" dirty="0" smtClean="0"/>
              <a:t>Selection, load management,</a:t>
            </a:r>
            <a:br>
              <a:rPr lang="en-US" dirty="0" smtClean="0"/>
            </a:br>
            <a:r>
              <a:rPr lang="en-US" dirty="0" smtClean="0"/>
              <a:t> integration, retrieval</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9554" name="Rectangle 2"/>
          <p:cNvSpPr>
            <a:spLocks noGrp="1" noChangeArrowheads="1"/>
          </p:cNvSpPr>
          <p:nvPr>
            <p:ph type="title"/>
          </p:nvPr>
        </p:nvSpPr>
        <p:spPr>
          <a:xfrm>
            <a:off x="282575" y="237115"/>
            <a:ext cx="8407400" cy="558460"/>
          </a:xfrm>
        </p:spPr>
        <p:txBody>
          <a:bodyPr>
            <a:normAutofit/>
          </a:bodyPr>
          <a:lstStyle/>
          <a:p>
            <a:r>
              <a:rPr lang="en-US" sz="2800" dirty="0" smtClean="0"/>
              <a:t>Selection, load management, integration, retrieval</a:t>
            </a:r>
            <a:endParaRPr lang="en-US" sz="2800" dirty="0"/>
          </a:p>
        </p:txBody>
      </p:sp>
      <p:pic>
        <p:nvPicPr>
          <p:cNvPr id="2199555" name="Picture 3"/>
          <p:cNvPicPr>
            <a:picLocks noChangeAspect="1" noChangeArrowheads="1"/>
          </p:cNvPicPr>
          <p:nvPr/>
        </p:nvPicPr>
        <p:blipFill>
          <a:blip r:embed="rId4"/>
          <a:srcRect/>
          <a:stretch>
            <a:fillRect/>
          </a:stretch>
        </p:blipFill>
        <p:spPr bwMode="auto">
          <a:xfrm>
            <a:off x="228600" y="1019175"/>
            <a:ext cx="8732838" cy="5324475"/>
          </a:xfrm>
          <a:prstGeom prst="rect">
            <a:avLst/>
          </a:prstGeom>
          <a:noFill/>
          <a:ln w="12700">
            <a:noFill/>
            <a:miter lim="800000"/>
            <a:headEnd/>
            <a:tailEnd/>
          </a:ln>
          <a:effectLst/>
        </p:spPr>
      </p:pic>
      <p:pic>
        <p:nvPicPr>
          <p:cNvPr id="2199556" name="Picture 4"/>
          <p:cNvPicPr>
            <a:picLocks noChangeAspect="1" noChangeArrowheads="1"/>
          </p:cNvPicPr>
          <p:nvPr/>
        </p:nvPicPr>
        <p:blipFill>
          <a:blip r:embed="rId5"/>
          <a:srcRect/>
          <a:stretch>
            <a:fillRect/>
          </a:stretch>
        </p:blipFill>
        <p:spPr bwMode="auto">
          <a:xfrm>
            <a:off x="230188" y="1684338"/>
            <a:ext cx="4540250" cy="3697287"/>
          </a:xfrm>
          <a:prstGeom prst="rect">
            <a:avLst/>
          </a:prstGeom>
          <a:noFill/>
          <a:ln w="12700">
            <a:noFill/>
            <a:miter lim="800000"/>
            <a:headEnd/>
            <a:tailEnd/>
          </a:ln>
          <a:effectLst/>
        </p:spPr>
      </p:pic>
      <p:pic>
        <p:nvPicPr>
          <p:cNvPr id="2199557" name="Picture 5" descr="a3.tiff                                                        0006F3F3HD                             C3226EEA:"/>
          <p:cNvPicPr>
            <a:picLocks noChangeAspect="1" noChangeArrowheads="1"/>
          </p:cNvPicPr>
          <p:nvPr/>
        </p:nvPicPr>
        <p:blipFill>
          <a:blip r:embed="rId6"/>
          <a:srcRect l="43076" t="12312" r="8760" b="60219"/>
          <a:stretch>
            <a:fillRect/>
          </a:stretch>
        </p:blipFill>
        <p:spPr bwMode="auto">
          <a:xfrm>
            <a:off x="1293813" y="927100"/>
            <a:ext cx="7829550" cy="2790825"/>
          </a:xfrm>
          <a:prstGeom prst="rect">
            <a:avLst/>
          </a:prstGeom>
          <a:noFill/>
        </p:spPr>
      </p:pic>
      <p:pic>
        <p:nvPicPr>
          <p:cNvPr id="2199558" name="Picture 6"/>
          <p:cNvPicPr>
            <a:picLocks noChangeAspect="1" noChangeArrowheads="1"/>
          </p:cNvPicPr>
          <p:nvPr/>
        </p:nvPicPr>
        <p:blipFill>
          <a:blip r:embed="rId7"/>
          <a:srcRect l="24826" t="12427" r="7906" b="26184"/>
          <a:stretch>
            <a:fillRect/>
          </a:stretch>
        </p:blipFill>
        <p:spPr bwMode="auto">
          <a:xfrm>
            <a:off x="4240213" y="3678238"/>
            <a:ext cx="4903787" cy="2635250"/>
          </a:xfrm>
          <a:prstGeom prst="rect">
            <a:avLst/>
          </a:prstGeom>
          <a:noFill/>
          <a:ln w="12700">
            <a:noFill/>
            <a:miter lim="800000"/>
            <a:headEnd/>
            <a:tailEnd/>
          </a:ln>
          <a:effectLst/>
        </p:spPr>
      </p:pic>
    </p:spTree>
    <p:custDataLst>
      <p:tags r:id="rId1"/>
    </p:custDataLst>
  </p:cSld>
  <p:clrMapOvr>
    <a:masterClrMapping/>
  </p:clrMapOvr>
  <p:transition advTm="938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1995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1995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199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939800" y="571500"/>
            <a:ext cx="5080000" cy="1143000"/>
          </a:xfrm>
        </p:spPr>
        <p:txBody>
          <a:bodyPr/>
          <a:lstStyle/>
          <a:p>
            <a:r>
              <a:rPr lang="en-US">
                <a:ea typeface="ＭＳ Ｐゴシック" pitchFamily="1" charset="-128"/>
                <a:cs typeface="ＭＳ Ｐゴシック" pitchFamily="1" charset="-128"/>
              </a:rPr>
              <a:t>PSLC Vision</a:t>
            </a:r>
          </a:p>
        </p:txBody>
      </p:sp>
      <p:sp>
        <p:nvSpPr>
          <p:cNvPr id="1907715" name="Rectangle 3"/>
          <p:cNvSpPr>
            <a:spLocks noGrp="1" noChangeArrowheads="1"/>
          </p:cNvSpPr>
          <p:nvPr>
            <p:ph type="body" idx="4294967295"/>
          </p:nvPr>
        </p:nvSpPr>
        <p:spPr>
          <a:xfrm>
            <a:off x="711200" y="1879600"/>
            <a:ext cx="8013700" cy="4318000"/>
          </a:xfrm>
        </p:spPr>
        <p:txBody>
          <a:bodyPr/>
          <a:lstStyle/>
          <a:p>
            <a:r>
              <a:rPr lang="en-US" sz="3200" dirty="0">
                <a:solidFill>
                  <a:schemeClr val="tx2"/>
                </a:solidFill>
                <a:ea typeface="ＭＳ Ｐゴシック" pitchFamily="1" charset="-128"/>
                <a:cs typeface="ＭＳ Ｐゴシック" pitchFamily="1" charset="-128"/>
              </a:rPr>
              <a:t>Why?</a:t>
            </a:r>
            <a:r>
              <a:rPr lang="en-US" sz="3200" dirty="0">
                <a:ea typeface="ＭＳ Ｐゴシック" pitchFamily="1" charset="-128"/>
                <a:cs typeface="ＭＳ Ｐゴシック" pitchFamily="1" charset="-128"/>
              </a:rPr>
              <a:t> </a:t>
            </a:r>
            <a:r>
              <a:rPr lang="en-US" sz="2400" i="1" dirty="0">
                <a:ea typeface="ＭＳ Ｐゴシック" pitchFamily="1" charset="-128"/>
                <a:cs typeface="ＭＳ Ｐゴシック" pitchFamily="1" charset="-128"/>
              </a:rPr>
              <a:t>Chasm</a:t>
            </a:r>
            <a:r>
              <a:rPr lang="en-US" sz="2400" dirty="0">
                <a:ea typeface="ＭＳ Ｐゴシック" pitchFamily="1" charset="-128"/>
                <a:cs typeface="ＭＳ Ｐゴシック" pitchFamily="1" charset="-128"/>
              </a:rPr>
              <a:t> between science &amp; </a:t>
            </a:r>
            <a:r>
              <a:rPr lang="en-US" sz="2400" dirty="0" err="1">
                <a:ea typeface="ＭＳ Ｐゴシック" pitchFamily="1" charset="-128"/>
                <a:cs typeface="ＭＳ Ｐゴシック" pitchFamily="1" charset="-128"/>
              </a:rPr>
              <a:t>ed</a:t>
            </a:r>
            <a:r>
              <a:rPr lang="en-US" sz="2400" dirty="0">
                <a:ea typeface="ＭＳ Ｐゴシック" pitchFamily="1" charset="-128"/>
                <a:cs typeface="ＭＳ Ｐゴシック" pitchFamily="1" charset="-128"/>
              </a:rPr>
              <a:t> practice</a:t>
            </a:r>
            <a:endParaRPr lang="en-US" sz="2400" dirty="0" smtClean="0">
              <a:ea typeface="ＭＳ Ｐゴシック" pitchFamily="1" charset="-128"/>
              <a:cs typeface="ＭＳ Ｐゴシック" pitchFamily="1" charset="-128"/>
            </a:endParaRPr>
          </a:p>
          <a:p>
            <a:pPr lvl="2">
              <a:lnSpc>
                <a:spcPct val="90000"/>
              </a:lnSpc>
              <a:buFontTx/>
              <a:buNone/>
            </a:pPr>
            <a:r>
              <a:rPr lang="en-US" dirty="0" smtClean="0">
                <a:ea typeface="ＭＳ Ｐゴシック" pitchFamily="1" charset="-128"/>
              </a:rPr>
              <a:t>Low success of randomized control trials (&lt;10%)</a:t>
            </a:r>
          </a:p>
          <a:p>
            <a:r>
              <a:rPr lang="en-US" sz="3200" dirty="0" err="1" smtClean="0">
                <a:solidFill>
                  <a:schemeClr val="tx2"/>
                </a:solidFill>
                <a:ea typeface="ＭＳ Ｐゴシック" pitchFamily="1" charset="-128"/>
                <a:cs typeface="ＭＳ Ｐゴシック" pitchFamily="1" charset="-128"/>
              </a:rPr>
              <a:t>LearnLab</a:t>
            </a:r>
            <a:r>
              <a:rPr lang="en-US" sz="3200" dirty="0" smtClean="0">
                <a:solidFill>
                  <a:schemeClr val="tx2"/>
                </a:solidFill>
                <a:ea typeface="ＭＳ Ｐゴシック" pitchFamily="1" charset="-128"/>
                <a:cs typeface="ＭＳ Ｐゴシック" pitchFamily="1" charset="-128"/>
              </a:rPr>
              <a:t> </a:t>
            </a:r>
            <a:r>
              <a:rPr lang="en-US" sz="3200" dirty="0">
                <a:solidFill>
                  <a:schemeClr val="tx2"/>
                </a:solidFill>
                <a:ea typeface="ＭＳ Ｐゴシック" pitchFamily="1" charset="-128"/>
                <a:cs typeface="ＭＳ Ｐゴシック" pitchFamily="1" charset="-128"/>
              </a:rPr>
              <a:t>=</a:t>
            </a:r>
            <a:r>
              <a:rPr lang="en-US" sz="3200" dirty="0" smtClean="0">
                <a:solidFill>
                  <a:schemeClr val="tx2"/>
                </a:solidFill>
                <a:ea typeface="ＭＳ Ｐゴシック" pitchFamily="1" charset="-128"/>
                <a:cs typeface="ＭＳ Ｐゴシック" pitchFamily="1" charset="-128"/>
              </a:rPr>
              <a:t> bridging infrastructure</a:t>
            </a:r>
          </a:p>
          <a:p>
            <a:pPr lvl="1"/>
            <a:r>
              <a:rPr lang="en-US" dirty="0" smtClean="0"/>
              <a:t>Educational technology as scientific instrument</a:t>
            </a:r>
          </a:p>
          <a:p>
            <a:pPr lvl="1"/>
            <a:r>
              <a:rPr lang="en-US" dirty="0" smtClean="0"/>
              <a:t>Science-practice collaboration structure </a:t>
            </a:r>
          </a:p>
          <a:p>
            <a:r>
              <a:rPr lang="en-US" sz="3200" dirty="0" smtClean="0">
                <a:solidFill>
                  <a:schemeClr val="tx2"/>
                </a:solidFill>
                <a:ea typeface="ＭＳ Ｐゴシック" pitchFamily="1" charset="-128"/>
                <a:cs typeface="ＭＳ Ｐゴシック" pitchFamily="1" charset="-128"/>
              </a:rPr>
              <a:t>Purpose</a:t>
            </a:r>
            <a:r>
              <a:rPr lang="en-US" sz="3200" dirty="0">
                <a:ea typeface="ＭＳ Ｐゴシック" pitchFamily="1" charset="-128"/>
                <a:cs typeface="ＭＳ Ｐゴシック" pitchFamily="1" charset="-128"/>
              </a:rPr>
              <a:t>: </a:t>
            </a:r>
            <a:r>
              <a:rPr lang="en-US" sz="3200" i="1" dirty="0">
                <a:ea typeface="__ _____" charset="0"/>
                <a:cs typeface="__ _____" charset="0"/>
              </a:rPr>
              <a:t>I</a:t>
            </a:r>
            <a:r>
              <a:rPr lang="en-US" sz="3200" i="1" dirty="0">
                <a:ea typeface="ＭＳ Ｐゴシック" pitchFamily="1" charset="-128"/>
                <a:cs typeface="ＭＳ Ｐゴシック" pitchFamily="1" charset="-128"/>
              </a:rPr>
              <a:t>dentify the conditions that cause robust student </a:t>
            </a:r>
            <a:r>
              <a:rPr lang="en-US" sz="3200" i="1" dirty="0" smtClean="0">
                <a:ea typeface="ＭＳ Ｐゴシック" pitchFamily="1" charset="-128"/>
                <a:cs typeface="ＭＳ Ｐゴシック" pitchFamily="1" charset="-128"/>
              </a:rPr>
              <a:t>learning</a:t>
            </a:r>
          </a:p>
          <a:p>
            <a:r>
              <a:rPr lang="en-US" dirty="0" smtClean="0">
                <a:solidFill>
                  <a:schemeClr val="tx2"/>
                </a:solidFill>
                <a:ea typeface="ＭＳ Ｐゴシック" pitchFamily="1" charset="-128"/>
                <a:cs typeface="ＭＳ Ｐゴシック" pitchFamily="1" charset="-128"/>
              </a:rPr>
              <a:t>A Key Output</a:t>
            </a:r>
            <a:r>
              <a:rPr lang="en-US" dirty="0" smtClean="0">
                <a:ea typeface="ＭＳ Ｐゴシック" pitchFamily="1" charset="-128"/>
                <a:cs typeface="ＭＳ Ｐゴシック" pitchFamily="1" charset="-128"/>
              </a:rPr>
              <a:t>: KLI Framework</a:t>
            </a:r>
            <a:endParaRPr lang="en-US" dirty="0">
              <a:ea typeface="ＭＳ Ｐゴシック" pitchFamily="1" charset="-128"/>
              <a:cs typeface="ＭＳ Ｐゴシック" pitchFamily="1" charset="-128"/>
            </a:endParaRPr>
          </a:p>
        </p:txBody>
      </p:sp>
      <p:pic>
        <p:nvPicPr>
          <p:cNvPr id="52228" name="Picture 4" descr="LearnLabLogo"/>
          <p:cNvPicPr>
            <a:picLocks noChangeAspect="1" noChangeArrowheads="1"/>
          </p:cNvPicPr>
          <p:nvPr/>
        </p:nvPicPr>
        <p:blipFill>
          <a:blip r:embed="rId4"/>
          <a:srcRect/>
          <a:stretch>
            <a:fillRect/>
          </a:stretch>
        </p:blipFill>
        <p:spPr bwMode="auto">
          <a:xfrm>
            <a:off x="850900" y="369888"/>
            <a:ext cx="4765675" cy="1384300"/>
          </a:xfrm>
          <a:prstGeom prst="rect">
            <a:avLst/>
          </a:prstGeom>
          <a:noFill/>
          <a:ln w="9525">
            <a:noFill/>
            <a:miter lim="800000"/>
            <a:headEnd/>
            <a:tailEnd/>
          </a:ln>
        </p:spPr>
      </p:pic>
    </p:spTree>
    <p:custDataLst>
      <p:tags r:id="rId1"/>
    </p:custDataLst>
  </p:cSld>
  <p:clrMapOvr>
    <a:masterClrMapping/>
  </p:clrMapOvr>
  <p:transition advTm="145566"/>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What is Robust Learning?</a:t>
            </a:r>
            <a:endParaRPr lang="en-US"/>
          </a:p>
        </p:txBody>
      </p:sp>
      <p:sp>
        <p:nvSpPr>
          <p:cNvPr id="30723" name="Rectangle 3"/>
          <p:cNvSpPr>
            <a:spLocks noGrp="1" noChangeArrowheads="1"/>
          </p:cNvSpPr>
          <p:nvPr>
            <p:ph type="body" idx="1"/>
          </p:nvPr>
        </p:nvSpPr>
        <p:spPr/>
        <p:txBody>
          <a:bodyPr>
            <a:normAutofit lnSpcReduction="10000"/>
          </a:bodyPr>
          <a:lstStyle/>
          <a:p>
            <a:r>
              <a:rPr lang="en-US" smtClean="0"/>
              <a:t>Robust Learning is learning that </a:t>
            </a:r>
          </a:p>
          <a:p>
            <a:pPr lvl="1"/>
            <a:r>
              <a:rPr lang="en-US" smtClean="0"/>
              <a:t>transfers to novel tasks</a:t>
            </a:r>
          </a:p>
          <a:p>
            <a:pPr lvl="1"/>
            <a:r>
              <a:rPr lang="en-US" smtClean="0"/>
              <a:t>retained over the long term, and/or </a:t>
            </a:r>
          </a:p>
          <a:p>
            <a:pPr lvl="1"/>
            <a:r>
              <a:rPr lang="en-US" smtClean="0"/>
              <a:t>accelerates future learning</a:t>
            </a:r>
          </a:p>
          <a:p>
            <a:pPr lvl="1"/>
            <a:endParaRPr lang="en-US" smtClean="0"/>
          </a:p>
          <a:p>
            <a:r>
              <a:rPr lang="en-US" smtClean="0"/>
              <a:t>Robust learning can be achieved by developing both</a:t>
            </a:r>
          </a:p>
          <a:p>
            <a:pPr lvl="1"/>
            <a:r>
              <a:rPr lang="en-US" smtClean="0"/>
              <a:t>conceptual understanding &amp; sense-making skills</a:t>
            </a:r>
          </a:p>
          <a:p>
            <a:pPr lvl="1"/>
            <a:r>
              <a:rPr lang="en-US" smtClean="0"/>
              <a:t>procedural fluency with basic skills </a:t>
            </a:r>
            <a:endParaRPr lang="en-US"/>
          </a:p>
        </p:txBody>
      </p:sp>
    </p:spTree>
  </p:cSld>
  <p:clrMapOvr>
    <a:masterClrMapping/>
  </p:clrMapOvr>
  <p:transition advTm="34096"/>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Knowledge Components</a:t>
            </a:r>
          </a:p>
        </p:txBody>
      </p:sp>
      <p:sp>
        <p:nvSpPr>
          <p:cNvPr id="300035" name="Rectangle 3"/>
          <p:cNvSpPr>
            <a:spLocks noGrp="1" noChangeArrowheads="1"/>
          </p:cNvSpPr>
          <p:nvPr>
            <p:ph type="body" idx="1"/>
          </p:nvPr>
        </p:nvSpPr>
        <p:spPr>
          <a:xfrm>
            <a:off x="685800" y="1739900"/>
            <a:ext cx="7772400" cy="4356100"/>
          </a:xfrm>
        </p:spPr>
        <p:txBody>
          <a:bodyPr/>
          <a:lstStyle/>
          <a:p>
            <a:pPr>
              <a:lnSpc>
                <a:spcPct val="90000"/>
              </a:lnSpc>
            </a:pPr>
            <a:r>
              <a:rPr lang="en-US" sz="2400" b="1" dirty="0"/>
              <a:t>Definition</a:t>
            </a:r>
            <a:r>
              <a:rPr lang="en-US" sz="2400" dirty="0"/>
              <a:t>: An </a:t>
            </a:r>
            <a:r>
              <a:rPr lang="en-US" sz="2400" i="1" dirty="0"/>
              <a:t>acquired</a:t>
            </a:r>
            <a:r>
              <a:rPr lang="en-US" sz="2400" dirty="0"/>
              <a:t> unit of cognitive function or structure that can be </a:t>
            </a:r>
            <a:r>
              <a:rPr lang="en-US" sz="2400" i="1" dirty="0"/>
              <a:t>inferred</a:t>
            </a:r>
            <a:r>
              <a:rPr lang="en-US" sz="2400" dirty="0"/>
              <a:t> from performance on </a:t>
            </a:r>
            <a:r>
              <a:rPr lang="en-US" sz="2400" i="1" dirty="0"/>
              <a:t>a set of related tasks</a:t>
            </a:r>
          </a:p>
          <a:p>
            <a:pPr>
              <a:lnSpc>
                <a:spcPct val="90000"/>
              </a:lnSpc>
            </a:pPr>
            <a:r>
              <a:rPr lang="en-US" sz="2400" dirty="0"/>
              <a:t>Includes:</a:t>
            </a:r>
          </a:p>
          <a:p>
            <a:pPr lvl="1">
              <a:lnSpc>
                <a:spcPct val="90000"/>
              </a:lnSpc>
            </a:pPr>
            <a:r>
              <a:rPr lang="en-US" sz="2000" dirty="0"/>
              <a:t>skills, concepts, schemas, </a:t>
            </a:r>
            <a:r>
              <a:rPr lang="en-US" sz="2000" dirty="0" err="1"/>
              <a:t>metacognitive</a:t>
            </a:r>
            <a:r>
              <a:rPr lang="en-US" sz="2000" dirty="0"/>
              <a:t> strategies, malleable habits of mind, thinking &amp; learning skills</a:t>
            </a:r>
          </a:p>
          <a:p>
            <a:pPr>
              <a:lnSpc>
                <a:spcPct val="90000"/>
              </a:lnSpc>
            </a:pPr>
            <a:r>
              <a:rPr lang="en-US" sz="2400" dirty="0"/>
              <a:t>May also include:</a:t>
            </a:r>
          </a:p>
          <a:p>
            <a:pPr lvl="1">
              <a:lnSpc>
                <a:spcPct val="90000"/>
              </a:lnSpc>
            </a:pPr>
            <a:r>
              <a:rPr lang="en-US" sz="2000" dirty="0"/>
              <a:t>malleable motivational beliefs &amp; dispositions</a:t>
            </a:r>
          </a:p>
          <a:p>
            <a:pPr>
              <a:lnSpc>
                <a:spcPct val="90000"/>
              </a:lnSpc>
            </a:pPr>
            <a:r>
              <a:rPr lang="en-US" sz="2400" dirty="0"/>
              <a:t>Does not include: </a:t>
            </a:r>
          </a:p>
          <a:p>
            <a:pPr lvl="1">
              <a:lnSpc>
                <a:spcPct val="90000"/>
              </a:lnSpc>
            </a:pPr>
            <a:r>
              <a:rPr lang="en-US" sz="2000" dirty="0"/>
              <a:t>fixed cognitive architecture, </a:t>
            </a:r>
            <a:br>
              <a:rPr lang="en-US" sz="2000" dirty="0"/>
            </a:br>
            <a:r>
              <a:rPr lang="en-US" sz="2000" dirty="0"/>
              <a:t>transient states of cognition or affect</a:t>
            </a:r>
          </a:p>
          <a:p>
            <a:pPr>
              <a:lnSpc>
                <a:spcPct val="90000"/>
              </a:lnSpc>
            </a:pPr>
            <a:r>
              <a:rPr lang="en-US" sz="2400" dirty="0"/>
              <a:t>Components of </a:t>
            </a:r>
            <a:r>
              <a:rPr lang="en-US" sz="2400" i="1" dirty="0"/>
              <a:t>“intellectual plasticity”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0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00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0003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0003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000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003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0003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000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autoUpdateAnimBg="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317500"/>
            <a:ext cx="7772400" cy="1143000"/>
          </a:xfrm>
        </p:spPr>
        <p:txBody>
          <a:bodyPr>
            <a:normAutofit fontScale="90000"/>
          </a:bodyPr>
          <a:lstStyle/>
          <a:p>
            <a:r>
              <a:rPr lang="en-US"/>
              <a:t>KCs vary in generality, explicitness &amp; discoverability</a:t>
            </a:r>
          </a:p>
        </p:txBody>
      </p:sp>
      <p:sp>
        <p:nvSpPr>
          <p:cNvPr id="37891" name="Rectangle 3"/>
          <p:cNvSpPr>
            <a:spLocks noGrp="1" noChangeArrowheads="1"/>
          </p:cNvSpPr>
          <p:nvPr>
            <p:ph type="body" idx="1"/>
          </p:nvPr>
        </p:nvSpPr>
        <p:spPr>
          <a:xfrm>
            <a:off x="609600" y="5829300"/>
            <a:ext cx="7950200" cy="736600"/>
          </a:xfrm>
        </p:spPr>
        <p:txBody>
          <a:bodyPr/>
          <a:lstStyle/>
          <a:p>
            <a:r>
              <a:rPr lang="en-US" sz="1800"/>
              <a:t>Different KCs require different learning processes: memory, categorization, schema induction, reasoning &amp; sense making</a:t>
            </a:r>
          </a:p>
        </p:txBody>
      </p:sp>
      <p:pic>
        <p:nvPicPr>
          <p:cNvPr id="37892" name="Picture 5"/>
          <p:cNvPicPr>
            <a:picLocks noChangeAspect="1" noChangeArrowheads="1"/>
          </p:cNvPicPr>
          <p:nvPr/>
        </p:nvPicPr>
        <p:blipFill>
          <a:blip r:embed="rId2"/>
          <a:srcRect/>
          <a:stretch>
            <a:fillRect/>
          </a:stretch>
        </p:blipFill>
        <p:spPr bwMode="auto">
          <a:xfrm>
            <a:off x="571500" y="1527175"/>
            <a:ext cx="8004175" cy="4308475"/>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62632" y="213442"/>
            <a:ext cx="7941337" cy="872824"/>
          </a:xfrm>
        </p:spPr>
        <p:txBody>
          <a:bodyPr/>
          <a:lstStyle/>
          <a:p>
            <a:r>
              <a:rPr lang="en-US" dirty="0" smtClean="0"/>
              <a:t>Examples of kinds of </a:t>
            </a:r>
            <a:r>
              <a:rPr lang="en-US" dirty="0" err="1" smtClean="0"/>
              <a:t>KCs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28</a:t>
            </a:fld>
            <a:endParaRPr lang="en-US"/>
          </a:p>
        </p:txBody>
      </p:sp>
      <p:pic>
        <p:nvPicPr>
          <p:cNvPr id="5" name="Picture 4"/>
          <p:cNvPicPr>
            <a:picLocks noChangeAspect="1"/>
          </p:cNvPicPr>
          <p:nvPr/>
        </p:nvPicPr>
        <p:blipFill>
          <a:blip r:embed="rId2"/>
          <a:stretch>
            <a:fillRect/>
          </a:stretch>
        </p:blipFill>
        <p:spPr>
          <a:xfrm>
            <a:off x="437966" y="1184152"/>
            <a:ext cx="8262305" cy="5396551"/>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47700" y="215900"/>
            <a:ext cx="7759700" cy="939800"/>
          </a:xfrm>
        </p:spPr>
        <p:txBody>
          <a:bodyPr>
            <a:normAutofit fontScale="90000"/>
          </a:bodyPr>
          <a:lstStyle/>
          <a:p>
            <a:r>
              <a:rPr lang="en-US" sz="3200" dirty="0">
                <a:ea typeface="ＭＳ Ｐゴシック" pitchFamily="1" charset="-128"/>
                <a:cs typeface="ＭＳ Ｐゴシック" pitchFamily="1" charset="-128"/>
              </a:rPr>
              <a:t>Kinds of </a:t>
            </a:r>
            <a:r>
              <a:rPr lang="en-US" sz="3200" dirty="0" err="1">
                <a:ea typeface="ＭＳ Ｐゴシック" pitchFamily="1" charset="-128"/>
                <a:cs typeface="ＭＳ Ｐゴシック" pitchFamily="1" charset="-128"/>
              </a:rPr>
              <a:t>KCs</a:t>
            </a:r>
            <a:r>
              <a:rPr lang="en-US" sz="3200" dirty="0">
                <a:ea typeface="ＭＳ Ｐゴシック" pitchFamily="1" charset="-128"/>
                <a:cs typeface="ＭＳ Ｐゴシック" pitchFamily="1" charset="-128"/>
              </a:rPr>
              <a:t> vary in </a:t>
            </a:r>
            <a:r>
              <a:rPr lang="en-US" sz="3200" dirty="0" smtClean="0">
                <a:ea typeface="ＭＳ Ｐゴシック" pitchFamily="1" charset="-128"/>
                <a:cs typeface="ＭＳ Ｐゴシック" pitchFamily="1" charset="-128"/>
              </a:rPr>
              <a:t>complexity</a:t>
            </a:r>
            <a:br>
              <a:rPr lang="en-US" sz="3200" dirty="0" smtClean="0">
                <a:ea typeface="ＭＳ Ｐゴシック" pitchFamily="1" charset="-128"/>
                <a:cs typeface="ＭＳ Ｐゴシック" pitchFamily="1" charset="-128"/>
              </a:rPr>
            </a:br>
            <a:r>
              <a:rPr lang="en-US" sz="2400" dirty="0" smtClean="0">
                <a:ea typeface="ＭＳ Ｐゴシック" pitchFamily="1" charset="-128"/>
                <a:cs typeface="ＭＳ Ｐゴシック" pitchFamily="1" charset="-128"/>
              </a:rPr>
              <a:t>&amp; thus require different learning processes …</a:t>
            </a:r>
            <a:endParaRPr lang="en-US" sz="3200" dirty="0">
              <a:ea typeface="ＭＳ Ｐゴシック" pitchFamily="1" charset="-128"/>
              <a:cs typeface="ＭＳ Ｐゴシック" pitchFamily="1" charset="-128"/>
            </a:endParaRPr>
          </a:p>
        </p:txBody>
      </p:sp>
      <p:sp>
        <p:nvSpPr>
          <p:cNvPr id="36867" name="Rectangle 3"/>
          <p:cNvSpPr>
            <a:spLocks noGrp="1" noChangeArrowheads="1"/>
          </p:cNvSpPr>
          <p:nvPr>
            <p:ph type="body" idx="1"/>
          </p:nvPr>
        </p:nvSpPr>
        <p:spPr/>
        <p:txBody>
          <a:bodyPr/>
          <a:lstStyle/>
          <a:p>
            <a:endParaRPr lang="en-US">
              <a:ea typeface="ＭＳ Ｐゴシック" pitchFamily="1" charset="-128"/>
              <a:cs typeface="ＭＳ Ｐゴシック" pitchFamily="1" charset="-128"/>
            </a:endParaRPr>
          </a:p>
        </p:txBody>
      </p:sp>
      <p:pic>
        <p:nvPicPr>
          <p:cNvPr id="36868" name="Picture 4"/>
          <p:cNvPicPr>
            <a:picLocks noChangeAspect="1" noChangeArrowheads="1"/>
          </p:cNvPicPr>
          <p:nvPr/>
        </p:nvPicPr>
        <p:blipFill>
          <a:blip r:embed="rId3"/>
          <a:srcRect/>
          <a:stretch>
            <a:fillRect/>
          </a:stretch>
        </p:blipFill>
        <p:spPr bwMode="auto">
          <a:xfrm>
            <a:off x="101600" y="1279525"/>
            <a:ext cx="9004300" cy="5565775"/>
          </a:xfrm>
          <a:prstGeom prst="rect">
            <a:avLst/>
          </a:prstGeom>
          <a:noFill/>
          <a:ln w="12700">
            <a:noFill/>
            <a:miter lim="800000"/>
            <a:headEnd/>
            <a:tailEnd/>
          </a:ln>
        </p:spPr>
      </p:pic>
      <p:grpSp>
        <p:nvGrpSpPr>
          <p:cNvPr id="2" name="Group 17"/>
          <p:cNvGrpSpPr>
            <a:grpSpLocks/>
          </p:cNvGrpSpPr>
          <p:nvPr/>
        </p:nvGrpSpPr>
        <p:grpSpPr bwMode="auto">
          <a:xfrm>
            <a:off x="1993900" y="2273300"/>
            <a:ext cx="6075363" cy="1600200"/>
            <a:chOff x="1256" y="1432"/>
            <a:chExt cx="3827" cy="1008"/>
          </a:xfrm>
        </p:grpSpPr>
        <p:sp>
          <p:nvSpPr>
            <p:cNvPr id="36875" name="Text Box 6"/>
            <p:cNvSpPr txBox="1">
              <a:spLocks noChangeArrowheads="1"/>
            </p:cNvSpPr>
            <p:nvPr/>
          </p:nvSpPr>
          <p:spPr bwMode="auto">
            <a:xfrm>
              <a:off x="1256" y="1589"/>
              <a:ext cx="2024" cy="368"/>
            </a:xfrm>
            <a:prstGeom prst="rect">
              <a:avLst/>
            </a:prstGeom>
            <a:solidFill>
              <a:schemeClr val="tx2"/>
            </a:solidFill>
            <a:ln w="12700">
              <a:noFill/>
              <a:miter lim="800000"/>
              <a:headEnd/>
              <a:tailEnd/>
            </a:ln>
          </p:spPr>
          <p:txBody>
            <a:bodyPr wrap="square">
              <a:prstTxWarp prst="textNoShape">
                <a:avLst/>
              </a:prstTxWarp>
              <a:spAutoFit/>
            </a:bodyPr>
            <a:lstStyle/>
            <a:p>
              <a:pPr>
                <a:spcBef>
                  <a:spcPct val="50000"/>
                </a:spcBef>
              </a:pPr>
              <a:r>
                <a:rPr lang="en-US" sz="1600" i="1" dirty="0" smtClean="0">
                  <a:solidFill>
                    <a:schemeClr val="bg1"/>
                  </a:solidFill>
                  <a:ea typeface="ＭＳ Ｐゴシック" pitchFamily="1" charset="-128"/>
                  <a:cs typeface="ＭＳ Ｐゴシック" pitchFamily="1" charset="-128"/>
                </a:rPr>
                <a:t>Principles </a:t>
              </a:r>
              <a:r>
                <a:rPr lang="en-US" sz="1600" dirty="0" smtClean="0">
                  <a:solidFill>
                    <a:schemeClr val="bg1"/>
                  </a:solidFill>
                  <a:ea typeface="ＭＳ Ｐゴシック" pitchFamily="1" charset="-128"/>
                  <a:cs typeface="ＭＳ Ｐゴシック" pitchFamily="1" charset="-128"/>
                </a:rPr>
                <a:t>are more complex as indicated by time </a:t>
              </a:r>
              <a:r>
                <a:rPr lang="en-US" sz="1600" dirty="0">
                  <a:solidFill>
                    <a:schemeClr val="bg1"/>
                  </a:solidFill>
                  <a:ea typeface="ＭＳ Ｐゴシック" pitchFamily="1" charset="-128"/>
                  <a:cs typeface="ＭＳ Ｐゴシック" pitchFamily="1" charset="-128"/>
                </a:rPr>
                <a:t>&amp; </a:t>
              </a:r>
              <a:r>
                <a:rPr lang="en-US" sz="1600" dirty="0" smtClean="0">
                  <a:solidFill>
                    <a:schemeClr val="bg1"/>
                  </a:solidFill>
                  <a:ea typeface="ＭＳ Ｐゴシック" pitchFamily="1" charset="-128"/>
                  <a:cs typeface="ＭＳ Ｐゴシック" pitchFamily="1" charset="-128"/>
                </a:rPr>
                <a:t>description</a:t>
              </a:r>
              <a:endParaRPr lang="en-US" sz="1600" dirty="0">
                <a:solidFill>
                  <a:schemeClr val="bg1"/>
                </a:solidFill>
                <a:ea typeface="ＭＳ Ｐゴシック" pitchFamily="1" charset="-128"/>
                <a:cs typeface="ＭＳ Ｐゴシック" pitchFamily="1" charset="-128"/>
              </a:endParaRPr>
            </a:p>
          </p:txBody>
        </p:sp>
        <p:sp>
          <p:nvSpPr>
            <p:cNvPr id="36876" name="Oval 7"/>
            <p:cNvSpPr>
              <a:spLocks noChangeArrowheads="1"/>
            </p:cNvSpPr>
            <p:nvPr/>
          </p:nvSpPr>
          <p:spPr bwMode="auto">
            <a:xfrm flipV="1">
              <a:off x="3528" y="1432"/>
              <a:ext cx="1555" cy="1008"/>
            </a:xfrm>
            <a:prstGeom prst="ellipse">
              <a:avLst/>
            </a:prstGeom>
            <a:noFill/>
            <a:ln w="38100">
              <a:solidFill>
                <a:srgbClr val="FF2929"/>
              </a:solidFill>
              <a:round/>
              <a:headEnd/>
              <a:tailEnd/>
            </a:ln>
          </p:spPr>
          <p:txBody>
            <a:bodyPr rot="10800000" wrap="none" anchor="ctr">
              <a:prstTxWarp prst="textNoShape">
                <a:avLst/>
              </a:prstTxWarp>
            </a:bodyPr>
            <a:lstStyle/>
            <a:p>
              <a:endParaRPr lang="en-US" sz="2400">
                <a:latin typeface="Times New Roman" pitchFamily="1" charset="0"/>
                <a:ea typeface="ＭＳ Ｐゴシック" pitchFamily="1" charset="-128"/>
                <a:cs typeface="ＭＳ Ｐゴシック" pitchFamily="1" charset="-128"/>
              </a:endParaRPr>
            </a:p>
          </p:txBody>
        </p:sp>
        <p:sp>
          <p:nvSpPr>
            <p:cNvPr id="36877" name="Line 8"/>
            <p:cNvSpPr>
              <a:spLocks noChangeShapeType="1"/>
            </p:cNvSpPr>
            <p:nvPr/>
          </p:nvSpPr>
          <p:spPr bwMode="auto">
            <a:xfrm flipH="1">
              <a:off x="1992" y="1960"/>
              <a:ext cx="184" cy="360"/>
            </a:xfrm>
            <a:prstGeom prst="line">
              <a:avLst/>
            </a:prstGeom>
            <a:noFill/>
            <a:ln w="28575">
              <a:solidFill>
                <a:srgbClr val="FF2929"/>
              </a:solidFill>
              <a:round/>
              <a:headEnd/>
              <a:tailEnd type="triangle" w="med" len="med"/>
            </a:ln>
          </p:spPr>
          <p:txBody>
            <a:bodyPr wrap="none" anchor="ctr">
              <a:prstTxWarp prst="textNoShape">
                <a:avLst/>
              </a:prstTxWarp>
            </a:bodyPr>
            <a:lstStyle/>
            <a:p>
              <a:endParaRPr lang="en-US"/>
            </a:p>
          </p:txBody>
        </p:sp>
        <p:sp>
          <p:nvSpPr>
            <p:cNvPr id="36878" name="Line 8"/>
            <p:cNvSpPr>
              <a:spLocks noChangeShapeType="1"/>
            </p:cNvSpPr>
            <p:nvPr/>
          </p:nvSpPr>
          <p:spPr bwMode="auto">
            <a:xfrm>
              <a:off x="3144" y="1912"/>
              <a:ext cx="400" cy="152"/>
            </a:xfrm>
            <a:prstGeom prst="line">
              <a:avLst/>
            </a:prstGeom>
            <a:noFill/>
            <a:ln w="28575">
              <a:solidFill>
                <a:srgbClr val="FF2929"/>
              </a:solidFill>
              <a:round/>
              <a:headEnd/>
              <a:tailEnd type="triangle" w="med" len="med"/>
            </a:ln>
          </p:spPr>
          <p:txBody>
            <a:bodyPr wrap="none" anchor="ctr">
              <a:prstTxWarp prst="textNoShape">
                <a:avLst/>
              </a:prstTxWarp>
            </a:bodyPr>
            <a:lstStyle/>
            <a:p>
              <a:endParaRPr lang="en-US"/>
            </a:p>
          </p:txBody>
        </p:sp>
      </p:grpSp>
      <p:grpSp>
        <p:nvGrpSpPr>
          <p:cNvPr id="3" name="Group 18"/>
          <p:cNvGrpSpPr>
            <a:grpSpLocks/>
          </p:cNvGrpSpPr>
          <p:nvPr/>
        </p:nvGrpSpPr>
        <p:grpSpPr bwMode="auto">
          <a:xfrm>
            <a:off x="2717800" y="5257800"/>
            <a:ext cx="5364163" cy="1358900"/>
            <a:chOff x="1752" y="3312"/>
            <a:chExt cx="3379" cy="856"/>
          </a:xfrm>
        </p:grpSpPr>
        <p:sp>
          <p:nvSpPr>
            <p:cNvPr id="36871" name="Text Box 6"/>
            <p:cNvSpPr txBox="1">
              <a:spLocks noChangeArrowheads="1"/>
            </p:cNvSpPr>
            <p:nvPr/>
          </p:nvSpPr>
          <p:spPr bwMode="auto">
            <a:xfrm>
              <a:off x="1752" y="3677"/>
              <a:ext cx="1184" cy="213"/>
            </a:xfrm>
            <a:prstGeom prst="rect">
              <a:avLst/>
            </a:prstGeom>
            <a:solidFill>
              <a:schemeClr val="tx2"/>
            </a:solidFill>
            <a:ln w="12700">
              <a:noFill/>
              <a:miter lim="800000"/>
              <a:headEnd/>
              <a:tailEnd/>
            </a:ln>
          </p:spPr>
          <p:txBody>
            <a:bodyPr wrap="square">
              <a:prstTxWarp prst="textNoShape">
                <a:avLst/>
              </a:prstTxWarp>
              <a:spAutoFit/>
            </a:bodyPr>
            <a:lstStyle/>
            <a:p>
              <a:pPr>
                <a:spcBef>
                  <a:spcPct val="50000"/>
                </a:spcBef>
              </a:pPr>
              <a:r>
                <a:rPr lang="en-US" sz="1600" i="1" dirty="0" smtClean="0">
                  <a:solidFill>
                    <a:schemeClr val="bg1"/>
                  </a:solidFill>
                  <a:ea typeface="ＭＳ Ｐゴシック" pitchFamily="1" charset="-128"/>
                  <a:cs typeface="ＭＳ Ｐゴシック" pitchFamily="1" charset="-128"/>
                </a:rPr>
                <a:t>Facts</a:t>
              </a:r>
              <a:r>
                <a:rPr lang="en-US" sz="1600" dirty="0" smtClean="0">
                  <a:solidFill>
                    <a:schemeClr val="bg1"/>
                  </a:solidFill>
                  <a:ea typeface="ＭＳ Ｐゴシック" pitchFamily="1" charset="-128"/>
                  <a:cs typeface="ＭＳ Ｐゴシック" pitchFamily="1" charset="-128"/>
                </a:rPr>
                <a:t> are simplest</a:t>
              </a:r>
              <a:endParaRPr lang="en-US" sz="1600" dirty="0">
                <a:solidFill>
                  <a:schemeClr val="bg1"/>
                </a:solidFill>
                <a:ea typeface="ＭＳ Ｐゴシック" pitchFamily="1" charset="-128"/>
                <a:cs typeface="ＭＳ Ｐゴシック" pitchFamily="1" charset="-128"/>
              </a:endParaRPr>
            </a:p>
          </p:txBody>
        </p:sp>
        <p:sp>
          <p:nvSpPr>
            <p:cNvPr id="36872" name="Oval 7"/>
            <p:cNvSpPr>
              <a:spLocks noChangeArrowheads="1"/>
            </p:cNvSpPr>
            <p:nvPr/>
          </p:nvSpPr>
          <p:spPr bwMode="auto">
            <a:xfrm flipV="1">
              <a:off x="3576" y="3312"/>
              <a:ext cx="1555" cy="856"/>
            </a:xfrm>
            <a:prstGeom prst="ellipse">
              <a:avLst/>
            </a:prstGeom>
            <a:noFill/>
            <a:ln w="38100">
              <a:solidFill>
                <a:srgbClr val="FF2929"/>
              </a:solidFill>
              <a:round/>
              <a:headEnd/>
              <a:tailEnd/>
            </a:ln>
          </p:spPr>
          <p:txBody>
            <a:bodyPr rot="10800000" wrap="none" anchor="ctr">
              <a:prstTxWarp prst="textNoShape">
                <a:avLst/>
              </a:prstTxWarp>
            </a:bodyPr>
            <a:lstStyle/>
            <a:p>
              <a:endParaRPr lang="en-US" sz="2400">
                <a:latin typeface="Times New Roman" pitchFamily="1" charset="0"/>
                <a:ea typeface="ＭＳ Ｐゴシック" pitchFamily="1" charset="-128"/>
                <a:cs typeface="ＭＳ Ｐゴシック" pitchFamily="1" charset="-128"/>
              </a:endParaRPr>
            </a:p>
          </p:txBody>
        </p:sp>
        <p:sp>
          <p:nvSpPr>
            <p:cNvPr id="36874" name="Line 8"/>
            <p:cNvSpPr>
              <a:spLocks noChangeShapeType="1"/>
            </p:cNvSpPr>
            <p:nvPr/>
          </p:nvSpPr>
          <p:spPr bwMode="auto">
            <a:xfrm flipV="1">
              <a:off x="2928" y="3744"/>
              <a:ext cx="624" cy="56"/>
            </a:xfrm>
            <a:prstGeom prst="line">
              <a:avLst/>
            </a:prstGeom>
            <a:noFill/>
            <a:ln w="28575">
              <a:solidFill>
                <a:srgbClr val="FF2929"/>
              </a:solidFill>
              <a:round/>
              <a:headEnd/>
              <a:tailEnd type="triangle" w="med" len="med"/>
            </a:ln>
          </p:spPr>
          <p:txBody>
            <a:bodyPr wrap="none" anchor="ctr">
              <a:prstTxWarp prst="textNoShape">
                <a:avLst/>
              </a:prstTxWarp>
            </a:bodyPr>
            <a:lstStyle/>
            <a:p>
              <a:endParaRPr lang="en-US"/>
            </a:p>
          </p:txBody>
        </p:sp>
      </p:grpSp>
      <p:grpSp>
        <p:nvGrpSpPr>
          <p:cNvPr id="4" name="Group 18"/>
          <p:cNvGrpSpPr>
            <a:grpSpLocks/>
          </p:cNvGrpSpPr>
          <p:nvPr/>
        </p:nvGrpSpPr>
        <p:grpSpPr bwMode="auto">
          <a:xfrm>
            <a:off x="2311400" y="3835400"/>
            <a:ext cx="5707063" cy="1358900"/>
            <a:chOff x="1536" y="3312"/>
            <a:chExt cx="3595" cy="856"/>
          </a:xfrm>
        </p:grpSpPr>
        <p:sp>
          <p:nvSpPr>
            <p:cNvPr id="17" name="Text Box 6"/>
            <p:cNvSpPr txBox="1">
              <a:spLocks noChangeArrowheads="1"/>
            </p:cNvSpPr>
            <p:nvPr/>
          </p:nvSpPr>
          <p:spPr bwMode="auto">
            <a:xfrm>
              <a:off x="1536" y="3677"/>
              <a:ext cx="1496" cy="213"/>
            </a:xfrm>
            <a:prstGeom prst="rect">
              <a:avLst/>
            </a:prstGeom>
            <a:solidFill>
              <a:schemeClr val="tx2"/>
            </a:solidFill>
            <a:ln w="12700">
              <a:noFill/>
              <a:miter lim="800000"/>
              <a:headEnd/>
              <a:tailEnd/>
            </a:ln>
          </p:spPr>
          <p:txBody>
            <a:bodyPr wrap="square">
              <a:prstTxWarp prst="textNoShape">
                <a:avLst/>
              </a:prstTxWarp>
              <a:spAutoFit/>
            </a:bodyPr>
            <a:lstStyle/>
            <a:p>
              <a:pPr>
                <a:spcBef>
                  <a:spcPct val="50000"/>
                </a:spcBef>
              </a:pPr>
              <a:r>
                <a:rPr lang="en-US" sz="1600" i="1" dirty="0" smtClean="0">
                  <a:solidFill>
                    <a:schemeClr val="bg1"/>
                  </a:solidFill>
                  <a:ea typeface="ＭＳ Ｐゴシック" pitchFamily="1" charset="-128"/>
                  <a:cs typeface="ＭＳ Ｐゴシック" pitchFamily="1" charset="-128"/>
                </a:rPr>
                <a:t>Rules </a:t>
              </a:r>
              <a:r>
                <a:rPr lang="en-US" sz="1600" dirty="0" smtClean="0">
                  <a:solidFill>
                    <a:schemeClr val="bg1"/>
                  </a:solidFill>
                  <a:ea typeface="ＭＳ Ｐゴシック" pitchFamily="1" charset="-128"/>
                  <a:cs typeface="ＭＳ Ｐゴシック" pitchFamily="1" charset="-128"/>
                </a:rPr>
                <a:t>are less complex</a:t>
              </a:r>
              <a:endParaRPr lang="en-US" sz="1600" dirty="0">
                <a:solidFill>
                  <a:schemeClr val="bg1"/>
                </a:solidFill>
                <a:ea typeface="ＭＳ Ｐゴシック" pitchFamily="1" charset="-128"/>
                <a:cs typeface="ＭＳ Ｐゴシック" pitchFamily="1" charset="-128"/>
              </a:endParaRPr>
            </a:p>
          </p:txBody>
        </p:sp>
        <p:sp>
          <p:nvSpPr>
            <p:cNvPr id="18" name="Oval 7"/>
            <p:cNvSpPr>
              <a:spLocks noChangeArrowheads="1"/>
            </p:cNvSpPr>
            <p:nvPr/>
          </p:nvSpPr>
          <p:spPr bwMode="auto">
            <a:xfrm flipV="1">
              <a:off x="3576" y="3312"/>
              <a:ext cx="1555" cy="856"/>
            </a:xfrm>
            <a:prstGeom prst="ellipse">
              <a:avLst/>
            </a:prstGeom>
            <a:noFill/>
            <a:ln w="38100">
              <a:solidFill>
                <a:srgbClr val="FF2929"/>
              </a:solidFill>
              <a:round/>
              <a:headEnd/>
              <a:tailEnd/>
            </a:ln>
          </p:spPr>
          <p:txBody>
            <a:bodyPr rot="10800000" wrap="none" anchor="ctr">
              <a:prstTxWarp prst="textNoShape">
                <a:avLst/>
              </a:prstTxWarp>
            </a:bodyPr>
            <a:lstStyle/>
            <a:p>
              <a:endParaRPr lang="en-US" sz="2400">
                <a:latin typeface="Times New Roman" pitchFamily="1" charset="0"/>
                <a:ea typeface="ＭＳ Ｐゴシック" pitchFamily="1" charset="-128"/>
                <a:cs typeface="ＭＳ Ｐゴシック" pitchFamily="1" charset="-128"/>
              </a:endParaRPr>
            </a:p>
          </p:txBody>
        </p:sp>
        <p:sp>
          <p:nvSpPr>
            <p:cNvPr id="20" name="Line 8"/>
            <p:cNvSpPr>
              <a:spLocks noChangeShapeType="1"/>
            </p:cNvSpPr>
            <p:nvPr/>
          </p:nvSpPr>
          <p:spPr bwMode="auto">
            <a:xfrm flipV="1">
              <a:off x="3024" y="3744"/>
              <a:ext cx="528" cy="48"/>
            </a:xfrm>
            <a:prstGeom prst="line">
              <a:avLst/>
            </a:prstGeom>
            <a:noFill/>
            <a:ln w="28575">
              <a:solidFill>
                <a:srgbClr val="FF2929"/>
              </a:solidFill>
              <a:round/>
              <a:headEnd/>
              <a:tailEnd type="triangle" w="med" len="med"/>
            </a:ln>
          </p:spPr>
          <p:txBody>
            <a:bodyPr wrap="none" anchor="ctr">
              <a:prstTxWarp prst="textNoShape">
                <a:avLst/>
              </a:prstTxWarp>
            </a:bodyPr>
            <a:lstStyle/>
            <a:p>
              <a:endParaRPr lang="en-US"/>
            </a:p>
          </p:txBody>
        </p:sp>
      </p:grpSp>
    </p:spTree>
    <p:custDataLst>
      <p:tags r:id="rId1"/>
    </p:custDataLst>
  </p:cSld>
  <p:clrMapOvr>
    <a:masterClrMapping/>
  </p:clrMapOvr>
  <p:transition advTm="10813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Hot technologies?</a:t>
            </a:r>
            <a:endParaRPr lang="en-US" dirty="0"/>
          </a:p>
        </p:txBody>
      </p:sp>
      <p:sp>
        <p:nvSpPr>
          <p:cNvPr id="3" name="Content Placeholder 2"/>
          <p:cNvSpPr>
            <a:spLocks noGrp="1"/>
          </p:cNvSpPr>
          <p:nvPr>
            <p:ph idx="1"/>
          </p:nvPr>
        </p:nvSpPr>
        <p:spPr/>
        <p:txBody>
          <a:bodyPr/>
          <a:lstStyle/>
          <a:p>
            <a:r>
              <a:rPr lang="en-US" dirty="0" smtClean="0"/>
              <a:t>3-d printing, head-mounted display (</a:t>
            </a:r>
            <a:r>
              <a:rPr lang="en-US" dirty="0" err="1" smtClean="0"/>
              <a:t>occulus</a:t>
            </a:r>
            <a:r>
              <a:rPr lang="en-US" dirty="0" smtClean="0"/>
              <a:t> rift), </a:t>
            </a:r>
            <a:r>
              <a:rPr lang="en-US" dirty="0" err="1" smtClean="0"/>
              <a:t>google</a:t>
            </a:r>
            <a:r>
              <a:rPr lang="en-US" dirty="0" smtClean="0"/>
              <a:t> glass, </a:t>
            </a:r>
            <a:r>
              <a:rPr lang="en-US" dirty="0" err="1" smtClean="0"/>
              <a:t>myo</a:t>
            </a:r>
            <a:r>
              <a:rPr lang="en-US" dirty="0" smtClean="0"/>
              <a:t> (muscle movement), leap motion, </a:t>
            </a:r>
            <a:r>
              <a:rPr lang="en-US" dirty="0" err="1" smtClean="0"/>
              <a:t>Kinnect</a:t>
            </a:r>
            <a:endParaRPr lang="en-US" dirty="0" smtClean="0"/>
          </a:p>
          <a:p>
            <a:r>
              <a:rPr lang="en-US" dirty="0" smtClean="0"/>
              <a:t>Mobile technologies – connecting to robots</a:t>
            </a:r>
          </a:p>
          <a:p>
            <a:r>
              <a:rPr lang="en-US" dirty="0" smtClean="0"/>
              <a:t>Near field communication (</a:t>
            </a:r>
            <a:r>
              <a:rPr lang="en-US" dirty="0" err="1" smtClean="0"/>
              <a:t>NFCs</a:t>
            </a:r>
            <a:r>
              <a:rPr lang="en-US" dirty="0" smtClean="0"/>
              <a:t>) – tracking </a:t>
            </a:r>
            <a:endParaRPr lang="en-US" dirty="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32098" name="Title 1"/>
          <p:cNvSpPr>
            <a:spLocks noGrp="1"/>
          </p:cNvSpPr>
          <p:nvPr>
            <p:ph type="title"/>
          </p:nvPr>
        </p:nvSpPr>
        <p:spPr>
          <a:xfrm>
            <a:off x="685800" y="571500"/>
            <a:ext cx="7772400" cy="1143000"/>
          </a:xfrm>
        </p:spPr>
        <p:txBody>
          <a:bodyPr>
            <a:normAutofit/>
          </a:bodyPr>
          <a:lstStyle/>
          <a:p>
            <a:r>
              <a:rPr lang="en-US" sz="2800" dirty="0" smtClean="0">
                <a:ea typeface="ＭＳ Ｐゴシック" pitchFamily="1" charset="-128"/>
                <a:cs typeface="ＭＳ Ｐゴシック" pitchFamily="1" charset="-128"/>
              </a:rPr>
              <a:t>KLI allows for general knowledge components for  sense-making, motivation, social intelligence</a:t>
            </a:r>
          </a:p>
        </p:txBody>
      </p:sp>
      <p:sp>
        <p:nvSpPr>
          <p:cNvPr id="192515" name="Content Placeholder 2"/>
          <p:cNvSpPr>
            <a:spLocks noGrp="1"/>
          </p:cNvSpPr>
          <p:nvPr>
            <p:ph type="body" idx="1"/>
          </p:nvPr>
        </p:nvSpPr>
        <p:spPr>
          <a:xfrm>
            <a:off x="685800" y="2108200"/>
            <a:ext cx="7772400" cy="4114800"/>
          </a:xfrm>
        </p:spPr>
        <p:txBody>
          <a:bodyPr/>
          <a:lstStyle/>
          <a:p>
            <a:pPr>
              <a:lnSpc>
                <a:spcPct val="90000"/>
              </a:lnSpc>
              <a:buNone/>
            </a:pPr>
            <a:r>
              <a:rPr lang="en-US" sz="2400" dirty="0" smtClean="0">
                <a:ea typeface="ＭＳ Ｐゴシック" pitchFamily="1" charset="-128"/>
                <a:cs typeface="ＭＳ Ｐゴシック" pitchFamily="1" charset="-128"/>
              </a:rPr>
              <a:t>Possible domain-general </a:t>
            </a:r>
            <a:r>
              <a:rPr lang="en-US" sz="2400" dirty="0" err="1" smtClean="0">
                <a:ea typeface="ＭＳ Ｐゴシック" pitchFamily="1" charset="-128"/>
                <a:cs typeface="ＭＳ Ｐゴシック" pitchFamily="1" charset="-128"/>
              </a:rPr>
              <a:t>KCs</a:t>
            </a:r>
            <a:endParaRPr lang="en-US" sz="2400" dirty="0" smtClean="0">
              <a:ea typeface="ＭＳ Ｐゴシック" pitchFamily="1" charset="-128"/>
              <a:cs typeface="ＭＳ Ｐゴシック" pitchFamily="1" charset="-128"/>
            </a:endParaRPr>
          </a:p>
          <a:p>
            <a:pPr>
              <a:lnSpc>
                <a:spcPct val="90000"/>
              </a:lnSpc>
            </a:pPr>
            <a:r>
              <a:rPr lang="en-US" sz="2000" dirty="0" err="1" smtClean="0">
                <a:ea typeface="ＭＳ Ｐゴシック" pitchFamily="1" charset="-128"/>
                <a:cs typeface="ＭＳ Ｐゴシック" pitchFamily="1" charset="-128"/>
              </a:rPr>
              <a:t>Metacognitive</a:t>
            </a:r>
            <a:r>
              <a:rPr lang="en-US" sz="2000" dirty="0" smtClean="0">
                <a:ea typeface="ＭＳ Ｐゴシック" pitchFamily="1" charset="-128"/>
                <a:cs typeface="ＭＳ Ｐゴシック" pitchFamily="1" charset="-128"/>
              </a:rPr>
              <a:t> strategy</a:t>
            </a:r>
          </a:p>
          <a:p>
            <a:pPr lvl="1">
              <a:lnSpc>
                <a:spcPct val="90000"/>
              </a:lnSpc>
            </a:pPr>
            <a:r>
              <a:rPr lang="en-US" sz="1800" dirty="0" smtClean="0"/>
              <a:t>Novice KC: If I’m studying an example, try to remember each step</a:t>
            </a:r>
          </a:p>
          <a:p>
            <a:pPr lvl="1">
              <a:lnSpc>
                <a:spcPct val="90000"/>
              </a:lnSpc>
            </a:pPr>
            <a:r>
              <a:rPr lang="en-US" sz="1800" dirty="0" smtClean="0"/>
              <a:t>Desired KC: If I’m studying an example, try to explain how each step follows from the previous</a:t>
            </a:r>
          </a:p>
          <a:p>
            <a:pPr>
              <a:lnSpc>
                <a:spcPct val="90000"/>
              </a:lnSpc>
            </a:pPr>
            <a:r>
              <a:rPr lang="en-US" sz="2000" dirty="0" smtClean="0">
                <a:ea typeface="ＭＳ Ｐゴシック" pitchFamily="1" charset="-128"/>
                <a:cs typeface="ＭＳ Ｐゴシック" pitchFamily="1" charset="-128"/>
              </a:rPr>
              <a:t>Motivational belief</a:t>
            </a:r>
          </a:p>
          <a:p>
            <a:pPr lvl="1">
              <a:lnSpc>
                <a:spcPct val="90000"/>
              </a:lnSpc>
            </a:pPr>
            <a:r>
              <a:rPr lang="en-US" sz="1800" dirty="0" smtClean="0"/>
              <a:t>Novice: I am no good at math</a:t>
            </a:r>
          </a:p>
          <a:p>
            <a:pPr lvl="1">
              <a:lnSpc>
                <a:spcPct val="90000"/>
              </a:lnSpc>
            </a:pPr>
            <a:r>
              <a:rPr lang="en-US" sz="1800" dirty="0" smtClean="0"/>
              <a:t>Desired: I can get better at math by studying &amp; practicing</a:t>
            </a:r>
          </a:p>
          <a:p>
            <a:pPr>
              <a:lnSpc>
                <a:spcPct val="90000"/>
              </a:lnSpc>
            </a:pPr>
            <a:r>
              <a:rPr lang="en-US" sz="2000" dirty="0" smtClean="0">
                <a:ea typeface="ＭＳ Ｐゴシック" pitchFamily="1" charset="-128"/>
                <a:cs typeface="ＭＳ Ｐゴシック" pitchFamily="1" charset="-128"/>
              </a:rPr>
              <a:t>Social communicative strategy</a:t>
            </a:r>
          </a:p>
          <a:p>
            <a:pPr lvl="1">
              <a:lnSpc>
                <a:spcPct val="90000"/>
              </a:lnSpc>
            </a:pPr>
            <a:r>
              <a:rPr lang="en-US" sz="1800" dirty="0" smtClean="0"/>
              <a:t>Novice: If an authority makes a claim, it is true </a:t>
            </a:r>
          </a:p>
          <a:p>
            <a:pPr lvl="1">
              <a:lnSpc>
                <a:spcPct val="90000"/>
              </a:lnSpc>
            </a:pPr>
            <a:r>
              <a:rPr lang="en-US" sz="1800" dirty="0" smtClean="0"/>
              <a:t>Desired: If considering a claim, look for evidence for &amp; against it</a:t>
            </a:r>
          </a:p>
          <a:p>
            <a:pPr lvl="1">
              <a:lnSpc>
                <a:spcPct val="90000"/>
              </a:lnSpc>
              <a:buNone/>
            </a:pPr>
            <a:endParaRPr lang="en-US" sz="1800" dirty="0" smtClean="0"/>
          </a:p>
        </p:txBody>
      </p:sp>
      <p:sp>
        <p:nvSpPr>
          <p:cNvPr id="132100" name="TextBox 3"/>
          <p:cNvSpPr txBox="1">
            <a:spLocks noChangeArrowheads="1"/>
          </p:cNvSpPr>
          <p:nvPr/>
        </p:nvSpPr>
        <p:spPr bwMode="auto">
          <a:xfrm>
            <a:off x="4699000" y="5410200"/>
            <a:ext cx="184150" cy="396875"/>
          </a:xfrm>
          <a:prstGeom prst="rect">
            <a:avLst/>
          </a:prstGeom>
          <a:noFill/>
          <a:ln w="9525">
            <a:noFill/>
            <a:miter lim="800000"/>
            <a:headEnd/>
            <a:tailEnd/>
          </a:ln>
        </p:spPr>
        <p:txBody>
          <a:bodyPr wrap="none">
            <a:prstTxWarp prst="textNoShape">
              <a:avLst/>
            </a:prstTxWarp>
            <a:spAutoFit/>
          </a:bodyPr>
          <a:lstStyle/>
          <a:p>
            <a:endParaRPr lang="en-US"/>
          </a:p>
        </p:txBody>
      </p:sp>
      <p:sp>
        <p:nvSpPr>
          <p:cNvPr id="5" name="TextBox 4"/>
          <p:cNvSpPr txBox="1"/>
          <p:nvPr/>
        </p:nvSpPr>
        <p:spPr>
          <a:xfrm>
            <a:off x="1744252" y="5888594"/>
            <a:ext cx="6704389" cy="738664"/>
          </a:xfrm>
          <a:prstGeom prst="rect">
            <a:avLst/>
          </a:prstGeom>
          <a:noFill/>
        </p:spPr>
        <p:txBody>
          <a:bodyPr wrap="square" rtlCol="0">
            <a:spAutoFit/>
          </a:bodyPr>
          <a:lstStyle/>
          <a:p>
            <a:r>
              <a:rPr lang="en-US" sz="1400" dirty="0" smtClean="0"/>
              <a:t>Koedinger &amp; </a:t>
            </a:r>
            <a:r>
              <a:rPr lang="en-US" sz="1400" dirty="0" err="1" smtClean="0"/>
              <a:t>Stampfer</a:t>
            </a:r>
            <a:r>
              <a:rPr lang="en-US" sz="1400" dirty="0" smtClean="0"/>
              <a:t> (in press) Accounting for Socializing Intelligence with the Knowledge-Learning-Instruction Framework.  In </a:t>
            </a:r>
            <a:r>
              <a:rPr lang="en-US" sz="1400" dirty="0" err="1" smtClean="0"/>
              <a:t>Resnick</a:t>
            </a:r>
            <a:r>
              <a:rPr lang="en-US" sz="1400" dirty="0" smtClean="0"/>
              <a:t>, </a:t>
            </a:r>
            <a:r>
              <a:rPr lang="en-US" sz="1400" dirty="0" err="1" smtClean="0"/>
              <a:t>Asterhan</a:t>
            </a:r>
            <a:r>
              <a:rPr lang="en-US" sz="1400" dirty="0" smtClean="0"/>
              <a:t>, &amp; Clarke, (Eds.), </a:t>
            </a:r>
            <a:r>
              <a:rPr lang="en-US" sz="1400" i="1" dirty="0" smtClean="0"/>
              <a:t>Socializing Intelligence through Academic Talk and Dialogue</a:t>
            </a:r>
            <a:r>
              <a:rPr lang="en-US" sz="1400" dirty="0" smtClean="0"/>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p:txBody>
          <a:bodyPr/>
          <a:lstStyle/>
          <a:p>
            <a:r>
              <a:rPr lang="en-US" dirty="0" smtClean="0"/>
              <a:t>Chapter 2 Objectives Summary</a:t>
            </a:r>
          </a:p>
        </p:txBody>
      </p:sp>
      <p:sp>
        <p:nvSpPr>
          <p:cNvPr id="12" name="Content Placeholder 11"/>
          <p:cNvSpPr>
            <a:spLocks noGrp="1"/>
          </p:cNvSpPr>
          <p:nvPr>
            <p:ph idx="1"/>
          </p:nvPr>
        </p:nvSpPr>
        <p:spPr/>
        <p:txBody>
          <a:bodyPr>
            <a:normAutofit fontScale="92500" lnSpcReduction="20000"/>
          </a:bodyPr>
          <a:lstStyle/>
          <a:p>
            <a:r>
              <a:rPr lang="en-US" dirty="0" smtClean="0"/>
              <a:t>Distinguish: </a:t>
            </a:r>
          </a:p>
          <a:p>
            <a:pPr lvl="1"/>
            <a:r>
              <a:rPr lang="en-US" dirty="0" smtClean="0"/>
              <a:t>technology-centered vs. learner-centered</a:t>
            </a:r>
          </a:p>
          <a:p>
            <a:pPr lvl="1"/>
            <a:r>
              <a:rPr lang="en-US" dirty="0" smtClean="0"/>
              <a:t>learning vs. instruction</a:t>
            </a:r>
          </a:p>
          <a:p>
            <a:pPr lvl="1"/>
            <a:r>
              <a:rPr lang="en-US" dirty="0" smtClean="0"/>
              <a:t>3 forms of cognitive load: extraneous, intrinsic, generative/germane</a:t>
            </a:r>
          </a:p>
          <a:p>
            <a:r>
              <a:rPr lang="en-US" dirty="0" smtClean="0"/>
              <a:t>Identify:</a:t>
            </a:r>
          </a:p>
          <a:p>
            <a:pPr lvl="1"/>
            <a:r>
              <a:rPr lang="en-US" dirty="0" smtClean="0"/>
              <a:t>3 metaphors for learning: association, storage/reception, sense making </a:t>
            </a:r>
          </a:p>
          <a:p>
            <a:pPr lvl="1"/>
            <a:r>
              <a:rPr lang="en-US" dirty="0" smtClean="0"/>
              <a:t>3 learning principles &amp; processes: limited capacity, dual channels, active processing </a:t>
            </a:r>
          </a:p>
          <a:p>
            <a:r>
              <a:rPr lang="en-US" dirty="0" smtClean="0"/>
              <a:t>Apply four key events of learning</a:t>
            </a:r>
          </a:p>
          <a:p>
            <a:pPr lvl="1"/>
            <a:endParaRPr lang="en-US" dirty="0" smtClean="0"/>
          </a:p>
        </p:txBody>
      </p:sp>
      <p:sp>
        <p:nvSpPr>
          <p:cNvPr id="15" name="Slide Number Placeholder 14"/>
          <p:cNvSpPr>
            <a:spLocks noGrp="1"/>
          </p:cNvSpPr>
          <p:nvPr>
            <p:ph type="sldNum" sz="quarter" idx="12"/>
          </p:nvPr>
        </p:nvSpPr>
        <p:spPr/>
        <p:txBody>
          <a:bodyPr/>
          <a:lstStyle/>
          <a:p>
            <a:fld id="{AE0A364F-8594-40CC-8555-8B80B5103C69}"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smtClean="0"/>
              <a:t>KLI Summary</a:t>
            </a:r>
            <a:endParaRPr lang="en-US" dirty="0"/>
          </a:p>
        </p:txBody>
      </p:sp>
      <p:sp>
        <p:nvSpPr>
          <p:cNvPr id="64515" name="Rectangle 3"/>
          <p:cNvSpPr>
            <a:spLocks noGrp="1" noChangeArrowheads="1"/>
          </p:cNvSpPr>
          <p:nvPr>
            <p:ph type="body" idx="1"/>
          </p:nvPr>
        </p:nvSpPr>
        <p:spPr>
          <a:xfrm>
            <a:off x="685800" y="1620998"/>
            <a:ext cx="7772400" cy="2501900"/>
          </a:xfrm>
        </p:spPr>
        <p:txBody>
          <a:bodyPr>
            <a:normAutofit fontScale="92500" lnSpcReduction="10000"/>
          </a:bodyPr>
          <a:lstStyle/>
          <a:p>
            <a:r>
              <a:rPr lang="en-US" dirty="0"/>
              <a:t>Fundamental causal chain: </a:t>
            </a:r>
          </a:p>
          <a:p>
            <a:pPr lvl="1">
              <a:buFontTx/>
              <a:buNone/>
            </a:pPr>
            <a:r>
              <a:rPr lang="en-US" dirty="0"/>
              <a:t>	Changes in </a:t>
            </a:r>
            <a:r>
              <a:rPr lang="en-US" b="1" i="1" dirty="0">
                <a:solidFill>
                  <a:srgbClr val="0000FF"/>
                </a:solidFill>
              </a:rPr>
              <a:t>instruction</a:t>
            </a:r>
            <a:r>
              <a:rPr lang="en-US" dirty="0">
                <a:solidFill>
                  <a:srgbClr val="0000FF"/>
                </a:solidFill>
              </a:rPr>
              <a:t> </a:t>
            </a:r>
            <a:r>
              <a:rPr lang="en-US" dirty="0"/>
              <a:t>yield </a:t>
            </a:r>
            <a:br>
              <a:rPr lang="en-US" dirty="0"/>
            </a:br>
            <a:r>
              <a:rPr lang="en-US" dirty="0"/>
              <a:t>   changes in </a:t>
            </a:r>
            <a:r>
              <a:rPr lang="en-US" i="1" dirty="0">
                <a:solidFill>
                  <a:srgbClr val="008000"/>
                </a:solidFill>
              </a:rPr>
              <a:t>learning </a:t>
            </a:r>
            <a:r>
              <a:rPr lang="en-US" dirty="0"/>
              <a:t>yield </a:t>
            </a:r>
            <a:br>
              <a:rPr lang="en-US" dirty="0"/>
            </a:br>
            <a:r>
              <a:rPr lang="en-US" dirty="0"/>
              <a:t>   changes in </a:t>
            </a:r>
            <a:r>
              <a:rPr lang="en-US" i="1" dirty="0">
                <a:solidFill>
                  <a:srgbClr val="008000"/>
                </a:solidFill>
              </a:rPr>
              <a:t>knowledge</a:t>
            </a:r>
            <a:r>
              <a:rPr lang="en-US" dirty="0">
                <a:solidFill>
                  <a:srgbClr val="008000"/>
                </a:solidFill>
              </a:rPr>
              <a:t> </a:t>
            </a:r>
            <a:r>
              <a:rPr lang="en-US" dirty="0"/>
              <a:t>yield </a:t>
            </a:r>
            <a:br>
              <a:rPr lang="en-US" dirty="0"/>
            </a:br>
            <a:r>
              <a:rPr lang="en-US" dirty="0"/>
              <a:t>changes in </a:t>
            </a:r>
            <a:r>
              <a:rPr lang="en-US" b="1" i="1" dirty="0">
                <a:solidFill>
                  <a:srgbClr val="0000FF"/>
                </a:solidFill>
              </a:rPr>
              <a:t>robust learning measures</a:t>
            </a:r>
            <a:r>
              <a:rPr lang="en-US" dirty="0"/>
              <a:t>.</a:t>
            </a:r>
            <a:br>
              <a:rPr lang="en-US" dirty="0"/>
            </a:br>
            <a:endParaRPr lang="en-US" dirty="0"/>
          </a:p>
        </p:txBody>
      </p:sp>
      <p:sp>
        <p:nvSpPr>
          <p:cNvPr id="2149380" name="Rectangle 4"/>
          <p:cNvSpPr>
            <a:spLocks noChangeArrowheads="1"/>
          </p:cNvSpPr>
          <p:nvPr/>
        </p:nvSpPr>
        <p:spPr bwMode="auto">
          <a:xfrm>
            <a:off x="1662387" y="2554541"/>
            <a:ext cx="5588000" cy="71120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grpSp>
        <p:nvGrpSpPr>
          <p:cNvPr id="2" name="Group 7"/>
          <p:cNvGrpSpPr>
            <a:grpSpLocks/>
          </p:cNvGrpSpPr>
          <p:nvPr/>
        </p:nvGrpSpPr>
        <p:grpSpPr bwMode="auto">
          <a:xfrm>
            <a:off x="0" y="2382998"/>
            <a:ext cx="1320800" cy="1257300"/>
            <a:chOff x="0" y="1728"/>
            <a:chExt cx="832" cy="792"/>
          </a:xfrm>
          <a:solidFill>
            <a:srgbClr val="0000FF"/>
          </a:solidFill>
        </p:grpSpPr>
        <p:sp>
          <p:nvSpPr>
            <p:cNvPr id="64522" name="AutoShape 5"/>
            <p:cNvSpPr>
              <a:spLocks noChangeArrowheads="1"/>
            </p:cNvSpPr>
            <p:nvPr/>
          </p:nvSpPr>
          <p:spPr bwMode="auto">
            <a:xfrm>
              <a:off x="712" y="1728"/>
              <a:ext cx="120" cy="792"/>
            </a:xfrm>
            <a:prstGeom prst="curvedRightArrow">
              <a:avLst>
                <a:gd name="adj1" fmla="val 132000"/>
                <a:gd name="adj2" fmla="val 264000"/>
                <a:gd name="adj3" fmla="val 33333"/>
              </a:avLst>
            </a:prstGeom>
            <a:grpFill/>
            <a:ln w="12700">
              <a:solidFill>
                <a:schemeClr val="tx1"/>
              </a:solidFill>
              <a:miter lim="800000"/>
              <a:headEnd/>
              <a:tailEnd/>
            </a:ln>
          </p:spPr>
          <p:txBody>
            <a:bodyPr wrap="none" anchor="ctr">
              <a:prstTxWarp prst="textNoShape">
                <a:avLst/>
              </a:prstTxWarp>
            </a:bodyPr>
            <a:lstStyle/>
            <a:p>
              <a:endParaRPr lang="en-US"/>
            </a:p>
          </p:txBody>
        </p:sp>
        <p:sp>
          <p:nvSpPr>
            <p:cNvPr id="64523" name="Text Box 6"/>
            <p:cNvSpPr txBox="1">
              <a:spLocks noChangeArrowheads="1"/>
            </p:cNvSpPr>
            <p:nvPr/>
          </p:nvSpPr>
          <p:spPr bwMode="auto">
            <a:xfrm>
              <a:off x="0" y="1944"/>
              <a:ext cx="744" cy="233"/>
            </a:xfrm>
            <a:prstGeom prst="rect">
              <a:avLst/>
            </a:prstGeom>
            <a:noFill/>
            <a:ln w="12700">
              <a:noFill/>
              <a:miter lim="800000"/>
              <a:headEnd/>
              <a:tailEnd/>
            </a:ln>
          </p:spPr>
          <p:txBody>
            <a:bodyPr wrap="square">
              <a:prstTxWarp prst="textNoShape">
                <a:avLst/>
              </a:prstTxWarp>
              <a:spAutoFit/>
            </a:bodyPr>
            <a:lstStyle/>
            <a:p>
              <a:pPr>
                <a:spcBef>
                  <a:spcPct val="50000"/>
                </a:spcBef>
              </a:pPr>
              <a:r>
                <a:rPr lang="en-US" dirty="0" smtClean="0">
                  <a:noFill/>
                </a:rPr>
                <a:t>Observed</a:t>
              </a:r>
              <a:endParaRPr lang="en-US" dirty="0">
                <a:noFill/>
              </a:endParaRPr>
            </a:p>
          </p:txBody>
        </p:sp>
      </p:grpSp>
      <p:grpSp>
        <p:nvGrpSpPr>
          <p:cNvPr id="3" name="Group 10"/>
          <p:cNvGrpSpPr>
            <a:grpSpLocks/>
          </p:cNvGrpSpPr>
          <p:nvPr/>
        </p:nvGrpSpPr>
        <p:grpSpPr bwMode="auto">
          <a:xfrm>
            <a:off x="6553200" y="2497298"/>
            <a:ext cx="1333500" cy="787400"/>
            <a:chOff x="4128" y="1800"/>
            <a:chExt cx="840" cy="496"/>
          </a:xfrm>
        </p:grpSpPr>
        <p:sp>
          <p:nvSpPr>
            <p:cNvPr id="64520" name="AutoShape 8"/>
            <p:cNvSpPr>
              <a:spLocks/>
            </p:cNvSpPr>
            <p:nvPr/>
          </p:nvSpPr>
          <p:spPr bwMode="auto">
            <a:xfrm>
              <a:off x="4128" y="1800"/>
              <a:ext cx="168" cy="496"/>
            </a:xfrm>
            <a:prstGeom prst="rightBrace">
              <a:avLst>
                <a:gd name="adj1" fmla="val 24603"/>
                <a:gd name="adj2" fmla="val 50000"/>
              </a:avLst>
            </a:prstGeom>
            <a:noFill/>
            <a:ln w="38100">
              <a:solidFill>
                <a:srgbClr val="008000"/>
              </a:solidFill>
              <a:round/>
              <a:headEnd/>
              <a:tailEnd/>
            </a:ln>
          </p:spPr>
          <p:txBody>
            <a:bodyPr wrap="none" anchor="ctr">
              <a:prstTxWarp prst="textNoShape">
                <a:avLst/>
              </a:prstTxWarp>
            </a:bodyPr>
            <a:lstStyle/>
            <a:p>
              <a:endParaRPr lang="en-US"/>
            </a:p>
          </p:txBody>
        </p:sp>
        <p:sp>
          <p:nvSpPr>
            <p:cNvPr id="64521" name="Text Box 9"/>
            <p:cNvSpPr txBox="1">
              <a:spLocks noChangeArrowheads="1"/>
            </p:cNvSpPr>
            <p:nvPr/>
          </p:nvSpPr>
          <p:spPr bwMode="auto">
            <a:xfrm>
              <a:off x="4328" y="1927"/>
              <a:ext cx="640" cy="233"/>
            </a:xfrm>
            <a:prstGeom prst="rect">
              <a:avLst/>
            </a:prstGeom>
            <a:noFill/>
            <a:ln w="12700">
              <a:noFill/>
              <a:miter lim="800000"/>
              <a:headEnd/>
              <a:tailEnd/>
            </a:ln>
          </p:spPr>
          <p:txBody>
            <a:bodyPr>
              <a:prstTxWarp prst="textNoShape">
                <a:avLst/>
              </a:prstTxWarp>
              <a:spAutoFit/>
            </a:bodyPr>
            <a:lstStyle/>
            <a:p>
              <a:pPr>
                <a:spcBef>
                  <a:spcPct val="50000"/>
                </a:spcBef>
              </a:pPr>
              <a:r>
                <a:rPr lang="en-US" dirty="0" smtClean="0"/>
                <a:t>Inferred</a:t>
              </a:r>
              <a:endParaRPr lang="en-US" dirty="0"/>
            </a:p>
          </p:txBody>
        </p:sp>
      </p:grpSp>
      <p:sp>
        <p:nvSpPr>
          <p:cNvPr id="2149387" name="Rectangle 11"/>
          <p:cNvSpPr>
            <a:spLocks noChangeArrowheads="1"/>
          </p:cNvSpPr>
          <p:nvPr/>
        </p:nvSpPr>
        <p:spPr bwMode="auto">
          <a:xfrm>
            <a:off x="685800" y="3863560"/>
            <a:ext cx="8142626" cy="2730524"/>
          </a:xfrm>
          <a:prstGeom prst="rect">
            <a:avLst/>
          </a:prstGeom>
          <a:noFill/>
          <a:ln w="12700">
            <a:noFill/>
            <a:miter lim="800000"/>
            <a:headEnd/>
            <a:tailEnd/>
          </a:ln>
        </p:spPr>
        <p:txBody>
          <a:bodyPr lIns="90488" tIns="44450" rIns="90488" bIns="44450">
            <a:prstTxWarp prst="textNoShape">
              <a:avLst/>
            </a:prstTxWarp>
          </a:bodyPr>
          <a:lstStyle/>
          <a:p>
            <a:pPr marL="342900" indent="-342900">
              <a:spcBef>
                <a:spcPct val="20000"/>
              </a:spcBef>
              <a:buSzPct val="100000"/>
              <a:buFontTx/>
              <a:buChar char="•"/>
            </a:pPr>
            <a:r>
              <a:rPr lang="en-US" sz="2800" dirty="0" smtClean="0">
                <a:latin typeface="+mn-lt"/>
              </a:rPr>
              <a:t>Design process </a:t>
            </a:r>
            <a:r>
              <a:rPr lang="en-US" sz="2800" dirty="0">
                <a:latin typeface="+mn-lt"/>
              </a:rPr>
              <a:t>starts at the end</a:t>
            </a:r>
          </a:p>
          <a:p>
            <a:pPr marL="742950" lvl="1" indent="-285750">
              <a:spcBef>
                <a:spcPct val="20000"/>
              </a:spcBef>
              <a:buSzPct val="100000"/>
              <a:buFontTx/>
              <a:buChar char="–"/>
            </a:pPr>
            <a:r>
              <a:rPr lang="en-US" sz="2400" dirty="0">
                <a:latin typeface="+mn-lt"/>
                <a:ea typeface="ＭＳ Ｐゴシック" charset="-128"/>
                <a:cs typeface="ＭＳ Ｐゴシック" charset="-128"/>
              </a:rPr>
              <a:t>What is the knowledge students acquire?</a:t>
            </a:r>
            <a:endParaRPr lang="en-US" sz="2400" dirty="0" smtClean="0">
              <a:latin typeface="+mn-lt"/>
              <a:ea typeface="ＭＳ Ｐゴシック" charset="-128"/>
              <a:cs typeface="ＭＳ Ｐゴシック" charset="-128"/>
            </a:endParaRPr>
          </a:p>
          <a:p>
            <a:pPr marL="742950" lvl="1" indent="-285750">
              <a:spcBef>
                <a:spcPct val="20000"/>
              </a:spcBef>
              <a:buSzPct val="100000"/>
              <a:buFontTx/>
              <a:buChar char="–"/>
            </a:pPr>
            <a:r>
              <a:rPr lang="en-US" sz="2400" dirty="0" smtClean="0">
                <a:latin typeface="+mn-lt"/>
                <a:ea typeface="ＭＳ Ｐゴシック" charset="-128"/>
                <a:cs typeface="ＭＳ Ｐゴシック" charset="-128"/>
              </a:rPr>
              <a:t>KC type indicates what learning processes are needed, what instruction is optimal</a:t>
            </a:r>
          </a:p>
          <a:p>
            <a:pPr marL="285750" indent="-285750">
              <a:spcBef>
                <a:spcPct val="20000"/>
              </a:spcBef>
              <a:buSzPct val="100000"/>
              <a:buFont typeface="Arial"/>
              <a:buChar char="•"/>
            </a:pPr>
            <a:r>
              <a:rPr lang="en-US" sz="2800" dirty="0" smtClean="0">
                <a:latin typeface="+mn-lt"/>
                <a:ea typeface="ＭＳ Ｐゴシック" charset="-128"/>
                <a:cs typeface="ＭＳ Ｐゴシック" charset="-128"/>
              </a:rPr>
              <a:t>KC types: condition, response, verbal, rationale</a:t>
            </a:r>
          </a:p>
          <a:p>
            <a:pPr marL="285750" indent="-285750">
              <a:spcBef>
                <a:spcPct val="20000"/>
              </a:spcBef>
              <a:buSzPct val="100000"/>
              <a:buFont typeface="Arial"/>
              <a:buChar char="•"/>
            </a:pPr>
            <a:r>
              <a:rPr lang="en-US" sz="2800" dirty="0" smtClean="0">
                <a:latin typeface="+mn-lt"/>
                <a:ea typeface="ＭＳ Ｐゴシック" charset="-128"/>
                <a:cs typeface="ＭＳ Ｐゴシック" charset="-128"/>
              </a:rPr>
              <a:t>Next time: learning processes &amp; instructional options</a:t>
            </a:r>
            <a:endParaRPr lang="en-US" sz="2800" dirty="0">
              <a:latin typeface="+mn-lt"/>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499"/>
                                          </p:stCondLst>
                                        </p:cTn>
                                        <p:tgtEl>
                                          <p:spTgt spid="214938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4938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149387">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14938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4938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49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9380" grpId="0" animBg="1"/>
      <p:bldP spid="2149387" grpId="0" build="p" autoUpdateAnimBg="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Activities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Questions about project ideas?  Step 1?</a:t>
            </a:r>
          </a:p>
          <a:p>
            <a:pPr marL="971550" lvl="1" indent="-514350"/>
            <a:r>
              <a:rPr lang="en-US" dirty="0" smtClean="0"/>
              <a:t>Who has a firm project idea?  Less firm?</a:t>
            </a:r>
          </a:p>
          <a:p>
            <a:pPr marL="971550" lvl="1" indent="-514350">
              <a:buFont typeface="+mj-lt"/>
              <a:buAutoNum type="arabicPeriod"/>
            </a:pPr>
            <a:endParaRPr lang="en-US" dirty="0" smtClean="0"/>
          </a:p>
          <a:p>
            <a:pPr marL="514350" indent="-514350">
              <a:buFont typeface="+mj-lt"/>
              <a:buAutoNum type="arabicPeriod"/>
            </a:pPr>
            <a:r>
              <a:rPr lang="en-US" dirty="0" smtClean="0"/>
              <a:t>Review </a:t>
            </a:r>
            <a:r>
              <a:rPr lang="en-US" dirty="0" err="1" smtClean="0"/>
              <a:t>e</a:t>
            </a:r>
            <a:r>
              <a:rPr lang="en-US" dirty="0" smtClean="0"/>
              <a:t>-learning example for learning principles &amp; KC types (next slide)  </a:t>
            </a:r>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Class activity 2</a:t>
            </a:r>
            <a:endParaRPr lang="en-US" dirty="0"/>
          </a:p>
        </p:txBody>
      </p:sp>
      <p:sp>
        <p:nvSpPr>
          <p:cNvPr id="10" name="Content Placeholder 9"/>
          <p:cNvSpPr>
            <a:spLocks noGrp="1"/>
          </p:cNvSpPr>
          <p:nvPr>
            <p:ph idx="1"/>
          </p:nvPr>
        </p:nvSpPr>
        <p:spPr/>
        <p:txBody>
          <a:bodyPr>
            <a:normAutofit fontScale="77500" lnSpcReduction="20000"/>
          </a:bodyPr>
          <a:lstStyle/>
          <a:p>
            <a:pPr marL="458788" indent="-458788">
              <a:buNone/>
              <a:defRPr/>
            </a:pPr>
            <a:r>
              <a:rPr lang="en-US" sz="2800" dirty="0" smtClean="0">
                <a:solidFill>
                  <a:schemeClr val="tx2"/>
                </a:solidFill>
                <a:latin typeface="Arial" charset="0"/>
              </a:rPr>
              <a:t>1</a:t>
            </a:r>
            <a:r>
              <a:rPr lang="en-US" sz="2800" dirty="0" smtClean="0">
                <a:solidFill>
                  <a:srgbClr val="000000"/>
                </a:solidFill>
                <a:latin typeface="Arial" charset="0"/>
              </a:rPr>
              <a:t>. </a:t>
            </a:r>
            <a:r>
              <a:rPr lang="en-US" sz="3027" dirty="0" smtClean="0">
                <a:solidFill>
                  <a:srgbClr val="000000"/>
                </a:solidFill>
                <a:latin typeface="Arial" charset="0"/>
              </a:rPr>
              <a:t>	Review sample of </a:t>
            </a:r>
            <a:r>
              <a:rPr lang="en-US" sz="3027" dirty="0" err="1" smtClean="0">
                <a:solidFill>
                  <a:srgbClr val="000000"/>
                </a:solidFill>
                <a:latin typeface="Arial" charset="0"/>
              </a:rPr>
              <a:t>e</a:t>
            </a:r>
            <a:r>
              <a:rPr lang="en-US" sz="3027" dirty="0" smtClean="0">
                <a:solidFill>
                  <a:srgbClr val="000000"/>
                </a:solidFill>
                <a:latin typeface="Arial" charset="0"/>
              </a:rPr>
              <a:t>-learning brought to class</a:t>
            </a:r>
          </a:p>
          <a:p>
            <a:pPr marL="458788" indent="-458788">
              <a:buFontTx/>
              <a:buAutoNum type="arabicPeriod" startAt="2"/>
              <a:defRPr/>
            </a:pPr>
            <a:r>
              <a:rPr lang="en-US" sz="3027" dirty="0" smtClean="0">
                <a:solidFill>
                  <a:srgbClr val="000000"/>
                </a:solidFill>
                <a:latin typeface="Arial" charset="0"/>
              </a:rPr>
              <a:t>Find an application or violation of:</a:t>
            </a:r>
          </a:p>
          <a:p>
            <a:pPr marL="971550" lvl="1" indent="-514350">
              <a:buFontTx/>
              <a:buAutoNum type="alphaLcPeriod"/>
              <a:defRPr/>
            </a:pPr>
            <a:r>
              <a:rPr lang="en-US" sz="2595" dirty="0" smtClean="0">
                <a:solidFill>
                  <a:srgbClr val="000000"/>
                </a:solidFill>
                <a:latin typeface="Arial" charset="0"/>
              </a:rPr>
              <a:t>Directing selection of information </a:t>
            </a:r>
          </a:p>
          <a:p>
            <a:pPr marL="971550" lvl="1" indent="-514350">
              <a:buFontTx/>
              <a:buAutoNum type="alphaLcPeriod"/>
              <a:defRPr/>
            </a:pPr>
            <a:r>
              <a:rPr lang="en-US" sz="2595" dirty="0" smtClean="0">
                <a:solidFill>
                  <a:srgbClr val="000000"/>
                </a:solidFill>
                <a:latin typeface="Arial" charset="0"/>
              </a:rPr>
              <a:t>Managing WM capacity limits</a:t>
            </a:r>
          </a:p>
          <a:p>
            <a:pPr marL="971550" lvl="1" indent="-514350">
              <a:buFontTx/>
              <a:buAutoNum type="alphaLcPeriod"/>
              <a:defRPr/>
            </a:pPr>
            <a:r>
              <a:rPr lang="en-US" sz="2595" dirty="0" smtClean="0">
                <a:solidFill>
                  <a:srgbClr val="000000"/>
                </a:solidFill>
                <a:latin typeface="Arial" charset="0"/>
              </a:rPr>
              <a:t>Promoting integration </a:t>
            </a:r>
          </a:p>
          <a:p>
            <a:pPr marL="971550" lvl="1" indent="-514350">
              <a:buFontTx/>
              <a:buAutoNum type="alphaLcPeriod"/>
              <a:defRPr/>
            </a:pPr>
            <a:r>
              <a:rPr lang="en-US" sz="2595" dirty="0" smtClean="0">
                <a:solidFill>
                  <a:srgbClr val="000000"/>
                </a:solidFill>
                <a:latin typeface="Arial" charset="0"/>
              </a:rPr>
              <a:t>Supporting retrieval and transfer</a:t>
            </a:r>
          </a:p>
          <a:p>
            <a:pPr marL="458788" indent="-401638">
              <a:buFontTx/>
              <a:buAutoNum type="arabicPeriod" startAt="2"/>
              <a:defRPr/>
            </a:pPr>
            <a:r>
              <a:rPr lang="en-US" sz="3027" dirty="0" smtClean="0">
                <a:solidFill>
                  <a:srgbClr val="000000"/>
                </a:solidFill>
                <a:latin typeface="Arial" charset="0"/>
              </a:rPr>
              <a:t>Identify a KC that is targeted</a:t>
            </a:r>
          </a:p>
          <a:p>
            <a:pPr marL="458788" indent="-401638">
              <a:buFontTx/>
              <a:buAutoNum type="arabicPeriod" startAt="2"/>
              <a:defRPr/>
            </a:pPr>
            <a:r>
              <a:rPr lang="en-US" sz="3027" dirty="0" smtClean="0">
                <a:solidFill>
                  <a:srgbClr val="000000"/>
                </a:solidFill>
                <a:latin typeface="Arial" charset="0"/>
              </a:rPr>
              <a:t>Indicate the kind of KC, by selecting dimensions:</a:t>
            </a:r>
          </a:p>
          <a:p>
            <a:pPr marL="971550" lvl="1" indent="-514350">
              <a:buFont typeface="+mj-lt"/>
              <a:buAutoNum type="alphaLcPeriod"/>
              <a:defRPr/>
            </a:pPr>
            <a:r>
              <a:rPr lang="en-US" sz="2595" dirty="0" smtClean="0">
                <a:solidFill>
                  <a:srgbClr val="000000"/>
                </a:solidFill>
                <a:latin typeface="Arial" charset="0"/>
              </a:rPr>
              <a:t>Condition: constant or variable</a:t>
            </a:r>
          </a:p>
          <a:p>
            <a:pPr marL="971550" lvl="1" indent="-514350">
              <a:buFontTx/>
              <a:buAutoNum type="alphaLcPeriod"/>
              <a:defRPr/>
            </a:pPr>
            <a:r>
              <a:rPr lang="en-US" sz="2595" dirty="0" smtClean="0">
                <a:solidFill>
                  <a:srgbClr val="000000"/>
                </a:solidFill>
                <a:latin typeface="Arial" charset="0"/>
              </a:rPr>
              <a:t>Response: constant or variable</a:t>
            </a:r>
          </a:p>
          <a:p>
            <a:pPr marL="971550" lvl="1" indent="-514350">
              <a:buFontTx/>
              <a:buAutoNum type="alphaLcPeriod"/>
              <a:defRPr/>
            </a:pPr>
            <a:r>
              <a:rPr lang="en-US" sz="2595" dirty="0" smtClean="0">
                <a:solidFill>
                  <a:srgbClr val="000000"/>
                </a:solidFill>
                <a:latin typeface="Arial" charset="0"/>
              </a:rPr>
              <a:t>Non-verbal or verbal</a:t>
            </a:r>
          </a:p>
          <a:p>
            <a:pPr marL="971550" lvl="1" indent="-514350">
              <a:buFontTx/>
              <a:buAutoNum type="alphaLcPeriod"/>
              <a:defRPr/>
            </a:pPr>
            <a:r>
              <a:rPr lang="en-US" sz="2595" dirty="0" smtClean="0">
                <a:solidFill>
                  <a:srgbClr val="000000"/>
                </a:solidFill>
                <a:latin typeface="Arial" charset="0"/>
              </a:rPr>
              <a:t>Arbitrary or has a rational</a:t>
            </a:r>
            <a:r>
              <a:rPr lang="en-US" dirty="0" smtClean="0">
                <a:solidFill>
                  <a:srgbClr val="000000"/>
                </a:solidFill>
                <a:latin typeface="Arial" charset="0"/>
              </a:rPr>
              <a:t>e</a:t>
            </a:r>
          </a:p>
          <a:p>
            <a:pPr marL="971550" lvl="1" indent="-514350">
              <a:buFontTx/>
              <a:buAutoNum type="alphaLcPeriod"/>
              <a:defRPr/>
            </a:pPr>
            <a:r>
              <a:rPr lang="en-US" sz="2581" dirty="0" smtClean="0">
                <a:solidFill>
                  <a:srgbClr val="000000"/>
                </a:solidFill>
                <a:latin typeface="Arial" charset="0"/>
              </a:rPr>
              <a:t>Other: probabilistic? integrated?</a:t>
            </a:r>
            <a:endParaRPr lang="en-US" dirty="0" smtClean="0">
              <a:solidFill>
                <a:srgbClr val="000000"/>
              </a:solidFill>
              <a:latin typeface="Arial" charset="0"/>
            </a:endParaRPr>
          </a:p>
        </p:txBody>
      </p:sp>
      <p:sp>
        <p:nvSpPr>
          <p:cNvPr id="22530" name="Slide Number Placeholder 2"/>
          <p:cNvSpPr>
            <a:spLocks noGrp="1"/>
          </p:cNvSpPr>
          <p:nvPr>
            <p:ph type="sldNum" sz="quarter" idx="12"/>
          </p:nvPr>
        </p:nvSpPr>
        <p:spPr/>
        <p:txBody>
          <a:bodyPr/>
          <a:lstStyle/>
          <a:p>
            <a:r>
              <a:rPr lang="en-US" smtClean="0"/>
              <a:t>Slide </a:t>
            </a:r>
            <a:fld id="{239B6428-0C59-4176-B6A9-F183EA554226}" type="slidenum">
              <a:rPr lang="en-US" smtClean="0"/>
              <a:pPr/>
              <a:t>34</a:t>
            </a:fld>
            <a:endParaRPr lang="en-US" dirty="0" smtClean="0"/>
          </a:p>
        </p:txBody>
      </p:sp>
      <p:sp>
        <p:nvSpPr>
          <p:cNvPr id="26628" name="Text Box 3"/>
          <p:cNvSpPr txBox="1">
            <a:spLocks noChangeArrowheads="1"/>
          </p:cNvSpPr>
          <p:nvPr/>
        </p:nvSpPr>
        <p:spPr bwMode="auto">
          <a:xfrm>
            <a:off x="3413125" y="3087688"/>
            <a:ext cx="184150" cy="457200"/>
          </a:xfrm>
          <a:prstGeom prst="rect">
            <a:avLst/>
          </a:prstGeom>
          <a:noFill/>
          <a:ln w="9525">
            <a:noFill/>
            <a:miter lim="800000"/>
            <a:headEnd/>
            <a:tailEnd/>
          </a:ln>
        </p:spPr>
        <p:txBody>
          <a:bodyPr wrap="none">
            <a:spAutoFit/>
          </a:bodyPr>
          <a:lstStyle/>
          <a:p>
            <a:endParaRPr lang="en-US" sz="2400"/>
          </a:p>
        </p:txBody>
      </p:sp>
      <p:sp>
        <p:nvSpPr>
          <p:cNvPr id="46085" name="TextBox 5"/>
          <p:cNvSpPr txBox="1">
            <a:spLocks noChangeArrowheads="1"/>
          </p:cNvSpPr>
          <p:nvPr/>
        </p:nvSpPr>
        <p:spPr bwMode="auto">
          <a:xfrm>
            <a:off x="457200" y="1752600"/>
            <a:ext cx="184666" cy="369332"/>
          </a:xfrm>
          <a:prstGeom prst="rect">
            <a:avLst/>
          </a:prstGeom>
          <a:noFill/>
          <a:ln w="9525">
            <a:noFill/>
            <a:miter lim="800000"/>
            <a:headEnd/>
            <a:tailEnd/>
          </a:ln>
        </p:spPr>
        <p:txBody>
          <a:bodyPr wrap="none">
            <a:spAutoFit/>
          </a:bodyPr>
          <a:lstStyle/>
          <a:p>
            <a:pPr>
              <a:defRPr/>
            </a:pPr>
            <a:r>
              <a:rPr lang="en-US" dirty="0" smtClean="0">
                <a:solidFill>
                  <a:schemeClr val="tx2"/>
                </a:solidFill>
                <a:latin typeface="Arial" charset="0"/>
              </a:rPr>
              <a:t> </a:t>
            </a:r>
            <a:endParaRPr lang="en-US" sz="2800" dirty="0">
              <a:solidFill>
                <a:srgbClr val="0070C0"/>
              </a:solidFill>
              <a:latin typeface="Arial" charset="0"/>
            </a:endParaRPr>
          </a:p>
        </p:txBody>
      </p:sp>
    </p:spTree>
  </p:cSld>
  <p:clrMapOvr>
    <a:masterClrMapping/>
  </p:clrMapOvr>
  <p:transition>
    <p:cover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dirty="0" smtClean="0"/>
              <a:t>Assignment for next time</a:t>
            </a:r>
          </a:p>
        </p:txBody>
      </p:sp>
      <p:sp>
        <p:nvSpPr>
          <p:cNvPr id="6" name="Content Placeholder 5"/>
          <p:cNvSpPr>
            <a:spLocks noGrp="1"/>
          </p:cNvSpPr>
          <p:nvPr>
            <p:ph idx="1"/>
          </p:nvPr>
        </p:nvSpPr>
        <p:spPr/>
        <p:txBody>
          <a:bodyPr>
            <a:normAutofit fontScale="92500" lnSpcReduction="20000"/>
          </a:bodyPr>
          <a:lstStyle/>
          <a:p>
            <a:r>
              <a:rPr lang="en-US" dirty="0" smtClean="0"/>
              <a:t>Look at text to pick a chapter to summarize</a:t>
            </a:r>
          </a:p>
          <a:p>
            <a:pPr lvl="1"/>
            <a:r>
              <a:rPr lang="en-US" dirty="0" smtClean="0"/>
              <a:t>Goal: Prepare a 20 minute presentation</a:t>
            </a:r>
          </a:p>
          <a:p>
            <a:pPr lvl="1"/>
            <a:r>
              <a:rPr lang="en-US" dirty="0" smtClean="0"/>
              <a:t>I will provide a framework (slide outline)</a:t>
            </a:r>
          </a:p>
          <a:p>
            <a:pPr lvl="1"/>
            <a:r>
              <a:rPr lang="en-US" dirty="0" smtClean="0"/>
              <a:t>Purpose: Practice summarizing &amp; presenting; hear others’ views (I’ll extend with related content)</a:t>
            </a:r>
          </a:p>
          <a:p>
            <a:r>
              <a:rPr lang="en-US" dirty="0" smtClean="0"/>
              <a:t>Read Chapter 3</a:t>
            </a:r>
          </a:p>
          <a:p>
            <a:pPr lvl="1"/>
            <a:r>
              <a:rPr lang="en-US" dirty="0" smtClean="0"/>
              <a:t>Do quiz</a:t>
            </a:r>
          </a:p>
          <a:p>
            <a:r>
              <a:rPr lang="en-US" dirty="0" smtClean="0"/>
              <a:t>Read KLI Framework, sections 4-5</a:t>
            </a:r>
          </a:p>
          <a:p>
            <a:pPr lvl="1"/>
            <a:r>
              <a:rPr lang="en-US" dirty="0" smtClean="0"/>
              <a:t>Do one post on Blackboard discussion board</a:t>
            </a:r>
          </a:p>
          <a:p>
            <a:r>
              <a:rPr lang="en-US" dirty="0" smtClean="0"/>
              <a:t>DUE: Example assignment</a:t>
            </a:r>
          </a:p>
          <a:p>
            <a:pPr lvl="1"/>
            <a:r>
              <a:rPr lang="en-US" dirty="0" smtClean="0"/>
              <a:t>Turn in on Blackboard.  Any questions?</a:t>
            </a:r>
          </a:p>
          <a:p>
            <a:endParaRPr lang="en-US" dirty="0" smtClean="0"/>
          </a:p>
          <a:p>
            <a:endParaRPr lang="en-US" dirty="0"/>
          </a:p>
        </p:txBody>
      </p:sp>
      <p:sp>
        <p:nvSpPr>
          <p:cNvPr id="22530" name="Slide Number Placeholder 2"/>
          <p:cNvSpPr>
            <a:spLocks noGrp="1"/>
          </p:cNvSpPr>
          <p:nvPr>
            <p:ph type="sldNum" sz="quarter" idx="12"/>
          </p:nvPr>
        </p:nvSpPr>
        <p:spPr/>
        <p:txBody>
          <a:bodyPr/>
          <a:lstStyle/>
          <a:p>
            <a:r>
              <a:rPr lang="en-US" smtClean="0"/>
              <a:t>Slide </a:t>
            </a:r>
            <a:fld id="{63A56FDC-B29C-4E4C-A0D5-14EAE14F01DD}" type="slidenum">
              <a:rPr lang="en-US" smtClean="0"/>
              <a:pPr/>
              <a:t>35</a:t>
            </a:fld>
            <a:endParaRPr lang="en-US" dirty="0" smtClean="0"/>
          </a:p>
        </p:txBody>
      </p:sp>
      <p:sp>
        <p:nvSpPr>
          <p:cNvPr id="40964" name="Text Box 3"/>
          <p:cNvSpPr txBox="1">
            <a:spLocks noChangeArrowheads="1"/>
          </p:cNvSpPr>
          <p:nvPr/>
        </p:nvSpPr>
        <p:spPr bwMode="auto">
          <a:xfrm>
            <a:off x="3413125" y="3087688"/>
            <a:ext cx="184150" cy="457200"/>
          </a:xfrm>
          <a:prstGeom prst="rect">
            <a:avLst/>
          </a:prstGeom>
          <a:noFill/>
          <a:ln w="9525">
            <a:noFill/>
            <a:miter lim="800000"/>
            <a:headEnd/>
            <a:tailEnd/>
          </a:ln>
        </p:spPr>
        <p:txBody>
          <a:bodyPr wrap="none">
            <a:spAutoFit/>
          </a:bodyPr>
          <a:lstStyle/>
          <a:p>
            <a:endParaRPr lang="en-US" sz="2400"/>
          </a:p>
        </p:txBody>
      </p:sp>
    </p:spTree>
  </p:cSld>
  <p:clrMapOvr>
    <a:masterClrMapping/>
  </p:clrMapOvr>
  <p:transition>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mtClean="0"/>
              <a:t>A technology-centered vs. learner-centered approach to e-learning</a:t>
            </a:r>
            <a:endParaRPr lang="en-US" dirty="0"/>
          </a:p>
        </p:txBody>
      </p:sp>
      <p:sp>
        <p:nvSpPr>
          <p:cNvPr id="7" name="Content Placeholder 6"/>
          <p:cNvSpPr>
            <a:spLocks noGrp="1"/>
          </p:cNvSpPr>
          <p:nvPr>
            <p:ph idx="1"/>
          </p:nvPr>
        </p:nvSpPr>
        <p:spPr/>
        <p:txBody>
          <a:bodyPr>
            <a:normAutofit fontScale="92500"/>
          </a:bodyPr>
          <a:lstStyle/>
          <a:p>
            <a:pPr>
              <a:buNone/>
            </a:pPr>
            <a:r>
              <a:rPr lang="en-US" dirty="0" smtClean="0"/>
              <a:t>Some hot technologies:</a:t>
            </a:r>
          </a:p>
          <a:p>
            <a:r>
              <a:rPr lang="en-US" dirty="0" smtClean="0"/>
              <a:t>Social media, simulations, games, virtual worlds, search engines, tangible interaction</a:t>
            </a:r>
          </a:p>
          <a:p>
            <a:pPr>
              <a:buNone/>
            </a:pPr>
            <a:r>
              <a:rPr lang="en-US" dirty="0" smtClean="0"/>
              <a:t>Central focus of </a:t>
            </a:r>
            <a:r>
              <a:rPr lang="en-US" dirty="0" err="1" smtClean="0"/>
              <a:t>e</a:t>
            </a:r>
            <a:r>
              <a:rPr lang="en-US" dirty="0" smtClean="0"/>
              <a:t>-learning design?</a:t>
            </a:r>
          </a:p>
          <a:p>
            <a:r>
              <a:rPr lang="en-US" dirty="0" smtClean="0"/>
              <a:t>No, meeting learners’ needs should be</a:t>
            </a:r>
          </a:p>
          <a:p>
            <a:pPr>
              <a:buNone/>
            </a:pPr>
            <a:r>
              <a:rPr lang="en-US" dirty="0" smtClean="0"/>
              <a:t>Should these be avoided?</a:t>
            </a:r>
          </a:p>
          <a:p>
            <a:r>
              <a:rPr lang="en-US" dirty="0" smtClean="0"/>
              <a:t>No. These technologies may help &amp; are worth consideration, but should be evaluated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What is learning?</a:t>
            </a:r>
            <a:endParaRPr lang="en-US" dirty="0"/>
          </a:p>
        </p:txBody>
      </p:sp>
      <p:sp>
        <p:nvSpPr>
          <p:cNvPr id="7" name="Content Placeholder 6"/>
          <p:cNvSpPr>
            <a:spLocks noGrp="1"/>
          </p:cNvSpPr>
          <p:nvPr>
            <p:ph idx="1"/>
          </p:nvPr>
        </p:nvSpPr>
        <p:spPr/>
        <p:txBody>
          <a:bodyPr>
            <a:normAutofit lnSpcReduction="10000"/>
          </a:bodyPr>
          <a:lstStyle/>
          <a:p>
            <a:r>
              <a:rPr lang="en-US" dirty="0" smtClean="0"/>
              <a:t>A change in what the learner knows – demonstrated by behavior </a:t>
            </a:r>
          </a:p>
          <a:p>
            <a:r>
              <a:rPr lang="en-US" dirty="0" smtClean="0"/>
              <a:t>The change is caused by the learner’s experience</a:t>
            </a:r>
          </a:p>
          <a:p>
            <a:r>
              <a:rPr lang="en-US" dirty="0" smtClean="0"/>
              <a:t>This experience can be changed by instruction</a:t>
            </a:r>
          </a:p>
          <a:p>
            <a:endParaRPr lang="en-US" dirty="0" smtClean="0"/>
          </a:p>
          <a:p>
            <a:r>
              <a:rPr lang="en-US" dirty="0" smtClean="0"/>
              <a:t>Can learning occur without instruction?  Examples?</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What is instruction?</a:t>
            </a:r>
            <a:endParaRPr lang="en-US" dirty="0"/>
          </a:p>
        </p:txBody>
      </p:sp>
      <p:sp>
        <p:nvSpPr>
          <p:cNvPr id="7" name="Content Placeholder 6"/>
          <p:cNvSpPr>
            <a:spLocks noGrp="1"/>
          </p:cNvSpPr>
          <p:nvPr>
            <p:ph idx="1"/>
          </p:nvPr>
        </p:nvSpPr>
        <p:spPr/>
        <p:txBody>
          <a:bodyPr/>
          <a:lstStyle/>
          <a:p>
            <a:r>
              <a:rPr lang="en-US" dirty="0" smtClean="0"/>
              <a:t>A manipulation of the learner’s experiences to foster learning </a:t>
            </a:r>
          </a:p>
          <a:p>
            <a:pPr lvl="1"/>
            <a:r>
              <a:rPr lang="en-US" dirty="0" smtClean="0"/>
              <a:t>Something the instructional professional does</a:t>
            </a:r>
          </a:p>
          <a:p>
            <a:pPr lvl="1"/>
            <a:r>
              <a:rPr lang="en-US" dirty="0" smtClean="0"/>
              <a:t>The goal of the manipulation is to change what the learner knows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91" name="Picture 5" descr="brain_jon_phillips_0#40B62C.png                                0040B4A7Macintosh HD                   7C2630DB:"/>
          <p:cNvPicPr>
            <a:picLocks noChangeAspect="1" noChangeArrowheads="1"/>
          </p:cNvPicPr>
          <p:nvPr/>
        </p:nvPicPr>
        <p:blipFill>
          <a:blip r:embed="rId4"/>
          <a:srcRect/>
          <a:stretch>
            <a:fillRect/>
          </a:stretch>
        </p:blipFill>
        <p:spPr bwMode="auto">
          <a:xfrm>
            <a:off x="2374126" y="4267666"/>
            <a:ext cx="4697413" cy="4508500"/>
          </a:xfrm>
          <a:prstGeom prst="rect">
            <a:avLst/>
          </a:prstGeom>
          <a:noFill/>
          <a:ln w="9525">
            <a:noFill/>
            <a:miter lim="800000"/>
            <a:headEnd/>
            <a:tailEnd/>
          </a:ln>
        </p:spPr>
      </p:pic>
      <p:sp>
        <p:nvSpPr>
          <p:cNvPr id="28676" name="Oval 3"/>
          <p:cNvSpPr>
            <a:spLocks noChangeArrowheads="1"/>
          </p:cNvSpPr>
          <p:nvPr/>
        </p:nvSpPr>
        <p:spPr bwMode="auto">
          <a:xfrm>
            <a:off x="1751826" y="1505416"/>
            <a:ext cx="4724400" cy="2730500"/>
          </a:xfrm>
          <a:prstGeom prst="ellipse">
            <a:avLst/>
          </a:prstGeom>
          <a:solidFill>
            <a:srgbClr val="FFFFA5">
              <a:alpha val="58823"/>
            </a:srgbClr>
          </a:solidFill>
          <a:ln w="38100">
            <a:solidFill>
              <a:srgbClr val="1F1F9F"/>
            </a:solidFill>
            <a:round/>
            <a:headEnd/>
            <a:tailEnd/>
          </a:ln>
        </p:spPr>
        <p:txBody>
          <a:bodyPr>
            <a:prstTxWarp prst="textNoShape">
              <a:avLst/>
            </a:prstTxWarp>
          </a:bodyPr>
          <a:lstStyle/>
          <a:p>
            <a:endParaRPr lang="en-US">
              <a:solidFill>
                <a:srgbClr val="000000"/>
              </a:solidFill>
            </a:endParaRPr>
          </a:p>
        </p:txBody>
      </p:sp>
      <p:sp>
        <p:nvSpPr>
          <p:cNvPr id="28677" name="TextBox 4"/>
          <p:cNvSpPr txBox="1">
            <a:spLocks noChangeArrowheads="1"/>
          </p:cNvSpPr>
          <p:nvPr/>
        </p:nvSpPr>
        <p:spPr bwMode="auto">
          <a:xfrm>
            <a:off x="2475726" y="1708616"/>
            <a:ext cx="2908300" cy="762000"/>
          </a:xfrm>
          <a:prstGeom prst="rect">
            <a:avLst/>
          </a:prstGeom>
          <a:noFill/>
          <a:ln w="9525">
            <a:noFill/>
            <a:miter lim="800000"/>
            <a:headEnd/>
            <a:tailEnd/>
          </a:ln>
        </p:spPr>
        <p:txBody>
          <a:bodyPr>
            <a:prstTxWarp prst="textNoShape">
              <a:avLst/>
            </a:prstTxWarp>
            <a:spAutoFit/>
          </a:bodyPr>
          <a:lstStyle/>
          <a:p>
            <a:r>
              <a:rPr lang="en-US" sz="2400" i="1">
                <a:solidFill>
                  <a:srgbClr val="01012C"/>
                </a:solidFill>
              </a:rPr>
              <a:t>Instructional events</a:t>
            </a:r>
          </a:p>
          <a:p>
            <a:endParaRPr lang="en-US">
              <a:solidFill>
                <a:srgbClr val="01012C"/>
              </a:solidFill>
            </a:endParaRPr>
          </a:p>
        </p:txBody>
      </p:sp>
      <p:sp>
        <p:nvSpPr>
          <p:cNvPr id="28678" name="TextBox 5"/>
          <p:cNvSpPr txBox="1">
            <a:spLocks noChangeArrowheads="1"/>
          </p:cNvSpPr>
          <p:nvPr/>
        </p:nvSpPr>
        <p:spPr bwMode="auto">
          <a:xfrm>
            <a:off x="2069326" y="2267416"/>
            <a:ext cx="1828800" cy="1465263"/>
          </a:xfrm>
          <a:prstGeom prst="rect">
            <a:avLst/>
          </a:prstGeom>
          <a:noFill/>
          <a:ln w="9525">
            <a:noFill/>
            <a:miter lim="800000"/>
            <a:headEnd/>
            <a:tailEnd/>
          </a:ln>
        </p:spPr>
        <p:txBody>
          <a:bodyPr>
            <a:prstTxWarp prst="textNoShape">
              <a:avLst/>
            </a:prstTxWarp>
            <a:spAutoFit/>
          </a:bodyPr>
          <a:lstStyle/>
          <a:p>
            <a:r>
              <a:rPr lang="en-US" sz="1800" dirty="0">
                <a:solidFill>
                  <a:srgbClr val="01012C"/>
                </a:solidFill>
              </a:rPr>
              <a:t>Explanation, practice, text, rule, example, teacher-student discussion</a:t>
            </a:r>
          </a:p>
        </p:txBody>
      </p:sp>
      <p:sp>
        <p:nvSpPr>
          <p:cNvPr id="28679" name="Oval 7"/>
          <p:cNvSpPr>
            <a:spLocks noChangeArrowheads="1"/>
          </p:cNvSpPr>
          <p:nvPr/>
        </p:nvSpPr>
        <p:spPr bwMode="auto">
          <a:xfrm>
            <a:off x="3745726" y="2076916"/>
            <a:ext cx="3873500" cy="1955800"/>
          </a:xfrm>
          <a:prstGeom prst="ellipse">
            <a:avLst/>
          </a:prstGeom>
          <a:solidFill>
            <a:srgbClr val="FFFDB8">
              <a:alpha val="58823"/>
            </a:srgbClr>
          </a:solidFill>
          <a:ln w="38100">
            <a:solidFill>
              <a:srgbClr val="1F1F9F"/>
            </a:solidFill>
            <a:round/>
            <a:headEnd/>
            <a:tailEnd/>
          </a:ln>
        </p:spPr>
        <p:txBody>
          <a:bodyPr>
            <a:prstTxWarp prst="textNoShape">
              <a:avLst/>
            </a:prstTxWarp>
          </a:bodyPr>
          <a:lstStyle/>
          <a:p>
            <a:endParaRPr lang="en-US">
              <a:solidFill>
                <a:srgbClr val="000000"/>
              </a:solidFill>
            </a:endParaRPr>
          </a:p>
        </p:txBody>
      </p:sp>
      <p:sp>
        <p:nvSpPr>
          <p:cNvPr id="28680" name="TextBox 8"/>
          <p:cNvSpPr txBox="1">
            <a:spLocks noChangeArrowheads="1"/>
          </p:cNvSpPr>
          <p:nvPr/>
        </p:nvSpPr>
        <p:spPr bwMode="auto">
          <a:xfrm>
            <a:off x="4329926" y="2191216"/>
            <a:ext cx="1866900" cy="1127125"/>
          </a:xfrm>
          <a:prstGeom prst="rect">
            <a:avLst/>
          </a:prstGeom>
          <a:noFill/>
          <a:ln w="9525">
            <a:noFill/>
            <a:miter lim="800000"/>
            <a:headEnd/>
            <a:tailEnd/>
          </a:ln>
        </p:spPr>
        <p:txBody>
          <a:bodyPr>
            <a:prstTxWarp prst="textNoShape">
              <a:avLst/>
            </a:prstTxWarp>
            <a:spAutoFit/>
          </a:bodyPr>
          <a:lstStyle/>
          <a:p>
            <a:r>
              <a:rPr lang="en-US" sz="2400" i="1">
                <a:solidFill>
                  <a:srgbClr val="01012C"/>
                </a:solidFill>
              </a:rPr>
              <a:t>Assessment events</a:t>
            </a:r>
          </a:p>
          <a:p>
            <a:endParaRPr lang="en-US">
              <a:solidFill>
                <a:srgbClr val="01012C"/>
              </a:solidFill>
            </a:endParaRPr>
          </a:p>
        </p:txBody>
      </p:sp>
      <p:sp>
        <p:nvSpPr>
          <p:cNvPr id="28681" name="TextBox 9"/>
          <p:cNvSpPr txBox="1">
            <a:spLocks noChangeArrowheads="1"/>
          </p:cNvSpPr>
          <p:nvPr/>
        </p:nvSpPr>
        <p:spPr bwMode="auto">
          <a:xfrm>
            <a:off x="4291826" y="2927816"/>
            <a:ext cx="1320800" cy="915988"/>
          </a:xfrm>
          <a:prstGeom prst="rect">
            <a:avLst/>
          </a:prstGeom>
          <a:noFill/>
          <a:ln w="9525">
            <a:noFill/>
            <a:miter lim="800000"/>
            <a:headEnd/>
            <a:tailEnd/>
          </a:ln>
        </p:spPr>
        <p:txBody>
          <a:bodyPr>
            <a:prstTxWarp prst="textNoShape">
              <a:avLst/>
            </a:prstTxWarp>
            <a:spAutoFit/>
          </a:bodyPr>
          <a:lstStyle/>
          <a:p>
            <a:r>
              <a:rPr lang="en-US" sz="1800">
                <a:solidFill>
                  <a:srgbClr val="01012C"/>
                </a:solidFill>
              </a:rPr>
              <a:t>Question, feedback, </a:t>
            </a:r>
            <a:br>
              <a:rPr lang="en-US" sz="1800">
                <a:solidFill>
                  <a:srgbClr val="01012C"/>
                </a:solidFill>
              </a:rPr>
            </a:br>
            <a:r>
              <a:rPr lang="en-US" sz="1800">
                <a:solidFill>
                  <a:srgbClr val="01012C"/>
                </a:solidFill>
              </a:rPr>
              <a:t>step in ITS</a:t>
            </a:r>
          </a:p>
        </p:txBody>
      </p:sp>
      <p:sp>
        <p:nvSpPr>
          <p:cNvPr id="28682" name="Rectangle 10"/>
          <p:cNvSpPr>
            <a:spLocks noChangeArrowheads="1"/>
          </p:cNvSpPr>
          <p:nvPr/>
        </p:nvSpPr>
        <p:spPr bwMode="auto">
          <a:xfrm>
            <a:off x="2526526" y="4832816"/>
            <a:ext cx="1752600" cy="863600"/>
          </a:xfrm>
          <a:prstGeom prst="rect">
            <a:avLst/>
          </a:prstGeom>
          <a:solidFill>
            <a:srgbClr val="85FFE0"/>
          </a:solidFill>
          <a:ln w="38100">
            <a:solidFill>
              <a:srgbClr val="1F1F9F"/>
            </a:solidFill>
            <a:round/>
            <a:headEnd/>
            <a:tailEnd/>
          </a:ln>
        </p:spPr>
        <p:txBody>
          <a:bodyPr>
            <a:prstTxWarp prst="textNoShape">
              <a:avLst/>
            </a:prstTxWarp>
          </a:bodyPr>
          <a:lstStyle/>
          <a:p>
            <a:pPr algn="ctr"/>
            <a:r>
              <a:rPr lang="en-US" sz="2400" i="1">
                <a:solidFill>
                  <a:srgbClr val="01012C"/>
                </a:solidFill>
              </a:rPr>
              <a:t>Learning events</a:t>
            </a:r>
          </a:p>
        </p:txBody>
      </p:sp>
      <p:sp>
        <p:nvSpPr>
          <p:cNvPr id="28683" name="Rectangle 13"/>
          <p:cNvSpPr>
            <a:spLocks noChangeArrowheads="1"/>
          </p:cNvSpPr>
          <p:nvPr/>
        </p:nvSpPr>
        <p:spPr bwMode="auto">
          <a:xfrm>
            <a:off x="5130026" y="4883616"/>
            <a:ext cx="1752600" cy="762000"/>
          </a:xfrm>
          <a:prstGeom prst="rect">
            <a:avLst/>
          </a:prstGeom>
          <a:solidFill>
            <a:srgbClr val="85FFE0"/>
          </a:solidFill>
          <a:ln w="38100">
            <a:solidFill>
              <a:srgbClr val="1F1F9F"/>
            </a:solidFill>
            <a:round/>
            <a:headEnd/>
            <a:tailEnd/>
          </a:ln>
        </p:spPr>
        <p:txBody>
          <a:bodyPr>
            <a:prstTxWarp prst="textNoShape">
              <a:avLst/>
            </a:prstTxWarp>
          </a:bodyPr>
          <a:lstStyle/>
          <a:p>
            <a:pPr algn="ctr"/>
            <a:r>
              <a:rPr lang="en-US">
                <a:solidFill>
                  <a:srgbClr val="01012C"/>
                </a:solidFill>
              </a:rPr>
              <a:t>Knowledge Components</a:t>
            </a:r>
          </a:p>
        </p:txBody>
      </p:sp>
      <p:sp>
        <p:nvSpPr>
          <p:cNvPr id="28684" name="TextBox 18"/>
          <p:cNvSpPr txBox="1">
            <a:spLocks noChangeArrowheads="1"/>
          </p:cNvSpPr>
          <p:nvPr/>
        </p:nvSpPr>
        <p:spPr bwMode="auto">
          <a:xfrm>
            <a:off x="1475486" y="3836695"/>
            <a:ext cx="1725016" cy="830997"/>
          </a:xfrm>
          <a:prstGeom prst="rect">
            <a:avLst/>
          </a:prstGeom>
          <a:noFill/>
          <a:ln w="9525">
            <a:noFill/>
            <a:miter lim="800000"/>
            <a:headEnd/>
            <a:tailEnd/>
          </a:ln>
        </p:spPr>
        <p:txBody>
          <a:bodyPr wrap="square">
            <a:prstTxWarp prst="textNoShape">
              <a:avLst/>
            </a:prstTxWarp>
            <a:spAutoFit/>
          </a:bodyPr>
          <a:lstStyle/>
          <a:p>
            <a:r>
              <a:rPr lang="en-US" sz="1200" u="sng" dirty="0">
                <a:solidFill>
                  <a:srgbClr val="01012C"/>
                </a:solidFill>
              </a:rPr>
              <a:t>KEY</a:t>
            </a:r>
            <a:endParaRPr lang="en-US" sz="1200" dirty="0">
              <a:solidFill>
                <a:srgbClr val="01012C"/>
              </a:solidFill>
            </a:endParaRPr>
          </a:p>
          <a:p>
            <a:r>
              <a:rPr lang="en-US" sz="1200" dirty="0">
                <a:solidFill>
                  <a:srgbClr val="01012C"/>
                </a:solidFill>
              </a:rPr>
              <a:t>Ovals – observable</a:t>
            </a:r>
          </a:p>
          <a:p>
            <a:r>
              <a:rPr lang="en-US" sz="1200" dirty="0">
                <a:solidFill>
                  <a:srgbClr val="01012C"/>
                </a:solidFill>
              </a:rPr>
              <a:t>Rectangles - inferred</a:t>
            </a:r>
          </a:p>
          <a:p>
            <a:r>
              <a:rPr lang="en-US" sz="1200" dirty="0">
                <a:solidFill>
                  <a:srgbClr val="01012C"/>
                </a:solidFill>
              </a:rPr>
              <a:t>Arrows  – causal links</a:t>
            </a:r>
          </a:p>
        </p:txBody>
      </p:sp>
      <p:cxnSp>
        <p:nvCxnSpPr>
          <p:cNvPr id="28685" name="Straight Arrow Connector 20"/>
          <p:cNvCxnSpPr>
            <a:cxnSpLocks noChangeShapeType="1"/>
            <a:endCxn id="28682" idx="0"/>
          </p:cNvCxnSpPr>
          <p:nvPr/>
        </p:nvCxnSpPr>
        <p:spPr bwMode="auto">
          <a:xfrm>
            <a:off x="3129776" y="4127966"/>
            <a:ext cx="273050" cy="685800"/>
          </a:xfrm>
          <a:prstGeom prst="straightConnector1">
            <a:avLst/>
          </a:prstGeom>
          <a:noFill/>
          <a:ln w="57150">
            <a:solidFill>
              <a:srgbClr val="01012C"/>
            </a:solidFill>
            <a:round/>
            <a:headEnd/>
            <a:tailEnd type="arrow" w="med" len="med"/>
          </a:ln>
        </p:spPr>
      </p:cxnSp>
      <p:cxnSp>
        <p:nvCxnSpPr>
          <p:cNvPr id="28686" name="Straight Arrow Connector 22"/>
          <p:cNvCxnSpPr>
            <a:cxnSpLocks noChangeShapeType="1"/>
            <a:stCxn id="28683" idx="0"/>
          </p:cNvCxnSpPr>
          <p:nvPr/>
        </p:nvCxnSpPr>
        <p:spPr bwMode="auto">
          <a:xfrm flipV="1">
            <a:off x="6006326" y="4039066"/>
            <a:ext cx="165100" cy="825500"/>
          </a:xfrm>
          <a:prstGeom prst="straightConnector1">
            <a:avLst/>
          </a:prstGeom>
          <a:noFill/>
          <a:ln w="57150">
            <a:solidFill>
              <a:srgbClr val="01012C"/>
            </a:solidFill>
            <a:round/>
            <a:headEnd/>
            <a:tailEnd type="arrow" w="med" len="med"/>
          </a:ln>
        </p:spPr>
      </p:cxnSp>
      <p:cxnSp>
        <p:nvCxnSpPr>
          <p:cNvPr id="28687" name="Straight Arrow Connector 23"/>
          <p:cNvCxnSpPr>
            <a:cxnSpLocks noChangeShapeType="1"/>
          </p:cNvCxnSpPr>
          <p:nvPr/>
        </p:nvCxnSpPr>
        <p:spPr bwMode="auto">
          <a:xfrm>
            <a:off x="4310876" y="5124916"/>
            <a:ext cx="800100" cy="0"/>
          </a:xfrm>
          <a:prstGeom prst="straightConnector1">
            <a:avLst/>
          </a:prstGeom>
          <a:noFill/>
          <a:ln w="57150">
            <a:solidFill>
              <a:srgbClr val="01012C"/>
            </a:solidFill>
            <a:round/>
            <a:headEnd/>
            <a:tailEnd type="arrow" w="med" len="med"/>
          </a:ln>
        </p:spPr>
      </p:cxnSp>
      <p:sp>
        <p:nvSpPr>
          <p:cNvPr id="28688" name="TextBox 25"/>
          <p:cNvSpPr txBox="1">
            <a:spLocks noChangeArrowheads="1"/>
          </p:cNvSpPr>
          <p:nvPr/>
        </p:nvSpPr>
        <p:spPr bwMode="auto">
          <a:xfrm>
            <a:off x="6412726" y="2826216"/>
            <a:ext cx="1320800" cy="915988"/>
          </a:xfrm>
          <a:prstGeom prst="rect">
            <a:avLst/>
          </a:prstGeom>
          <a:noFill/>
          <a:ln w="9525">
            <a:noFill/>
            <a:miter lim="800000"/>
            <a:headEnd/>
            <a:tailEnd/>
          </a:ln>
        </p:spPr>
        <p:txBody>
          <a:bodyPr>
            <a:prstTxWarp prst="textNoShape">
              <a:avLst/>
            </a:prstTxWarp>
            <a:spAutoFit/>
          </a:bodyPr>
          <a:lstStyle/>
          <a:p>
            <a:r>
              <a:rPr lang="en-US" sz="1800">
                <a:solidFill>
                  <a:srgbClr val="01012C"/>
                </a:solidFill>
              </a:rPr>
              <a:t>Exam, belief survey</a:t>
            </a:r>
          </a:p>
        </p:txBody>
      </p:sp>
      <p:cxnSp>
        <p:nvCxnSpPr>
          <p:cNvPr id="28689" name="Straight Arrow Connector 23"/>
          <p:cNvCxnSpPr>
            <a:cxnSpLocks noChangeShapeType="1"/>
          </p:cNvCxnSpPr>
          <p:nvPr/>
        </p:nvCxnSpPr>
        <p:spPr bwMode="auto">
          <a:xfrm flipH="1">
            <a:off x="4310876" y="5353516"/>
            <a:ext cx="800100" cy="0"/>
          </a:xfrm>
          <a:prstGeom prst="straightConnector1">
            <a:avLst/>
          </a:prstGeom>
          <a:noFill/>
          <a:ln w="57150">
            <a:solidFill>
              <a:srgbClr val="01012C"/>
            </a:solidFill>
            <a:round/>
            <a:headEnd/>
            <a:tailEnd type="arrow" w="med" len="med"/>
          </a:ln>
        </p:spPr>
      </p:cxnSp>
      <p:sp>
        <p:nvSpPr>
          <p:cNvPr id="23" name="Title 22"/>
          <p:cNvSpPr>
            <a:spLocks noGrp="1"/>
          </p:cNvSpPr>
          <p:nvPr>
            <p:ph type="title"/>
          </p:nvPr>
        </p:nvSpPr>
        <p:spPr>
          <a:xfrm>
            <a:off x="662632" y="274638"/>
            <a:ext cx="8272898" cy="1143000"/>
          </a:xfrm>
        </p:spPr>
        <p:txBody>
          <a:bodyPr>
            <a:normAutofit fontScale="90000"/>
          </a:bodyPr>
          <a:lstStyle/>
          <a:p>
            <a:r>
              <a:rPr lang="en-US" dirty="0" smtClean="0"/>
              <a:t>How do definitions compare with KLI?</a:t>
            </a:r>
            <a:endParaRPr lang="en-US" dirty="0"/>
          </a:p>
        </p:txBody>
      </p:sp>
    </p:spTree>
    <p:custDataLst>
      <p:tags r:id="rId1"/>
    </p:custDataLst>
  </p:cSld>
  <p:clrMapOvr>
    <a:masterClrMapping/>
  </p:clrMapOvr>
  <p:transition advTm="711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4"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6" name="Oval 3"/>
          <p:cNvSpPr>
            <a:spLocks noChangeArrowheads="1"/>
          </p:cNvSpPr>
          <p:nvPr/>
        </p:nvSpPr>
        <p:spPr bwMode="auto">
          <a:xfrm>
            <a:off x="1751826" y="1505416"/>
            <a:ext cx="4724400" cy="2730500"/>
          </a:xfrm>
          <a:prstGeom prst="ellipse">
            <a:avLst/>
          </a:prstGeom>
          <a:solidFill>
            <a:srgbClr val="FFFFA5">
              <a:alpha val="58823"/>
            </a:srgbClr>
          </a:solidFill>
          <a:ln w="38100">
            <a:solidFill>
              <a:srgbClr val="1F1F9F"/>
            </a:solidFill>
            <a:round/>
            <a:headEnd/>
            <a:tailEnd/>
          </a:ln>
        </p:spPr>
        <p:txBody>
          <a:bodyPr>
            <a:prstTxWarp prst="textNoShape">
              <a:avLst/>
            </a:prstTxWarp>
          </a:bodyPr>
          <a:lstStyle/>
          <a:p>
            <a:endParaRPr lang="en-US">
              <a:solidFill>
                <a:srgbClr val="000000"/>
              </a:solidFill>
            </a:endParaRPr>
          </a:p>
        </p:txBody>
      </p:sp>
      <p:sp>
        <p:nvSpPr>
          <p:cNvPr id="28677" name="TextBox 4"/>
          <p:cNvSpPr txBox="1">
            <a:spLocks noChangeArrowheads="1"/>
          </p:cNvSpPr>
          <p:nvPr/>
        </p:nvSpPr>
        <p:spPr bwMode="auto">
          <a:xfrm>
            <a:off x="2475726" y="1708616"/>
            <a:ext cx="2908300" cy="762000"/>
          </a:xfrm>
          <a:prstGeom prst="rect">
            <a:avLst/>
          </a:prstGeom>
          <a:noFill/>
          <a:ln w="9525">
            <a:noFill/>
            <a:miter lim="800000"/>
            <a:headEnd/>
            <a:tailEnd/>
          </a:ln>
        </p:spPr>
        <p:txBody>
          <a:bodyPr>
            <a:prstTxWarp prst="textNoShape">
              <a:avLst/>
            </a:prstTxWarp>
            <a:spAutoFit/>
          </a:bodyPr>
          <a:lstStyle/>
          <a:p>
            <a:r>
              <a:rPr lang="en-US" sz="2400" i="1">
                <a:solidFill>
                  <a:srgbClr val="01012C"/>
                </a:solidFill>
              </a:rPr>
              <a:t>Instructional events</a:t>
            </a:r>
          </a:p>
          <a:p>
            <a:endParaRPr lang="en-US">
              <a:solidFill>
                <a:srgbClr val="01012C"/>
              </a:solidFill>
            </a:endParaRPr>
          </a:p>
        </p:txBody>
      </p:sp>
      <p:sp>
        <p:nvSpPr>
          <p:cNvPr id="28678" name="TextBox 5"/>
          <p:cNvSpPr txBox="1">
            <a:spLocks noChangeArrowheads="1"/>
          </p:cNvSpPr>
          <p:nvPr/>
        </p:nvSpPr>
        <p:spPr bwMode="auto">
          <a:xfrm>
            <a:off x="2069326" y="2267416"/>
            <a:ext cx="1828800" cy="1465263"/>
          </a:xfrm>
          <a:prstGeom prst="rect">
            <a:avLst/>
          </a:prstGeom>
          <a:noFill/>
          <a:ln w="9525">
            <a:noFill/>
            <a:miter lim="800000"/>
            <a:headEnd/>
            <a:tailEnd/>
          </a:ln>
        </p:spPr>
        <p:txBody>
          <a:bodyPr>
            <a:prstTxWarp prst="textNoShape">
              <a:avLst/>
            </a:prstTxWarp>
            <a:spAutoFit/>
          </a:bodyPr>
          <a:lstStyle/>
          <a:p>
            <a:r>
              <a:rPr lang="en-US" sz="1800" dirty="0">
                <a:solidFill>
                  <a:srgbClr val="01012C"/>
                </a:solidFill>
              </a:rPr>
              <a:t>Explanation, practice, text, rule, example, teacher-student discussion</a:t>
            </a:r>
          </a:p>
        </p:txBody>
      </p:sp>
      <p:sp>
        <p:nvSpPr>
          <p:cNvPr id="28679" name="Oval 7"/>
          <p:cNvSpPr>
            <a:spLocks noChangeArrowheads="1"/>
          </p:cNvSpPr>
          <p:nvPr/>
        </p:nvSpPr>
        <p:spPr bwMode="auto">
          <a:xfrm>
            <a:off x="3745726" y="2076916"/>
            <a:ext cx="3873500" cy="1955800"/>
          </a:xfrm>
          <a:prstGeom prst="ellipse">
            <a:avLst/>
          </a:prstGeom>
          <a:solidFill>
            <a:srgbClr val="FFFDB8">
              <a:alpha val="58823"/>
            </a:srgbClr>
          </a:solidFill>
          <a:ln w="38100">
            <a:solidFill>
              <a:srgbClr val="1F1F9F"/>
            </a:solidFill>
            <a:round/>
            <a:headEnd/>
            <a:tailEnd/>
          </a:ln>
        </p:spPr>
        <p:txBody>
          <a:bodyPr>
            <a:prstTxWarp prst="textNoShape">
              <a:avLst/>
            </a:prstTxWarp>
          </a:bodyPr>
          <a:lstStyle/>
          <a:p>
            <a:endParaRPr lang="en-US">
              <a:solidFill>
                <a:srgbClr val="000000"/>
              </a:solidFill>
            </a:endParaRPr>
          </a:p>
        </p:txBody>
      </p:sp>
      <p:sp>
        <p:nvSpPr>
          <p:cNvPr id="28680" name="TextBox 8"/>
          <p:cNvSpPr txBox="1">
            <a:spLocks noChangeArrowheads="1"/>
          </p:cNvSpPr>
          <p:nvPr/>
        </p:nvSpPr>
        <p:spPr bwMode="auto">
          <a:xfrm>
            <a:off x="4329926" y="2191216"/>
            <a:ext cx="1866900" cy="1127125"/>
          </a:xfrm>
          <a:prstGeom prst="rect">
            <a:avLst/>
          </a:prstGeom>
          <a:noFill/>
          <a:ln w="9525">
            <a:noFill/>
            <a:miter lim="800000"/>
            <a:headEnd/>
            <a:tailEnd/>
          </a:ln>
        </p:spPr>
        <p:txBody>
          <a:bodyPr>
            <a:prstTxWarp prst="textNoShape">
              <a:avLst/>
            </a:prstTxWarp>
            <a:spAutoFit/>
          </a:bodyPr>
          <a:lstStyle/>
          <a:p>
            <a:r>
              <a:rPr lang="en-US" sz="2400" i="1">
                <a:solidFill>
                  <a:srgbClr val="01012C"/>
                </a:solidFill>
              </a:rPr>
              <a:t>Assessment events</a:t>
            </a:r>
          </a:p>
          <a:p>
            <a:endParaRPr lang="en-US">
              <a:solidFill>
                <a:srgbClr val="01012C"/>
              </a:solidFill>
            </a:endParaRPr>
          </a:p>
        </p:txBody>
      </p:sp>
      <p:sp>
        <p:nvSpPr>
          <p:cNvPr id="28681" name="TextBox 9"/>
          <p:cNvSpPr txBox="1">
            <a:spLocks noChangeArrowheads="1"/>
          </p:cNvSpPr>
          <p:nvPr/>
        </p:nvSpPr>
        <p:spPr bwMode="auto">
          <a:xfrm>
            <a:off x="4291826" y="2927816"/>
            <a:ext cx="1320800" cy="915988"/>
          </a:xfrm>
          <a:prstGeom prst="rect">
            <a:avLst/>
          </a:prstGeom>
          <a:noFill/>
          <a:ln w="9525">
            <a:noFill/>
            <a:miter lim="800000"/>
            <a:headEnd/>
            <a:tailEnd/>
          </a:ln>
        </p:spPr>
        <p:txBody>
          <a:bodyPr>
            <a:prstTxWarp prst="textNoShape">
              <a:avLst/>
            </a:prstTxWarp>
            <a:spAutoFit/>
          </a:bodyPr>
          <a:lstStyle/>
          <a:p>
            <a:r>
              <a:rPr lang="en-US" sz="1800">
                <a:solidFill>
                  <a:srgbClr val="01012C"/>
                </a:solidFill>
              </a:rPr>
              <a:t>Question, feedback, </a:t>
            </a:r>
            <a:br>
              <a:rPr lang="en-US" sz="1800">
                <a:solidFill>
                  <a:srgbClr val="01012C"/>
                </a:solidFill>
              </a:rPr>
            </a:br>
            <a:r>
              <a:rPr lang="en-US" sz="1800">
                <a:solidFill>
                  <a:srgbClr val="01012C"/>
                </a:solidFill>
              </a:rPr>
              <a:t>step in ITS</a:t>
            </a:r>
          </a:p>
        </p:txBody>
      </p:sp>
      <p:sp>
        <p:nvSpPr>
          <p:cNvPr id="28682" name="Rectangle 10"/>
          <p:cNvSpPr>
            <a:spLocks noChangeArrowheads="1"/>
          </p:cNvSpPr>
          <p:nvPr/>
        </p:nvSpPr>
        <p:spPr bwMode="auto">
          <a:xfrm>
            <a:off x="2526526" y="4832816"/>
            <a:ext cx="1752600" cy="863600"/>
          </a:xfrm>
          <a:prstGeom prst="rect">
            <a:avLst/>
          </a:prstGeom>
          <a:solidFill>
            <a:srgbClr val="85FFE0"/>
          </a:solidFill>
          <a:ln w="38100">
            <a:solidFill>
              <a:srgbClr val="1F1F9F"/>
            </a:solidFill>
            <a:round/>
            <a:headEnd/>
            <a:tailEnd/>
          </a:ln>
        </p:spPr>
        <p:txBody>
          <a:bodyPr>
            <a:prstTxWarp prst="textNoShape">
              <a:avLst/>
            </a:prstTxWarp>
          </a:bodyPr>
          <a:lstStyle/>
          <a:p>
            <a:pPr algn="ctr"/>
            <a:r>
              <a:rPr lang="en-US" sz="2400" i="1">
                <a:solidFill>
                  <a:srgbClr val="01012C"/>
                </a:solidFill>
              </a:rPr>
              <a:t>Learning events</a:t>
            </a:r>
          </a:p>
        </p:txBody>
      </p:sp>
      <p:sp>
        <p:nvSpPr>
          <p:cNvPr id="28683" name="Rectangle 13"/>
          <p:cNvSpPr>
            <a:spLocks noChangeArrowheads="1"/>
          </p:cNvSpPr>
          <p:nvPr/>
        </p:nvSpPr>
        <p:spPr bwMode="auto">
          <a:xfrm>
            <a:off x="5130026" y="4883616"/>
            <a:ext cx="1752600" cy="762000"/>
          </a:xfrm>
          <a:prstGeom prst="rect">
            <a:avLst/>
          </a:prstGeom>
          <a:solidFill>
            <a:srgbClr val="85FFE0"/>
          </a:solidFill>
          <a:ln w="38100">
            <a:solidFill>
              <a:srgbClr val="1F1F9F"/>
            </a:solidFill>
            <a:round/>
            <a:headEnd/>
            <a:tailEnd/>
          </a:ln>
        </p:spPr>
        <p:txBody>
          <a:bodyPr>
            <a:prstTxWarp prst="textNoShape">
              <a:avLst/>
            </a:prstTxWarp>
          </a:bodyPr>
          <a:lstStyle/>
          <a:p>
            <a:pPr algn="ctr"/>
            <a:r>
              <a:rPr lang="en-US">
                <a:solidFill>
                  <a:srgbClr val="01012C"/>
                </a:solidFill>
              </a:rPr>
              <a:t>Knowledge Components</a:t>
            </a:r>
          </a:p>
        </p:txBody>
      </p:sp>
      <p:cxnSp>
        <p:nvCxnSpPr>
          <p:cNvPr id="28685" name="Straight Arrow Connector 20"/>
          <p:cNvCxnSpPr>
            <a:cxnSpLocks noChangeShapeType="1"/>
            <a:endCxn id="28682" idx="0"/>
          </p:cNvCxnSpPr>
          <p:nvPr/>
        </p:nvCxnSpPr>
        <p:spPr bwMode="auto">
          <a:xfrm>
            <a:off x="3129776" y="4127966"/>
            <a:ext cx="273050" cy="685800"/>
          </a:xfrm>
          <a:prstGeom prst="straightConnector1">
            <a:avLst/>
          </a:prstGeom>
          <a:noFill/>
          <a:ln w="57150">
            <a:solidFill>
              <a:srgbClr val="01012C"/>
            </a:solidFill>
            <a:round/>
            <a:headEnd/>
            <a:tailEnd type="arrow" w="med" len="med"/>
          </a:ln>
        </p:spPr>
      </p:cxnSp>
      <p:cxnSp>
        <p:nvCxnSpPr>
          <p:cNvPr id="28686" name="Straight Arrow Connector 22"/>
          <p:cNvCxnSpPr>
            <a:cxnSpLocks noChangeShapeType="1"/>
            <a:stCxn id="28683" idx="0"/>
          </p:cNvCxnSpPr>
          <p:nvPr/>
        </p:nvCxnSpPr>
        <p:spPr bwMode="auto">
          <a:xfrm flipV="1">
            <a:off x="6006326" y="4039066"/>
            <a:ext cx="165100" cy="825500"/>
          </a:xfrm>
          <a:prstGeom prst="straightConnector1">
            <a:avLst/>
          </a:prstGeom>
          <a:noFill/>
          <a:ln w="57150">
            <a:solidFill>
              <a:srgbClr val="01012C"/>
            </a:solidFill>
            <a:round/>
            <a:headEnd/>
            <a:tailEnd type="arrow" w="med" len="med"/>
          </a:ln>
        </p:spPr>
      </p:cxnSp>
      <p:cxnSp>
        <p:nvCxnSpPr>
          <p:cNvPr id="28687" name="Straight Arrow Connector 23"/>
          <p:cNvCxnSpPr>
            <a:cxnSpLocks noChangeShapeType="1"/>
          </p:cNvCxnSpPr>
          <p:nvPr/>
        </p:nvCxnSpPr>
        <p:spPr bwMode="auto">
          <a:xfrm>
            <a:off x="4310876" y="5124916"/>
            <a:ext cx="800100" cy="0"/>
          </a:xfrm>
          <a:prstGeom prst="straightConnector1">
            <a:avLst/>
          </a:prstGeom>
          <a:noFill/>
          <a:ln w="57150">
            <a:solidFill>
              <a:srgbClr val="01012C"/>
            </a:solidFill>
            <a:round/>
            <a:headEnd/>
            <a:tailEnd type="arrow" w="med" len="med"/>
          </a:ln>
        </p:spPr>
      </p:cxnSp>
      <p:sp>
        <p:nvSpPr>
          <p:cNvPr id="28688" name="TextBox 25"/>
          <p:cNvSpPr txBox="1">
            <a:spLocks noChangeArrowheads="1"/>
          </p:cNvSpPr>
          <p:nvPr/>
        </p:nvSpPr>
        <p:spPr bwMode="auto">
          <a:xfrm>
            <a:off x="6412726" y="2826216"/>
            <a:ext cx="1320800" cy="915988"/>
          </a:xfrm>
          <a:prstGeom prst="rect">
            <a:avLst/>
          </a:prstGeom>
          <a:noFill/>
          <a:ln w="9525">
            <a:noFill/>
            <a:miter lim="800000"/>
            <a:headEnd/>
            <a:tailEnd/>
          </a:ln>
        </p:spPr>
        <p:txBody>
          <a:bodyPr>
            <a:prstTxWarp prst="textNoShape">
              <a:avLst/>
            </a:prstTxWarp>
            <a:spAutoFit/>
          </a:bodyPr>
          <a:lstStyle/>
          <a:p>
            <a:r>
              <a:rPr lang="en-US" sz="1800">
                <a:solidFill>
                  <a:srgbClr val="01012C"/>
                </a:solidFill>
              </a:rPr>
              <a:t>Exam, belief survey</a:t>
            </a:r>
          </a:p>
        </p:txBody>
      </p:sp>
      <p:cxnSp>
        <p:nvCxnSpPr>
          <p:cNvPr id="28689" name="Straight Arrow Connector 23"/>
          <p:cNvCxnSpPr>
            <a:cxnSpLocks noChangeShapeType="1"/>
          </p:cNvCxnSpPr>
          <p:nvPr/>
        </p:nvCxnSpPr>
        <p:spPr bwMode="auto">
          <a:xfrm flipH="1">
            <a:off x="4310876" y="5353516"/>
            <a:ext cx="800100" cy="0"/>
          </a:xfrm>
          <a:prstGeom prst="straightConnector1">
            <a:avLst/>
          </a:prstGeom>
          <a:noFill/>
          <a:ln w="57150">
            <a:solidFill>
              <a:srgbClr val="01012C"/>
            </a:solidFill>
            <a:round/>
            <a:headEnd/>
            <a:tailEnd type="arrow" w="med" len="med"/>
          </a:ln>
        </p:spPr>
      </p:cxnSp>
      <p:sp>
        <p:nvSpPr>
          <p:cNvPr id="23" name="Title 22"/>
          <p:cNvSpPr>
            <a:spLocks noGrp="1"/>
          </p:cNvSpPr>
          <p:nvPr>
            <p:ph type="title"/>
          </p:nvPr>
        </p:nvSpPr>
        <p:spPr>
          <a:xfrm>
            <a:off x="662633" y="274638"/>
            <a:ext cx="2734092" cy="1132916"/>
          </a:xfrm>
        </p:spPr>
        <p:txBody>
          <a:bodyPr>
            <a:noAutofit/>
          </a:bodyPr>
          <a:lstStyle/>
          <a:p>
            <a:r>
              <a:rPr lang="en-US" dirty="0" smtClean="0"/>
              <a:t>Mapping onto KLI</a:t>
            </a:r>
            <a:endParaRPr lang="en-US" dirty="0"/>
          </a:p>
        </p:txBody>
      </p:sp>
      <p:sp>
        <p:nvSpPr>
          <p:cNvPr id="19" name="TextBox 18"/>
          <p:cNvSpPr txBox="1"/>
          <p:nvPr/>
        </p:nvSpPr>
        <p:spPr>
          <a:xfrm>
            <a:off x="3829071" y="76508"/>
            <a:ext cx="1439391" cy="400110"/>
          </a:xfrm>
          <a:prstGeom prst="rect">
            <a:avLst/>
          </a:prstGeom>
          <a:solidFill>
            <a:schemeClr val="bg1">
              <a:alpha val="90000"/>
            </a:schemeClr>
          </a:solidFill>
          <a:effectLst/>
        </p:spPr>
        <p:txBody>
          <a:bodyPr wrap="none" rtlCol="0">
            <a:spAutoFit/>
          </a:bodyPr>
          <a:lstStyle/>
          <a:p>
            <a:r>
              <a:rPr lang="en-US" sz="2000" i="1" dirty="0" smtClean="0"/>
              <a:t>Learning </a:t>
            </a:r>
            <a:r>
              <a:rPr lang="en-US" sz="2000" dirty="0" smtClean="0"/>
              <a:t>is</a:t>
            </a:r>
            <a:endParaRPr lang="en-US" sz="2000" dirty="0"/>
          </a:p>
        </p:txBody>
      </p:sp>
      <p:sp>
        <p:nvSpPr>
          <p:cNvPr id="20" name="TextBox 19"/>
          <p:cNvSpPr txBox="1"/>
          <p:nvPr/>
        </p:nvSpPr>
        <p:spPr>
          <a:xfrm>
            <a:off x="5543097" y="76501"/>
            <a:ext cx="1538001" cy="400110"/>
          </a:xfrm>
          <a:prstGeom prst="rect">
            <a:avLst/>
          </a:prstGeom>
          <a:solidFill>
            <a:srgbClr val="FFFFFF">
              <a:alpha val="95000"/>
            </a:srgbClr>
          </a:solidFill>
          <a:effectLst/>
        </p:spPr>
        <p:txBody>
          <a:bodyPr wrap="none" rtlCol="0">
            <a:spAutoFit/>
          </a:bodyPr>
          <a:lstStyle/>
          <a:p>
            <a:r>
              <a:rPr lang="en-US" sz="2000" dirty="0" smtClean="0"/>
              <a:t>a change in </a:t>
            </a:r>
            <a:endParaRPr lang="en-US" sz="2000" dirty="0"/>
          </a:p>
        </p:txBody>
      </p:sp>
      <p:sp>
        <p:nvSpPr>
          <p:cNvPr id="21" name="TextBox 20"/>
          <p:cNvSpPr txBox="1"/>
          <p:nvPr/>
        </p:nvSpPr>
        <p:spPr>
          <a:xfrm>
            <a:off x="3825134" y="502189"/>
            <a:ext cx="3106015" cy="400110"/>
          </a:xfrm>
          <a:prstGeom prst="rect">
            <a:avLst/>
          </a:prstGeom>
          <a:solidFill>
            <a:srgbClr val="FFFFFF">
              <a:alpha val="95000"/>
            </a:srgbClr>
          </a:solidFill>
          <a:effectLst>
            <a:outerShdw blurRad="50800" dir="2700000">
              <a:schemeClr val="bg1">
                <a:alpha val="40000"/>
              </a:schemeClr>
            </a:outerShdw>
          </a:effectLst>
        </p:spPr>
        <p:txBody>
          <a:bodyPr wrap="square" rtlCol="0">
            <a:spAutoFit/>
          </a:bodyPr>
          <a:lstStyle/>
          <a:p>
            <a:r>
              <a:rPr lang="en-US" sz="2000" dirty="0" smtClean="0"/>
              <a:t>what the </a:t>
            </a:r>
            <a:r>
              <a:rPr lang="en-US" sz="2000" dirty="0" smtClean="0">
                <a:solidFill>
                  <a:schemeClr val="tx1">
                    <a:alpha val="95000"/>
                  </a:schemeClr>
                </a:solidFill>
              </a:rPr>
              <a:t>learner</a:t>
            </a:r>
            <a:r>
              <a:rPr lang="en-US" sz="2000" dirty="0" smtClean="0"/>
              <a:t> </a:t>
            </a:r>
            <a:r>
              <a:rPr lang="en-US" sz="2000" dirty="0" smtClean="0">
                <a:solidFill>
                  <a:schemeClr val="tx1">
                    <a:alpha val="95000"/>
                  </a:schemeClr>
                </a:solidFill>
              </a:rPr>
              <a:t>knows</a:t>
            </a:r>
            <a:endParaRPr lang="en-US" sz="2000" dirty="0">
              <a:solidFill>
                <a:schemeClr val="tx1">
                  <a:alpha val="95000"/>
                </a:schemeClr>
              </a:solidFill>
            </a:endParaRPr>
          </a:p>
        </p:txBody>
      </p:sp>
      <p:sp>
        <p:nvSpPr>
          <p:cNvPr id="22" name="TextBox 21"/>
          <p:cNvSpPr txBox="1"/>
          <p:nvPr/>
        </p:nvSpPr>
        <p:spPr>
          <a:xfrm>
            <a:off x="6858000" y="457200"/>
            <a:ext cx="1937434" cy="707886"/>
          </a:xfrm>
          <a:prstGeom prst="rect">
            <a:avLst/>
          </a:prstGeom>
          <a:solidFill>
            <a:srgbClr val="FFFFFF">
              <a:alpha val="95000"/>
            </a:srgbClr>
          </a:solidFill>
          <a:effectLst/>
        </p:spPr>
        <p:txBody>
          <a:bodyPr wrap="square" rtlCol="0">
            <a:spAutoFit/>
          </a:bodyPr>
          <a:lstStyle/>
          <a:p>
            <a:r>
              <a:rPr lang="en-US" sz="2000" dirty="0" smtClean="0"/>
              <a:t>demonstrated by behavior</a:t>
            </a:r>
            <a:endParaRPr lang="en-US" sz="2000" dirty="0"/>
          </a:p>
        </p:txBody>
      </p:sp>
      <p:sp>
        <p:nvSpPr>
          <p:cNvPr id="25" name="TextBox 24"/>
          <p:cNvSpPr txBox="1"/>
          <p:nvPr/>
        </p:nvSpPr>
        <p:spPr>
          <a:xfrm>
            <a:off x="6653332" y="1052362"/>
            <a:ext cx="2414163" cy="1015663"/>
          </a:xfrm>
          <a:prstGeom prst="rect">
            <a:avLst/>
          </a:prstGeom>
          <a:solidFill>
            <a:srgbClr val="FFFFFF">
              <a:alpha val="95000"/>
            </a:srgbClr>
          </a:solidFill>
          <a:effectLst/>
        </p:spPr>
        <p:txBody>
          <a:bodyPr wrap="square" rtlCol="0">
            <a:spAutoFit/>
          </a:bodyPr>
          <a:lstStyle/>
          <a:p>
            <a:r>
              <a:rPr lang="en-US" sz="2000" dirty="0" smtClean="0"/>
              <a:t>Change is caused by the learner’s experience</a:t>
            </a:r>
            <a:endParaRPr lang="en-US" sz="2000" dirty="0"/>
          </a:p>
        </p:txBody>
      </p:sp>
      <p:sp>
        <p:nvSpPr>
          <p:cNvPr id="30" name="TextBox 29"/>
          <p:cNvSpPr txBox="1"/>
          <p:nvPr/>
        </p:nvSpPr>
        <p:spPr>
          <a:xfrm>
            <a:off x="7295358" y="302088"/>
            <a:ext cx="1848642" cy="1938992"/>
          </a:xfrm>
          <a:prstGeom prst="rect">
            <a:avLst/>
          </a:prstGeom>
          <a:solidFill>
            <a:srgbClr val="FFFFFF">
              <a:alpha val="95000"/>
            </a:srgbClr>
          </a:solidFill>
          <a:effectLst/>
        </p:spPr>
        <p:txBody>
          <a:bodyPr wrap="square" rtlCol="0">
            <a:spAutoFit/>
          </a:bodyPr>
          <a:lstStyle/>
          <a:p>
            <a:r>
              <a:rPr lang="en-US" sz="2000" i="1" dirty="0" smtClean="0"/>
              <a:t>Instruction </a:t>
            </a:r>
            <a:r>
              <a:rPr lang="en-US" sz="2000" dirty="0" smtClean="0"/>
              <a:t>is a manipulation of the learner’s experiences to foster learning</a:t>
            </a:r>
            <a:endParaRPr lang="en-US" sz="2000" dirty="0"/>
          </a:p>
        </p:txBody>
      </p:sp>
    </p:spTree>
    <p:custDataLst>
      <p:tags r:id="rId1"/>
    </p:custDataLst>
  </p:cSld>
  <p:clrMapOvr>
    <a:masterClrMapping/>
  </p:clrMapOvr>
  <p:transition advTm="711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24705E-6 3.56647E-6 L -0.14695 0.80546 " pathEditMode="relative" rAng="0" ptsTypes="AA">
                                      <p:cBhvr>
                                        <p:cTn id="6" dur="500" fill="hold"/>
                                        <p:tgtEl>
                                          <p:spTgt spid="19"/>
                                        </p:tgtEl>
                                        <p:attrNameLst>
                                          <p:attrName>ppt_x</p:attrName>
                                          <p:attrName>ppt_y</p:attrName>
                                        </p:attrNameLst>
                                      </p:cBhvr>
                                      <p:rCtr x="-74" y="403"/>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24913E-6 3.56647E-6 L -0.17575 0.64706 " pathEditMode="relative" rAng="0" ptsTypes="AA">
                                      <p:cBhvr>
                                        <p:cTn id="10" dur="500" fill="hold"/>
                                        <p:tgtEl>
                                          <p:spTgt spid="20"/>
                                        </p:tgtEl>
                                        <p:attrNameLst>
                                          <p:attrName>ppt_x</p:attrName>
                                          <p:attrName>ppt_y</p:attrName>
                                        </p:attrNameLst>
                                      </p:cBhvr>
                                      <p:rCtr x="-88" y="324"/>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3.74046E-6 -2.20472E-6 L 0.15059 0.7346 " pathEditMode="relative" rAng="0" ptsTypes="AA">
                                      <p:cBhvr>
                                        <p:cTn id="14" dur="500" fill="hold"/>
                                        <p:tgtEl>
                                          <p:spTgt spid="21"/>
                                        </p:tgtEl>
                                        <p:attrNameLst>
                                          <p:attrName>ppt_x</p:attrName>
                                          <p:attrName>ppt_y</p:attrName>
                                        </p:attrNameLst>
                                      </p:cBhvr>
                                      <p:rCtr x="75" y="367"/>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1.18668E-6 -1.82492E-6 L -0.0687 0.5044 " pathEditMode="relative" rAng="0" ptsTypes="AA">
                                      <p:cBhvr>
                                        <p:cTn id="18" dur="500" fill="hold"/>
                                        <p:tgtEl>
                                          <p:spTgt spid="22"/>
                                        </p:tgtEl>
                                        <p:attrNameLst>
                                          <p:attrName>ppt_x</p:attrName>
                                          <p:attrName>ppt_y</p:attrName>
                                        </p:attrNameLst>
                                      </p:cBhvr>
                                      <p:rCtr x="-34" y="252"/>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2.11659E-6 -1.6906E-6 L -0.65354 0.42196 " pathEditMode="relative" rAng="0" ptsTypes="AA">
                                      <p:cBhvr>
                                        <p:cTn id="26" dur="500" fill="hold"/>
                                        <p:tgtEl>
                                          <p:spTgt spid="25"/>
                                        </p:tgtEl>
                                        <p:attrNameLst>
                                          <p:attrName>ppt_x</p:attrName>
                                          <p:attrName>ppt_y</p:attrName>
                                        </p:attrNameLst>
                                      </p:cBhvr>
                                      <p:rCtr x="-327" y="211"/>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4.48994E-6 -2.54748E-6 L -0.77775 0.23645 " pathEditMode="relative" rAng="0" ptsTypes="AA">
                                      <p:cBhvr>
                                        <p:cTn id="34" dur="500" fill="hold"/>
                                        <p:tgtEl>
                                          <p:spTgt spid="30"/>
                                        </p:tgtEl>
                                        <p:attrNameLst>
                                          <p:attrName>ppt_x</p:attrName>
                                          <p:attrName>ppt_y</p:attrName>
                                        </p:attrNameLst>
                                      </p:cBhvr>
                                      <p:rCtr x="-389" y="1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5" grpId="0" animBg="1"/>
      <p:bldP spid="25" grpId="1" animBg="1"/>
      <p:bldP spid="30" grpId="0" animBg="1"/>
      <p:bldP spid="30" grpId="1"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mtClean="0"/>
              <a:t>Three metaphors for learning</a:t>
            </a:r>
            <a:endParaRPr lang="en-US" dirty="0"/>
          </a:p>
        </p:txBody>
      </p:sp>
      <p:sp>
        <p:nvSpPr>
          <p:cNvPr id="11" name="Slide Number Placeholder 10"/>
          <p:cNvSpPr>
            <a:spLocks noGrp="1"/>
          </p:cNvSpPr>
          <p:nvPr>
            <p:ph type="sldNum" sz="quarter" idx="12"/>
          </p:nvPr>
        </p:nvSpPr>
        <p:spPr/>
        <p:txBody>
          <a:bodyPr/>
          <a:lstStyle/>
          <a:p>
            <a:fld id="{49A8B6FB-6A65-48C5-B4EE-9AFC4BDB93E1}" type="slidenum">
              <a:rPr lang="en-US" smtClean="0"/>
              <a:pPr/>
              <a:t>9</a:t>
            </a:fld>
            <a:endParaRPr lang="en-US" dirty="0"/>
          </a:p>
        </p:txBody>
      </p:sp>
      <p:sp>
        <p:nvSpPr>
          <p:cNvPr id="13316" name="TextBox 9"/>
          <p:cNvSpPr txBox="1">
            <a:spLocks noChangeArrowheads="1"/>
          </p:cNvSpPr>
          <p:nvPr/>
        </p:nvSpPr>
        <p:spPr bwMode="auto">
          <a:xfrm>
            <a:off x="4800600" y="3244850"/>
            <a:ext cx="1557338" cy="368300"/>
          </a:xfrm>
          <a:prstGeom prst="rect">
            <a:avLst/>
          </a:prstGeom>
          <a:noFill/>
          <a:ln w="9525">
            <a:noFill/>
            <a:miter lim="800000"/>
            <a:headEnd/>
            <a:tailEnd/>
          </a:ln>
        </p:spPr>
        <p:txBody>
          <a:bodyPr wrap="none">
            <a:spAutoFit/>
          </a:bodyPr>
          <a:lstStyle/>
          <a:p>
            <a:r>
              <a:rPr lang="en-US" b="1">
                <a:solidFill>
                  <a:schemeClr val="bg1"/>
                </a:solidFill>
              </a:rPr>
              <a:t>Outsourcing</a:t>
            </a:r>
          </a:p>
        </p:txBody>
      </p:sp>
      <p:sp>
        <p:nvSpPr>
          <p:cNvPr id="13318" name="TextBox 6"/>
          <p:cNvSpPr txBox="1">
            <a:spLocks noChangeArrowheads="1"/>
          </p:cNvSpPr>
          <p:nvPr/>
        </p:nvSpPr>
        <p:spPr bwMode="auto">
          <a:xfrm>
            <a:off x="1426588" y="1600200"/>
            <a:ext cx="2401888" cy="708025"/>
          </a:xfrm>
          <a:prstGeom prst="rect">
            <a:avLst/>
          </a:prstGeom>
          <a:noFill/>
          <a:ln w="9525">
            <a:noFill/>
            <a:miter lim="800000"/>
            <a:headEnd/>
            <a:tailEnd/>
          </a:ln>
        </p:spPr>
        <p:txBody>
          <a:bodyPr wrap="none">
            <a:spAutoFit/>
          </a:bodyPr>
          <a:lstStyle/>
          <a:p>
            <a:r>
              <a:rPr lang="en-US" sz="4000">
                <a:solidFill>
                  <a:srgbClr val="0070C0"/>
                </a:solidFill>
              </a:rPr>
              <a:t>S</a:t>
            </a:r>
            <a:r>
              <a:rPr lang="en-US" sz="2800">
                <a:solidFill>
                  <a:srgbClr val="0070C0"/>
                </a:solidFill>
              </a:rPr>
              <a:t>		</a:t>
            </a:r>
            <a:r>
              <a:rPr lang="en-US" sz="4000">
                <a:solidFill>
                  <a:srgbClr val="0070C0"/>
                </a:solidFill>
              </a:rPr>
              <a:t>R</a:t>
            </a:r>
          </a:p>
        </p:txBody>
      </p:sp>
      <p:sp>
        <p:nvSpPr>
          <p:cNvPr id="8" name="Right Arrow 7"/>
          <p:cNvSpPr/>
          <p:nvPr/>
        </p:nvSpPr>
        <p:spPr>
          <a:xfrm>
            <a:off x="2112388" y="1524000"/>
            <a:ext cx="990600" cy="838200"/>
          </a:xfrm>
          <a:prstGeom prst="rightArrow">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320" name="Picture 2" descr="C:\Users\Clark\AppData\Local\Microsoft\Windows\Temporary Internet Files\Content.IE5\Q801KRQE\MC900196320[1].wmf"/>
          <p:cNvPicPr>
            <a:picLocks noChangeAspect="1" noChangeArrowheads="1"/>
          </p:cNvPicPr>
          <p:nvPr/>
        </p:nvPicPr>
        <p:blipFill>
          <a:blip r:embed="rId3" cstate="print"/>
          <a:srcRect/>
          <a:stretch>
            <a:fillRect/>
          </a:stretch>
        </p:blipFill>
        <p:spPr bwMode="auto">
          <a:xfrm>
            <a:off x="1426588" y="3276600"/>
            <a:ext cx="1585913" cy="1911350"/>
          </a:xfrm>
          <a:prstGeom prst="rect">
            <a:avLst/>
          </a:prstGeom>
          <a:noFill/>
          <a:ln w="9525">
            <a:noFill/>
            <a:miter lim="800000"/>
            <a:headEnd/>
            <a:tailEnd/>
          </a:ln>
        </p:spPr>
      </p:pic>
      <p:sp>
        <p:nvSpPr>
          <p:cNvPr id="13321" name="TextBox 9"/>
          <p:cNvSpPr txBox="1">
            <a:spLocks noChangeArrowheads="1"/>
          </p:cNvSpPr>
          <p:nvPr/>
        </p:nvSpPr>
        <p:spPr bwMode="auto">
          <a:xfrm>
            <a:off x="816988" y="2286000"/>
            <a:ext cx="4003675" cy="461963"/>
          </a:xfrm>
          <a:prstGeom prst="rect">
            <a:avLst/>
          </a:prstGeom>
          <a:noFill/>
          <a:ln w="9525">
            <a:noFill/>
            <a:miter lim="800000"/>
            <a:headEnd/>
            <a:tailEnd/>
          </a:ln>
        </p:spPr>
        <p:txBody>
          <a:bodyPr wrap="none">
            <a:spAutoFit/>
          </a:bodyPr>
          <a:lstStyle/>
          <a:p>
            <a:r>
              <a:rPr lang="en-US" sz="2400"/>
              <a:t>1. Response Strengthening </a:t>
            </a:r>
          </a:p>
        </p:txBody>
      </p:sp>
      <p:sp>
        <p:nvSpPr>
          <p:cNvPr id="13322" name="TextBox 11"/>
          <p:cNvSpPr txBox="1">
            <a:spLocks noChangeArrowheads="1"/>
          </p:cNvSpPr>
          <p:nvPr/>
        </p:nvSpPr>
        <p:spPr bwMode="auto">
          <a:xfrm>
            <a:off x="816988" y="5334000"/>
            <a:ext cx="3709988" cy="461963"/>
          </a:xfrm>
          <a:prstGeom prst="rect">
            <a:avLst/>
          </a:prstGeom>
          <a:noFill/>
          <a:ln w="9525">
            <a:noFill/>
            <a:miter lim="800000"/>
            <a:headEnd/>
            <a:tailEnd/>
          </a:ln>
        </p:spPr>
        <p:txBody>
          <a:bodyPr wrap="none">
            <a:spAutoFit/>
          </a:bodyPr>
          <a:lstStyle/>
          <a:p>
            <a:r>
              <a:rPr lang="en-US" sz="2400"/>
              <a:t>2.  Information Acquisition</a:t>
            </a:r>
          </a:p>
        </p:txBody>
      </p:sp>
      <p:sp>
        <p:nvSpPr>
          <p:cNvPr id="13323" name="TextBox 12"/>
          <p:cNvSpPr txBox="1">
            <a:spLocks noChangeArrowheads="1"/>
          </p:cNvSpPr>
          <p:nvPr/>
        </p:nvSpPr>
        <p:spPr bwMode="auto">
          <a:xfrm>
            <a:off x="5029200" y="5410200"/>
            <a:ext cx="3867150" cy="461963"/>
          </a:xfrm>
          <a:prstGeom prst="rect">
            <a:avLst/>
          </a:prstGeom>
          <a:noFill/>
          <a:ln w="9525">
            <a:noFill/>
            <a:miter lim="800000"/>
            <a:headEnd/>
            <a:tailEnd/>
          </a:ln>
        </p:spPr>
        <p:txBody>
          <a:bodyPr wrap="none">
            <a:spAutoFit/>
          </a:bodyPr>
          <a:lstStyle/>
          <a:p>
            <a:r>
              <a:rPr lang="en-US" sz="2400"/>
              <a:t>3. Knowledge Construction</a:t>
            </a:r>
          </a:p>
        </p:txBody>
      </p:sp>
      <p:pic>
        <p:nvPicPr>
          <p:cNvPr id="13324" name="Picture 5" descr="C:\Users\Clark\AppData\Local\Microsoft\Windows\Temporary Internet Files\Content.IE5\DN657TYX\MC900187587[1].wmf"/>
          <p:cNvPicPr>
            <a:picLocks noChangeAspect="1" noChangeArrowheads="1"/>
          </p:cNvPicPr>
          <p:nvPr/>
        </p:nvPicPr>
        <p:blipFill>
          <a:blip r:embed="rId4" cstate="print"/>
          <a:srcRect/>
          <a:stretch>
            <a:fillRect/>
          </a:stretch>
        </p:blipFill>
        <p:spPr bwMode="auto">
          <a:xfrm>
            <a:off x="5791200" y="1828800"/>
            <a:ext cx="2514600" cy="2959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58.8"/>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58.8"/>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6|32.4|42.6"/>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6.8|59.7|33.7|2"/>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67.7|25.2|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12097</TotalTime>
  <Words>2613</Words>
  <Application>Microsoft Macintosh PowerPoint</Application>
  <PresentationFormat>On-screen Show (4:3)</PresentationFormat>
  <Paragraphs>385</Paragraphs>
  <Slides>35</Slides>
  <Notes>30</Notes>
  <HiddenSlides>0</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Office Theme</vt:lpstr>
      <vt:lpstr>How Do People Learn From e-Courses? Chapter 2</vt:lpstr>
      <vt:lpstr>Chapter 2 objectives</vt:lpstr>
      <vt:lpstr>Hot technologies?</vt:lpstr>
      <vt:lpstr>A technology-centered vs. learner-centered approach to e-learning</vt:lpstr>
      <vt:lpstr>What is learning?</vt:lpstr>
      <vt:lpstr>What is instruction?</vt:lpstr>
      <vt:lpstr>How do definitions compare with KLI?</vt:lpstr>
      <vt:lpstr>Mapping onto KLI</vt:lpstr>
      <vt:lpstr>Three metaphors for learning</vt:lpstr>
      <vt:lpstr>Three metaphors for learning</vt:lpstr>
      <vt:lpstr>Three learning principles</vt:lpstr>
      <vt:lpstr>Experiment     </vt:lpstr>
      <vt:lpstr>Count how many in each list</vt:lpstr>
      <vt:lpstr>How do three learning principles apply to example</vt:lpstr>
      <vt:lpstr>Cognitive theory of multimedia learning</vt:lpstr>
      <vt:lpstr>Cognitive load theory</vt:lpstr>
      <vt:lpstr>Extraneous processing </vt:lpstr>
      <vt:lpstr>Essential processing </vt:lpstr>
      <vt:lpstr>Generative processing </vt:lpstr>
      <vt:lpstr>Managing cognitive load</vt:lpstr>
      <vt:lpstr>Key learning processes</vt:lpstr>
      <vt:lpstr>Selection, load management,  integration, retrieval</vt:lpstr>
      <vt:lpstr>Selection, load management, integration, retrieval</vt:lpstr>
      <vt:lpstr>PSLC Vision</vt:lpstr>
      <vt:lpstr>What is Robust Learning?</vt:lpstr>
      <vt:lpstr>Knowledge Components</vt:lpstr>
      <vt:lpstr>KCs vary in generality, explicitness &amp; discoverability</vt:lpstr>
      <vt:lpstr>Examples of kinds of KCs</vt:lpstr>
      <vt:lpstr>Kinds of KCs vary in complexity &amp; thus require different learning processes …</vt:lpstr>
      <vt:lpstr>KLI allows for general knowledge components for  sense-making, motivation, social intelligence</vt:lpstr>
      <vt:lpstr>Chapter 2 Objectives Summary</vt:lpstr>
      <vt:lpstr>KLI Summary</vt:lpstr>
      <vt:lpstr>Class Activities</vt:lpstr>
      <vt:lpstr>Class activity 2</vt:lpstr>
      <vt:lpstr>Assignment for next time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dc:creator>
  <cp:lastModifiedBy>Ken Koedinger</cp:lastModifiedBy>
  <cp:revision>385</cp:revision>
  <cp:lastPrinted>2013-08-29T17:19:44Z</cp:lastPrinted>
  <dcterms:created xsi:type="dcterms:W3CDTF">2013-09-05T14:35:26Z</dcterms:created>
  <dcterms:modified xsi:type="dcterms:W3CDTF">2013-09-05T14:35:48Z</dcterms:modified>
</cp:coreProperties>
</file>