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vml" ContentType="application/vnd.openxmlformats-officedocument.vmlDrawing"/>
  <Default Extension="rels" ContentType="application/vnd.openxmlformats-package.relationships+xml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embeddings/oleObject1.bin" ContentType="application/vnd.openxmlformats-officedocument.oleObject"/>
  <Override PartName="/ppt/notesSlides/notesSlide7.xml" ContentType="application/vnd.openxmlformats-officedocument.presentationml.notesSlide+xml"/>
  <Override PartName="/ppt/embeddings/oleObject2.bin" ContentType="application/vnd.openxmlformats-officedocument.oleObject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embeddings/oleObject3.bin" ContentType="application/vnd.openxmlformats-officedocument.oleObject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6" r:id="rId1"/>
  </p:sldMasterIdLst>
  <p:notesMasterIdLst>
    <p:notesMasterId r:id="rId36"/>
  </p:notesMasterIdLst>
  <p:handoutMasterIdLst>
    <p:handoutMasterId r:id="rId37"/>
  </p:handoutMasterIdLst>
  <p:sldIdLst>
    <p:sldId id="859" r:id="rId2"/>
    <p:sldId id="863" r:id="rId3"/>
    <p:sldId id="865" r:id="rId4"/>
    <p:sldId id="886" r:id="rId5"/>
    <p:sldId id="899" r:id="rId6"/>
    <p:sldId id="889" r:id="rId7"/>
    <p:sldId id="891" r:id="rId8"/>
    <p:sldId id="896" r:id="rId9"/>
    <p:sldId id="897" r:id="rId10"/>
    <p:sldId id="898" r:id="rId11"/>
    <p:sldId id="868" r:id="rId12"/>
    <p:sldId id="887" r:id="rId13"/>
    <p:sldId id="864" r:id="rId14"/>
    <p:sldId id="894" r:id="rId15"/>
    <p:sldId id="895" r:id="rId16"/>
    <p:sldId id="876" r:id="rId17"/>
    <p:sldId id="869" r:id="rId18"/>
    <p:sldId id="870" r:id="rId19"/>
    <p:sldId id="871" r:id="rId20"/>
    <p:sldId id="872" r:id="rId21"/>
    <p:sldId id="880" r:id="rId22"/>
    <p:sldId id="881" r:id="rId23"/>
    <p:sldId id="882" r:id="rId24"/>
    <p:sldId id="874" r:id="rId25"/>
    <p:sldId id="883" r:id="rId26"/>
    <p:sldId id="873" r:id="rId27"/>
    <p:sldId id="875" r:id="rId28"/>
    <p:sldId id="877" r:id="rId29"/>
    <p:sldId id="878" r:id="rId30"/>
    <p:sldId id="879" r:id="rId31"/>
    <p:sldId id="885" r:id="rId32"/>
    <p:sldId id="892" r:id="rId33"/>
    <p:sldId id="893" r:id="rId34"/>
    <p:sldId id="888" r:id="rId3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en Koedinger" initials="K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DDFF"/>
    <a:srgbClr val="008000"/>
    <a:srgbClr val="00CC00"/>
    <a:srgbClr val="009900"/>
    <a:srgbClr val="FF0000"/>
    <a:srgbClr val="CCFFCC"/>
    <a:srgbClr val="339933"/>
    <a:srgbClr val="FFFFCC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22" autoAdjust="0"/>
    <p:restoredTop sz="87013" autoAdjust="0"/>
  </p:normalViewPr>
  <p:slideViewPr>
    <p:cSldViewPr snapToGrid="0">
      <p:cViewPr varScale="1">
        <p:scale>
          <a:sx n="74" d="100"/>
          <a:sy n="74" d="100"/>
        </p:scale>
        <p:origin x="-64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handoutMaster" Target="handoutMasters/handoutMaster1.xml"/><Relationship Id="rId38" Type="http://schemas.openxmlformats.org/officeDocument/2006/relationships/printerSettings" Target="printerSettings/printerSettings1.bin"/><Relationship Id="rId39" Type="http://schemas.openxmlformats.org/officeDocument/2006/relationships/commentAuthors" Target="commentAuthors.xml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25A9B6F5-9872-494C-98E8-50B22C72B9D1}" type="datetimeFigureOut">
              <a:rPr lang="en-US"/>
              <a:pPr>
                <a:defRPr/>
              </a:pPr>
              <a:t>9/17/15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7AF5CCC6-22B8-4641-886E-81DE612D1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06887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1FB4182-7140-4311-A13D-1A2B0929463C}" type="datetimeFigureOut">
              <a:rPr lang="en-US"/>
              <a:pPr>
                <a:defRPr/>
              </a:pPr>
              <a:t>9/17/15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B7BB70B-E9ED-4118-B081-36010168C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0460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DE10C2-37A7-4496-8C01-687BECC5D7E9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dirty="0" smtClean="0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468541-B5B3-8640-911E-0E41F0D8C9BD}" type="slidenum">
              <a:rPr lang="en-US"/>
              <a:pPr/>
              <a:t>22</a:t>
            </a:fld>
            <a:endParaRPr lang="en-US"/>
          </a:p>
        </p:txBody>
      </p:sp>
      <p:sp>
        <p:nvSpPr>
          <p:cNvPr id="6676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76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AA4513-E38F-2C41-BEC4-71A8B08DDF16}" type="slidenum">
              <a:rPr lang="en-US"/>
              <a:pPr/>
              <a:t>23</a:t>
            </a:fld>
            <a:endParaRPr lang="en-US"/>
          </a:p>
        </p:txBody>
      </p:sp>
      <p:sp>
        <p:nvSpPr>
          <p:cNvPr id="7168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6A90024-CE5A-4B4E-BA9A-D6923190FADC}" type="slidenum">
              <a:rPr lang="en-US"/>
              <a:pPr/>
              <a:t>24</a:t>
            </a:fld>
            <a:endParaRPr lang="en-US"/>
          </a:p>
        </p:txBody>
      </p:sp>
      <p:sp>
        <p:nvSpPr>
          <p:cNvPr id="77005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0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460375"/>
            <a:ext cx="5114925" cy="3836988"/>
          </a:xfrm>
          <a:solidFill>
            <a:srgbClr val="FFFFFF"/>
          </a:solidFill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xfrm>
            <a:off x="762000" y="4527240"/>
            <a:ext cx="5410200" cy="3930961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46BA5DD-4A75-DF45-939D-FB3595BB74C5}" type="slidenum">
              <a:rPr lang="en-US"/>
              <a:pPr/>
              <a:t>27</a:t>
            </a:fld>
            <a:endParaRPr lang="en-US"/>
          </a:p>
        </p:txBody>
      </p:sp>
      <p:sp>
        <p:nvSpPr>
          <p:cNvPr id="77209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7E41F7-9AC3-DF49-97CF-72F1E7A40702}" type="slidenum">
              <a:rPr lang="en-US"/>
              <a:pPr/>
              <a:t>28</a:t>
            </a:fld>
            <a:endParaRPr lang="en-US"/>
          </a:p>
        </p:txBody>
      </p:sp>
      <p:sp>
        <p:nvSpPr>
          <p:cNvPr id="76390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DBB28A-BC23-994E-8624-6B2A662EBA9A}" type="slidenum">
              <a:rPr lang="en-US"/>
              <a:pPr/>
              <a:t>29</a:t>
            </a:fld>
            <a:endParaRPr lang="en-US"/>
          </a:p>
        </p:txBody>
      </p:sp>
      <p:sp>
        <p:nvSpPr>
          <p:cNvPr id="76595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59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17BB3A5-99E6-4B49-AB79-874384A116F2}" type="slidenum">
              <a:rPr lang="en-US"/>
              <a:pPr/>
              <a:t>30</a:t>
            </a:fld>
            <a:endParaRPr lang="en-US"/>
          </a:p>
        </p:txBody>
      </p:sp>
      <p:sp>
        <p:nvSpPr>
          <p:cNvPr id="76800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0B61E1-B9B0-0C4C-B08F-A687BA929CE9}" type="slidenum">
              <a:rPr lang="en-US"/>
              <a:pPr/>
              <a:t>9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Perhaps insert a slide with Figure 1 on it (diagram)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4399E4-559F-F240-AF0D-0FB940FC3D44}" type="slidenum">
              <a:rPr lang="en-US"/>
              <a:pPr/>
              <a:t>10</a:t>
            </a:fld>
            <a:endParaRPr lang="en-US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7BB70B-E9ED-4118-B081-36010168CF09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88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460375"/>
            <a:ext cx="5114925" cy="3836988"/>
          </a:xfrm>
          <a:solidFill>
            <a:srgbClr val="FFFFFF"/>
          </a:solidFill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xfrm>
            <a:off x="762000" y="4527240"/>
            <a:ext cx="5410200" cy="3930961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000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460375"/>
            <a:ext cx="5114925" cy="3836988"/>
          </a:xfrm>
          <a:solidFill>
            <a:srgbClr val="FFFFFF"/>
          </a:solidFill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xfrm>
            <a:off x="762000" y="4527240"/>
            <a:ext cx="5410200" cy="3930961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endParaRPr lang="en-US" sz="20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460375"/>
            <a:ext cx="5114925" cy="3836988"/>
          </a:xfrm>
          <a:solidFill>
            <a:srgbClr val="FFFFFF"/>
          </a:solidFill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xfrm>
            <a:off x="762000" y="4527240"/>
            <a:ext cx="5410200" cy="3930961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71538" y="460375"/>
            <a:ext cx="5114925" cy="3836988"/>
          </a:xfrm>
          <a:solidFill>
            <a:srgbClr val="FFFFFF"/>
          </a:solidFill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xfrm>
            <a:off x="762000" y="4527240"/>
            <a:ext cx="5410200" cy="3930961"/>
          </a:xfrm>
          <a:noFill/>
          <a:ln>
            <a:solidFill>
              <a:srgbClr val="000000"/>
            </a:solidFill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E6DC94-7F41-854B-ADCD-6702397451B8}" type="slidenum">
              <a:rPr lang="en-US"/>
              <a:pPr/>
              <a:t>21</a:t>
            </a:fld>
            <a:endParaRPr lang="en-US"/>
          </a:p>
        </p:txBody>
      </p:sp>
      <p:sp>
        <p:nvSpPr>
          <p:cNvPr id="6666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66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073D82-C220-934F-9E6D-860C8C9965B3}" type="datetime1">
              <a:rPr lang="en-US" smtClean="0"/>
              <a:pPr>
                <a:defRPr/>
              </a:pPr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FDEDB-F522-461C-B467-1CC788D594E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3A2ADE5-5F61-8D41-B6D3-8E92DB64D57C}" type="datetime1">
              <a:rPr lang="en-US" smtClean="0"/>
              <a:pPr>
                <a:defRPr/>
              </a:pPr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8255B5-A3B7-40AD-984B-A4E54128D15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449FDA-83B7-CF46-9A18-4E7788CAC302}" type="datetime1">
              <a:rPr lang="en-US" smtClean="0"/>
              <a:pPr>
                <a:defRPr/>
              </a:pPr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E18124-0E20-4CB6-8B6C-EE549E83E4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52400" y="47625"/>
            <a:ext cx="7391400" cy="57737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848600" y="6591300"/>
            <a:ext cx="12954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DF7A11-74F6-408A-9310-00C606FAA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9050" y="228600"/>
            <a:ext cx="762635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600200"/>
            <a:ext cx="37338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81600" y="1600200"/>
            <a:ext cx="37338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81600" y="3810000"/>
            <a:ext cx="37338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887A91B-10D6-6141-8078-B8AEE0BA57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651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554CB7-7FED-FA47-9025-73AD2B53F608}" type="datetime1">
              <a:rPr lang="en-US" smtClean="0"/>
              <a:pPr>
                <a:defRPr/>
              </a:pPr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8F1E01-8864-5940-943B-5E545409B1F1}" type="datetime1">
              <a:rPr lang="en-US" smtClean="0"/>
              <a:pPr>
                <a:defRPr/>
              </a:pPr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5AB66C-50F8-473B-BE5D-BD9AA9CA0F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232AF8-1483-1546-8A59-B801B6C5A975}" type="datetime1">
              <a:rPr lang="en-US" smtClean="0"/>
              <a:pPr>
                <a:defRPr/>
              </a:pPr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7E9F4-65A3-4043-B85F-301B029EE34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B6EA8B-E2E2-954D-BDEF-15A64C522F4A}" type="datetime1">
              <a:rPr lang="en-US" smtClean="0"/>
              <a:pPr>
                <a:defRPr/>
              </a:pPr>
              <a:t>9/17/15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6AC14-D5B3-498B-B3F1-2D088530B0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D9BAC6-B2A1-184E-A465-520349CEF764}" type="datetime1">
              <a:rPr lang="en-US" smtClean="0"/>
              <a:pPr>
                <a:defRPr/>
              </a:pPr>
              <a:t>9/17/15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91E608-2B34-4876-9C98-E4993BBE6DD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90E998-6B5B-1148-AB3A-DCBE41DE5304}" type="datetime1">
              <a:rPr lang="en-US" smtClean="0"/>
              <a:pPr>
                <a:defRPr/>
              </a:pPr>
              <a:t>9/17/15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DC2F69-973B-48A8-817F-5E93F1CF368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78A520-85E3-FF49-A85F-2B32B0A196E1}" type="datetime1">
              <a:rPr lang="en-US" smtClean="0"/>
              <a:pPr>
                <a:defRPr/>
              </a:pPr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117396-2978-4558-88EC-8946A9EBC36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228B88-86E9-4341-9108-ED2EF19F3698}" type="datetime1">
              <a:rPr lang="en-US" smtClean="0"/>
              <a:pPr>
                <a:defRPr/>
              </a:pPr>
              <a:t>9/17/15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2BD62EC-881C-4A90-A475-5A48B82CA4E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2632" y="274638"/>
            <a:ext cx="794133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632" y="1600200"/>
            <a:ext cx="794133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457AD7E-2F03-1547-A225-0496925187B5}" type="datetime1">
              <a:rPr lang="en-US" smtClean="0"/>
              <a:pPr>
                <a:defRPr/>
              </a:pPr>
              <a:t>9/17/15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8D6E76E-4D89-DC48-8008-B7B0FE0ACEE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7" r:id="rId1"/>
    <p:sldLayoutId id="2147484508" r:id="rId2"/>
    <p:sldLayoutId id="2147484509" r:id="rId3"/>
    <p:sldLayoutId id="2147484510" r:id="rId4"/>
    <p:sldLayoutId id="2147484511" r:id="rId5"/>
    <p:sldLayoutId id="2147484512" r:id="rId6"/>
    <p:sldLayoutId id="2147484513" r:id="rId7"/>
    <p:sldLayoutId id="2147484514" r:id="rId8"/>
    <p:sldLayoutId id="2147484515" r:id="rId9"/>
    <p:sldLayoutId id="2147484516" r:id="rId10"/>
    <p:sldLayoutId id="2147484517" r:id="rId11"/>
    <p:sldLayoutId id="2147484518" r:id="rId12"/>
    <p:sldLayoutId id="2147484519" r:id="rId13"/>
    <p:sldLayoutId id="2147484520" r:id="rId14"/>
    <p:sldLayoutId id="2147484521" r:id="rId1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oleObject" Target="../embeddings/oleObject1.bin"/><Relationship Id="rId5" Type="http://schemas.openxmlformats.org/officeDocument/2006/relationships/oleObject" Target="../embeddings/Microsoft_Word_97_-_2004_Document1.doc"/><Relationship Id="rId6" Type="http://schemas.openxmlformats.org/officeDocument/2006/relationships/image" Target="../media/image13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2.bin"/><Relationship Id="rId5" Type="http://schemas.openxmlformats.org/officeDocument/2006/relationships/oleObject" Target="../embeddings/Microsoft_Word_97_-_2004_Document2.doc"/><Relationship Id="rId6" Type="http://schemas.openxmlformats.org/officeDocument/2006/relationships/image" Target="../media/image1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4" Type="http://schemas.openxmlformats.org/officeDocument/2006/relationships/oleObject" Target="../embeddings/oleObject3.bin"/><Relationship Id="rId5" Type="http://schemas.openxmlformats.org/officeDocument/2006/relationships/oleObject" Target="../embeddings/Microsoft_Word_97_-_2004_Document3.doc"/><Relationship Id="rId6" Type="http://schemas.openxmlformats.org/officeDocument/2006/relationships/image" Target="../media/image13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/>
          <p:cNvPicPr>
            <a:picLocks noChangeAspect="1" noChangeArrowheads="1"/>
          </p:cNvPicPr>
          <p:nvPr/>
        </p:nvPicPr>
        <p:blipFill>
          <a:blip r:embed="rId3"/>
          <a:srcRect t="15800"/>
          <a:stretch>
            <a:fillRect/>
          </a:stretch>
        </p:blipFill>
        <p:spPr bwMode="auto">
          <a:xfrm>
            <a:off x="5226237" y="2209800"/>
            <a:ext cx="2850963" cy="334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le 10"/>
          <p:cNvSpPr>
            <a:spLocks noGrp="1"/>
          </p:cNvSpPr>
          <p:nvPr>
            <p:ph type="ctrTitle"/>
          </p:nvPr>
        </p:nvSpPr>
        <p:spPr>
          <a:xfrm>
            <a:off x="990600" y="892175"/>
            <a:ext cx="7772400" cy="14700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dirty="0" smtClean="0"/>
              <a:t>Applying the Multimedia Principle: Use Words and Graphics Rather than Words Alone</a:t>
            </a:r>
            <a:br>
              <a:rPr lang="en-US" dirty="0" smtClean="0"/>
            </a:br>
            <a:r>
              <a:rPr lang="en-US" sz="5400" dirty="0"/>
              <a:t>Chapter</a:t>
            </a:r>
            <a:r>
              <a:rPr lang="en-US" sz="5400" dirty="0" smtClean="0"/>
              <a:t> 4</a:t>
            </a:r>
            <a:endParaRPr lang="en-US" dirty="0"/>
          </a:p>
        </p:txBody>
      </p:sp>
      <p:sp>
        <p:nvSpPr>
          <p:cNvPr id="12" name="Subtitle 11"/>
          <p:cNvSpPr>
            <a:spLocks noGrp="1"/>
          </p:cNvSpPr>
          <p:nvPr>
            <p:ph type="subTitle" idx="1"/>
          </p:nvPr>
        </p:nvSpPr>
        <p:spPr>
          <a:xfrm>
            <a:off x="990600" y="3276600"/>
            <a:ext cx="4419600" cy="1752600"/>
          </a:xfrm>
        </p:spPr>
        <p:txBody>
          <a:bodyPr/>
          <a:lstStyle/>
          <a:p>
            <a:r>
              <a:rPr lang="en-US" dirty="0" smtClean="0"/>
              <a:t>Ken Koedinger</a:t>
            </a:r>
          </a:p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2FDEDB-F522-461C-B467-1CC788D594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625C-CA23-F64E-9198-70BD89473A52}" type="slidenum">
              <a:rPr lang="en-US"/>
              <a:pPr/>
              <a:t>10</a:t>
            </a:fld>
            <a:endParaRPr lang="en-US"/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2642" y="444626"/>
            <a:ext cx="7957570" cy="1143000"/>
          </a:xfrm>
        </p:spPr>
        <p:txBody>
          <a:bodyPr>
            <a:normAutofit/>
          </a:bodyPr>
          <a:lstStyle/>
          <a:p>
            <a:r>
              <a:rPr lang="en-US" dirty="0"/>
              <a:t>Results: Transfer and </a:t>
            </a:r>
            <a:r>
              <a:rPr lang="en-US" dirty="0" smtClean="0"/>
              <a:t>Recognition</a:t>
            </a:r>
            <a:endParaRPr 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10000" cy="4557714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Illustrations group </a:t>
            </a:r>
            <a:r>
              <a:rPr lang="en-US" sz="2800" b="1" dirty="0">
                <a:solidFill>
                  <a:srgbClr val="EC080B"/>
                </a:solidFill>
              </a:rPr>
              <a:t>&gt;</a:t>
            </a:r>
            <a:r>
              <a:rPr lang="en-US" sz="2800" b="1" dirty="0"/>
              <a:t> </a:t>
            </a:r>
            <a:r>
              <a:rPr lang="en-US" sz="2800" dirty="0"/>
              <a:t>no illustrations group on transfer scores;      </a:t>
            </a:r>
            <a:r>
              <a:rPr lang="en-US" sz="2800" b="1" i="1" dirty="0">
                <a:solidFill>
                  <a:srgbClr val="EC080B"/>
                </a:solidFill>
              </a:rPr>
              <a:t>p </a:t>
            </a:r>
            <a:r>
              <a:rPr lang="en-US" sz="2800" b="1" dirty="0">
                <a:solidFill>
                  <a:srgbClr val="EC080B"/>
                </a:solidFill>
              </a:rPr>
              <a:t>=.01</a:t>
            </a:r>
            <a:r>
              <a:rPr lang="en-US" sz="2800" i="1" dirty="0"/>
              <a:t>	</a:t>
            </a:r>
            <a:endParaRPr lang="en-US" sz="2800" dirty="0"/>
          </a:p>
          <a:p>
            <a:r>
              <a:rPr lang="en-US" sz="2800" dirty="0"/>
              <a:t>Illustrations group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EC080B"/>
                </a:solidFill>
              </a:rPr>
              <a:t>=</a:t>
            </a:r>
            <a:r>
              <a:rPr lang="en-US" sz="2800" dirty="0"/>
              <a:t> no illustrations group on </a:t>
            </a:r>
            <a:r>
              <a:rPr lang="en-US" sz="2800" dirty="0" smtClean="0"/>
              <a:t>verbatim recognition</a:t>
            </a:r>
          </a:p>
          <a:p>
            <a:pPr marL="0" indent="0">
              <a:buNone/>
            </a:pPr>
            <a:r>
              <a:rPr lang="en-US" sz="2800" i="1" dirty="0" smtClean="0"/>
              <a:t>Multimedia helps learning of principles not facts</a:t>
            </a:r>
          </a:p>
          <a:p>
            <a:pPr marL="0" indent="0">
              <a:buNone/>
            </a:pPr>
            <a:endParaRPr lang="en-US" sz="2800" dirty="0"/>
          </a:p>
        </p:txBody>
      </p:sp>
      <p:pic>
        <p:nvPicPr>
          <p:cNvPr id="14341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93095" y="1868025"/>
            <a:ext cx="3316287" cy="4114800"/>
          </a:xfrm>
          <a:noFill/>
          <a:ln/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8639" y="2476875"/>
            <a:ext cx="13970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83175"/>
            <a:ext cx="3556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3717" y="5809572"/>
            <a:ext cx="2870283" cy="104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5707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1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052513"/>
            <a:ext cx="7086600" cy="739775"/>
          </a:xfrm>
        </p:spPr>
        <p:txBody>
          <a:bodyPr>
            <a:normAutofit fontScale="90000"/>
          </a:bodyPr>
          <a:lstStyle/>
          <a:p>
            <a:r>
              <a:rPr lang="en-US" altLang="ko-KR" b="1">
                <a:ea typeface="굴림" charset="-127"/>
                <a:cs typeface="굴림" charset="-127"/>
              </a:rPr>
              <a:t>Scientific Evidence That Principles Really Work</a:t>
            </a:r>
          </a:p>
        </p:txBody>
      </p:sp>
      <p:graphicFrame>
        <p:nvGraphicFramePr>
          <p:cNvPr id="988207" name="Group 47"/>
          <p:cNvGraphicFramePr>
            <a:graphicFrameLocks noGrp="1"/>
          </p:cNvGraphicFramePr>
          <p:nvPr>
            <p:ph idx="1"/>
          </p:nvPr>
        </p:nvGraphicFramePr>
        <p:xfrm>
          <a:off x="395288" y="2492375"/>
          <a:ext cx="7993062" cy="3696336"/>
        </p:xfrm>
        <a:graphic>
          <a:graphicData uri="http://schemas.openxmlformats.org/drawingml/2006/table">
            <a:tbl>
              <a:tblPr/>
              <a:tblGrid>
                <a:gridCol w="2232025"/>
                <a:gridCol w="1765300"/>
                <a:gridCol w="1997075"/>
                <a:gridCol w="1998662"/>
              </a:tblGrid>
              <a:tr h="4460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Principle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Percent Gain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Effect Size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Number of Tests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Multimedia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1.50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9 of 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Contiguity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1.20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5 of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Coherence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10 of 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Modality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1.17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4 of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Redundancy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1.24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2 of 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94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Personalization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1.24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altLang="ko-K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5 of 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88205" name="Text Box 45"/>
          <p:cNvSpPr txBox="1">
            <a:spLocks noChangeArrowheads="1"/>
          </p:cNvSpPr>
          <p:nvPr/>
        </p:nvSpPr>
        <p:spPr bwMode="auto">
          <a:xfrm>
            <a:off x="250825" y="2133600"/>
            <a:ext cx="86423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ko-KR" sz="1600">
                <a:latin typeface="Arial" charset="0"/>
              </a:rPr>
              <a:t>Summary of Research Results from the Six Media Elements Principles.  (From Mayer, 2001)</a:t>
            </a:r>
          </a:p>
        </p:txBody>
      </p:sp>
      <p:sp>
        <p:nvSpPr>
          <p:cNvPr id="988206" name="Text Box 46"/>
          <p:cNvSpPr txBox="1">
            <a:spLocks noChangeArrowheads="1"/>
          </p:cNvSpPr>
          <p:nvPr/>
        </p:nvSpPr>
        <p:spPr bwMode="auto">
          <a:xfrm>
            <a:off x="395288" y="6381750"/>
            <a:ext cx="80645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ko-KR" altLang="en-US" sz="1400">
                <a:latin typeface="Arial" charset="0"/>
                <a:ea typeface="AppleMyungjo" charset="-127"/>
                <a:cs typeface="AppleMyungjo" charset="-127"/>
              </a:rPr>
              <a:t>* </a:t>
            </a:r>
            <a:r>
              <a:rPr lang="en-US" altLang="ko-KR" sz="1400">
                <a:latin typeface="Arial" charset="0"/>
              </a:rPr>
              <a:t>Used similar instructional materials in the s</a:t>
            </a:r>
            <a:r>
              <a:rPr lang="en-US" altLang="ko-KR" sz="1400">
                <a:latin typeface="Arial" charset="0"/>
                <a:ea typeface="굴림" charset="-127"/>
                <a:cs typeface="굴림" charset="-127"/>
              </a:rPr>
              <a:t>am</a:t>
            </a:r>
            <a:r>
              <a:rPr lang="en-US" altLang="ko-KR" sz="1400">
                <a:latin typeface="Arial" charset="0"/>
              </a:rPr>
              <a:t>e lab.</a:t>
            </a:r>
          </a:p>
        </p:txBody>
      </p:sp>
    </p:spTree>
  </p:cSld>
  <p:clrMapOvr>
    <a:masterClrMapping/>
  </p:clrMapOvr>
  <p:transition xmlns:p14="http://schemas.microsoft.com/office/powerpoint/2010/main" spd="med">
    <p:wipe dir="r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Multimedia Principle</a:t>
            </a:r>
          </a:p>
        </p:txBody>
      </p:sp>
      <p:sp>
        <p:nvSpPr>
          <p:cNvPr id="9809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dirty="0"/>
              <a:t>Which is better for student learning? </a:t>
            </a:r>
          </a:p>
          <a:p>
            <a:pPr lvl="1">
              <a:buFontTx/>
              <a:buNone/>
            </a:pPr>
            <a:r>
              <a:rPr lang="en-US" sz="2000" dirty="0"/>
              <a:t>A. Learning from words and pictures</a:t>
            </a:r>
          </a:p>
          <a:p>
            <a:pPr lvl="1">
              <a:buFontTx/>
              <a:buNone/>
            </a:pPr>
            <a:r>
              <a:rPr lang="en-US" sz="2000" dirty="0"/>
              <a:t>B. Learning from words alone</a:t>
            </a:r>
          </a:p>
          <a:p>
            <a:pPr lvl="1">
              <a:buFontTx/>
              <a:buNone/>
            </a:pPr>
            <a:r>
              <a:rPr lang="en-US" sz="2000" dirty="0"/>
              <a:t>Example: Description of how lightning works with or without a graphic</a:t>
            </a:r>
          </a:p>
          <a:p>
            <a:pPr>
              <a:buFontTx/>
              <a:buNone/>
            </a:pPr>
            <a:r>
              <a:rPr lang="en-US" sz="2400" dirty="0"/>
              <a:t>A. Words &amp; pictures</a:t>
            </a:r>
          </a:p>
          <a:p>
            <a:pPr>
              <a:buFontTx/>
              <a:buNone/>
            </a:pPr>
            <a:r>
              <a:rPr lang="en-US" sz="2400" i="1" dirty="0"/>
              <a:t>Why?</a:t>
            </a:r>
          </a:p>
          <a:p>
            <a:pPr>
              <a:buFontTx/>
              <a:buNone/>
            </a:pPr>
            <a:r>
              <a:rPr lang="en-US" sz="2400" dirty="0"/>
              <a:t>Students can mentally build both a verbal &amp; pictorial model &amp; then make connections between them</a:t>
            </a:r>
          </a:p>
        </p:txBody>
      </p:sp>
    </p:spTree>
    <p:extLst>
      <p:ext uri="{BB962C8B-B14F-4D97-AF65-F5344CB8AC3E}">
        <p14:creationId xmlns:p14="http://schemas.microsoft.com/office/powerpoint/2010/main" val="2551376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09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09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0997" grpId="0" uiExpand="1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970" name="Text Box 2"/>
          <p:cNvSpPr txBox="1">
            <a:spLocks noChangeArrowheads="1"/>
          </p:cNvSpPr>
          <p:nvPr/>
        </p:nvSpPr>
        <p:spPr bwMode="auto">
          <a:xfrm>
            <a:off x="1295400" y="1600200"/>
            <a:ext cx="6858000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endParaRPr lang="en-US">
              <a:latin typeface="Times" charset="0"/>
            </a:endParaRPr>
          </a:p>
          <a:p>
            <a:pPr algn="just">
              <a:spcBef>
                <a:spcPct val="50000"/>
              </a:spcBef>
            </a:pPr>
            <a:endParaRPr lang="en-US">
              <a:latin typeface="Times" charset="0"/>
            </a:endParaRPr>
          </a:p>
        </p:txBody>
      </p:sp>
      <p:sp>
        <p:nvSpPr>
          <p:cNvPr id="979972" name="Text Box 4"/>
          <p:cNvSpPr txBox="1">
            <a:spLocks noChangeArrowheads="1"/>
          </p:cNvSpPr>
          <p:nvPr/>
        </p:nvSpPr>
        <p:spPr bwMode="auto">
          <a:xfrm>
            <a:off x="1295400" y="4114800"/>
            <a:ext cx="97155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Times" charset="0"/>
              </a:rPr>
              <a:t>Narration</a:t>
            </a:r>
            <a:endParaRPr lang="en-US">
              <a:latin typeface="Times" charset="0"/>
            </a:endParaRPr>
          </a:p>
        </p:txBody>
      </p:sp>
      <p:sp>
        <p:nvSpPr>
          <p:cNvPr id="979973" name="Line 5"/>
          <p:cNvSpPr>
            <a:spLocks noChangeShapeType="1"/>
          </p:cNvSpPr>
          <p:nvPr/>
        </p:nvSpPr>
        <p:spPr bwMode="auto">
          <a:xfrm>
            <a:off x="2286000" y="4267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9974" name="Text Box 6"/>
          <p:cNvSpPr txBox="1">
            <a:spLocks noChangeArrowheads="1"/>
          </p:cNvSpPr>
          <p:nvPr/>
        </p:nvSpPr>
        <p:spPr bwMode="auto">
          <a:xfrm>
            <a:off x="2971800" y="4114800"/>
            <a:ext cx="13716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Times" charset="0"/>
              </a:rPr>
              <a:t>Auditory WM</a:t>
            </a:r>
            <a:endParaRPr lang="en-US" sz="1800">
              <a:latin typeface="Times" charset="0"/>
            </a:endParaRPr>
          </a:p>
        </p:txBody>
      </p:sp>
      <p:sp>
        <p:nvSpPr>
          <p:cNvPr id="979975" name="Text Box 7"/>
          <p:cNvSpPr txBox="1">
            <a:spLocks noChangeArrowheads="1"/>
          </p:cNvSpPr>
          <p:nvPr/>
        </p:nvSpPr>
        <p:spPr bwMode="auto">
          <a:xfrm>
            <a:off x="1295400" y="5257800"/>
            <a:ext cx="1063625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Times" charset="0"/>
              </a:rPr>
              <a:t>Animation</a:t>
            </a:r>
            <a:endParaRPr lang="en-US">
              <a:latin typeface="Times" charset="0"/>
            </a:endParaRPr>
          </a:p>
        </p:txBody>
      </p:sp>
      <p:sp>
        <p:nvSpPr>
          <p:cNvPr id="979976" name="Line 8"/>
          <p:cNvSpPr>
            <a:spLocks noChangeShapeType="1"/>
          </p:cNvSpPr>
          <p:nvPr/>
        </p:nvSpPr>
        <p:spPr bwMode="auto">
          <a:xfrm>
            <a:off x="2362200" y="5410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9977" name="Text Box 9"/>
          <p:cNvSpPr txBox="1">
            <a:spLocks noChangeArrowheads="1"/>
          </p:cNvSpPr>
          <p:nvPr/>
        </p:nvSpPr>
        <p:spPr bwMode="auto">
          <a:xfrm>
            <a:off x="2971800" y="5257800"/>
            <a:ext cx="12192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Times" charset="0"/>
              </a:rPr>
              <a:t>Visual WM</a:t>
            </a:r>
          </a:p>
        </p:txBody>
      </p:sp>
      <p:sp>
        <p:nvSpPr>
          <p:cNvPr id="979978" name="Line 10"/>
          <p:cNvSpPr>
            <a:spLocks noChangeShapeType="1"/>
          </p:cNvSpPr>
          <p:nvPr/>
        </p:nvSpPr>
        <p:spPr bwMode="auto">
          <a:xfrm flipV="1">
            <a:off x="4191000" y="4648200"/>
            <a:ext cx="1143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9979" name="Line 11"/>
          <p:cNvSpPr>
            <a:spLocks noChangeShapeType="1"/>
          </p:cNvSpPr>
          <p:nvPr/>
        </p:nvSpPr>
        <p:spPr bwMode="auto">
          <a:xfrm>
            <a:off x="4343400" y="4267200"/>
            <a:ext cx="990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9980" name="Text Box 12"/>
          <p:cNvSpPr txBox="1">
            <a:spLocks noChangeArrowheads="1"/>
          </p:cNvSpPr>
          <p:nvPr/>
        </p:nvSpPr>
        <p:spPr bwMode="auto">
          <a:xfrm>
            <a:off x="5334000" y="4419600"/>
            <a:ext cx="16764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Times" charset="0"/>
              </a:rPr>
              <a:t>Build Referential Connections </a:t>
            </a:r>
            <a:endParaRPr lang="en-US">
              <a:latin typeface="Times" charset="0"/>
            </a:endParaRPr>
          </a:p>
        </p:txBody>
      </p:sp>
      <p:sp>
        <p:nvSpPr>
          <p:cNvPr id="979981" name="Text Box 13"/>
          <p:cNvSpPr txBox="1">
            <a:spLocks noChangeArrowheads="1"/>
          </p:cNvSpPr>
          <p:nvPr/>
        </p:nvSpPr>
        <p:spPr bwMode="auto">
          <a:xfrm>
            <a:off x="1295400" y="4724400"/>
            <a:ext cx="1447800" cy="346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Times" charset="0"/>
              </a:rPr>
              <a:t>OnScreen Text</a:t>
            </a:r>
            <a:endParaRPr lang="en-US">
              <a:latin typeface="Times" charset="0"/>
            </a:endParaRPr>
          </a:p>
        </p:txBody>
      </p:sp>
      <p:sp>
        <p:nvSpPr>
          <p:cNvPr id="979982" name="Line 14"/>
          <p:cNvSpPr>
            <a:spLocks noChangeShapeType="1"/>
          </p:cNvSpPr>
          <p:nvPr/>
        </p:nvSpPr>
        <p:spPr bwMode="auto">
          <a:xfrm>
            <a:off x="2743200" y="4876800"/>
            <a:ext cx="228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9985" name="Text Box 17"/>
          <p:cNvSpPr txBox="1">
            <a:spLocks noChangeArrowheads="1"/>
          </p:cNvSpPr>
          <p:nvPr/>
        </p:nvSpPr>
        <p:spPr bwMode="auto">
          <a:xfrm>
            <a:off x="7543800" y="4419600"/>
            <a:ext cx="1143000" cy="590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1600">
                <a:latin typeface="Times" charset="0"/>
              </a:rPr>
              <a:t>Long Term Memory</a:t>
            </a:r>
            <a:endParaRPr lang="en-US">
              <a:latin typeface="Times" charset="0"/>
            </a:endParaRPr>
          </a:p>
        </p:txBody>
      </p:sp>
      <p:sp>
        <p:nvSpPr>
          <p:cNvPr id="979986" name="Line 18"/>
          <p:cNvSpPr>
            <a:spLocks noChangeShapeType="1"/>
          </p:cNvSpPr>
          <p:nvPr/>
        </p:nvSpPr>
        <p:spPr bwMode="auto">
          <a:xfrm flipV="1">
            <a:off x="7010400" y="4724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79987" name="Rectangle 19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Cognitive Processing of Instructional Materials</a:t>
            </a:r>
          </a:p>
        </p:txBody>
      </p:sp>
      <p:sp>
        <p:nvSpPr>
          <p:cNvPr id="979988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930400"/>
          </a:xfrm>
        </p:spPr>
        <p:txBody>
          <a:bodyPr/>
          <a:lstStyle/>
          <a:p>
            <a:r>
              <a:rPr lang="en-US" sz="2000"/>
              <a:t>Instructional material is:</a:t>
            </a:r>
          </a:p>
          <a:p>
            <a:pPr lvl="1"/>
            <a:r>
              <a:rPr lang="en-US" sz="1800"/>
              <a:t>Processed by our eyes or ears</a:t>
            </a:r>
          </a:p>
          <a:p>
            <a:pPr lvl="1"/>
            <a:r>
              <a:rPr lang="en-US" sz="1800"/>
              <a:t>Stored in corresponding working memory (WM)</a:t>
            </a:r>
          </a:p>
          <a:p>
            <a:r>
              <a:rPr lang="en-US" sz="2000"/>
              <a:t>Must be integrated to develop an understanding </a:t>
            </a:r>
          </a:p>
          <a:p>
            <a:r>
              <a:rPr lang="en-US" sz="2000"/>
              <a:t>Stored in long term memory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32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this a good application of the multimedia principle?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858" y="1634726"/>
            <a:ext cx="6626178" cy="4482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56166" y="6274842"/>
            <a:ext cx="598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Yes, graphic illustration is relevant.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4983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325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Is this a good application of the multimedia principle?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739" y="1680230"/>
            <a:ext cx="6251866" cy="46997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68739" y="6488668"/>
            <a:ext cx="5984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No, illustration is not relevant</a:t>
            </a:r>
            <a:r>
              <a:rPr lang="en-US" dirty="0"/>
              <a:t> </a:t>
            </a:r>
            <a:r>
              <a:rPr lang="en-US" dirty="0" smtClean="0"/>
              <a:t>but decorative.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3736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Are instructional principles completely domain general?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Principles, like the multimedia principle, are intended to be </a:t>
            </a:r>
            <a:r>
              <a:rPr lang="en-US" i="1" dirty="0" smtClean="0"/>
              <a:t>domain general</a:t>
            </a:r>
          </a:p>
          <a:p>
            <a:pPr lvl="1"/>
            <a:r>
              <a:rPr lang="en-US" dirty="0" smtClean="0"/>
              <a:t>Will they actually apply across all domains?</a:t>
            </a:r>
          </a:p>
          <a:p>
            <a:pPr lvl="1"/>
            <a:r>
              <a:rPr lang="en-US" dirty="0" smtClean="0"/>
              <a:t>No matter what the content or the knowledge component (KC) goals?</a:t>
            </a:r>
          </a:p>
          <a:p>
            <a:r>
              <a:rPr lang="en-US" dirty="0" smtClean="0"/>
              <a:t>Hint: Recall the KLI Framework</a:t>
            </a:r>
          </a:p>
          <a:p>
            <a:r>
              <a:rPr lang="en-US" dirty="0" smtClean="0"/>
              <a:t>Cognitive Task Analysis (CTA) </a:t>
            </a:r>
            <a:r>
              <a:rPr lang="en-US" dirty="0"/>
              <a:t>is about the domain or subject-matter</a:t>
            </a:r>
          </a:p>
          <a:p>
            <a:pPr lvl="1"/>
            <a:r>
              <a:rPr lang="en-US" dirty="0"/>
              <a:t>CTA is </a:t>
            </a:r>
            <a:r>
              <a:rPr lang="en-US" i="1" dirty="0"/>
              <a:t>domain </a:t>
            </a:r>
            <a:r>
              <a:rPr lang="en-US" i="1" dirty="0" smtClean="0"/>
              <a:t>specific</a:t>
            </a:r>
          </a:p>
          <a:p>
            <a:pPr lvl="1"/>
            <a:r>
              <a:rPr lang="en-US" dirty="0" smtClean="0"/>
              <a:t>Can CTA help more appropriately &amp; successfully apply principles to particular domains &amp; KC goals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749300" y="241300"/>
            <a:ext cx="77724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70000"/>
              </a:lnSpc>
            </a:pPr>
            <a:r>
              <a:rPr lang="en-US" dirty="0" smtClean="0"/>
              <a:t>Interaction of lab CTA &amp;</a:t>
            </a:r>
            <a:br>
              <a:rPr lang="en-US" dirty="0" smtClean="0"/>
            </a:br>
            <a:r>
              <a:rPr lang="en-US" dirty="0" smtClean="0"/>
              <a:t>experiments on general principles </a:t>
            </a:r>
          </a:p>
        </p:txBody>
      </p:sp>
      <p:graphicFrame>
        <p:nvGraphicFramePr>
          <p:cNvPr id="7" name="Group 3"/>
          <p:cNvGraphicFramePr>
            <a:graphicFrameLocks noGrp="1"/>
          </p:cNvGraphicFramePr>
          <p:nvPr/>
        </p:nvGraphicFramePr>
        <p:xfrm>
          <a:off x="2579688" y="1955800"/>
          <a:ext cx="3706812" cy="3408363"/>
        </p:xfrm>
        <a:graphic>
          <a:graphicData uri="http://schemas.openxmlformats.org/drawingml/2006/table">
            <a:tbl>
              <a:tblPr/>
              <a:tblGrid>
                <a:gridCol w="1743075"/>
                <a:gridCol w="1963737"/>
              </a:tblGrid>
              <a:tr h="1679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7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7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7" charset="0"/>
                        </a:rPr>
                        <a:t>Lab experiments</a:t>
                      </a:r>
                      <a:endParaRPr kumimoji="0" lang="en-US" sz="1800" b="0" i="1" u="none" strike="noStrike" cap="none" normalizeH="0" baseline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Verdana" pitchFamily="-107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8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7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7" charset="0"/>
                        </a:rPr>
                        <a:t>Design research 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7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7" charset="0"/>
                        </a:rPr>
                        <a:t>&amp; 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7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-107" charset="0"/>
                        </a:rPr>
                        <a:t>field trials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-107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7" charset="0"/>
                        </a:rPr>
                        <a:t>in vivo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pitchFamily="-107" charset="0"/>
                        </a:rPr>
                        <a:t> experiments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-107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pitchFamily="-107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0974" name="TextBox 8"/>
          <p:cNvSpPr txBox="1">
            <a:spLocks noChangeArrowheads="1"/>
          </p:cNvSpPr>
          <p:nvPr/>
        </p:nvSpPr>
        <p:spPr bwMode="auto">
          <a:xfrm>
            <a:off x="1079500" y="2501900"/>
            <a:ext cx="1574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In the Lab</a:t>
            </a: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r>
              <a:rPr lang="en-US">
                <a:ea typeface="ＭＳ Ｐゴシック" charset="-128"/>
                <a:cs typeface="ＭＳ Ｐゴシック" charset="-128"/>
              </a:rPr>
              <a:t>In the classroom</a:t>
            </a:r>
          </a:p>
        </p:txBody>
      </p:sp>
      <p:sp>
        <p:nvSpPr>
          <p:cNvPr id="40975" name="TextBox 10"/>
          <p:cNvSpPr txBox="1">
            <a:spLocks noChangeArrowheads="1"/>
          </p:cNvSpPr>
          <p:nvPr/>
        </p:nvSpPr>
        <p:spPr bwMode="auto">
          <a:xfrm>
            <a:off x="2489200" y="1308100"/>
            <a:ext cx="3835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Instructional           Causal</a:t>
            </a:r>
          </a:p>
          <a:p>
            <a:r>
              <a:rPr lang="en-US">
                <a:ea typeface="ＭＳ Ｐゴシック" charset="-128"/>
                <a:cs typeface="ＭＳ Ｐゴシック" charset="-128"/>
              </a:rPr>
              <a:t>Solutions               Hypotheses </a:t>
            </a:r>
          </a:p>
        </p:txBody>
      </p:sp>
      <p:sp>
        <p:nvSpPr>
          <p:cNvPr id="113681" name="Freeform 17"/>
          <p:cNvSpPr>
            <a:spLocks/>
          </p:cNvSpPr>
          <p:nvPr/>
        </p:nvSpPr>
        <p:spPr bwMode="auto">
          <a:xfrm>
            <a:off x="6324600" y="2870200"/>
            <a:ext cx="1225550" cy="1409700"/>
          </a:xfrm>
          <a:custGeom>
            <a:avLst/>
            <a:gdLst>
              <a:gd name="T0" fmla="*/ 38100 w 772"/>
              <a:gd name="T1" fmla="*/ 0 h 888"/>
              <a:gd name="T2" fmla="*/ 1219200 w 772"/>
              <a:gd name="T3" fmla="*/ 520700 h 888"/>
              <a:gd name="T4" fmla="*/ 0 w 772"/>
              <a:gd name="T5" fmla="*/ 1409700 h 888"/>
              <a:gd name="T6" fmla="*/ 0 60000 65536"/>
              <a:gd name="T7" fmla="*/ 0 60000 65536"/>
              <a:gd name="T8" fmla="*/ 0 60000 65536"/>
              <a:gd name="T9" fmla="*/ 0 w 772"/>
              <a:gd name="T10" fmla="*/ 0 h 888"/>
              <a:gd name="T11" fmla="*/ 772 w 772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2" h="888">
                <a:moveTo>
                  <a:pt x="24" y="0"/>
                </a:moveTo>
                <a:cubicBezTo>
                  <a:pt x="398" y="90"/>
                  <a:pt x="772" y="180"/>
                  <a:pt x="768" y="328"/>
                </a:cubicBezTo>
                <a:cubicBezTo>
                  <a:pt x="764" y="476"/>
                  <a:pt x="128" y="795"/>
                  <a:pt x="0" y="88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triangle" w="med" len="med"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 advTm="12288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81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Title 1"/>
          <p:cNvSpPr>
            <a:spLocks noGrp="1"/>
          </p:cNvSpPr>
          <p:nvPr>
            <p:ph type="title" idx="4294967295"/>
          </p:nvPr>
        </p:nvSpPr>
        <p:spPr>
          <a:xfrm>
            <a:off x="482600" y="241300"/>
            <a:ext cx="8331200" cy="11430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  <a:spcAft>
                <a:spcPts val="1800"/>
              </a:spcAft>
            </a:pPr>
            <a:r>
              <a:rPr lang="en-US" sz="3200" dirty="0"/>
              <a:t>Example from Chemistry (Equilibrium): </a:t>
            </a:r>
            <a:br>
              <a:rPr lang="en-US" sz="3200" dirty="0"/>
            </a:br>
            <a:r>
              <a:rPr lang="en-US" sz="3200" dirty="0"/>
              <a:t>Multimedia Principle</a:t>
            </a:r>
            <a:r>
              <a:rPr lang="en-US" sz="2800" dirty="0"/>
              <a:t> </a:t>
            </a:r>
            <a:r>
              <a:rPr lang="en-US" sz="3200" baseline="30000" dirty="0" smtClean="0"/>
              <a:t>1</a:t>
            </a:r>
            <a:r>
              <a:rPr lang="en-US" dirty="0" smtClean="0"/>
              <a:t> </a:t>
            </a:r>
          </a:p>
        </p:txBody>
      </p:sp>
      <p:graphicFrame>
        <p:nvGraphicFramePr>
          <p:cNvPr id="118811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801905"/>
              </p:ext>
            </p:extLst>
          </p:nvPr>
        </p:nvGraphicFramePr>
        <p:xfrm>
          <a:off x="2579688" y="1955800"/>
          <a:ext cx="3706812" cy="3408363"/>
        </p:xfrm>
        <a:graphic>
          <a:graphicData uri="http://schemas.openxmlformats.org/drawingml/2006/table">
            <a:tbl>
              <a:tblPr/>
              <a:tblGrid>
                <a:gridCol w="1743075"/>
                <a:gridCol w="1963737"/>
              </a:tblGrid>
              <a:tr h="1679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/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Multi-media results (Mayer 2001) &amp; others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8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3023" name="TextBox 8"/>
          <p:cNvSpPr txBox="1">
            <a:spLocks noChangeArrowheads="1"/>
          </p:cNvSpPr>
          <p:nvPr/>
        </p:nvSpPr>
        <p:spPr bwMode="auto">
          <a:xfrm>
            <a:off x="1079500" y="2501900"/>
            <a:ext cx="1574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In the Lab</a:t>
            </a:r>
          </a:p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endParaRPr lang="en-US" dirty="0">
              <a:ea typeface="ＭＳ Ｐゴシック" charset="-128"/>
              <a:cs typeface="ＭＳ Ｐゴシック" charset="-128"/>
            </a:endParaRPr>
          </a:p>
          <a:p>
            <a:r>
              <a:rPr lang="en-US" dirty="0">
                <a:ea typeface="ＭＳ Ｐゴシック" charset="-128"/>
                <a:cs typeface="ＭＳ Ｐゴシック" charset="-128"/>
              </a:rPr>
              <a:t>In the classroom</a:t>
            </a:r>
          </a:p>
        </p:txBody>
      </p:sp>
      <p:sp>
        <p:nvSpPr>
          <p:cNvPr id="43024" name="TextBox 10"/>
          <p:cNvSpPr txBox="1">
            <a:spLocks noChangeArrowheads="1"/>
          </p:cNvSpPr>
          <p:nvPr/>
        </p:nvSpPr>
        <p:spPr bwMode="auto">
          <a:xfrm>
            <a:off x="2387600" y="1485900"/>
            <a:ext cx="486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Hypothesis: </a:t>
            </a:r>
            <a:r>
              <a:rPr lang="en-US" dirty="0" err="1">
                <a:ea typeface="ＭＳ Ｐゴシック" charset="-128"/>
                <a:cs typeface="ＭＳ Ｐゴシック" charset="-128"/>
              </a:rPr>
              <a:t>Diagram+Text</a:t>
            </a:r>
            <a:r>
              <a:rPr lang="en-US" dirty="0">
                <a:ea typeface="ＭＳ Ｐゴシック" charset="-128"/>
                <a:cs typeface="ＭＳ Ｐゴシック" charset="-128"/>
              </a:rPr>
              <a:t> </a:t>
            </a:r>
            <a:r>
              <a:rPr lang="en-US" i="1" dirty="0">
                <a:ea typeface="ＭＳ Ｐゴシック" charset="-128"/>
                <a:cs typeface="ＭＳ Ｐゴシック" charset="-128"/>
              </a:rPr>
              <a:t>vs.</a:t>
            </a:r>
            <a:r>
              <a:rPr lang="en-US" dirty="0">
                <a:ea typeface="ＭＳ Ｐゴシック" charset="-128"/>
                <a:cs typeface="ＭＳ Ｐゴシック" charset="-128"/>
              </a:rPr>
              <a:t> Text only</a:t>
            </a:r>
          </a:p>
        </p:txBody>
      </p:sp>
      <p:sp>
        <p:nvSpPr>
          <p:cNvPr id="43025" name="Text Box 21"/>
          <p:cNvSpPr txBox="1">
            <a:spLocks noChangeArrowheads="1"/>
          </p:cNvSpPr>
          <p:nvPr/>
        </p:nvSpPr>
        <p:spPr bwMode="auto">
          <a:xfrm>
            <a:off x="508000" y="6350000"/>
            <a:ext cx="763270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baseline="30000">
                <a:ea typeface="ＭＳ Ｐゴシック" charset="-128"/>
                <a:cs typeface="ＭＳ Ｐゴシック" charset="-128"/>
              </a:rPr>
              <a:t>1</a:t>
            </a:r>
            <a:r>
              <a:rPr lang="en-US">
                <a:ea typeface="ＭＳ Ｐゴシック" charset="-128"/>
                <a:cs typeface="ＭＳ Ｐゴシック" charset="-128"/>
              </a:rPr>
              <a:t> </a:t>
            </a:r>
            <a:r>
              <a:rPr lang="en-US" i="1">
                <a:ea typeface="ＭＳ Ｐゴシック" charset="-128"/>
                <a:cs typeface="ＭＳ Ｐゴシック" charset="-128"/>
              </a:rPr>
              <a:t>cf</a:t>
            </a:r>
            <a:r>
              <a:rPr lang="en-US">
                <a:ea typeface="ＭＳ Ｐゴシック" charset="-128"/>
                <a:cs typeface="ＭＳ Ｐゴシック" charset="-128"/>
              </a:rPr>
              <a:t> Mayer (2001) </a:t>
            </a:r>
            <a:endParaRPr lang="en-US" baseline="30000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43010" name="Object 2"/>
          <p:cNvGraphicFramePr>
            <a:graphicFrameLocks noChangeAspect="1"/>
          </p:cNvGraphicFramePr>
          <p:nvPr/>
        </p:nvGraphicFramePr>
        <p:xfrm>
          <a:off x="735013" y="1282700"/>
          <a:ext cx="5487987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16" name="Document" r:id="rId5" imgW="5486400" imgH="203200" progId="Word.Document.8">
                  <p:embed/>
                </p:oleObj>
              </mc:Choice>
              <mc:Fallback>
                <p:oleObj name="Document" r:id="rId5" imgW="5486400" imgH="20320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1282700"/>
                        <a:ext cx="5487987" cy="201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reeform 19"/>
          <p:cNvSpPr>
            <a:spLocks/>
          </p:cNvSpPr>
          <p:nvPr/>
        </p:nvSpPr>
        <p:spPr bwMode="auto">
          <a:xfrm>
            <a:off x="6286500" y="2603500"/>
            <a:ext cx="965200" cy="2044700"/>
          </a:xfrm>
          <a:custGeom>
            <a:avLst/>
            <a:gdLst>
              <a:gd name="T0" fmla="*/ 33543 w 1151"/>
              <a:gd name="T1" fmla="*/ 0 h 1288"/>
              <a:gd name="T2" fmla="*/ 959330 w 1151"/>
              <a:gd name="T3" fmla="*/ 533400 h 1288"/>
              <a:gd name="T4" fmla="*/ 0 w 1151"/>
              <a:gd name="T5" fmla="*/ 2044700 h 1288"/>
              <a:gd name="T6" fmla="*/ 0 60000 65536"/>
              <a:gd name="T7" fmla="*/ 0 60000 65536"/>
              <a:gd name="T8" fmla="*/ 0 60000 65536"/>
              <a:gd name="T9" fmla="*/ 0 w 1151"/>
              <a:gd name="T10" fmla="*/ 0 h 1288"/>
              <a:gd name="T11" fmla="*/ 1151 w 1151"/>
              <a:gd name="T12" fmla="*/ 1288 h 1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1" h="1288">
                <a:moveTo>
                  <a:pt x="40" y="0"/>
                </a:moveTo>
                <a:cubicBezTo>
                  <a:pt x="595" y="60"/>
                  <a:pt x="1151" y="121"/>
                  <a:pt x="1144" y="336"/>
                </a:cubicBezTo>
                <a:cubicBezTo>
                  <a:pt x="1137" y="551"/>
                  <a:pt x="191" y="1129"/>
                  <a:pt x="0" y="128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 advTm="4736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Title 1"/>
          <p:cNvSpPr>
            <a:spLocks noGrp="1"/>
          </p:cNvSpPr>
          <p:nvPr>
            <p:ph type="title" idx="4294967295"/>
          </p:nvPr>
        </p:nvSpPr>
        <p:spPr>
          <a:xfrm>
            <a:off x="482600" y="241300"/>
            <a:ext cx="8331200" cy="1143000"/>
          </a:xfrm>
        </p:spPr>
        <p:txBody>
          <a:bodyPr>
            <a:normAutofit/>
          </a:bodyPr>
          <a:lstStyle/>
          <a:p>
            <a:pPr>
              <a:lnSpc>
                <a:spcPct val="70000"/>
              </a:lnSpc>
            </a:pPr>
            <a:r>
              <a:rPr lang="en-US" sz="3200" dirty="0" smtClean="0"/>
              <a:t>Example from Chemistry (Equilibrium): </a:t>
            </a:r>
            <a:br>
              <a:rPr lang="en-US" sz="3200" dirty="0" smtClean="0"/>
            </a:br>
            <a:r>
              <a:rPr lang="en-US" sz="3200" dirty="0" smtClean="0"/>
              <a:t>Multimedia Principle</a:t>
            </a:r>
            <a:r>
              <a:rPr lang="en-US" dirty="0" smtClean="0"/>
              <a:t> </a:t>
            </a:r>
          </a:p>
        </p:txBody>
      </p:sp>
      <p:graphicFrame>
        <p:nvGraphicFramePr>
          <p:cNvPr id="1943571" name="Group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9415777"/>
              </p:ext>
            </p:extLst>
          </p:nvPr>
        </p:nvGraphicFramePr>
        <p:xfrm>
          <a:off x="2579688" y="1955800"/>
          <a:ext cx="3706812" cy="3408363"/>
        </p:xfrm>
        <a:graphic>
          <a:graphicData uri="http://schemas.openxmlformats.org/drawingml/2006/table">
            <a:tbl>
              <a:tblPr/>
              <a:tblGrid>
                <a:gridCol w="1743075"/>
                <a:gridCol w="1963737"/>
              </a:tblGrid>
              <a:tr h="1679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8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charset="0"/>
                        </a:rPr>
                        <a:t>4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charset="0"/>
                        </a:rPr>
                        <a:t>in vivo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charset="0"/>
                        </a:rPr>
                        <a:t> experiments at CMU &amp; UBC (n=1000)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5071" name="TextBox 8"/>
          <p:cNvSpPr txBox="1">
            <a:spLocks noChangeArrowheads="1"/>
          </p:cNvSpPr>
          <p:nvPr/>
        </p:nvSpPr>
        <p:spPr bwMode="auto">
          <a:xfrm>
            <a:off x="1079500" y="2501900"/>
            <a:ext cx="1574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In the Lab</a:t>
            </a: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r>
              <a:rPr lang="en-US">
                <a:ea typeface="ＭＳ Ｐゴシック" charset="-128"/>
                <a:cs typeface="ＭＳ Ｐゴシック" charset="-128"/>
              </a:rPr>
              <a:t>In the classroom</a:t>
            </a:r>
          </a:p>
        </p:txBody>
      </p:sp>
      <p:sp>
        <p:nvSpPr>
          <p:cNvPr id="45072" name="TextBox 10"/>
          <p:cNvSpPr txBox="1">
            <a:spLocks noChangeArrowheads="1"/>
          </p:cNvSpPr>
          <p:nvPr/>
        </p:nvSpPr>
        <p:spPr bwMode="auto">
          <a:xfrm>
            <a:off x="2387600" y="1485900"/>
            <a:ext cx="4864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ＭＳ Ｐゴシック" charset="-128"/>
                <a:cs typeface="ＭＳ Ｐゴシック" charset="-128"/>
              </a:rPr>
              <a:t>Hypothesis: </a:t>
            </a:r>
            <a:r>
              <a:rPr lang="en-US" dirty="0" err="1" smtClean="0">
                <a:ea typeface="ＭＳ Ｐゴシック" charset="-128"/>
                <a:cs typeface="ＭＳ Ｐゴシック" charset="-128"/>
              </a:rPr>
              <a:t>Diagram+Text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</a:t>
            </a:r>
            <a:r>
              <a:rPr lang="en-US" i="1" dirty="0">
                <a:ea typeface="ＭＳ Ｐゴシック" charset="-128"/>
                <a:cs typeface="ＭＳ Ｐゴシック" charset="-128"/>
              </a:rPr>
              <a:t>vs.</a:t>
            </a:r>
            <a:r>
              <a:rPr lang="en-US" dirty="0">
                <a:ea typeface="ＭＳ Ｐゴシック" charset="-128"/>
                <a:cs typeface="ＭＳ Ｐゴシック" charset="-128"/>
              </a:rPr>
              <a:t> Text only</a:t>
            </a:r>
          </a:p>
        </p:txBody>
      </p:sp>
      <p:graphicFrame>
        <p:nvGraphicFramePr>
          <p:cNvPr id="45058" name="Object 2"/>
          <p:cNvGraphicFramePr>
            <a:graphicFrameLocks noChangeAspect="1"/>
          </p:cNvGraphicFramePr>
          <p:nvPr/>
        </p:nvGraphicFramePr>
        <p:xfrm>
          <a:off x="735013" y="1282700"/>
          <a:ext cx="5487987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64" name="Document" r:id="rId5" imgW="5486400" imgH="203200" progId="Word.Document.8">
                  <p:embed/>
                </p:oleObj>
              </mc:Choice>
              <mc:Fallback>
                <p:oleObj name="Document" r:id="rId5" imgW="5486400" imgH="203200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5013" y="1282700"/>
                        <a:ext cx="5487987" cy="2016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3" name="Freeform 19"/>
          <p:cNvSpPr>
            <a:spLocks/>
          </p:cNvSpPr>
          <p:nvPr/>
        </p:nvSpPr>
        <p:spPr bwMode="auto">
          <a:xfrm>
            <a:off x="6324600" y="2870200"/>
            <a:ext cx="1225550" cy="1409700"/>
          </a:xfrm>
          <a:custGeom>
            <a:avLst/>
            <a:gdLst>
              <a:gd name="T0" fmla="*/ 38100 w 772"/>
              <a:gd name="T1" fmla="*/ 0 h 888"/>
              <a:gd name="T2" fmla="*/ 1219200 w 772"/>
              <a:gd name="T3" fmla="*/ 520700 h 888"/>
              <a:gd name="T4" fmla="*/ 0 w 772"/>
              <a:gd name="T5" fmla="*/ 1409700 h 888"/>
              <a:gd name="T6" fmla="*/ 0 60000 65536"/>
              <a:gd name="T7" fmla="*/ 0 60000 65536"/>
              <a:gd name="T8" fmla="*/ 0 60000 65536"/>
              <a:gd name="T9" fmla="*/ 0 w 772"/>
              <a:gd name="T10" fmla="*/ 0 h 888"/>
              <a:gd name="T11" fmla="*/ 772 w 772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2" h="888">
                <a:moveTo>
                  <a:pt x="24" y="0"/>
                </a:moveTo>
                <a:cubicBezTo>
                  <a:pt x="398" y="90"/>
                  <a:pt x="772" y="180"/>
                  <a:pt x="768" y="328"/>
                </a:cubicBezTo>
                <a:cubicBezTo>
                  <a:pt x="764" y="476"/>
                  <a:pt x="128" y="795"/>
                  <a:pt x="0" y="88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50395" y="4791011"/>
            <a:ext cx="19614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eaLnBrk="0" hangingPunct="0">
              <a:spcBef>
                <a:spcPct val="20000"/>
              </a:spcBef>
              <a:buSzPct val="100000"/>
            </a:pPr>
            <a:r>
              <a:rPr lang="en-US" sz="1600" dirty="0">
                <a:solidFill>
                  <a:schemeClr val="tx2"/>
                </a:solidFill>
                <a:latin typeface="Verdana" charset="0"/>
              </a:rPr>
              <a:t>--&gt; </a:t>
            </a:r>
            <a:r>
              <a:rPr lang="en-US" i="1" dirty="0">
                <a:latin typeface="Verdana" charset="0"/>
              </a:rPr>
              <a:t>No </a:t>
            </a:r>
            <a:r>
              <a:rPr lang="en-US" i="1" dirty="0" smtClean="0">
                <a:latin typeface="Verdana" charset="0"/>
              </a:rPr>
              <a:t>benefit!</a:t>
            </a:r>
            <a:endParaRPr lang="en-US" sz="1600" dirty="0">
              <a:solidFill>
                <a:schemeClr val="tx2"/>
              </a:solidFill>
              <a:latin typeface="Verdana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726766" y="3923347"/>
            <a:ext cx="22883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Graphics diagrams were designed to illustrate aspects of the existing text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64486" y="5496703"/>
            <a:ext cx="2288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377061" y="5886523"/>
            <a:ext cx="47669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Hypothesis: Diagrams were not illustrating the KCs that were most difficult for students to acquire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advTm="4480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 autoUpdateAnimBg="0"/>
      <p:bldP spid="2" grpId="0"/>
      <p:bldP spid="3" grpId="0"/>
      <p:bldP spid="10" grpId="0"/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949" name="Rectangle 5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Media Element Principles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of </a:t>
            </a:r>
            <a:r>
              <a:rPr lang="en-US" dirty="0"/>
              <a:t>E-Learning</a:t>
            </a:r>
          </a:p>
        </p:txBody>
      </p:sp>
      <p:sp>
        <p:nvSpPr>
          <p:cNvPr id="978950" name="Rectangle 6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 typeface="Times" charset="0"/>
              <a:buNone/>
            </a:pPr>
            <a:r>
              <a:rPr lang="en-US"/>
              <a:t>1. Multimedia</a:t>
            </a:r>
          </a:p>
          <a:p>
            <a:pPr marL="533400" indent="-533400">
              <a:buFont typeface="Times" charset="0"/>
              <a:buNone/>
            </a:pPr>
            <a:r>
              <a:rPr lang="en-US"/>
              <a:t>2. Contiguity</a:t>
            </a:r>
          </a:p>
          <a:p>
            <a:pPr marL="533400" indent="-533400">
              <a:buFont typeface="Times" charset="0"/>
              <a:buNone/>
            </a:pPr>
            <a:r>
              <a:rPr lang="en-US"/>
              <a:t>3. Coherence</a:t>
            </a:r>
          </a:p>
          <a:p>
            <a:pPr marL="533400" indent="-533400">
              <a:buFont typeface="Times" charset="0"/>
              <a:buNone/>
            </a:pPr>
            <a:r>
              <a:rPr lang="en-US"/>
              <a:t>4. Modality</a:t>
            </a:r>
          </a:p>
          <a:p>
            <a:pPr marL="533400" indent="-533400">
              <a:buFont typeface="Times" charset="0"/>
              <a:buNone/>
            </a:pPr>
            <a:r>
              <a:rPr lang="en-US"/>
              <a:t>5. Redundancy</a:t>
            </a:r>
          </a:p>
          <a:p>
            <a:pPr marL="533400" indent="-533400">
              <a:buFont typeface="Times" charset="0"/>
              <a:buNone/>
            </a:pPr>
            <a:r>
              <a:rPr lang="en-US"/>
              <a:t>6. Personalization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 idx="4294967295"/>
          </p:nvPr>
        </p:nvSpPr>
        <p:spPr>
          <a:xfrm>
            <a:off x="482600" y="241300"/>
            <a:ext cx="8331200" cy="1143000"/>
          </a:xfrm>
        </p:spPr>
        <p:txBody>
          <a:bodyPr>
            <a:normAutofit fontScale="90000"/>
          </a:bodyPr>
          <a:lstStyle/>
          <a:p>
            <a:r>
              <a:rPr lang="en-US" sz="3200" smtClean="0"/>
              <a:t>Example from Chemistry (Equilibrium):  </a:t>
            </a:r>
            <a:br>
              <a:rPr lang="en-US" sz="3200" smtClean="0"/>
            </a:br>
            <a:r>
              <a:rPr lang="en-US" sz="3200" smtClean="0"/>
              <a:t>Multimedia Principle</a:t>
            </a:r>
            <a:r>
              <a:rPr lang="en-US" smtClean="0"/>
              <a:t> </a:t>
            </a:r>
          </a:p>
        </p:txBody>
      </p:sp>
      <p:graphicFrame>
        <p:nvGraphicFramePr>
          <p:cNvPr id="1945617" name="Group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4236856"/>
              </p:ext>
            </p:extLst>
          </p:nvPr>
        </p:nvGraphicFramePr>
        <p:xfrm>
          <a:off x="2579688" y="1955800"/>
          <a:ext cx="3706812" cy="3408363"/>
        </p:xfrm>
        <a:graphic>
          <a:graphicData uri="http://schemas.openxmlformats.org/drawingml/2006/table">
            <a:tbl>
              <a:tblPr/>
              <a:tblGrid>
                <a:gridCol w="1743075"/>
                <a:gridCol w="1963737"/>
              </a:tblGrid>
              <a:tr h="1679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2C"/>
                          </a:solidFill>
                          <a:effectLst/>
                          <a:latin typeface="Verdana" charset="0"/>
                        </a:rPr>
                        <a:t>CTA of expert &amp; novices: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1012C"/>
                          </a:solidFill>
                          <a:effectLst/>
                          <a:latin typeface="Verdana" charset="0"/>
                        </a:rPr>
                        <a:t>Missing concept in instruction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1012C"/>
                          </a:solidFill>
                          <a:effectLst/>
                          <a:latin typeface="Verdana" charset="0"/>
                        </a:rPr>
                        <a:t>(progress of reaction)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1012C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8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7118" name="TextBox 8"/>
          <p:cNvSpPr txBox="1">
            <a:spLocks noChangeArrowheads="1"/>
          </p:cNvSpPr>
          <p:nvPr/>
        </p:nvSpPr>
        <p:spPr bwMode="auto">
          <a:xfrm>
            <a:off x="1079500" y="2501900"/>
            <a:ext cx="1574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In the Lab</a:t>
            </a: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r>
              <a:rPr lang="en-US">
                <a:ea typeface="ＭＳ Ｐゴシック" charset="-128"/>
                <a:cs typeface="ＭＳ Ｐゴシック" charset="-128"/>
              </a:rPr>
              <a:t>In the classroom</a:t>
            </a:r>
          </a:p>
        </p:txBody>
      </p:sp>
      <p:sp>
        <p:nvSpPr>
          <p:cNvPr id="47119" name="TextBox 10"/>
          <p:cNvSpPr txBox="1">
            <a:spLocks noChangeArrowheads="1"/>
          </p:cNvSpPr>
          <p:nvPr/>
        </p:nvSpPr>
        <p:spPr bwMode="auto">
          <a:xfrm>
            <a:off x="723900" y="1376140"/>
            <a:ext cx="7315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Question: What is underlying knowledge acquisition challenge? </a:t>
            </a:r>
          </a:p>
        </p:txBody>
      </p:sp>
      <p:sp>
        <p:nvSpPr>
          <p:cNvPr id="47120" name="Freeform 17"/>
          <p:cNvSpPr>
            <a:spLocks/>
          </p:cNvSpPr>
          <p:nvPr/>
        </p:nvSpPr>
        <p:spPr bwMode="auto">
          <a:xfrm>
            <a:off x="6324600" y="2870200"/>
            <a:ext cx="1225550" cy="1409700"/>
          </a:xfrm>
          <a:custGeom>
            <a:avLst/>
            <a:gdLst>
              <a:gd name="T0" fmla="*/ 38100 w 772"/>
              <a:gd name="T1" fmla="*/ 0 h 888"/>
              <a:gd name="T2" fmla="*/ 1219200 w 772"/>
              <a:gd name="T3" fmla="*/ 520700 h 888"/>
              <a:gd name="T4" fmla="*/ 0 w 772"/>
              <a:gd name="T5" fmla="*/ 1409700 h 888"/>
              <a:gd name="T6" fmla="*/ 0 60000 65536"/>
              <a:gd name="T7" fmla="*/ 0 60000 65536"/>
              <a:gd name="T8" fmla="*/ 0 60000 65536"/>
              <a:gd name="T9" fmla="*/ 0 w 772"/>
              <a:gd name="T10" fmla="*/ 0 h 888"/>
              <a:gd name="T11" fmla="*/ 772 w 772"/>
              <a:gd name="T12" fmla="*/ 888 h 8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72" h="888">
                <a:moveTo>
                  <a:pt x="24" y="0"/>
                </a:moveTo>
                <a:cubicBezTo>
                  <a:pt x="398" y="90"/>
                  <a:pt x="772" y="180"/>
                  <a:pt x="768" y="328"/>
                </a:cubicBezTo>
                <a:cubicBezTo>
                  <a:pt x="764" y="476"/>
                  <a:pt x="128" y="795"/>
                  <a:pt x="0" y="88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 type="triangle" w="med" len="med"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  <p:transition xmlns:p14="http://schemas.microsoft.com/office/powerpoint/2010/main" advTm="280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Empirical prescriptive CTA: </a:t>
            </a:r>
            <a:br>
              <a:rPr lang="en-US" dirty="0" smtClean="0"/>
            </a:br>
            <a:r>
              <a:rPr lang="en-US" dirty="0" smtClean="0"/>
              <a:t>Think </a:t>
            </a:r>
            <a:r>
              <a:rPr lang="en-US" dirty="0" err="1" smtClean="0"/>
              <a:t>alouds</a:t>
            </a:r>
            <a:r>
              <a:rPr lang="en-US" dirty="0" smtClean="0"/>
              <a:t> of experts</a:t>
            </a:r>
            <a:endParaRPr lang="en-US" dirty="0"/>
          </a:p>
        </p:txBody>
      </p:sp>
      <p:sp>
        <p:nvSpPr>
          <p:cNvPr id="65229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Experts: </a:t>
            </a:r>
          </a:p>
          <a:p>
            <a:r>
              <a:rPr lang="en-US" dirty="0" smtClean="0"/>
              <a:t>use </a:t>
            </a:r>
            <a:r>
              <a:rPr lang="en-US" dirty="0"/>
              <a:t>qualitative reasoning about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i="1" dirty="0" smtClean="0"/>
              <a:t>progress </a:t>
            </a:r>
            <a:r>
              <a:rPr lang="en-US" i="1" dirty="0"/>
              <a:t>of </a:t>
            </a:r>
            <a:r>
              <a:rPr lang="en-US" i="1" dirty="0" smtClean="0"/>
              <a:t>a reaction</a:t>
            </a:r>
            <a:endParaRPr lang="en-US" dirty="0"/>
          </a:p>
          <a:p>
            <a:pPr lvl="1"/>
            <a:r>
              <a:rPr lang="en-US" dirty="0" smtClean="0"/>
              <a:t>Use </a:t>
            </a:r>
            <a:r>
              <a:rPr lang="en-US" dirty="0"/>
              <a:t>same </a:t>
            </a:r>
            <a:r>
              <a:rPr lang="en-US" dirty="0" smtClean="0"/>
              <a:t>principles </a:t>
            </a:r>
            <a:r>
              <a:rPr lang="en-US" dirty="0"/>
              <a:t>for any equilibrium </a:t>
            </a:r>
            <a:r>
              <a:rPr lang="en-US" dirty="0" smtClean="0"/>
              <a:t>system</a:t>
            </a:r>
            <a:endParaRPr lang="en-US" dirty="0"/>
          </a:p>
          <a:p>
            <a:r>
              <a:rPr lang="en-US" dirty="0" smtClean="0"/>
              <a:t>consider </a:t>
            </a:r>
            <a:r>
              <a:rPr lang="en-US" dirty="0"/>
              <a:t>constraints </a:t>
            </a:r>
            <a:r>
              <a:rPr lang="en-US" dirty="0" smtClean="0"/>
              <a:t>when reasoning</a:t>
            </a:r>
            <a:endParaRPr lang="en-US" dirty="0"/>
          </a:p>
          <a:p>
            <a:pPr lvl="1"/>
            <a:r>
              <a:rPr lang="en-US" dirty="0" smtClean="0"/>
              <a:t>identify where </a:t>
            </a:r>
            <a:r>
              <a:rPr lang="en-US" dirty="0"/>
              <a:t>system is,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</a:t>
            </a:r>
            <a:r>
              <a:rPr lang="en-US" dirty="0"/>
              <a:t>it’s going </a:t>
            </a:r>
            <a:r>
              <a:rPr lang="en-US" dirty="0" smtClean="0"/>
              <a:t>&amp;</a:t>
            </a:r>
            <a:br>
              <a:rPr lang="en-US" dirty="0" smtClean="0"/>
            </a:br>
            <a:r>
              <a:rPr lang="en-US" dirty="0" smtClean="0"/>
              <a:t>how </a:t>
            </a:r>
            <a:r>
              <a:rPr lang="en-US" dirty="0"/>
              <a:t>it will get </a:t>
            </a:r>
            <a:r>
              <a:rPr lang="en-US" dirty="0" smtClean="0"/>
              <a:t>there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102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Empirical </a:t>
            </a:r>
            <a:r>
              <a:rPr lang="en-US" dirty="0" smtClean="0"/>
              <a:t>descriptive </a:t>
            </a:r>
            <a:r>
              <a:rPr lang="en-US" dirty="0"/>
              <a:t>Cognitive Task Analysis: Think </a:t>
            </a:r>
            <a:r>
              <a:rPr lang="en-US" dirty="0" err="1"/>
              <a:t>alouds</a:t>
            </a:r>
            <a:r>
              <a:rPr lang="en-US" dirty="0"/>
              <a:t> of </a:t>
            </a:r>
            <a:r>
              <a:rPr lang="en-US" dirty="0" smtClean="0"/>
              <a:t>novices</a:t>
            </a:r>
            <a:endParaRPr lang="en-US" dirty="0"/>
          </a:p>
        </p:txBody>
      </p:sp>
      <p:sp>
        <p:nvSpPr>
          <p:cNvPr id="65843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Driving research question:</a:t>
            </a:r>
            <a:br>
              <a:rPr lang="en-US" dirty="0" smtClean="0"/>
            </a:br>
            <a:r>
              <a:rPr lang="en-US" dirty="0" smtClean="0"/>
              <a:t>Do students lack </a:t>
            </a:r>
            <a:r>
              <a:rPr lang="en-US" dirty="0"/>
              <a:t>of ability to understand core chemistry </a:t>
            </a:r>
            <a:r>
              <a:rPr lang="en-US" dirty="0" smtClean="0"/>
              <a:t>chemistry or </a:t>
            </a:r>
            <a:br>
              <a:rPr lang="en-US" dirty="0" smtClean="0"/>
            </a:br>
            <a:r>
              <a:rPr lang="en-US" dirty="0" smtClean="0"/>
              <a:t>failure </a:t>
            </a:r>
            <a:r>
              <a:rPr lang="en-US" dirty="0"/>
              <a:t>to apply that knowledge?</a:t>
            </a:r>
          </a:p>
          <a:p>
            <a:r>
              <a:rPr lang="en-US" dirty="0"/>
              <a:t>Students know constraints,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but </a:t>
            </a:r>
            <a:r>
              <a:rPr lang="en-US" dirty="0"/>
              <a:t>fail to </a:t>
            </a:r>
            <a:r>
              <a:rPr lang="en-US" dirty="0" smtClean="0"/>
              <a:t>apply this </a:t>
            </a:r>
            <a:r>
              <a:rPr lang="en-US" dirty="0"/>
              <a:t>knowledge in equilibrium problem </a:t>
            </a:r>
            <a:r>
              <a:rPr lang="en-US" dirty="0" smtClean="0"/>
              <a:t>solving</a:t>
            </a:r>
            <a:endParaRPr lang="en-US" dirty="0"/>
          </a:p>
          <a:p>
            <a:pPr lvl="1"/>
            <a:r>
              <a:rPr lang="en-US" dirty="0" smtClean="0"/>
              <a:t>Huge barrier to transfer of </a:t>
            </a:r>
            <a:r>
              <a:rPr lang="en-US" dirty="0"/>
              <a:t>learning!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5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Results from </a:t>
            </a:r>
            <a:r>
              <a:rPr lang="en-US" dirty="0" smtClean="0"/>
              <a:t>analyses of novice errors revealed in think </a:t>
            </a:r>
            <a:r>
              <a:rPr lang="en-US" dirty="0" err="1" smtClean="0"/>
              <a:t>alouds</a:t>
            </a:r>
            <a:endParaRPr lang="en-US" dirty="0"/>
          </a:p>
        </p:txBody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Students fail to coordinate problem solving with core processes</a:t>
            </a:r>
          </a:p>
          <a:p>
            <a:r>
              <a:rPr lang="en-US" sz="2400">
                <a:latin typeface="Arial" charset="0"/>
              </a:rPr>
              <a:t>2H</a:t>
            </a:r>
            <a:r>
              <a:rPr lang="en-US" sz="2400" baseline="-25000">
                <a:latin typeface="Arial" charset="0"/>
              </a:rPr>
              <a:t>2</a:t>
            </a:r>
            <a:r>
              <a:rPr lang="en-US" sz="2400">
                <a:latin typeface="Arial" charset="0"/>
              </a:rPr>
              <a:t>S</a:t>
            </a:r>
            <a:r>
              <a:rPr lang="en-US" sz="2400" baseline="-25000">
                <a:latin typeface="Arial" charset="0"/>
              </a:rPr>
              <a:t>(g) </a:t>
            </a:r>
            <a:r>
              <a:rPr lang="en-US" sz="2400">
                <a:latin typeface="Arial" charset="0"/>
              </a:rPr>
              <a:t>+ O</a:t>
            </a:r>
            <a:r>
              <a:rPr lang="en-US" sz="2400" baseline="-25000">
                <a:latin typeface="Arial" charset="0"/>
              </a:rPr>
              <a:t>2(g)</a:t>
            </a:r>
            <a:r>
              <a:rPr lang="en-US" sz="2400">
                <a:latin typeface="Arial" charset="0"/>
              </a:rPr>
              <a:t> &lt;----&gt; 2S</a:t>
            </a:r>
            <a:r>
              <a:rPr lang="en-US" sz="2400" baseline="-25000">
                <a:latin typeface="Arial" charset="0"/>
              </a:rPr>
              <a:t>(s)</a:t>
            </a:r>
            <a:r>
              <a:rPr lang="en-US" sz="2400">
                <a:latin typeface="Arial" charset="0"/>
              </a:rPr>
              <a:t> + 2H</a:t>
            </a:r>
            <a:r>
              <a:rPr lang="en-US" sz="2400" baseline="-25000">
                <a:latin typeface="Arial" charset="0"/>
              </a:rPr>
              <a:t>2</a:t>
            </a:r>
            <a:r>
              <a:rPr lang="en-US" sz="2400">
                <a:latin typeface="Arial" charset="0"/>
              </a:rPr>
              <a:t>O</a:t>
            </a:r>
            <a:r>
              <a:rPr lang="en-US" sz="2400" baseline="-25000">
                <a:latin typeface="Arial" charset="0"/>
              </a:rPr>
              <a:t>(g)</a:t>
            </a:r>
          </a:p>
          <a:p>
            <a:endParaRPr lang="en-US" sz="2400" baseline="-25000">
              <a:latin typeface="Arial" charset="0"/>
            </a:endParaRPr>
          </a:p>
          <a:p>
            <a:r>
              <a:rPr lang="en-US" sz="2400">
                <a:latin typeface="Arial" charset="0"/>
              </a:rPr>
              <a:t>How will adding O</a:t>
            </a:r>
            <a:r>
              <a:rPr lang="en-US" sz="2400" baseline="-25000">
                <a:latin typeface="Arial" charset="0"/>
              </a:rPr>
              <a:t>2</a:t>
            </a:r>
            <a:r>
              <a:rPr lang="en-US" sz="2400">
                <a:latin typeface="Arial" charset="0"/>
              </a:rPr>
              <a:t> influence the amount of S?</a:t>
            </a:r>
          </a:p>
          <a:p>
            <a:r>
              <a:rPr lang="en-US" sz="2400">
                <a:latin typeface="Arial" charset="0"/>
              </a:rPr>
              <a:t>Common errors violate conservation of matter:</a:t>
            </a:r>
          </a:p>
          <a:p>
            <a:pPr lvl="1"/>
            <a:r>
              <a:rPr lang="en-US" sz="2000">
                <a:latin typeface="Arial" charset="0"/>
              </a:rPr>
              <a:t>“The addition of O2 would only influence the amount of H2O.”</a:t>
            </a:r>
          </a:p>
          <a:p>
            <a:pPr lvl="1"/>
            <a:r>
              <a:rPr lang="en-US" sz="2000">
                <a:latin typeface="Arial" charset="0"/>
              </a:rPr>
              <a:t>“Although an increase in O2 will cause the reaction to move forward, it does not affect S”</a:t>
            </a:r>
          </a:p>
          <a:p>
            <a:pPr lvl="1"/>
            <a:r>
              <a:rPr lang="en-US" sz="2000">
                <a:latin typeface="Arial" charset="0"/>
              </a:rPr>
              <a:t>“The amount of S does not contain any oxygen, thus it doesn’t affect the amount of S.”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0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CTA is used to redesign instruction</a:t>
            </a:r>
            <a:endParaRPr lang="en-US" dirty="0"/>
          </a:p>
        </p:txBody>
      </p:sp>
      <p:sp>
        <p:nvSpPr>
          <p:cNvPr id="76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632" y="1600200"/>
            <a:ext cx="3122595" cy="45259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 err="1" smtClean="0"/>
              <a:t>Hyotheses</a:t>
            </a:r>
            <a:endParaRPr lang="en-US" dirty="0" smtClean="0"/>
          </a:p>
          <a:p>
            <a:r>
              <a:rPr lang="en-US" dirty="0" smtClean="0"/>
              <a:t>Coordination </a:t>
            </a:r>
            <a:r>
              <a:rPr lang="en-US" dirty="0"/>
              <a:t>of </a:t>
            </a:r>
            <a:r>
              <a:rPr lang="en-US" dirty="0" smtClean="0"/>
              <a:t>concepts &amp; procedures </a:t>
            </a:r>
            <a:r>
              <a:rPr lang="en-US" dirty="0"/>
              <a:t>enhances </a:t>
            </a:r>
            <a:r>
              <a:rPr lang="en-US" dirty="0" smtClean="0"/>
              <a:t>learning</a:t>
            </a:r>
          </a:p>
          <a:p>
            <a:r>
              <a:rPr lang="en-US" dirty="0" smtClean="0"/>
              <a:t>Problem </a:t>
            </a:r>
            <a:r>
              <a:rPr lang="en-US" dirty="0"/>
              <a:t>solving that is grounded in chemical concepts encourages sense making </a:t>
            </a:r>
            <a:r>
              <a:rPr lang="en-US" dirty="0" smtClean="0"/>
              <a:t>&amp; is </a:t>
            </a:r>
            <a:r>
              <a:rPr lang="en-US" dirty="0"/>
              <a:t>more memorable.</a:t>
            </a:r>
          </a:p>
        </p:txBody>
      </p:sp>
      <p:pic>
        <p:nvPicPr>
          <p:cNvPr id="769029" name="Picture 5" descr="MajMin"/>
          <p:cNvPicPr>
            <a:picLocks noChangeAspect="1" noChangeArrowheads="1"/>
          </p:cNvPicPr>
          <p:nvPr/>
        </p:nvPicPr>
        <p:blipFill>
          <a:blip r:embed="rId3"/>
          <a:srcRect t="4109" b="4109"/>
          <a:stretch>
            <a:fillRect/>
          </a:stretch>
        </p:blipFill>
        <p:spPr bwMode="auto">
          <a:xfrm>
            <a:off x="4193462" y="1599373"/>
            <a:ext cx="4161437" cy="480415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69030" name="Text Box 6"/>
          <p:cNvSpPr txBox="1">
            <a:spLocks noChangeArrowheads="1"/>
          </p:cNvSpPr>
          <p:nvPr/>
        </p:nvSpPr>
        <p:spPr bwMode="auto">
          <a:xfrm>
            <a:off x="7567904" y="2846759"/>
            <a:ext cx="1576096" cy="400110"/>
          </a:xfrm>
          <a:prstGeom prst="rect">
            <a:avLst/>
          </a:prstGeom>
          <a:solidFill>
            <a:srgbClr val="FCF46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>
                <a:solidFill>
                  <a:srgbClr val="000000"/>
                </a:solidFill>
                <a:latin typeface="Verdana" charset="0"/>
              </a:rPr>
              <a:t>Step 1: Consider Strongest reaction</a:t>
            </a:r>
            <a:endParaRPr lang="en-US" sz="3600">
              <a:solidFill>
                <a:srgbClr val="000000"/>
              </a:solidFill>
              <a:latin typeface="Verdana" charset="0"/>
            </a:endParaRPr>
          </a:p>
        </p:txBody>
      </p:sp>
      <p:sp>
        <p:nvSpPr>
          <p:cNvPr id="769031" name="Text Box 7"/>
          <p:cNvSpPr txBox="1">
            <a:spLocks noChangeArrowheads="1"/>
          </p:cNvSpPr>
          <p:nvPr/>
        </p:nvSpPr>
        <p:spPr bwMode="auto">
          <a:xfrm>
            <a:off x="7593056" y="4989952"/>
            <a:ext cx="1550944" cy="415498"/>
          </a:xfrm>
          <a:prstGeom prst="rect">
            <a:avLst/>
          </a:prstGeom>
          <a:solidFill>
            <a:srgbClr val="FCF46E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>
                <a:solidFill>
                  <a:srgbClr val="000000"/>
                </a:solidFill>
                <a:latin typeface="Verdana" charset="0"/>
              </a:rPr>
              <a:t>Step 2: Consider Weaker reaction</a:t>
            </a:r>
            <a:endParaRPr lang="en-US" sz="4000">
              <a:solidFill>
                <a:srgbClr val="000000"/>
              </a:solidFill>
              <a:latin typeface="Verdana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9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9027" grpId="0" uiExpand="1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597668" y="261495"/>
            <a:ext cx="4146318" cy="119540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Course-based “in vivo” experiment</a:t>
            </a:r>
            <a:endParaRPr lang="en-US" dirty="0"/>
          </a:p>
        </p:txBody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2633" y="1668583"/>
            <a:ext cx="4230770" cy="445758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Problem</a:t>
            </a:r>
            <a:r>
              <a:rPr lang="en-US" dirty="0"/>
              <a:t>-solving linked to </a:t>
            </a:r>
            <a:r>
              <a:rPr lang="en-US" i="1" dirty="0"/>
              <a:t>progress of </a:t>
            </a:r>
            <a:r>
              <a:rPr lang="en-US" i="1" dirty="0" smtClean="0"/>
              <a:t>reaction </a:t>
            </a:r>
            <a:r>
              <a:rPr lang="en-US" dirty="0"/>
              <a:t>showed ~250% improvement on final exam item. </a:t>
            </a:r>
          </a:p>
        </p:txBody>
      </p:sp>
      <p:pic>
        <p:nvPicPr>
          <p:cNvPr id="6942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06870" y="446995"/>
            <a:ext cx="4512228" cy="6445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Title 1"/>
          <p:cNvSpPr>
            <a:spLocks noGrp="1"/>
          </p:cNvSpPr>
          <p:nvPr>
            <p:ph type="title" idx="4294967295"/>
          </p:nvPr>
        </p:nvSpPr>
        <p:spPr>
          <a:xfrm>
            <a:off x="482600" y="241300"/>
            <a:ext cx="8331200" cy="1143000"/>
          </a:xfrm>
        </p:spPr>
        <p:txBody>
          <a:bodyPr/>
          <a:lstStyle/>
          <a:p>
            <a:r>
              <a:rPr lang="en-US" sz="3200" smtClean="0"/>
              <a:t>Example from Chemistry (Equilibrium): </a:t>
            </a:r>
            <a:br>
              <a:rPr lang="en-US" sz="3200" smtClean="0"/>
            </a:br>
            <a:r>
              <a:rPr lang="en-US" sz="3200" smtClean="0"/>
              <a:t>Multimedia Principle</a:t>
            </a:r>
          </a:p>
        </p:txBody>
      </p:sp>
      <p:graphicFrame>
        <p:nvGraphicFramePr>
          <p:cNvPr id="1947671" name="Group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0805141"/>
              </p:ext>
            </p:extLst>
          </p:nvPr>
        </p:nvGraphicFramePr>
        <p:xfrm>
          <a:off x="2579688" y="1955800"/>
          <a:ext cx="3706812" cy="3408363"/>
        </p:xfrm>
        <a:graphic>
          <a:graphicData uri="http://schemas.openxmlformats.org/drawingml/2006/table">
            <a:tbl>
              <a:tblPr/>
              <a:tblGrid>
                <a:gridCol w="1743075"/>
                <a:gridCol w="1963737"/>
              </a:tblGrid>
              <a:tr h="16795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1012C"/>
                          </a:solidFill>
                          <a:effectLst/>
                          <a:latin typeface="Verdana" charset="0"/>
                        </a:rPr>
                        <a:t>CTA of expert &amp; novices: </a:t>
                      </a: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1012C"/>
                          </a:solidFill>
                          <a:effectLst/>
                          <a:latin typeface="Verdana" charset="0"/>
                        </a:rPr>
                        <a:t>Missing concept in instruction </a:t>
                      </a: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1012C"/>
                          </a:solidFill>
                          <a:effectLst/>
                          <a:latin typeface="Verdana" charset="0"/>
                        </a:rPr>
                        <a:t>(progress of reaction)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1012C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87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charset="0"/>
                        </a:rPr>
                        <a:t> </a:t>
                      </a: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charset="0"/>
                        </a:rPr>
                        <a:t>New </a:t>
                      </a:r>
                      <a:r>
                        <a:rPr kumimoji="0" lang="en-US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charset="0"/>
                        </a:rPr>
                        <a:t>in vivo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charset="0"/>
                        </a:rPr>
                        <a:t> Study--&gt;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Verdana" charset="0"/>
                        </a:rPr>
                        <a:t>Robust learning effects (transfer)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168" name="TextBox 8"/>
          <p:cNvSpPr txBox="1">
            <a:spLocks noChangeArrowheads="1"/>
          </p:cNvSpPr>
          <p:nvPr/>
        </p:nvSpPr>
        <p:spPr bwMode="auto">
          <a:xfrm>
            <a:off x="1079500" y="2501900"/>
            <a:ext cx="15748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In the Lab</a:t>
            </a: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endParaRPr lang="en-US">
              <a:ea typeface="ＭＳ Ｐゴシック" charset="-128"/>
              <a:cs typeface="ＭＳ Ｐゴシック" charset="-128"/>
            </a:endParaRPr>
          </a:p>
          <a:p>
            <a:r>
              <a:rPr lang="en-US">
                <a:ea typeface="ＭＳ Ｐゴシック" charset="-128"/>
                <a:cs typeface="ＭＳ Ｐゴシック" charset="-128"/>
              </a:rPr>
              <a:t>In the classroom</a:t>
            </a:r>
          </a:p>
        </p:txBody>
      </p:sp>
      <p:sp>
        <p:nvSpPr>
          <p:cNvPr id="49169" name="TextBox 10"/>
          <p:cNvSpPr txBox="1">
            <a:spLocks noChangeArrowheads="1"/>
          </p:cNvSpPr>
          <p:nvPr/>
        </p:nvSpPr>
        <p:spPr bwMode="auto">
          <a:xfrm>
            <a:off x="2387600" y="1485900"/>
            <a:ext cx="48641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Hypothesis: Diagram + Text </a:t>
            </a:r>
            <a:r>
              <a:rPr lang="en-US" i="1">
                <a:ea typeface="ＭＳ Ｐゴシック" charset="-128"/>
                <a:cs typeface="ＭＳ Ｐゴシック" charset="-128"/>
              </a:rPr>
              <a:t>vs.</a:t>
            </a:r>
            <a:r>
              <a:rPr lang="en-US">
                <a:ea typeface="ＭＳ Ｐゴシック" charset="-128"/>
                <a:cs typeface="ＭＳ Ｐゴシック" charset="-128"/>
              </a:rPr>
              <a:t> Text only</a:t>
            </a:r>
          </a:p>
        </p:txBody>
      </p:sp>
      <p:sp>
        <p:nvSpPr>
          <p:cNvPr id="49170" name="Rectangle 18"/>
          <p:cNvSpPr>
            <a:spLocks noChangeArrowheads="1"/>
          </p:cNvSpPr>
          <p:nvPr/>
        </p:nvSpPr>
        <p:spPr bwMode="auto">
          <a:xfrm>
            <a:off x="7642225" y="3498850"/>
            <a:ext cx="184150" cy="396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49171" name="Freeform 19"/>
          <p:cNvSpPr>
            <a:spLocks/>
          </p:cNvSpPr>
          <p:nvPr/>
        </p:nvSpPr>
        <p:spPr bwMode="auto">
          <a:xfrm>
            <a:off x="6286500" y="2603500"/>
            <a:ext cx="1827213" cy="2044700"/>
          </a:xfrm>
          <a:custGeom>
            <a:avLst/>
            <a:gdLst>
              <a:gd name="T0" fmla="*/ 63500 w 1151"/>
              <a:gd name="T1" fmla="*/ 0 h 1288"/>
              <a:gd name="T2" fmla="*/ 1816100 w 1151"/>
              <a:gd name="T3" fmla="*/ 533400 h 1288"/>
              <a:gd name="T4" fmla="*/ 0 w 1151"/>
              <a:gd name="T5" fmla="*/ 2044700 h 1288"/>
              <a:gd name="T6" fmla="*/ 0 60000 65536"/>
              <a:gd name="T7" fmla="*/ 0 60000 65536"/>
              <a:gd name="T8" fmla="*/ 0 60000 65536"/>
              <a:gd name="T9" fmla="*/ 0 w 1151"/>
              <a:gd name="T10" fmla="*/ 0 h 1288"/>
              <a:gd name="T11" fmla="*/ 1151 w 1151"/>
              <a:gd name="T12" fmla="*/ 1288 h 128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51" h="1288">
                <a:moveTo>
                  <a:pt x="40" y="0"/>
                </a:moveTo>
                <a:cubicBezTo>
                  <a:pt x="595" y="60"/>
                  <a:pt x="1151" y="121"/>
                  <a:pt x="1144" y="336"/>
                </a:cubicBezTo>
                <a:cubicBezTo>
                  <a:pt x="1137" y="551"/>
                  <a:pt x="191" y="1129"/>
                  <a:pt x="0" y="1288"/>
                </a:cubicBezTo>
              </a:path>
            </a:pathLst>
          </a:custGeom>
          <a:noFill/>
          <a:ln w="19050">
            <a:solidFill>
              <a:schemeClr val="tx2"/>
            </a:solidFill>
            <a:round/>
            <a:headEnd/>
            <a:tailEnd type="triangle" w="med" len="med"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>
              <a:ea typeface="ＭＳ Ｐゴシック" charset="-128"/>
              <a:cs typeface="ＭＳ Ｐゴシック" charset="-128"/>
            </a:endParaRPr>
          </a:p>
        </p:txBody>
      </p:sp>
      <p:graphicFrame>
        <p:nvGraphicFramePr>
          <p:cNvPr id="49155" name="Object 3"/>
          <p:cNvGraphicFramePr>
            <a:graphicFrameLocks noChangeAspect="1"/>
          </p:cNvGraphicFramePr>
          <p:nvPr/>
        </p:nvGraphicFramePr>
        <p:xfrm>
          <a:off x="1014413" y="6502400"/>
          <a:ext cx="5145087" cy="188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4960" name="Document" r:id="rId5" imgW="5486400" imgH="203200" progId="Word.Document.8">
                  <p:embed/>
                </p:oleObj>
              </mc:Choice>
              <mc:Fallback>
                <p:oleObj name="Document" r:id="rId5" imgW="5486400" imgH="203200" progId="Word.Document.8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4413" y="6502400"/>
                        <a:ext cx="5145087" cy="188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xmlns:p14="http://schemas.microsoft.com/office/powerpoint/2010/main" advTm="2528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Apply multimedia principle again</a:t>
            </a:r>
            <a:endParaRPr lang="en-US" dirty="0"/>
          </a:p>
        </p:txBody>
      </p:sp>
      <p:sp>
        <p:nvSpPr>
          <p:cNvPr id="77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time: diagram design is informed by </a:t>
            </a:r>
            <a:r>
              <a:rPr lang="en-US" i="1" dirty="0" smtClean="0"/>
              <a:t>Cognitive Task Analysis</a:t>
            </a:r>
          </a:p>
          <a:p>
            <a:r>
              <a:rPr lang="en-US" dirty="0" smtClean="0"/>
              <a:t>Hypothesis: Coordination </a:t>
            </a:r>
            <a:r>
              <a:rPr lang="en-US" dirty="0"/>
              <a:t>of visual representations with chemistry notation enhances learning for low </a:t>
            </a:r>
            <a:r>
              <a:rPr lang="en-US" dirty="0" smtClean="0"/>
              <a:t>performers</a:t>
            </a:r>
          </a:p>
          <a:p>
            <a:pPr lvl="1"/>
            <a:r>
              <a:rPr lang="en-US" dirty="0"/>
              <a:t>Diagrams</a:t>
            </a:r>
            <a:r>
              <a:rPr lang="en-US" dirty="0" smtClean="0"/>
              <a:t> scaffold </a:t>
            </a:r>
            <a:r>
              <a:rPr lang="en-US" dirty="0"/>
              <a:t>the development of mental </a:t>
            </a:r>
            <a:r>
              <a:rPr lang="en-US" dirty="0" smtClean="0"/>
              <a:t>model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1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075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28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Treatment: Progress of reaction with </a:t>
            </a:r>
            <a:r>
              <a:rPr lang="en-US" dirty="0" smtClean="0"/>
              <a:t>diagrams</a:t>
            </a:r>
            <a:endParaRPr lang="en-US" dirty="0"/>
          </a:p>
        </p:txBody>
      </p:sp>
      <p:sp>
        <p:nvSpPr>
          <p:cNvPr id="762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new diagram added to online text</a:t>
            </a:r>
            <a:endParaRPr lang="en-US" dirty="0"/>
          </a:p>
        </p:txBody>
      </p:sp>
      <p:pic>
        <p:nvPicPr>
          <p:cNvPr id="762884" name="Picture 4" descr="Qnew"/>
          <p:cNvPicPr>
            <a:picLocks noChangeAspect="1" noChangeArrowheads="1"/>
          </p:cNvPicPr>
          <p:nvPr/>
        </p:nvPicPr>
        <p:blipFill>
          <a:blip r:embed="rId3"/>
          <a:srcRect b="17964"/>
          <a:stretch>
            <a:fillRect/>
          </a:stretch>
        </p:blipFill>
        <p:spPr bwMode="auto">
          <a:xfrm>
            <a:off x="1084263" y="2311400"/>
            <a:ext cx="6823075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9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Control: Progress of reaction with chemistry </a:t>
            </a:r>
            <a:r>
              <a:rPr lang="en-US" dirty="0" smtClean="0"/>
              <a:t>notation</a:t>
            </a:r>
            <a:endParaRPr lang="en-US" dirty="0"/>
          </a:p>
        </p:txBody>
      </p:sp>
      <p:sp>
        <p:nvSpPr>
          <p:cNvPr id="764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Control group saw symbolic notation instead of diagram (also added to the online text)</a:t>
            </a:r>
            <a:endParaRPr lang="en-US" dirty="0"/>
          </a:p>
        </p:txBody>
      </p:sp>
      <p:pic>
        <p:nvPicPr>
          <p:cNvPr id="764932" name="Picture 4" descr="pictOLD"/>
          <p:cNvPicPr>
            <a:picLocks noChangeAspect="1" noChangeArrowheads="1"/>
          </p:cNvPicPr>
          <p:nvPr/>
        </p:nvPicPr>
        <p:blipFill>
          <a:blip r:embed="rId3"/>
          <a:srcRect t="24672" b="25644"/>
          <a:stretch>
            <a:fillRect/>
          </a:stretch>
        </p:blipFill>
        <p:spPr bwMode="auto">
          <a:xfrm>
            <a:off x="911605" y="2923302"/>
            <a:ext cx="7245350" cy="324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9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Multimedia Principle</a:t>
            </a:r>
          </a:p>
        </p:txBody>
      </p:sp>
      <p:sp>
        <p:nvSpPr>
          <p:cNvPr id="980997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400" dirty="0"/>
              <a:t>Which is better for student learning? </a:t>
            </a:r>
          </a:p>
          <a:p>
            <a:pPr lvl="1">
              <a:buFontTx/>
              <a:buNone/>
            </a:pPr>
            <a:r>
              <a:rPr lang="en-US" sz="2000" dirty="0"/>
              <a:t>A. Learning from words and pictures</a:t>
            </a:r>
          </a:p>
          <a:p>
            <a:pPr lvl="1">
              <a:buFontTx/>
              <a:buNone/>
            </a:pPr>
            <a:r>
              <a:rPr lang="en-US" sz="2000" dirty="0"/>
              <a:t>B. Learning from words alone</a:t>
            </a:r>
          </a:p>
          <a:p>
            <a:pPr lvl="1">
              <a:buFontTx/>
              <a:buNone/>
            </a:pPr>
            <a:r>
              <a:rPr lang="en-US" sz="2000" dirty="0"/>
              <a:t>Example: Description of how lightning works with or without a </a:t>
            </a:r>
            <a:r>
              <a:rPr lang="en-US" sz="2000" dirty="0" smtClean="0"/>
              <a:t>graphic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09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09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09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09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0997" grpId="0" build="p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>
                <a:latin typeface="Arial" charset="0"/>
              </a:rPr>
              <a:t>Significant advantage for low performers.</a:t>
            </a:r>
            <a:endParaRPr lang="en-US"/>
          </a:p>
        </p:txBody>
      </p:sp>
      <p:sp>
        <p:nvSpPr>
          <p:cNvPr id="76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0"/>
            <a:ext cx="4073525" cy="4495800"/>
          </a:xfrm>
        </p:spPr>
        <p:txBody>
          <a:bodyPr/>
          <a:lstStyle/>
          <a:p>
            <a:r>
              <a:rPr lang="en-US"/>
              <a:t>Diagrams led to enhanced learning on transfer test for low performers.</a:t>
            </a:r>
          </a:p>
          <a:p>
            <a:pPr>
              <a:buFontTx/>
              <a:buNone/>
            </a:pPr>
            <a:endParaRPr lang="en-US"/>
          </a:p>
        </p:txBody>
      </p:sp>
      <p:pic>
        <p:nvPicPr>
          <p:cNvPr id="766980" name="Picture 4"/>
          <p:cNvPicPr>
            <a:picLocks noChangeAspect="1" noChangeArrowheads="1"/>
          </p:cNvPicPr>
          <p:nvPr/>
        </p:nvPicPr>
        <p:blipFill>
          <a:blip r:embed="rId3"/>
          <a:srcRect r="20049"/>
          <a:stretch>
            <a:fillRect/>
          </a:stretch>
        </p:blipFill>
        <p:spPr bwMode="auto">
          <a:xfrm>
            <a:off x="4660900" y="1714500"/>
            <a:ext cx="4191000" cy="419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508125" y="1905000"/>
            <a:ext cx="4816475" cy="3810000"/>
            <a:chOff x="950" y="1200"/>
            <a:chExt cx="3034" cy="2400"/>
          </a:xfrm>
        </p:grpSpPr>
        <p:sp>
          <p:nvSpPr>
            <p:cNvPr id="766982" name="AutoShape 6"/>
            <p:cNvSpPr>
              <a:spLocks noChangeArrowheads="1"/>
            </p:cNvSpPr>
            <p:nvPr/>
          </p:nvSpPr>
          <p:spPr bwMode="auto">
            <a:xfrm>
              <a:off x="3168" y="1200"/>
              <a:ext cx="816" cy="24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FF80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6983" name="Text Box 7"/>
            <p:cNvSpPr txBox="1">
              <a:spLocks noChangeArrowheads="1"/>
            </p:cNvSpPr>
            <p:nvPr/>
          </p:nvSpPr>
          <p:spPr bwMode="auto">
            <a:xfrm>
              <a:off x="950" y="2988"/>
              <a:ext cx="1930" cy="460"/>
            </a:xfrm>
            <a:prstGeom prst="rect">
              <a:avLst/>
            </a:prstGeom>
            <a:noFill/>
            <a:ln w="28575">
              <a:solidFill>
                <a:srgbClr val="FF8000"/>
              </a:solidFill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/>
                <a:t>Lowest 25% in class rank before study</a:t>
              </a:r>
            </a:p>
          </p:txBody>
        </p:sp>
        <p:cxnSp>
          <p:nvCxnSpPr>
            <p:cNvPr id="766985" name="AutoShape 9"/>
            <p:cNvCxnSpPr>
              <a:cxnSpLocks noChangeShapeType="1"/>
              <a:stCxn id="766982" idx="1"/>
              <a:endCxn id="766983" idx="3"/>
            </p:cNvCxnSpPr>
            <p:nvPr/>
          </p:nvCxnSpPr>
          <p:spPr bwMode="auto">
            <a:xfrm flipH="1">
              <a:off x="2889" y="2400"/>
              <a:ext cx="270" cy="818"/>
            </a:xfrm>
            <a:prstGeom prst="straightConnector1">
              <a:avLst/>
            </a:prstGeom>
            <a:noFill/>
            <a:ln w="28575">
              <a:solidFill>
                <a:srgbClr val="FF8000"/>
              </a:solidFill>
              <a:round/>
              <a:headEnd/>
              <a:tailEnd/>
            </a:ln>
            <a:effectLst/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69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6979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CTA to better apply the multimedia principle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Through CTA, instructional designers are able to elicit the types of KCs required to perform the respective task</a:t>
            </a:r>
            <a:r>
              <a:rPr lang="en-US" dirty="0"/>
              <a:t>s</a:t>
            </a:r>
            <a:r>
              <a:rPr lang="en-US" dirty="0" smtClean="0"/>
              <a:t> </a:t>
            </a:r>
          </a:p>
          <a:p>
            <a:r>
              <a:rPr lang="en-US" dirty="0" smtClean="0"/>
              <a:t>These KCs may in turn inform the types of graphics useful in teaching specific lesson content</a:t>
            </a:r>
          </a:p>
          <a:p>
            <a:pPr marL="457200" lvl="1" indent="0">
              <a:buNone/>
            </a:pPr>
            <a:r>
              <a:rPr lang="en-US" dirty="0" smtClean="0"/>
              <a:t>For instance, </a:t>
            </a:r>
            <a:endParaRPr lang="en-US" dirty="0"/>
          </a:p>
          <a:p>
            <a:pPr lvl="1"/>
            <a:r>
              <a:rPr lang="en-US" i="1" dirty="0" smtClean="0"/>
              <a:t>representational or organizational graphics</a:t>
            </a:r>
            <a:r>
              <a:rPr lang="en-US" dirty="0" smtClean="0"/>
              <a:t> may be used to effectively explain </a:t>
            </a:r>
            <a:r>
              <a:rPr lang="en-US" i="1" dirty="0" smtClean="0"/>
              <a:t>facts</a:t>
            </a:r>
          </a:p>
          <a:p>
            <a:pPr lvl="1"/>
            <a:r>
              <a:rPr lang="en-US" i="1" dirty="0" smtClean="0"/>
              <a:t>transformational or interpretive graphics </a:t>
            </a:r>
            <a:r>
              <a:rPr lang="en-US" dirty="0" smtClean="0"/>
              <a:t>are recommended for clarifying </a:t>
            </a:r>
            <a:r>
              <a:rPr lang="en-US" i="1" dirty="0" smtClean="0"/>
              <a:t>principles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859523" y="6388274"/>
            <a:ext cx="3291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prior student Danny </a:t>
            </a:r>
            <a:r>
              <a:rPr lang="en-US" dirty="0" err="1" smtClean="0"/>
              <a:t>Koh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dirty="0" smtClean="0"/>
              <a:t>Transformation </a:t>
            </a:r>
            <a:r>
              <a:rPr lang="en-US" sz="4000" dirty="0"/>
              <a:t>visual for</a:t>
            </a:r>
            <a:br>
              <a:rPr lang="en-US" sz="4000" dirty="0"/>
            </a:br>
            <a:r>
              <a:rPr lang="en-US" sz="4000" dirty="0"/>
              <a:t>processes, procedures, &amp; principles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832F-B154-B046-A7EB-E3B3186AE1C5}" type="slidenum">
              <a:rPr lang="en-US"/>
              <a:pPr/>
              <a:t>32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752" y="1506238"/>
            <a:ext cx="6416876" cy="5351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1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/>
              <a:t>Interpretive illustrations for </a:t>
            </a:r>
            <a:br>
              <a:rPr lang="en-US" sz="3200" dirty="0"/>
            </a:br>
            <a:r>
              <a:rPr lang="en-US" sz="3200" dirty="0"/>
              <a:t>relationships among variables or </a:t>
            </a:r>
            <a:br>
              <a:rPr lang="en-US" sz="3200" dirty="0"/>
            </a:br>
            <a:r>
              <a:rPr lang="en-US" sz="3200" dirty="0"/>
              <a:t>to make invisible phenomena visible 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832F-B154-B046-A7EB-E3B3186AE1C5}" type="slidenum">
              <a:rPr lang="en-US"/>
              <a:pPr/>
              <a:t>33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881" y="1722752"/>
            <a:ext cx="6020057" cy="5030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811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Multimedia Principle Summary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662632" y="1600200"/>
            <a:ext cx="7941337" cy="4699792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Adding graphics to text improves learning </a:t>
            </a:r>
            <a:r>
              <a:rPr lang="en-US" sz="2400" i="1" dirty="0" smtClean="0"/>
              <a:t>when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graphics </a:t>
            </a:r>
            <a:r>
              <a:rPr lang="en-US" sz="2400" dirty="0"/>
              <a:t>are </a:t>
            </a:r>
            <a:r>
              <a:rPr lang="en-US" sz="2400" i="1" dirty="0"/>
              <a:t>relevant</a:t>
            </a:r>
            <a:r>
              <a:rPr lang="en-US" sz="2400" dirty="0"/>
              <a:t> rather than </a:t>
            </a:r>
            <a:r>
              <a:rPr lang="en-US" sz="2400" dirty="0" smtClean="0"/>
              <a:t>decorative</a:t>
            </a:r>
          </a:p>
          <a:p>
            <a:r>
              <a:rPr lang="en-US" sz="2400" dirty="0" smtClean="0"/>
              <a:t>Use Cognitive Task Analysis to determine relevance</a:t>
            </a:r>
            <a:endParaRPr lang="en-US" sz="2400" dirty="0"/>
          </a:p>
          <a:p>
            <a:r>
              <a:rPr lang="en-US" sz="2400" dirty="0" smtClean="0"/>
              <a:t>Different kinds of graphics are effective </a:t>
            </a:r>
            <a:br>
              <a:rPr lang="en-US" sz="2400" dirty="0" smtClean="0"/>
            </a:br>
            <a:r>
              <a:rPr lang="en-US" sz="2400" dirty="0" smtClean="0"/>
              <a:t>for different kinds of knowledge goals</a:t>
            </a:r>
          </a:p>
          <a:p>
            <a:pPr lvl="1"/>
            <a:r>
              <a:rPr lang="en-US" sz="2000" dirty="0" smtClean="0"/>
              <a:t>Representative </a:t>
            </a:r>
            <a:r>
              <a:rPr lang="en-US" sz="2000" dirty="0"/>
              <a:t>graphics </a:t>
            </a:r>
            <a:r>
              <a:rPr lang="en-US" sz="2000" dirty="0" smtClean="0"/>
              <a:t>for</a:t>
            </a:r>
            <a:br>
              <a:rPr lang="en-US" sz="2000" dirty="0" smtClean="0"/>
            </a:br>
            <a:r>
              <a:rPr lang="en-US" sz="2000" dirty="0" smtClean="0"/>
              <a:t>concrete </a:t>
            </a:r>
            <a:r>
              <a:rPr lang="en-US" sz="2000" dirty="0"/>
              <a:t>facts, concepts, </a:t>
            </a:r>
            <a:r>
              <a:rPr lang="en-US" sz="2000" dirty="0" smtClean="0"/>
              <a:t>&amp;  their parts</a:t>
            </a:r>
            <a:endParaRPr lang="en-US" sz="2000" dirty="0"/>
          </a:p>
          <a:p>
            <a:pPr lvl="1"/>
            <a:r>
              <a:rPr lang="en-US" sz="2000" dirty="0" smtClean="0"/>
              <a:t>Transformational visual for</a:t>
            </a:r>
            <a:br>
              <a:rPr lang="en-US" sz="2000" dirty="0" smtClean="0"/>
            </a:br>
            <a:r>
              <a:rPr lang="en-US" sz="2000" dirty="0" smtClean="0"/>
              <a:t>processes</a:t>
            </a:r>
            <a:r>
              <a:rPr lang="en-US" sz="2000" dirty="0"/>
              <a:t>, procedures, </a:t>
            </a:r>
            <a:r>
              <a:rPr lang="en-US" sz="2000" dirty="0" smtClean="0"/>
              <a:t>&amp; principles</a:t>
            </a:r>
            <a:endParaRPr lang="en-US" sz="2000" dirty="0"/>
          </a:p>
          <a:p>
            <a:pPr lvl="1"/>
            <a:r>
              <a:rPr lang="en-US" sz="2000" dirty="0"/>
              <a:t>Organizational graphics for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relationships </a:t>
            </a:r>
            <a:r>
              <a:rPr lang="en-US" sz="2000" dirty="0"/>
              <a:t>among ideas or lesson </a:t>
            </a:r>
            <a:r>
              <a:rPr lang="en-US" sz="2000" dirty="0" smtClean="0"/>
              <a:t>topics</a:t>
            </a:r>
            <a:endParaRPr lang="en-US" sz="2000" dirty="0"/>
          </a:p>
          <a:p>
            <a:pPr lvl="1"/>
            <a:r>
              <a:rPr lang="en-US" sz="2000" dirty="0"/>
              <a:t>Interpretive illustrations </a:t>
            </a:r>
            <a:r>
              <a:rPr lang="en-US" sz="2000" dirty="0" smtClean="0"/>
              <a:t>for </a:t>
            </a:r>
            <a:br>
              <a:rPr lang="en-US" sz="2000" dirty="0" smtClean="0"/>
            </a:br>
            <a:r>
              <a:rPr lang="en-US" sz="2000" dirty="0" smtClean="0"/>
              <a:t>relationships </a:t>
            </a:r>
            <a:r>
              <a:rPr lang="en-US" sz="2000" dirty="0"/>
              <a:t>among variables or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to </a:t>
            </a:r>
            <a:r>
              <a:rPr lang="en-US" sz="2000" dirty="0"/>
              <a:t>make invisible phenomena </a:t>
            </a:r>
            <a:r>
              <a:rPr lang="en-US" sz="2000" dirty="0" smtClean="0"/>
              <a:t>visible </a:t>
            </a:r>
            <a:endParaRPr lang="en-US" sz="2000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F1832F-B154-B046-A7EB-E3B3186AE1C5}" type="slidenum">
              <a:rPr lang="en-US"/>
              <a:pPr/>
              <a:t>34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789" y="3837447"/>
            <a:ext cx="2542969" cy="1910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7741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How a Bicycle Pump Works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457200" y="1358288"/>
            <a:ext cx="2626976" cy="484332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Explained with words alone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Explained with words &amp; graphics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Which leads to better learning?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/>
          <a:srcRect t="26909"/>
          <a:stretch/>
        </p:blipFill>
        <p:spPr>
          <a:xfrm>
            <a:off x="2988111" y="1433528"/>
            <a:ext cx="5512431" cy="10541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4690" y="2737957"/>
            <a:ext cx="6084306" cy="4082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912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Example: How Brakes Work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half" idx="1"/>
          </p:nvPr>
        </p:nvSpPr>
        <p:spPr>
          <a:xfrm>
            <a:off x="620647" y="1207391"/>
            <a:ext cx="3893195" cy="427338"/>
          </a:xfrm>
        </p:spPr>
        <p:txBody>
          <a:bodyPr>
            <a:noAutofit/>
          </a:bodyPr>
          <a:lstStyle/>
          <a:p>
            <a:r>
              <a:rPr lang="en-US" sz="2000" dirty="0" smtClean="0"/>
              <a:t>Explained with words alone</a:t>
            </a:r>
            <a:endParaRPr lang="en-US" sz="2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9383"/>
          <a:stretch/>
        </p:blipFill>
        <p:spPr>
          <a:xfrm>
            <a:off x="662388" y="1626837"/>
            <a:ext cx="3688007" cy="4678735"/>
          </a:xfrm>
          <a:prstGeom prst="rect">
            <a:avLst/>
          </a:prstGeom>
        </p:spPr>
      </p:pic>
      <p:sp>
        <p:nvSpPr>
          <p:cNvPr id="8" name="Content Placeholder 11"/>
          <p:cNvSpPr>
            <a:spLocks noGrp="1"/>
          </p:cNvSpPr>
          <p:nvPr>
            <p:ph sz="half" idx="1"/>
          </p:nvPr>
        </p:nvSpPr>
        <p:spPr>
          <a:xfrm>
            <a:off x="4406765" y="1208891"/>
            <a:ext cx="4306596" cy="53901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Explained with words &amp; graphics</a:t>
            </a:r>
          </a:p>
        </p:txBody>
      </p:sp>
      <p:sp>
        <p:nvSpPr>
          <p:cNvPr id="9" name="Content Placeholder 11"/>
          <p:cNvSpPr>
            <a:spLocks noGrp="1"/>
          </p:cNvSpPr>
          <p:nvPr>
            <p:ph sz="half" idx="1"/>
          </p:nvPr>
        </p:nvSpPr>
        <p:spPr>
          <a:xfrm>
            <a:off x="2577543" y="6325210"/>
            <a:ext cx="5871774" cy="6459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Which leads to better learning? </a:t>
            </a:r>
            <a:endParaRPr lang="en-US" sz="2400" b="1" dirty="0"/>
          </a:p>
        </p:txBody>
      </p:sp>
      <p:pic>
        <p:nvPicPr>
          <p:cNvPr id="13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0175" y="1647303"/>
            <a:ext cx="4185632" cy="4477392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773275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could you find out?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7E9F4-65A3-4043-B85F-301B029EE347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681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could you find out?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 an experiment!</a:t>
            </a:r>
          </a:p>
          <a:p>
            <a:r>
              <a:rPr lang="en-US" dirty="0" smtClean="0"/>
              <a:t>Create an assessment to measure knowledge of bike pumps</a:t>
            </a:r>
          </a:p>
          <a:p>
            <a:r>
              <a:rPr lang="en-US" dirty="0" smtClean="0"/>
              <a:t>Randomly assign students to either use</a:t>
            </a:r>
          </a:p>
          <a:p>
            <a:pPr lvl="1"/>
            <a:r>
              <a:rPr lang="en-US" dirty="0" smtClean="0"/>
              <a:t>Words alone – the “control group”</a:t>
            </a:r>
          </a:p>
          <a:p>
            <a:pPr lvl="1"/>
            <a:r>
              <a:rPr lang="en-US" dirty="0" smtClean="0"/>
              <a:t>Words and graphics – the “treatment group”</a:t>
            </a:r>
          </a:p>
          <a:p>
            <a:r>
              <a:rPr lang="en-US" dirty="0" smtClean="0"/>
              <a:t>Have students take the assessment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17E9F4-65A3-4043-B85F-301B029EE347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424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assessment </a:t>
            </a:r>
            <a:r>
              <a:rPr lang="en-US" i="1" dirty="0" smtClean="0"/>
              <a:t>tasks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632" y="1634728"/>
            <a:ext cx="7941337" cy="4491435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Transfer assessment tasks: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(These are examples of the kinds of tasks or assessment items you need to create for project step 2a.)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0A364F-8594-40CC-8555-8B80B5103C69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078" y="2217297"/>
            <a:ext cx="7094702" cy="228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148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Brakes Experiment </a:t>
            </a:r>
            <a:r>
              <a:rPr lang="en-US" dirty="0"/>
              <a:t>1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</a:pPr>
            <a:r>
              <a:rPr lang="en-US" sz="2800" dirty="0"/>
              <a:t>Subjects: 34 novice female college students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dirty="0"/>
              <a:t>Materials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/>
              <a:t>Text + labeled illustrations </a:t>
            </a:r>
            <a:r>
              <a:rPr lang="en-US" sz="2400" dirty="0" smtClean="0"/>
              <a:t>versus text </a:t>
            </a:r>
            <a:r>
              <a:rPr lang="en-US" sz="2400" dirty="0"/>
              <a:t>alone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/>
              <a:t>Experience questionnaire</a:t>
            </a:r>
          </a:p>
          <a:p>
            <a:pPr marL="990600" lvl="1" indent="-533400">
              <a:lnSpc>
                <a:spcPct val="90000"/>
              </a:lnSpc>
            </a:pPr>
            <a:r>
              <a:rPr lang="en-US" sz="2400" dirty="0"/>
              <a:t>Posttests (recall, transfer, recognition)</a:t>
            </a:r>
          </a:p>
          <a:p>
            <a:pPr marL="609600" indent="-609600">
              <a:lnSpc>
                <a:spcPct val="90000"/>
              </a:lnSpc>
            </a:pPr>
            <a:r>
              <a:rPr lang="en-US" sz="2800" dirty="0"/>
              <a:t>Procedure</a:t>
            </a:r>
          </a:p>
          <a:p>
            <a:pPr marL="990600" lvl="1" indent="-533400">
              <a:lnSpc>
                <a:spcPct val="90000"/>
              </a:lnSpc>
              <a:buFont typeface="Times" charset="0"/>
              <a:buAutoNum type="arabicPeriod"/>
            </a:pPr>
            <a:r>
              <a:rPr lang="en-US" sz="2400" dirty="0"/>
              <a:t>Random assignment</a:t>
            </a:r>
          </a:p>
          <a:p>
            <a:pPr marL="990600" lvl="1" indent="-533400">
              <a:lnSpc>
                <a:spcPct val="90000"/>
              </a:lnSpc>
              <a:buFont typeface="Times" charset="0"/>
              <a:buAutoNum type="arabicPeriod"/>
            </a:pPr>
            <a:r>
              <a:rPr lang="en-US" sz="2400" dirty="0"/>
              <a:t>Experience questionnaire</a:t>
            </a:r>
          </a:p>
          <a:p>
            <a:pPr marL="990600" lvl="1" indent="-533400">
              <a:lnSpc>
                <a:spcPct val="90000"/>
              </a:lnSpc>
              <a:buFont typeface="Times" charset="0"/>
              <a:buAutoNum type="arabicPeriod"/>
            </a:pPr>
            <a:r>
              <a:rPr lang="en-US" sz="2400" dirty="0"/>
              <a:t>Recall test - 8 minutes</a:t>
            </a:r>
          </a:p>
          <a:p>
            <a:pPr marL="990600" lvl="1" indent="-533400">
              <a:lnSpc>
                <a:spcPct val="90000"/>
              </a:lnSpc>
              <a:buFont typeface="Times" charset="0"/>
              <a:buAutoNum type="arabicPeriod"/>
            </a:pPr>
            <a:r>
              <a:rPr lang="en-US" sz="2400" dirty="0"/>
              <a:t>Transfer test - 10 minutes divided</a:t>
            </a:r>
          </a:p>
          <a:p>
            <a:pPr marL="990600" lvl="1" indent="-533400">
              <a:lnSpc>
                <a:spcPct val="90000"/>
              </a:lnSpc>
              <a:buFont typeface="Times" charset="0"/>
              <a:buAutoNum type="arabicPeriod"/>
            </a:pPr>
            <a:r>
              <a:rPr lang="en-US" sz="2400" dirty="0"/>
              <a:t>Verbatim recognition test - 2 minutes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7674D9-8E4A-6E45-AD61-7ECACDB29F6E}" type="slidenum">
              <a:rPr lang="en-US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43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31868</TotalTime>
  <Words>1194</Words>
  <Application>Microsoft Macintosh PowerPoint</Application>
  <PresentationFormat>On-screen Show (4:3)</PresentationFormat>
  <Paragraphs>268</Paragraphs>
  <Slides>34</Slides>
  <Notes>17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6" baseType="lpstr">
      <vt:lpstr>Office Theme</vt:lpstr>
      <vt:lpstr>Document</vt:lpstr>
      <vt:lpstr>Applying the Multimedia Principle: Use Words and Graphics Rather than Words Alone Chapter 4</vt:lpstr>
      <vt:lpstr>Media Element Principles  of E-Learning</vt:lpstr>
      <vt:lpstr>Multimedia Principle</vt:lpstr>
      <vt:lpstr>Example: How a Bicycle Pump Works</vt:lpstr>
      <vt:lpstr>Example: How Brakes Work</vt:lpstr>
      <vt:lpstr>How could you find out?</vt:lpstr>
      <vt:lpstr>How could you find out?</vt:lpstr>
      <vt:lpstr>Example assessment tasks</vt:lpstr>
      <vt:lpstr>Brakes Experiment 1</vt:lpstr>
      <vt:lpstr>Results: Transfer and Recognition</vt:lpstr>
      <vt:lpstr>Scientific Evidence That Principles Really Work</vt:lpstr>
      <vt:lpstr>Multimedia Principle</vt:lpstr>
      <vt:lpstr>Cognitive Processing of Instructional Materials</vt:lpstr>
      <vt:lpstr>Is this a good application of the multimedia principle?</vt:lpstr>
      <vt:lpstr>Is this a good application of the multimedia principle?</vt:lpstr>
      <vt:lpstr>Are instructional principles completely domain general?</vt:lpstr>
      <vt:lpstr>Interaction of lab CTA &amp; experiments on general principles </vt:lpstr>
      <vt:lpstr>Example from Chemistry (Equilibrium):  Multimedia Principle 1 </vt:lpstr>
      <vt:lpstr>Example from Chemistry (Equilibrium):  Multimedia Principle </vt:lpstr>
      <vt:lpstr>Example from Chemistry (Equilibrium):   Multimedia Principle </vt:lpstr>
      <vt:lpstr>Empirical prescriptive CTA:  Think alouds of experts</vt:lpstr>
      <vt:lpstr>Empirical descriptive Cognitive Task Analysis: Think alouds of novices</vt:lpstr>
      <vt:lpstr>Results from analyses of novice errors revealed in think alouds</vt:lpstr>
      <vt:lpstr>CTA is used to redesign instruction</vt:lpstr>
      <vt:lpstr>Course-based “in vivo” experiment</vt:lpstr>
      <vt:lpstr>Example from Chemistry (Equilibrium):  Multimedia Principle</vt:lpstr>
      <vt:lpstr>Apply multimedia principle again</vt:lpstr>
      <vt:lpstr>Treatment: Progress of reaction with diagrams</vt:lpstr>
      <vt:lpstr>Control: Progress of reaction with chemistry notation</vt:lpstr>
      <vt:lpstr>Significant advantage for low performers.</vt:lpstr>
      <vt:lpstr>Using CTA to better apply the multimedia principle</vt:lpstr>
      <vt:lpstr>Transformation visual for processes, procedures, &amp; principles</vt:lpstr>
      <vt:lpstr>Interpretive illustrations for  relationships among variables or  to make invisible phenomena visible </vt:lpstr>
      <vt:lpstr>Multimedia Principle 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Clark</dc:creator>
  <cp:lastModifiedBy>Mimi</cp:lastModifiedBy>
  <cp:revision>526</cp:revision>
  <cp:lastPrinted>2013-08-29T17:19:44Z</cp:lastPrinted>
  <dcterms:created xsi:type="dcterms:W3CDTF">2013-09-25T21:35:58Z</dcterms:created>
  <dcterms:modified xsi:type="dcterms:W3CDTF">2015-09-17T13:01:24Z</dcterms:modified>
</cp:coreProperties>
</file>