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120" y="-1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4365BA-2B23-994B-A956-2A2488F25C0D}" type="datetimeFigureOut">
              <a:rPr lang="en-US" smtClean="0"/>
              <a:pPr/>
              <a:t>5/31/11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696D8-0E79-C84E-AF8E-3C61C676CC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4365BA-2B23-994B-A956-2A2488F25C0D}" type="datetimeFigureOut">
              <a:rPr lang="en-US" smtClean="0"/>
              <a:pPr/>
              <a:t>5/31/11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696D8-0E79-C84E-AF8E-3C61C676CC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4365BA-2B23-994B-A956-2A2488F25C0D}" type="datetimeFigureOut">
              <a:rPr lang="en-US" smtClean="0"/>
              <a:pPr/>
              <a:t>5/31/11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696D8-0E79-C84E-AF8E-3C61C676CC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4365BA-2B23-994B-A956-2A2488F25C0D}" type="datetimeFigureOut">
              <a:rPr lang="en-US" smtClean="0"/>
              <a:pPr/>
              <a:t>5/31/11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696D8-0E79-C84E-AF8E-3C61C676CC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4365BA-2B23-994B-A956-2A2488F25C0D}" type="datetimeFigureOut">
              <a:rPr lang="en-US" smtClean="0"/>
              <a:pPr/>
              <a:t>5/31/11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696D8-0E79-C84E-AF8E-3C61C676CC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4365BA-2B23-994B-A956-2A2488F25C0D}" type="datetimeFigureOut">
              <a:rPr lang="en-US" smtClean="0"/>
              <a:pPr/>
              <a:t>5/31/11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9696D8-0E79-C84E-AF8E-3C61C676CC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4365BA-2B23-994B-A956-2A2488F25C0D}" type="datetimeFigureOut">
              <a:rPr lang="en-US" smtClean="0"/>
              <a:pPr/>
              <a:t>5/31/11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9696D8-0E79-C84E-AF8E-3C61C676CC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4365BA-2B23-994B-A956-2A2488F25C0D}" type="datetimeFigureOut">
              <a:rPr lang="en-US" smtClean="0"/>
              <a:pPr/>
              <a:t>5/31/11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9696D8-0E79-C84E-AF8E-3C61C676CC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365BA-2B23-994B-A956-2A2488F25C0D}" type="datetimeFigureOut">
              <a:rPr lang="en-US" smtClean="0"/>
              <a:pPr/>
              <a:t>5/31/11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9696D8-0E79-C84E-AF8E-3C61C676CC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4365BA-2B23-994B-A956-2A2488F25C0D}" type="datetimeFigureOut">
              <a:rPr lang="en-US" smtClean="0"/>
              <a:pPr/>
              <a:t>5/31/11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9696D8-0E79-C84E-AF8E-3C61C676CC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4365BA-2B23-994B-A956-2A2488F25C0D}" type="datetimeFigureOut">
              <a:rPr lang="en-US" smtClean="0"/>
              <a:pPr/>
              <a:t>5/31/11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9696D8-0E79-C84E-AF8E-3C61C676CC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365BA-2B23-994B-A956-2A2488F25C0D}" type="datetimeFigureOut">
              <a:rPr lang="en-US" smtClean="0"/>
              <a:pPr/>
              <a:t>5/31/11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9696D8-0E79-C84E-AF8E-3C61C676CC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 </a:t>
            </a:r>
            <a:r>
              <a:rPr lang="en-US" sz="2800" dirty="0" smtClean="0"/>
              <a:t>What (if anything) about framing?</a:t>
            </a:r>
            <a:endParaRPr lang="en-US" sz="2800" dirty="0"/>
          </a:p>
        </p:txBody>
      </p:sp>
      <p:sp>
        <p:nvSpPr>
          <p:cNvPr id="3" name="Subtitle 2"/>
          <p:cNvSpPr>
            <a:spLocks noGrp="1"/>
          </p:cNvSpPr>
          <p:nvPr>
            <p:ph type="subTitle" idx="1"/>
          </p:nvPr>
        </p:nvSpPr>
        <p:spPr>
          <a:xfrm>
            <a:off x="1371600" y="3316941"/>
            <a:ext cx="6400800" cy="2321859"/>
          </a:xfrm>
        </p:spPr>
        <p:txBody>
          <a:bodyPr>
            <a:normAutofit fontScale="77500" lnSpcReduction="20000"/>
          </a:bodyPr>
          <a:lstStyle/>
          <a:p>
            <a:r>
              <a:rPr lang="en-US" sz="3800" dirty="0" smtClean="0"/>
              <a:t>Is it significant?</a:t>
            </a:r>
          </a:p>
          <a:p>
            <a:r>
              <a:rPr lang="en-US" sz="3800" dirty="0" smtClean="0"/>
              <a:t>Do we need to consider it?</a:t>
            </a:r>
          </a:p>
          <a:p>
            <a:endParaRPr lang="en-US" sz="2800" dirty="0"/>
          </a:p>
          <a:p>
            <a:r>
              <a:rPr lang="en-US" sz="2800" dirty="0"/>
              <a:t>Jim Greeno</a:t>
            </a:r>
          </a:p>
          <a:p>
            <a:r>
              <a:rPr lang="en-US" sz="2800" dirty="0"/>
              <a:t>SC Thrust coding/analysis workshop </a:t>
            </a:r>
          </a:p>
          <a:p>
            <a:r>
              <a:rPr lang="en-US" sz="2800" dirty="0"/>
              <a:t>May 27, 2011</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r>
              <a:rPr lang="en-US" sz="2400" dirty="0" smtClean="0"/>
              <a:t>Hannah supplied an equation</a:t>
            </a:r>
            <a:br>
              <a:rPr lang="en-US" sz="2400" dirty="0" smtClean="0"/>
            </a:br>
            <a:r>
              <a:rPr lang="en-US" sz="2400" dirty="0" smtClean="0"/>
              <a:t>		</a:t>
            </a:r>
            <a:r>
              <a:rPr lang="en-US" sz="2400" dirty="0" err="1" smtClean="0"/>
              <a:t>xy</a:t>
            </a:r>
            <a:r>
              <a:rPr lang="en-US" sz="2400" dirty="0" smtClean="0"/>
              <a:t> = 1680  (turn 46), </a:t>
            </a:r>
            <a:br>
              <a:rPr lang="en-US" sz="2400" dirty="0" smtClean="0"/>
            </a:br>
            <a:r>
              <a:rPr lang="en-US" sz="2400" dirty="0" smtClean="0"/>
              <a:t>which Gillian wrote on the whiteboard (turn 47).</a:t>
            </a:r>
            <a:br>
              <a:rPr lang="en-US" sz="2400" dirty="0" smtClean="0"/>
            </a:br>
            <a:r>
              <a:rPr lang="en-US" sz="2400" dirty="0" smtClean="0"/>
              <a:t/>
            </a:r>
            <a:br>
              <a:rPr lang="en-US" sz="2400" dirty="0" smtClean="0"/>
            </a:br>
            <a:r>
              <a:rPr lang="en-US" sz="2400" dirty="0" smtClean="0"/>
              <a:t>Gillian (turn 58), with Hannah’s confirmation (turn 63), and then Ms. S’s acceptance (turn 78) contributed the linear equation</a:t>
            </a:r>
            <a:br>
              <a:rPr lang="en-US" sz="2400" dirty="0" smtClean="0"/>
            </a:br>
            <a:r>
              <a:rPr lang="en-US" sz="2400" dirty="0" smtClean="0"/>
              <a:t>		(72-y)/2 = (40-x)/2</a:t>
            </a:r>
            <a:br>
              <a:rPr lang="en-US" sz="2400" dirty="0" smtClean="0"/>
            </a:br>
            <a:r>
              <a:rPr lang="en-US" sz="2400" dirty="0" smtClean="0"/>
              <a:t/>
            </a:r>
            <a:br>
              <a:rPr lang="en-US" sz="2400" dirty="0" smtClean="0"/>
            </a:br>
            <a:r>
              <a:rPr lang="en-US" sz="2400" dirty="0" smtClean="0"/>
              <a:t>and these could be solved, using substitution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Some Possible Lessons</a:t>
            </a:r>
            <a:endParaRPr lang="en-US" sz="3200" dirty="0"/>
          </a:p>
        </p:txBody>
      </p:sp>
      <p:sp>
        <p:nvSpPr>
          <p:cNvPr id="3" name="Content Placeholder 2"/>
          <p:cNvSpPr>
            <a:spLocks noGrp="1"/>
          </p:cNvSpPr>
          <p:nvPr>
            <p:ph idx="1"/>
          </p:nvPr>
        </p:nvSpPr>
        <p:spPr/>
        <p:txBody>
          <a:bodyPr>
            <a:normAutofit/>
          </a:bodyPr>
          <a:lstStyle/>
          <a:p>
            <a:r>
              <a:rPr lang="en-US" sz="2400" dirty="0" smtClean="0"/>
              <a:t>The information processing involved in comprehending information, if your framing isn’t aligned with the source, can be hard:</a:t>
            </a:r>
            <a:br>
              <a:rPr lang="en-US" sz="2400" dirty="0" smtClean="0"/>
            </a:br>
            <a:r>
              <a:rPr lang="en-US" sz="2400" dirty="0" err="1" smtClean="0"/>
              <a:t>i</a:t>
            </a:r>
            <a:r>
              <a:rPr lang="en-US" sz="2400" dirty="0" smtClean="0"/>
              <a:t>) it requires significant effort and cooperation;</a:t>
            </a:r>
            <a:br>
              <a:rPr lang="en-US" sz="2400" dirty="0" smtClean="0"/>
            </a:br>
            <a:r>
              <a:rPr lang="en-US" sz="2400" dirty="0" smtClean="0"/>
              <a:t>ii) the inquirer has to know quite a bit, in the form of general constraints</a:t>
            </a:r>
          </a:p>
          <a:p>
            <a:endParaRPr lang="en-US" sz="2400" dirty="0" smtClean="0"/>
          </a:p>
          <a:p>
            <a:r>
              <a:rPr lang="en-US" sz="2400" dirty="0" smtClean="0"/>
              <a:t>If this is true, then successful teaching probably includes fostering students’ developing resources for framing, that are sufficiently aligned with framings inherent in the subject matter.</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Another Dimension of Accountable Talk?</a:t>
            </a:r>
            <a:endParaRPr lang="en-US" sz="3200" dirty="0"/>
          </a:p>
        </p:txBody>
      </p:sp>
      <p:sp>
        <p:nvSpPr>
          <p:cNvPr id="3" name="Content Placeholder 2"/>
          <p:cNvSpPr>
            <a:spLocks noGrp="1"/>
          </p:cNvSpPr>
          <p:nvPr>
            <p:ph idx="1"/>
          </p:nvPr>
        </p:nvSpPr>
        <p:spPr/>
        <p:txBody>
          <a:bodyPr>
            <a:normAutofit/>
          </a:bodyPr>
          <a:lstStyle/>
          <a:p>
            <a:r>
              <a:rPr lang="en-US" sz="2400" dirty="0" smtClean="0"/>
              <a:t>It might be important to consider ways in which classroom  talk can be accountable to students’ prior knowing </a:t>
            </a:r>
            <a:r>
              <a:rPr lang="en-US" sz="2400" smtClean="0"/>
              <a:t>and understanding</a:t>
            </a:r>
            <a:r>
              <a:rPr lang="en-US" sz="2400" dirty="0" smtClean="0"/>
              <a:t>. As a general principle, that’s already accepted, but it may be important to develop a better account of what that means. (Framing resources are probably a different kind of knowledge than </a:t>
            </a:r>
            <a:r>
              <a:rPr lang="en-US" sz="2400" dirty="0" err="1" smtClean="0"/>
              <a:t>Gagné</a:t>
            </a:r>
            <a:r>
              <a:rPr lang="en-US" sz="2400" dirty="0" smtClean="0"/>
              <a:t>-type prerequisites.)</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Two issues:</a:t>
            </a:r>
            <a:endParaRPr lang="en-US" sz="3200" dirty="0"/>
          </a:p>
        </p:txBody>
      </p:sp>
      <p:sp>
        <p:nvSpPr>
          <p:cNvPr id="3" name="Content Placeholder 2"/>
          <p:cNvSpPr>
            <a:spLocks noGrp="1"/>
          </p:cNvSpPr>
          <p:nvPr>
            <p:ph idx="1"/>
          </p:nvPr>
        </p:nvSpPr>
        <p:spPr/>
        <p:txBody>
          <a:bodyPr>
            <a:normAutofit/>
          </a:bodyPr>
          <a:lstStyle/>
          <a:p>
            <a:r>
              <a:rPr lang="en-US" sz="2400" dirty="0" smtClean="0"/>
              <a:t>Discourse and learning happen at multiple levels — should we make that explicit?</a:t>
            </a:r>
          </a:p>
          <a:p>
            <a:endParaRPr lang="en-US" sz="2400" dirty="0" smtClean="0"/>
          </a:p>
          <a:p>
            <a:r>
              <a:rPr lang="en-US" sz="2400" dirty="0" smtClean="0"/>
              <a:t>Parsing can foreground interpersonal aspects of interaction or content (What kind of interaction happened? Or What idea or information got added to common ground?) </a:t>
            </a:r>
          </a:p>
          <a:p>
            <a:endParaRPr lang="en-US" sz="2400" dirty="0" smtClean="0"/>
          </a:p>
          <a:p>
            <a:r>
              <a:rPr lang="en-US" sz="2400" dirty="0" smtClean="0"/>
              <a:t>Of course, we shouldn’t try to do everything at once. But perhaps it’s good if we keep track of what we’re leaving for </a:t>
            </a:r>
            <a:r>
              <a:rPr lang="en-US" sz="2400" smtClean="0"/>
              <a:t>future work.</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Why framing may be an important issue</a:t>
            </a:r>
            <a:endParaRPr lang="en-US" sz="2800" dirty="0"/>
          </a:p>
        </p:txBody>
      </p:sp>
      <p:sp>
        <p:nvSpPr>
          <p:cNvPr id="3" name="Content Placeholder 2"/>
          <p:cNvSpPr>
            <a:spLocks noGrp="1"/>
          </p:cNvSpPr>
          <p:nvPr>
            <p:ph idx="1"/>
          </p:nvPr>
        </p:nvSpPr>
        <p:spPr/>
        <p:txBody>
          <a:bodyPr>
            <a:normAutofit/>
          </a:bodyPr>
          <a:lstStyle/>
          <a:p>
            <a:pPr>
              <a:buNone/>
            </a:pPr>
            <a:r>
              <a:rPr lang="en-US" sz="2000" dirty="0" smtClean="0"/>
              <a:t>•</a:t>
            </a:r>
            <a:r>
              <a:rPr lang="en-US" sz="2800" dirty="0" smtClean="0"/>
              <a:t> </a:t>
            </a:r>
            <a:r>
              <a:rPr lang="en-US" sz="2000" dirty="0" smtClean="0"/>
              <a:t>For communication to succeed, the parties need to be taking perspectives that are aligned (</a:t>
            </a:r>
            <a:r>
              <a:rPr lang="en-US" sz="2000" dirty="0" err="1" smtClean="0"/>
              <a:t>Rommetveit</a:t>
            </a:r>
            <a:r>
              <a:rPr lang="en-US" sz="2000" dirty="0" smtClean="0"/>
              <a:t>). RR’s example: </a:t>
            </a:r>
            <a:br>
              <a:rPr lang="en-US" sz="2000" dirty="0" smtClean="0"/>
            </a:br>
            <a:r>
              <a:rPr lang="en-US" sz="2000" dirty="0" smtClean="0"/>
              <a:t>“Is Mr. Smith working?” (To a golfing partner: “No, he’s mowing the lawn.”</a:t>
            </a:r>
            <a:br>
              <a:rPr lang="en-US" sz="2000" dirty="0" smtClean="0"/>
            </a:br>
            <a:r>
              <a:rPr lang="en-US" sz="2000" dirty="0" smtClean="0"/>
              <a:t>			That is, he’s not at his office.)</a:t>
            </a:r>
            <a:br>
              <a:rPr lang="en-US" sz="2000" dirty="0" smtClean="0"/>
            </a:br>
            <a:r>
              <a:rPr lang="en-US" sz="2000" dirty="0" smtClean="0"/>
              <a:t>		(To a nosy neighbor: “Yes, he’s mowing the lawn.” (That is, he’s not 			still sleeping.)</a:t>
            </a:r>
          </a:p>
          <a:p>
            <a:pPr>
              <a:buNone/>
            </a:pPr>
            <a:r>
              <a:rPr lang="en-US" sz="2000" dirty="0" smtClean="0"/>
              <a:t>•  When learning includes conceptual change, most learners probably lack resources that could support framing that is aligned with the perspective intended by the information source (teacher, textbook, program, or whatever).</a:t>
            </a:r>
          </a:p>
          <a:p>
            <a:pPr>
              <a:buNone/>
            </a:pPr>
            <a:r>
              <a:rPr lang="en-US" sz="2000" dirty="0" smtClean="0"/>
              <a:t>•  Maybe resources for framing — and reframing — are important as prerequisites — different from component skills.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Aspects of Framing</a:t>
            </a:r>
            <a:endParaRPr lang="en-US" sz="2800" dirty="0"/>
          </a:p>
        </p:txBody>
      </p:sp>
      <p:sp>
        <p:nvSpPr>
          <p:cNvPr id="3" name="Content Placeholder 2"/>
          <p:cNvSpPr>
            <a:spLocks noGrp="1"/>
          </p:cNvSpPr>
          <p:nvPr>
            <p:ph idx="1"/>
          </p:nvPr>
        </p:nvSpPr>
        <p:spPr/>
        <p:txBody>
          <a:bodyPr>
            <a:normAutofit fontScale="85000" lnSpcReduction="20000"/>
          </a:bodyPr>
          <a:lstStyle/>
          <a:p>
            <a:r>
              <a:rPr lang="en-US" sz="2400" dirty="0" smtClean="0"/>
              <a:t>In general, framings are participants’ understandings of “What is it that’s going on here?” (</a:t>
            </a:r>
            <a:r>
              <a:rPr lang="en-US" sz="2400" dirty="0" err="1" smtClean="0"/>
              <a:t>Goffman</a:t>
            </a:r>
            <a:r>
              <a:rPr lang="en-US" sz="2400" dirty="0" smtClean="0"/>
              <a:t>)</a:t>
            </a:r>
          </a:p>
          <a:p>
            <a:r>
              <a:rPr lang="en-US" sz="2400" dirty="0" smtClean="0"/>
              <a:t>One aspect is </a:t>
            </a:r>
            <a:r>
              <a:rPr lang="en-US" sz="2400" i="1" dirty="0" smtClean="0"/>
              <a:t>positional framing</a:t>
            </a:r>
            <a:r>
              <a:rPr lang="en-US" sz="2400" dirty="0" smtClean="0"/>
              <a:t>, also called positioning, participant structure, or participant framework. What kinds of things is each participant entitled, expected, or obligated to do in the activity, in relation to each other and to the concepts and methods of the subject matter domain? (Bateson, </a:t>
            </a:r>
            <a:r>
              <a:rPr lang="en-US" sz="2400" dirty="0" err="1" smtClean="0"/>
              <a:t>Goffman</a:t>
            </a:r>
            <a:r>
              <a:rPr lang="en-US" sz="2400" dirty="0" smtClean="0"/>
              <a:t>, </a:t>
            </a:r>
            <a:r>
              <a:rPr lang="en-US" sz="2400" dirty="0" err="1" smtClean="0"/>
              <a:t>Tannen</a:t>
            </a:r>
            <a:r>
              <a:rPr lang="en-US" sz="2400" dirty="0" smtClean="0"/>
              <a:t>, O’Connor &amp; Michaels, Pickering, Engle &amp; Conant, others)</a:t>
            </a:r>
          </a:p>
          <a:p>
            <a:r>
              <a:rPr lang="en-US" sz="2400" dirty="0" smtClean="0"/>
              <a:t>Another aspect is </a:t>
            </a:r>
            <a:r>
              <a:rPr lang="en-US" sz="2400" i="1" dirty="0" smtClean="0"/>
              <a:t>epistemological framing </a:t>
            </a:r>
            <a:r>
              <a:rPr lang="en-US" sz="2400" dirty="0" smtClean="0"/>
              <a:t>. What kinds of knowledge and information are relevant for the activity, and what kinds of information need to be constructed to succeed in the activity? (Hammer, Engle, others)</a:t>
            </a:r>
          </a:p>
          <a:p>
            <a:r>
              <a:rPr lang="en-US" sz="2400" dirty="0" smtClean="0"/>
              <a:t>Third, there is </a:t>
            </a:r>
            <a:r>
              <a:rPr lang="en-US" sz="2400" i="1" dirty="0" smtClean="0"/>
              <a:t>conceptual framing</a:t>
            </a:r>
            <a:r>
              <a:rPr lang="en-US" sz="2400" dirty="0" smtClean="0"/>
              <a:t>. How are the participants organizing the information that is involved in the activity — what is in the foreground, what is “off the screen”? (Gestalt psychologists, </a:t>
            </a:r>
            <a:r>
              <a:rPr lang="en-US" sz="2400" dirty="0" err="1" smtClean="0"/>
              <a:t>Rommetveit</a:t>
            </a:r>
            <a:r>
              <a:rPr lang="en-US" sz="2400" dirty="0" smtClean="0"/>
              <a:t>, </a:t>
            </a:r>
            <a:r>
              <a:rPr lang="en-US" sz="2400" dirty="0" err="1" smtClean="0"/>
              <a:t>MacWhinney</a:t>
            </a:r>
            <a:r>
              <a:rPr lang="en-US" sz="2400" dirty="0" smtClean="0"/>
              <a:t>)</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How Can Participants with Misaligned Framings Fix the Problem?</a:t>
            </a:r>
            <a:endParaRPr lang="en-US" sz="2800" dirty="0"/>
          </a:p>
        </p:txBody>
      </p:sp>
      <p:sp>
        <p:nvSpPr>
          <p:cNvPr id="3" name="Content Placeholder 2"/>
          <p:cNvSpPr>
            <a:spLocks noGrp="1"/>
          </p:cNvSpPr>
          <p:nvPr>
            <p:ph idx="1"/>
          </p:nvPr>
        </p:nvSpPr>
        <p:spPr/>
        <p:txBody>
          <a:bodyPr>
            <a:normAutofit/>
          </a:bodyPr>
          <a:lstStyle/>
          <a:p>
            <a:r>
              <a:rPr lang="en-US" sz="2400" dirty="0" smtClean="0"/>
              <a:t>Becoming aligned with others’ communicative intentions is probably a built-in motivational tendency. When framings are aligned, it works easily (cf. </a:t>
            </a:r>
            <a:r>
              <a:rPr lang="en-US" sz="2400" dirty="0" err="1" smtClean="0"/>
              <a:t>Rommetveit’s</a:t>
            </a:r>
            <a:r>
              <a:rPr lang="en-US" sz="2400" dirty="0" smtClean="0"/>
              <a:t> Mrs. Smith). When they aren’t, there’s a need for (deep) repair.</a:t>
            </a:r>
          </a:p>
          <a:p>
            <a:r>
              <a:rPr lang="en-US" sz="2400" dirty="0" smtClean="0"/>
              <a:t>In examples involving conceptual framing that I’ve studied, there is a significant effort by one or more of the participants to adopt or construct a framing that is aligned with another participant. Call that participant an </a:t>
            </a:r>
            <a:r>
              <a:rPr lang="en-US" sz="2400" i="1" dirty="0" smtClean="0"/>
              <a:t>inquirer.</a:t>
            </a:r>
            <a:r>
              <a:rPr lang="en-US" sz="2400" dirty="0" smtClean="0"/>
              <a:t> Someone or something (e.g., a computer simulation or text material) functions as a </a:t>
            </a:r>
            <a:r>
              <a:rPr lang="en-US" sz="2400" i="1" dirty="0" smtClean="0"/>
              <a:t>source.</a:t>
            </a:r>
            <a:r>
              <a:rPr lang="en-US" sz="2400" dirty="0" smtClean="0"/>
              <a:t>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Two Ways to Repair Misalignment</a:t>
            </a:r>
            <a:endParaRPr lang="en-US" sz="3200" dirty="0"/>
          </a:p>
        </p:txBody>
      </p:sp>
      <p:sp>
        <p:nvSpPr>
          <p:cNvPr id="3" name="Content Placeholder 2"/>
          <p:cNvSpPr>
            <a:spLocks noGrp="1"/>
          </p:cNvSpPr>
          <p:nvPr>
            <p:ph idx="1"/>
          </p:nvPr>
        </p:nvSpPr>
        <p:spPr/>
        <p:txBody>
          <a:bodyPr>
            <a:normAutofit/>
          </a:bodyPr>
          <a:lstStyle/>
          <a:p>
            <a:pPr marL="457200" indent="-457200">
              <a:buAutoNum type="arabicPeriod"/>
            </a:pPr>
            <a:r>
              <a:rPr lang="en-US" sz="2400" dirty="0" smtClean="0"/>
              <a:t>The inquirer recognizes that the source’s framing corresponds to a schema that the inquirer knows, and the inquirer adopts this schema.</a:t>
            </a:r>
          </a:p>
          <a:p>
            <a:pPr marL="457200" indent="-457200">
              <a:buAutoNum type="arabicPeriod"/>
            </a:pPr>
            <a:r>
              <a:rPr lang="en-US" sz="2400" dirty="0" smtClean="0"/>
              <a:t>The inquirer doesn’t know or recognize a schema, but constructs a framing by questioning the source, assembling a framing by constraint satisfaction consistent with the information obtained from the source.</a:t>
            </a:r>
            <a:br>
              <a:rPr lang="en-US" sz="2400" dirty="0" smtClean="0"/>
            </a:br>
            <a:r>
              <a:rPr lang="en-US" sz="2400" dirty="0" smtClean="0"/>
              <a:t/>
            </a:r>
            <a:br>
              <a:rPr lang="en-US" sz="2400" dirty="0" smtClean="0"/>
            </a:br>
            <a:r>
              <a:rPr lang="en-US" sz="2400" dirty="0" smtClean="0"/>
              <a:t>Note: when learning requires conceptual change, by definition the learner needs to be an inquirer in Case 2.</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 example</a:t>
            </a:r>
            <a:endParaRPr lang="en-US" sz="3200" dirty="0"/>
          </a:p>
        </p:txBody>
      </p:sp>
      <p:sp>
        <p:nvSpPr>
          <p:cNvPr id="3" name="Content Placeholder 2"/>
          <p:cNvSpPr>
            <a:spLocks noGrp="1"/>
          </p:cNvSpPr>
          <p:nvPr>
            <p:ph idx="1"/>
          </p:nvPr>
        </p:nvSpPr>
        <p:spPr/>
        <p:txBody>
          <a:bodyPr>
            <a:normAutofit/>
          </a:bodyPr>
          <a:lstStyle/>
          <a:p>
            <a:r>
              <a:rPr lang="en-US" sz="2400" dirty="0" smtClean="0"/>
              <a:t>The setting: an 8</a:t>
            </a:r>
            <a:r>
              <a:rPr lang="en-US" sz="2400" baseline="30000" dirty="0" smtClean="0"/>
              <a:t>th</a:t>
            </a:r>
            <a:r>
              <a:rPr lang="en-US" sz="2400" dirty="0" smtClean="0"/>
              <a:t>-grade algebra class, late in the year, in a unit on quadratic equations. (handout </a:t>
            </a:r>
            <a:r>
              <a:rPr lang="en-US" sz="2400" dirty="0" err="1" smtClean="0"/>
              <a:t>p</a:t>
            </a:r>
            <a:r>
              <a:rPr lang="en-US" sz="2400" dirty="0" smtClean="0"/>
              <a:t>. 1)</a:t>
            </a:r>
            <a:br>
              <a:rPr lang="en-US" sz="2400" dirty="0" smtClean="0"/>
            </a:br>
            <a:r>
              <a:rPr lang="en-US" sz="2400" dirty="0" smtClean="0"/>
              <a:t/>
            </a:r>
            <a:br>
              <a:rPr lang="en-US" sz="2400" dirty="0" smtClean="0"/>
            </a:br>
            <a:r>
              <a:rPr lang="en-US" sz="2400" dirty="0" smtClean="0"/>
              <a:t>Ms. S.’s plan: define a variable (say, </a:t>
            </a:r>
            <a:r>
              <a:rPr lang="en-US" sz="2400" dirty="0" err="1" smtClean="0"/>
              <a:t>w</a:t>
            </a:r>
            <a:r>
              <a:rPr lang="en-US" sz="2400" dirty="0" smtClean="0"/>
              <a:t>) as the width of the borders, so</a:t>
            </a:r>
            <a:br>
              <a:rPr lang="en-US" sz="2400" dirty="0" smtClean="0"/>
            </a:br>
            <a:r>
              <a:rPr lang="en-US" sz="2400" dirty="0" smtClean="0"/>
              <a:t>		(72-2w)(40-2w) = 1680,</a:t>
            </a:r>
            <a:br>
              <a:rPr lang="en-US" sz="2400" dirty="0" smtClean="0"/>
            </a:br>
            <a:r>
              <a:rPr lang="en-US" sz="2400" dirty="0" smtClean="0"/>
              <a:t>solve for </a:t>
            </a:r>
            <a:r>
              <a:rPr lang="en-US" sz="2400" dirty="0" err="1" smtClean="0"/>
              <a:t>w</a:t>
            </a:r>
            <a:r>
              <a:rPr lang="en-US" sz="2400" dirty="0" smtClean="0"/>
              <a:t>, then find length and width of the inner rectangle, then the perimeter, then how many laps = .25 mi.</a:t>
            </a:r>
          </a:p>
          <a:p>
            <a:endParaRPr lang="en-US" sz="2400" dirty="0" smtClean="0"/>
          </a:p>
          <a:p>
            <a:r>
              <a:rPr lang="en-US" sz="2400" dirty="0" smtClean="0"/>
              <a:t>Students did not respond to her invitation to take the next step in her plan.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r>
              <a:rPr lang="en-US" sz="2400" dirty="0" smtClean="0"/>
              <a:t>Gillian volunteered, and Ms. Sanchez positioned her as a source, with herself as an inquirer (handout </a:t>
            </a:r>
            <a:r>
              <a:rPr lang="en-US" sz="2400" dirty="0" err="1" smtClean="0"/>
              <a:t>p</a:t>
            </a:r>
            <a:r>
              <a:rPr lang="en-US" sz="2400" dirty="0" smtClean="0"/>
              <a:t>. 2)</a:t>
            </a:r>
            <a:br>
              <a:rPr lang="en-US" sz="2400" dirty="0" smtClean="0"/>
            </a:br>
            <a:r>
              <a:rPr lang="en-US" sz="2400" dirty="0" smtClean="0"/>
              <a:t/>
            </a:r>
            <a:br>
              <a:rPr lang="en-US" sz="2400" dirty="0" smtClean="0"/>
            </a:br>
            <a:r>
              <a:rPr lang="en-US" sz="2400" dirty="0" smtClean="0"/>
              <a:t>Gillian’s information was hard for Ms. S to fit in her framing; the variables in Gillian’s foreground were in Ms. S’s background.</a:t>
            </a:r>
            <a:br>
              <a:rPr lang="en-US" sz="2400" dirty="0" smtClean="0"/>
            </a:br>
            <a:r>
              <a:rPr lang="en-US" sz="2400" dirty="0" smtClean="0"/>
              <a:t/>
            </a:r>
            <a:br>
              <a:rPr lang="en-US" sz="2400" dirty="0" smtClean="0"/>
            </a:br>
            <a:r>
              <a:rPr lang="en-US" sz="2400" dirty="0" smtClean="0"/>
              <a:t>Ms. S mentioned a constraint (write an equation).</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r>
              <a:rPr lang="en-US" sz="2400" dirty="0" smtClean="0"/>
              <a:t>Gillian wrote expressions</a:t>
            </a:r>
            <a:br>
              <a:rPr lang="en-US" sz="2400" dirty="0" smtClean="0"/>
            </a:br>
            <a:r>
              <a:rPr lang="en-US" sz="2400" dirty="0" smtClean="0"/>
              <a:t>		(72-y)/2    and     (40-x)/2 .</a:t>
            </a:r>
            <a:br>
              <a:rPr lang="en-US" sz="2400" dirty="0" smtClean="0"/>
            </a:br>
            <a:r>
              <a:rPr lang="en-US" sz="2400" dirty="0" smtClean="0"/>
              <a:t/>
            </a:r>
            <a:br>
              <a:rPr lang="en-US" sz="2400" dirty="0" smtClean="0"/>
            </a:br>
            <a:r>
              <a:rPr lang="en-US" sz="2400" dirty="0" smtClean="0"/>
              <a:t>It was accepted that these referred to the horizontal vertical widths of the border (handout pp. 3-4).</a:t>
            </a:r>
          </a:p>
          <a:p>
            <a:pPr>
              <a:buNone/>
            </a:pPr>
            <a:r>
              <a:rPr lang="en-US" sz="2400" dirty="0" smtClean="0"/>
              <a:t>	</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1595</TotalTime>
  <Words>648</Words>
  <Application>Microsoft Macintosh PowerPoint</Application>
  <PresentationFormat>On-screen Show (4:3)</PresentationFormat>
  <Paragraphs>45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What (if anything) about framing?</vt:lpstr>
      <vt:lpstr>Two issues:</vt:lpstr>
      <vt:lpstr>Why framing may be an important issue</vt:lpstr>
      <vt:lpstr>Aspects of Framing</vt:lpstr>
      <vt:lpstr>How Can Participants with Misaligned Framings Fix the Problem?</vt:lpstr>
      <vt:lpstr>Two Ways to Repair Misalignment</vt:lpstr>
      <vt:lpstr>An example</vt:lpstr>
      <vt:lpstr> </vt:lpstr>
      <vt:lpstr> </vt:lpstr>
      <vt:lpstr> </vt:lpstr>
      <vt:lpstr>Some Possible Lessons</vt:lpstr>
      <vt:lpstr>Another Dimension of Accountable Talk?</vt:lpstr>
    </vt:vector>
  </TitlesOfParts>
  <Company>LRDC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What (if anything) about framing?</dc:title>
  <dc:creator>James Greeno</dc:creator>
  <cp:lastModifiedBy>Sherice Clarke</cp:lastModifiedBy>
  <cp:revision>18</cp:revision>
  <dcterms:created xsi:type="dcterms:W3CDTF">2011-05-27T17:35:50Z</dcterms:created>
  <dcterms:modified xsi:type="dcterms:W3CDTF">2011-05-31T13:53:02Z</dcterms:modified>
</cp:coreProperties>
</file>