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6" r:id="rId1"/>
  </p:sldMasterIdLst>
  <p:notesMasterIdLst>
    <p:notesMasterId r:id="rId31"/>
  </p:notesMasterIdLst>
  <p:handoutMasterIdLst>
    <p:handoutMasterId r:id="rId32"/>
  </p:handoutMasterIdLst>
  <p:sldIdLst>
    <p:sldId id="859" r:id="rId2"/>
    <p:sldId id="942" r:id="rId3"/>
    <p:sldId id="941" r:id="rId4"/>
    <p:sldId id="861" r:id="rId5"/>
    <p:sldId id="917" r:id="rId6"/>
    <p:sldId id="918"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77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Koedinger"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FF"/>
    <a:srgbClr val="008000"/>
    <a:srgbClr val="00CC00"/>
    <a:srgbClr val="009900"/>
    <a:srgbClr val="FF0000"/>
    <a:srgbClr val="CCFFCC"/>
    <a:srgbClr val="339933"/>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43" autoAdjust="0"/>
  </p:normalViewPr>
  <p:slideViewPr>
    <p:cSldViewPr snapToGrid="0">
      <p:cViewPr>
        <p:scale>
          <a:sx n="55" d="100"/>
          <a:sy n="55" d="100"/>
        </p:scale>
        <p:origin x="-1952" y="-2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5A9B6F5-9872-494C-98E8-50B22C72B9D1}" type="datetimeFigureOut">
              <a:rPr lang="en-US"/>
              <a:pPr>
                <a:defRPr/>
              </a:pPr>
              <a:t>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AF5CCC6-22B8-4641-886E-81DE612D1960}" type="slidenum">
              <a:rPr lang="en-US"/>
              <a:pPr>
                <a:defRPr/>
              </a:pPr>
              <a:t>‹#›</a:t>
            </a:fld>
            <a:endParaRPr lang="en-US"/>
          </a:p>
        </p:txBody>
      </p:sp>
    </p:spTree>
    <p:extLst>
      <p:ext uri="{BB962C8B-B14F-4D97-AF65-F5344CB8AC3E}">
        <p14:creationId xmlns:p14="http://schemas.microsoft.com/office/powerpoint/2010/main" val="3152565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FB4182-7140-4311-A13D-1A2B0929463C}" type="datetimeFigureOut">
              <a:rPr lang="en-US"/>
              <a:pPr>
                <a:defRPr/>
              </a:pPr>
              <a:t>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7BB70B-E9ED-4118-B081-36010168CF09}" type="slidenum">
              <a:rPr lang="en-US"/>
              <a:pPr>
                <a:defRPr/>
              </a:pPr>
              <a:t>‹#›</a:t>
            </a:fld>
            <a:endParaRPr lang="en-US"/>
          </a:p>
        </p:txBody>
      </p:sp>
    </p:spTree>
    <p:extLst>
      <p:ext uri="{BB962C8B-B14F-4D97-AF65-F5344CB8AC3E}">
        <p14:creationId xmlns:p14="http://schemas.microsoft.com/office/powerpoint/2010/main" val="2298082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E10C2-37A7-4496-8C01-687BECC5D7E9}" type="slidenum">
              <a:rPr lang="en-US" smtClean="0"/>
              <a:pPr fontAlgn="base">
                <a:spcBef>
                  <a:spcPct val="0"/>
                </a:spcBef>
                <a:spcAft>
                  <a:spcPct val="0"/>
                </a:spcAft>
                <a:defRPr/>
              </a:pPr>
              <a:t>1</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05920D9-2B7C-4B4A-B029-A52B505CAC6F}" type="slidenum">
              <a:rPr lang="en-US" smtClean="0"/>
              <a:pPr/>
              <a:t>12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Contrast the simulation and the game.  Discuss how a simulation could be converted into a game.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Discuss value added approach – two or more versions of a game are tested and inferences made about optimal game features. </a:t>
            </a:r>
          </a:p>
        </p:txBody>
      </p:sp>
      <p:sp>
        <p:nvSpPr>
          <p:cNvPr id="49156" name="Slide Number Placeholder 3"/>
          <p:cNvSpPr>
            <a:spLocks noGrp="1"/>
          </p:cNvSpPr>
          <p:nvPr>
            <p:ph type="sldNum" sz="quarter" idx="5"/>
          </p:nvPr>
        </p:nvSpPr>
        <p:spPr>
          <a:noFill/>
        </p:spPr>
        <p:txBody>
          <a:bodyPr/>
          <a:lstStyle/>
          <a:p>
            <a:fld id="{0C8B03FF-3531-4112-94D2-233F6F82BC93}"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t>Discuss different learning goals that might benefit from various types of games. </a:t>
            </a:r>
          </a:p>
        </p:txBody>
      </p:sp>
      <p:sp>
        <p:nvSpPr>
          <p:cNvPr id="50180" name="Slide Number Placeholder 3"/>
          <p:cNvSpPr>
            <a:spLocks noGrp="1"/>
          </p:cNvSpPr>
          <p:nvPr>
            <p:ph type="sldNum" sz="quarter" idx="5"/>
          </p:nvPr>
        </p:nvSpPr>
        <p:spPr>
          <a:noFill/>
        </p:spPr>
        <p:txBody>
          <a:bodyPr/>
          <a:lstStyle/>
          <a:p>
            <a:fld id="{93C257D3-50D7-48C7-8133-5C148609C193}" type="slidenum">
              <a:rPr lang="en-US" smtClean="0"/>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America’s Army game </a:t>
            </a:r>
          </a:p>
        </p:txBody>
      </p:sp>
      <p:sp>
        <p:nvSpPr>
          <p:cNvPr id="51204" name="Slide Number Placeholder 3"/>
          <p:cNvSpPr>
            <a:spLocks noGrp="1"/>
          </p:cNvSpPr>
          <p:nvPr>
            <p:ph type="sldNum" sz="quarter" idx="5"/>
          </p:nvPr>
        </p:nvSpPr>
        <p:spPr>
          <a:noFill/>
        </p:spPr>
        <p:txBody>
          <a:bodyPr/>
          <a:lstStyle/>
          <a:p>
            <a:fld id="{B75E34CD-86C2-4CAC-9565-04FDA7F32760}" type="slidenum">
              <a:rPr lang="en-US" smtClean="0"/>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0EC0B57-BBD5-484E-9806-815DD622F1D8}" type="slidenum">
              <a:rPr lang="en-US" smtClean="0"/>
              <a:pPr/>
              <a:t>18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Study on learning from America’s Army game.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Discuss this research as an example of value-added research.  What other proven techniques might be tested in games?</a:t>
            </a:r>
          </a:p>
        </p:txBody>
      </p:sp>
      <p:sp>
        <p:nvSpPr>
          <p:cNvPr id="53252" name="Slide Number Placeholder 3"/>
          <p:cNvSpPr>
            <a:spLocks noGrp="1"/>
          </p:cNvSpPr>
          <p:nvPr>
            <p:ph type="sldNum" sz="quarter" idx="5"/>
          </p:nvPr>
        </p:nvSpPr>
        <p:spPr>
          <a:noFill/>
        </p:spPr>
        <p:txBody>
          <a:bodyPr/>
          <a:lstStyle/>
          <a:p>
            <a:fld id="{65E65C11-51FB-4BED-A3F6-3E910B037C74}" type="slidenum">
              <a:rPr lang="en-US" smtClean="0"/>
              <a:pPr/>
              <a:t>21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57E26FD-FBB1-4F57-803B-419328EE32D0}" type="slidenum">
              <a:rPr lang="en-US" smtClean="0"/>
              <a:pPr/>
              <a:t>22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t>What are the disadvantages of discovery learning?  What commercial games use discovery learning?</a:t>
            </a:r>
          </a:p>
        </p:txBody>
      </p:sp>
      <p:sp>
        <p:nvSpPr>
          <p:cNvPr id="55300" name="Slide Number Placeholder 3"/>
          <p:cNvSpPr>
            <a:spLocks noGrp="1"/>
          </p:cNvSpPr>
          <p:nvPr>
            <p:ph type="sldNum" sz="quarter" idx="5"/>
          </p:nvPr>
        </p:nvSpPr>
        <p:spPr>
          <a:noFill/>
        </p:spPr>
        <p:txBody>
          <a:bodyPr/>
          <a:lstStyle/>
          <a:p>
            <a:fld id="{2590A60A-4465-4FA5-A90C-C5729DAF4AF9}" type="slidenum">
              <a:rPr lang="en-US" smtClean="0"/>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764E672-297D-4456-95A4-4FFC45245467}" type="slidenum">
              <a:rPr lang="en-US" smtClean="0"/>
              <a:pPr/>
              <a:t>24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When the goal is to teach a scientific method or systematic process, guide the learner through the steps and thinking process.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B03745B-C644-4934-B4A1-6BC687439971}" type="slidenum">
              <a:rPr lang="en-US" smtClean="0"/>
              <a:pPr/>
              <a:t>25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r>
              <a:rPr lang="en-US" smtClean="0"/>
              <a:t>.  Compare this simpler version with more abstract version on next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Dan </a:t>
            </a:r>
            <a:r>
              <a:rPr lang="en-US" b="1" dirty="0" err="1" smtClean="0"/>
              <a:t>Siroker</a:t>
            </a:r>
            <a:r>
              <a:rPr lang="en-US" b="1" dirty="0" smtClean="0"/>
              <a:t>, Co-Founder &amp; CEO, </a:t>
            </a:r>
            <a:r>
              <a:rPr lang="en-US" b="1" dirty="0" err="1" smtClean="0"/>
              <a:t>Optimizely</a:t>
            </a:r>
            <a:r>
              <a:rPr lang="en-US" b="1" dirty="0" smtClean="0"/>
              <a:t>;</a:t>
            </a:r>
            <a:r>
              <a:rPr lang="en-US" dirty="0" smtClean="0"/>
              <a:t> Former Director of Analytics for the Obama 2008 Presidential Campaign</a:t>
            </a:r>
          </a:p>
          <a:p>
            <a:endParaRPr lang="en-US" dirty="0" smtClean="0"/>
          </a:p>
          <a:p>
            <a:endParaRPr lang="en-US" dirty="0" smtClean="0"/>
          </a:p>
          <a:p>
            <a:r>
              <a:rPr lang="en-US" dirty="0" smtClean="0"/>
              <a:t>http://www.youtube.com/watch?v=yY-HBW5CNcg&amp;feature=player_embedded#t=8</a:t>
            </a:r>
          </a:p>
          <a:p>
            <a:endParaRPr lang="en-US" dirty="0" smtClean="0"/>
          </a:p>
          <a:p>
            <a:r>
              <a:rPr lang="en-US" dirty="0" smtClean="0"/>
              <a:t>http://www.youtube.com/watch?feature=player_detailpage&amp;v=42jSf4kfJlM#t=957</a:t>
            </a:r>
            <a:endParaRPr lang="en-US" dirty="0"/>
          </a:p>
        </p:txBody>
      </p:sp>
      <p:sp>
        <p:nvSpPr>
          <p:cNvPr id="4" name="Slide Number Placeholder 3"/>
          <p:cNvSpPr>
            <a:spLocks noGrp="1"/>
          </p:cNvSpPr>
          <p:nvPr>
            <p:ph type="sldNum" sz="quarter" idx="10"/>
          </p:nvPr>
        </p:nvSpPr>
        <p:spPr/>
        <p:txBody>
          <a:bodyPr/>
          <a:lstStyle/>
          <a:p>
            <a:fld id="{95FCC3F1-485C-4FCB-B7B1-5C36D0090C5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51E3815-E2E8-4E99-BF03-3F7E3F22D363}" type="slidenum">
              <a:rPr lang="en-US" smtClean="0"/>
              <a:pPr/>
              <a:t>26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p:spPr>
        <p:txBody>
          <a:bodyPr/>
          <a:lstStyle/>
          <a:p>
            <a:pPr eaLnBrk="1" hangingPunct="1"/>
            <a:r>
              <a:rPr lang="en-US" smtClean="0"/>
              <a:t>.  Compare this more abstract version.  Results showed that novices did better with simpler version but for learners with background did not matter.   Review expertise reversal concept.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This simulation on blood flow was effective ONLY when preceded by a 30 second video explaining how to use it. </a:t>
            </a:r>
          </a:p>
        </p:txBody>
      </p:sp>
      <p:sp>
        <p:nvSpPr>
          <p:cNvPr id="59396" name="Slide Number Placeholder 3"/>
          <p:cNvSpPr>
            <a:spLocks noGrp="1"/>
          </p:cNvSpPr>
          <p:nvPr>
            <p:ph type="sldNum" sz="quarter" idx="5"/>
          </p:nvPr>
        </p:nvSpPr>
        <p:spPr>
          <a:noFill/>
        </p:spPr>
        <p:txBody>
          <a:bodyPr/>
          <a:lstStyle/>
          <a:p>
            <a:fld id="{0ACA3BB9-D508-49A4-A5CD-F9DD8F9C8707}"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Business students interested in decisions regarding marketing, inventory and other strategic decisions can see the relevance of the Lemonade Tycoon game. </a:t>
            </a:r>
          </a:p>
        </p:txBody>
      </p:sp>
      <p:sp>
        <p:nvSpPr>
          <p:cNvPr id="60420" name="Slide Number Placeholder 3"/>
          <p:cNvSpPr>
            <a:spLocks noGrp="1"/>
          </p:cNvSpPr>
          <p:nvPr>
            <p:ph type="sldNum" sz="quarter" idx="5"/>
          </p:nvPr>
        </p:nvSpPr>
        <p:spPr>
          <a:noFill/>
        </p:spPr>
        <p:txBody>
          <a:bodyPr/>
          <a:lstStyle/>
          <a:p>
            <a:fld id="{FBE78610-543F-4411-B11F-AA44BD95A0F7}" type="slidenum">
              <a:rPr lang="en-US" smtClean="0"/>
              <a:pPr/>
              <a:t>28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Review the activity matrix.  Since simulations and games by definition are learner centered, focus on the differences between low and high psychological activity in games and sims.  Ask for examples that fall in top and bottom quadrant. </a:t>
            </a:r>
          </a:p>
        </p:txBody>
      </p:sp>
      <p:sp>
        <p:nvSpPr>
          <p:cNvPr id="40964" name="Slide Number Placeholder 3"/>
          <p:cNvSpPr>
            <a:spLocks noGrp="1"/>
          </p:cNvSpPr>
          <p:nvPr>
            <p:ph type="sldNum" sz="quarter" idx="5"/>
          </p:nvPr>
        </p:nvSpPr>
        <p:spPr>
          <a:noFill/>
        </p:spPr>
        <p:txBody>
          <a:bodyPr/>
          <a:lstStyle/>
          <a:p>
            <a:fld id="{9103208C-1DFC-4B64-8FA4-630FFD8214CE}"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46B60A-64FB-460C-BCF3-CB98EE29681B}" type="slidenum">
              <a:rPr lang="en-US" smtClean="0"/>
              <a:pPr/>
              <a:t>6</a:t>
            </a:fld>
            <a:endParaRPr lang="en-US" smtClean="0"/>
          </a:p>
        </p:txBody>
      </p:sp>
      <p:sp>
        <p:nvSpPr>
          <p:cNvPr id="41987" name="Rectangle 2"/>
          <p:cNvSpPr>
            <a:spLocks noGrp="1" noRot="1" noChangeAspect="1" noChangeArrowheads="1" noTextEdit="1"/>
          </p:cNvSpPr>
          <p:nvPr>
            <p:ph type="sldImg"/>
          </p:nvPr>
        </p:nvSpPr>
        <p:spPr>
          <a:xfrm>
            <a:off x="1143000" y="685800"/>
            <a:ext cx="4573588" cy="3430588"/>
          </a:xfrm>
          <a:ln/>
        </p:spPr>
      </p:sp>
      <p:sp>
        <p:nvSpPr>
          <p:cNvPr id="41988"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r>
              <a:rPr lang="en-US" smtClean="0"/>
              <a:t>Use this as an example of high behavioral activity but psychological activity unrelated to the learning goals.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t>Ask learners what computer games they play.  How would they classify them?  </a:t>
            </a:r>
          </a:p>
        </p:txBody>
      </p:sp>
      <p:sp>
        <p:nvSpPr>
          <p:cNvPr id="43012" name="Slide Number Placeholder 3"/>
          <p:cNvSpPr>
            <a:spLocks noGrp="1"/>
          </p:cNvSpPr>
          <p:nvPr>
            <p:ph type="sldNum" sz="quarter" idx="5"/>
          </p:nvPr>
        </p:nvSpPr>
        <p:spPr>
          <a:noFill/>
        </p:spPr>
        <p:txBody>
          <a:bodyPr/>
          <a:lstStyle/>
          <a:p>
            <a:fld id="{51D74B6E-2283-4BA6-B65D-AC8315CFB024}"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t>Ask learners what video games they play.  How do games designed specifically for video differ than games designed for computer?  How do these different features reflect on the best types of games for learning purposes?  Discuss the categories of video games in table 16.1 and ask how students might modify these categories. </a:t>
            </a:r>
          </a:p>
        </p:txBody>
      </p:sp>
      <p:sp>
        <p:nvSpPr>
          <p:cNvPr id="44036" name="Slide Number Placeholder 3"/>
          <p:cNvSpPr>
            <a:spLocks noGrp="1"/>
          </p:cNvSpPr>
          <p:nvPr>
            <p:ph type="sldNum" sz="quarter" idx="5"/>
          </p:nvPr>
        </p:nvSpPr>
        <p:spPr>
          <a:noFill/>
        </p:spPr>
        <p:txBody>
          <a:bodyPr/>
          <a:lstStyle/>
          <a:p>
            <a:fld id="{5381A4AD-B827-425F-B982-975D68B17DEB}"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In this simple simulation, the pressure gauge changes as the user alters the volume with the plunger and the graph shows the values.  Ask for examples of simulations students have used. </a:t>
            </a:r>
          </a:p>
        </p:txBody>
      </p:sp>
      <p:sp>
        <p:nvSpPr>
          <p:cNvPr id="45060" name="Slide Number Placeholder 3"/>
          <p:cNvSpPr>
            <a:spLocks noGrp="1"/>
          </p:cNvSpPr>
          <p:nvPr>
            <p:ph type="sldNum" sz="quarter" idx="5"/>
          </p:nvPr>
        </p:nvSpPr>
        <p:spPr>
          <a:noFill/>
        </p:spPr>
        <p:txBody>
          <a:bodyPr/>
          <a:lstStyle/>
          <a:p>
            <a:fld id="{D3653998-7A1F-4B5A-95EA-82D0A1076B86}"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t>Ask for examples of learning games students have used. Discuss how games differ from simulations. </a:t>
            </a:r>
          </a:p>
        </p:txBody>
      </p:sp>
      <p:sp>
        <p:nvSpPr>
          <p:cNvPr id="46084" name="Slide Number Placeholder 3"/>
          <p:cNvSpPr>
            <a:spLocks noGrp="1"/>
          </p:cNvSpPr>
          <p:nvPr>
            <p:ph type="sldNum" sz="quarter" idx="5"/>
          </p:nvPr>
        </p:nvSpPr>
        <p:spPr>
          <a:noFill/>
        </p:spPr>
        <p:txBody>
          <a:bodyPr/>
          <a:lstStyle/>
          <a:p>
            <a:fld id="{AD24196F-FE56-40B9-85CE-5A958ED7142B}"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397CE96-F84D-4EFE-8897-D4924D131671}" type="slidenum">
              <a:rPr lang="en-US" smtClean="0"/>
              <a:pPr/>
              <a:t>11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073D82-C220-934F-9E6D-860C8C9965B3}"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FDEDB-F522-461C-B467-1CC788D594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A2ADE5-5F61-8D41-B6D3-8E92DB64D57C}"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255B5-A3B7-40AD-984B-A4E54128D1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449FDA-83B7-CF46-9A18-4E7788CAC302}"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18124-0E20-4CB6-8B6C-EE549E83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47625"/>
            <a:ext cx="7391400" cy="5773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848600" y="6591300"/>
            <a:ext cx="1295400" cy="304800"/>
          </a:xfrm>
        </p:spPr>
        <p:txBody>
          <a:bodyPr/>
          <a:lstStyle>
            <a:lvl1pPr>
              <a:defRPr/>
            </a:lvl1pPr>
          </a:lstStyle>
          <a:p>
            <a:pPr>
              <a:defRPr/>
            </a:pPr>
            <a:r>
              <a:rPr lang="en-US"/>
              <a:t>Slide </a:t>
            </a:r>
            <a:fld id="{31DF7A11-74F6-408A-9310-00C606FAA5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050" y="228600"/>
            <a:ext cx="7626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8100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D5554CB7-7FED-FA47-9025-73AD2B53F608}"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364F-8594-40CC-8555-8B80B5103C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8F1E01-8864-5940-943B-5E545409B1F1}"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5AB66C-50F8-473B-BE5D-BD9AA9CA0FE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0232AF8-1483-1546-8A59-B801B6C5A975}" type="datetime1">
              <a:rPr lang="en-US" smtClean="0"/>
              <a:pPr>
                <a:defRPr/>
              </a:pPr>
              <a:t>10/20/15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7E9F4-65A3-4043-B85F-301B029EE3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6B6EA8B-E2E2-954D-BDEF-15A64C522F4A}" type="datetime1">
              <a:rPr lang="en-US" smtClean="0"/>
              <a:pPr>
                <a:defRPr/>
              </a:pPr>
              <a:t>10/20/15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66AC14-D5B3-498B-B3F1-2D088530B0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D9BAC6-B2A1-184E-A465-520349CEF764}" type="datetime1">
              <a:rPr lang="en-US" smtClean="0"/>
              <a:pPr>
                <a:defRPr/>
              </a:pPr>
              <a:t>10/20/15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91E608-2B34-4876-9C98-E4993BBE6D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90E998-6B5B-1148-AB3A-DCBE41DE5304}" type="datetime1">
              <a:rPr lang="en-US" smtClean="0"/>
              <a:pPr>
                <a:defRPr/>
              </a:pPr>
              <a:t>10/20/15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DC2F69-973B-48A8-817F-5E93F1CF36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78A520-85E3-FF49-A85F-2B32B0A196E1}" type="datetime1">
              <a:rPr lang="en-US" smtClean="0"/>
              <a:pPr>
                <a:defRPr/>
              </a:pPr>
              <a:t>10/20/15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17396-2978-4558-88EC-8946A9EBC36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228B88-86E9-4341-9108-ED2EF19F3698}" type="datetime1">
              <a:rPr lang="en-US" smtClean="0"/>
              <a:pPr>
                <a:defRPr/>
              </a:pPr>
              <a:t>10/20/15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BD62EC-881C-4A90-A475-5A48B82CA4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632" y="274638"/>
            <a:ext cx="79413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632" y="1600200"/>
            <a:ext cx="79413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57AD7E-2F03-1547-A225-0496925187B5}" type="datetime1">
              <a:rPr lang="en-US" smtClean="0"/>
              <a:pPr>
                <a:defRPr/>
              </a:pPr>
              <a:t>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D6E76E-4D89-DC48-8008-B7B0FE0ACE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yY-HBW5CNcg&amp;feature=player_embedded" TargetMode="External"/><Relationship Id="rId4" Type="http://schemas.openxmlformats.org/officeDocument/2006/relationships/image" Target="../media/image2.png"/><Relationship Id="rId5" Type="http://schemas.openxmlformats.org/officeDocument/2006/relationships/hyperlink" Target="http://www.youtube.com/watch?feature=player_detailpage&amp;v=42jSf4kfJl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wmf"/><Relationship Id="rId5"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990600" y="892175"/>
            <a:ext cx="7772400" cy="1949230"/>
          </a:xfrm>
        </p:spPr>
        <p:txBody>
          <a:bodyPr>
            <a:normAutofit/>
          </a:bodyPr>
          <a:lstStyle/>
          <a:p>
            <a:pPr>
              <a:defRPr/>
            </a:pPr>
            <a:r>
              <a:rPr lang="en-US" dirty="0" smtClean="0"/>
              <a:t>Simulations and Games </a:t>
            </a:r>
            <a:br>
              <a:rPr lang="en-US" dirty="0" smtClean="0"/>
            </a:br>
            <a:r>
              <a:rPr lang="en-US" dirty="0" smtClean="0"/>
              <a:t>in E-learning (</a:t>
            </a:r>
            <a:r>
              <a:rPr lang="en-US" sz="4000" dirty="0" smtClean="0"/>
              <a:t>Chapter 16)</a:t>
            </a:r>
            <a:endParaRPr lang="en-US" dirty="0"/>
          </a:p>
        </p:txBody>
      </p:sp>
      <p:sp>
        <p:nvSpPr>
          <p:cNvPr id="12" name="Subtitle 11"/>
          <p:cNvSpPr>
            <a:spLocks noGrp="1"/>
          </p:cNvSpPr>
          <p:nvPr>
            <p:ph type="subTitle" idx="1"/>
          </p:nvPr>
        </p:nvSpPr>
        <p:spPr>
          <a:xfrm>
            <a:off x="990600" y="3276600"/>
            <a:ext cx="4419600" cy="1752600"/>
          </a:xfrm>
        </p:spPr>
        <p:txBody>
          <a:bodyPr/>
          <a:lstStyle/>
          <a:p>
            <a:r>
              <a:rPr lang="en-US" dirty="0" smtClean="0"/>
              <a:t>Ken Koedinger</a:t>
            </a:r>
          </a:p>
          <a:p>
            <a:endParaRPr lang="en-US" dirty="0"/>
          </a:p>
        </p:txBody>
      </p:sp>
      <p:sp>
        <p:nvSpPr>
          <p:cNvPr id="13" name="Slide Number Placeholder 12"/>
          <p:cNvSpPr>
            <a:spLocks noGrp="1"/>
          </p:cNvSpPr>
          <p:nvPr>
            <p:ph type="sldNum" sz="quarter" idx="12"/>
          </p:nvPr>
        </p:nvSpPr>
        <p:spPr/>
        <p:txBody>
          <a:bodyPr/>
          <a:lstStyle/>
          <a:p>
            <a:pPr>
              <a:defRPr/>
            </a:pPr>
            <a:fld id="{162FDEDB-F522-461C-B467-1CC788D594EE}" type="slidenum">
              <a:rPr lang="en-US" smtClean="0"/>
              <a:pPr>
                <a:defRPr/>
              </a:pPr>
              <a:t>1</a:t>
            </a:fld>
            <a:endParaRPr lang="en-US"/>
          </a:p>
        </p:txBody>
      </p:sp>
      <p:pic>
        <p:nvPicPr>
          <p:cNvPr id="6" name="Picture 13"/>
          <p:cNvPicPr>
            <a:picLocks noChangeAspect="1" noChangeArrowheads="1"/>
          </p:cNvPicPr>
          <p:nvPr/>
        </p:nvPicPr>
        <p:blipFill>
          <a:blip r:embed="rId3"/>
          <a:srcRect t="15800"/>
          <a:stretch>
            <a:fillRect/>
          </a:stretch>
        </p:blipFill>
        <p:spPr bwMode="auto">
          <a:xfrm>
            <a:off x="5553568" y="3034724"/>
            <a:ext cx="2850963" cy="33432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81000" y="1524000"/>
            <a:ext cx="8229600" cy="4389438"/>
          </a:xfrm>
        </p:spPr>
        <p:txBody>
          <a:bodyPr/>
          <a:lstStyle/>
          <a:p>
            <a:r>
              <a:rPr lang="en-US" smtClean="0"/>
              <a:t> A rule-based environment with goals</a:t>
            </a:r>
          </a:p>
          <a:p>
            <a:r>
              <a:rPr lang="en-US" smtClean="0"/>
              <a:t> Responsive to learner actions</a:t>
            </a:r>
          </a:p>
          <a:p>
            <a:r>
              <a:rPr lang="en-US" smtClean="0"/>
              <a:t> Challenging</a:t>
            </a:r>
          </a:p>
          <a:p>
            <a:r>
              <a:rPr lang="en-US" smtClean="0"/>
              <a:t>Cumulative so the current state </a:t>
            </a:r>
          </a:p>
          <a:p>
            <a:pPr>
              <a:buFont typeface="Wingdings 2" pitchFamily="18" charset="2"/>
              <a:buNone/>
            </a:pPr>
            <a:r>
              <a:rPr lang="en-US" smtClean="0"/>
              <a:t>   reflects previous actions and</a:t>
            </a:r>
          </a:p>
          <a:p>
            <a:pPr>
              <a:buFont typeface="Wingdings 2" pitchFamily="18" charset="2"/>
              <a:buNone/>
            </a:pPr>
            <a:r>
              <a:rPr lang="en-US" smtClean="0"/>
              <a:t>   show progress toward goals </a:t>
            </a:r>
          </a:p>
        </p:txBody>
      </p:sp>
      <p:sp>
        <p:nvSpPr>
          <p:cNvPr id="17411" name="TextBox 1"/>
          <p:cNvSpPr>
            <a:spLocks noGrp="1" noChangeArrowheads="1"/>
          </p:cNvSpPr>
          <p:nvPr>
            <p:ph type="title"/>
          </p:nvPr>
        </p:nvSpPr>
        <p:spPr>
          <a:xfrm>
            <a:off x="609600" y="785813"/>
            <a:ext cx="3582988" cy="661987"/>
          </a:xfrm>
          <a:noFill/>
        </p:spPr>
        <p:txBody>
          <a:bodyPr wrap="none">
            <a:spAutoFit/>
          </a:bodyPr>
          <a:lstStyle/>
          <a:p>
            <a:r>
              <a:rPr lang="en-US" sz="4000" smtClean="0">
                <a:solidFill>
                  <a:srgbClr val="04617B"/>
                </a:solidFill>
                <a:latin typeface="Candara" pitchFamily="34" charset="0"/>
              </a:rPr>
              <a:t>What is a game ?</a:t>
            </a:r>
          </a:p>
        </p:txBody>
      </p:sp>
      <p:pic>
        <p:nvPicPr>
          <p:cNvPr id="17412" name="Picture 5" descr="game.PNG"/>
          <p:cNvPicPr>
            <a:picLocks noChangeAspect="1"/>
          </p:cNvPicPr>
          <p:nvPr/>
        </p:nvPicPr>
        <p:blipFill>
          <a:blip r:embed="rId3" cstate="print"/>
          <a:srcRect/>
          <a:stretch>
            <a:fillRect/>
          </a:stretch>
        </p:blipFill>
        <p:spPr bwMode="auto">
          <a:xfrm>
            <a:off x="4924425" y="3457575"/>
            <a:ext cx="4219575" cy="3400425"/>
          </a:xfrm>
          <a:prstGeom prst="rect">
            <a:avLst/>
          </a:prstGeom>
          <a:noFill/>
          <a:ln w="9525">
            <a:noFill/>
            <a:miter lim="800000"/>
            <a:headEnd/>
            <a:tailEnd/>
          </a:ln>
        </p:spPr>
      </p:pic>
    </p:spTree>
    <p:extLst>
      <p:ext uri="{BB962C8B-B14F-4D97-AF65-F5344CB8AC3E}">
        <p14:creationId xmlns:p14="http://schemas.microsoft.com/office/powerpoint/2010/main" val="108151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 15"/>
          <p:cNvPicPr>
            <a:picLocks noChangeAspect="1" noChangeArrowheads="1"/>
          </p:cNvPicPr>
          <p:nvPr/>
        </p:nvPicPr>
        <p:blipFill>
          <a:blip r:embed="rId3" cstate="print"/>
          <a:srcRect l="14285" t="32344" r="28572" b="2350"/>
          <a:stretch>
            <a:fillRect/>
          </a:stretch>
        </p:blipFill>
        <p:spPr bwMode="auto">
          <a:xfrm>
            <a:off x="2036763" y="1600200"/>
            <a:ext cx="5675312" cy="4800600"/>
          </a:xfrm>
          <a:prstGeom prst="rect">
            <a:avLst/>
          </a:prstGeom>
          <a:noFill/>
          <a:ln w="9525">
            <a:noFill/>
            <a:miter lim="800000"/>
            <a:headEnd/>
            <a:tailEnd/>
          </a:ln>
        </p:spPr>
      </p:pic>
      <p:sp>
        <p:nvSpPr>
          <p:cNvPr id="18435" name="Text Box 3"/>
          <p:cNvSpPr txBox="1">
            <a:spLocks noChangeArrowheads="1"/>
          </p:cNvSpPr>
          <p:nvPr/>
        </p:nvSpPr>
        <p:spPr bwMode="auto">
          <a:xfrm>
            <a:off x="2971800" y="6488113"/>
            <a:ext cx="5583238" cy="369887"/>
          </a:xfrm>
          <a:prstGeom prst="rect">
            <a:avLst/>
          </a:prstGeom>
          <a:noFill/>
          <a:ln w="9525">
            <a:noFill/>
            <a:miter lim="800000"/>
            <a:headEnd/>
            <a:tailEnd/>
          </a:ln>
        </p:spPr>
        <p:txBody>
          <a:bodyPr wrap="none">
            <a:spAutoFit/>
          </a:bodyPr>
          <a:lstStyle/>
          <a:p>
            <a:r>
              <a:rPr lang="en-US"/>
              <a:t>From Biologica Project – http://biologica.Concord.org</a:t>
            </a:r>
          </a:p>
        </p:txBody>
      </p:sp>
      <p:sp>
        <p:nvSpPr>
          <p:cNvPr id="18436" name="TextBox 1"/>
          <p:cNvSpPr>
            <a:spLocks noGrp="1" noChangeArrowheads="1"/>
          </p:cNvSpPr>
          <p:nvPr>
            <p:ph type="title"/>
          </p:nvPr>
        </p:nvSpPr>
        <p:spPr>
          <a:xfrm>
            <a:off x="609600" y="785813"/>
            <a:ext cx="4227513" cy="661987"/>
          </a:xfrm>
          <a:noFill/>
        </p:spPr>
        <p:txBody>
          <a:bodyPr wrap="none">
            <a:spAutoFit/>
          </a:bodyPr>
          <a:lstStyle/>
          <a:p>
            <a:r>
              <a:rPr lang="en-US" sz="4000" smtClean="0">
                <a:solidFill>
                  <a:srgbClr val="04617B"/>
                </a:solidFill>
                <a:latin typeface="Candara" pitchFamily="34" charset="0"/>
              </a:rPr>
              <a:t>Genetics simulation</a:t>
            </a:r>
          </a:p>
        </p:txBody>
      </p:sp>
    </p:spTree>
    <p:extLst>
      <p:ext uri="{BB962C8B-B14F-4D97-AF65-F5344CB8AC3E}">
        <p14:creationId xmlns:p14="http://schemas.microsoft.com/office/powerpoint/2010/main" val="15688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819400" y="6324600"/>
            <a:ext cx="5583238" cy="369888"/>
          </a:xfrm>
          <a:prstGeom prst="rect">
            <a:avLst/>
          </a:prstGeom>
          <a:noFill/>
          <a:ln w="9525">
            <a:noFill/>
            <a:miter lim="800000"/>
            <a:headEnd/>
            <a:tailEnd/>
          </a:ln>
        </p:spPr>
        <p:txBody>
          <a:bodyPr wrap="none">
            <a:spAutoFit/>
          </a:bodyPr>
          <a:lstStyle/>
          <a:p>
            <a:r>
              <a:rPr lang="en-US"/>
              <a:t>From Biologica Project – http://biologica.Concord.org</a:t>
            </a:r>
          </a:p>
        </p:txBody>
      </p:sp>
      <p:pic>
        <p:nvPicPr>
          <p:cNvPr id="19459" name="Picture 4" descr="Fig 15"/>
          <p:cNvPicPr>
            <a:picLocks noChangeAspect="1" noChangeArrowheads="1"/>
          </p:cNvPicPr>
          <p:nvPr/>
        </p:nvPicPr>
        <p:blipFill>
          <a:blip r:embed="rId3" cstate="print"/>
          <a:srcRect l="13715" t="33047" r="28381" b="3172"/>
          <a:stretch>
            <a:fillRect/>
          </a:stretch>
        </p:blipFill>
        <p:spPr bwMode="auto">
          <a:xfrm>
            <a:off x="2057400" y="1379538"/>
            <a:ext cx="5638800" cy="4600575"/>
          </a:xfrm>
          <a:prstGeom prst="rect">
            <a:avLst/>
          </a:prstGeom>
          <a:noFill/>
          <a:ln w="9525">
            <a:noFill/>
            <a:miter lim="800000"/>
            <a:headEnd/>
            <a:tailEnd/>
          </a:ln>
        </p:spPr>
      </p:pic>
      <p:sp>
        <p:nvSpPr>
          <p:cNvPr id="19460" name="Content Placeholder 4"/>
          <p:cNvSpPr>
            <a:spLocks noGrp="1"/>
          </p:cNvSpPr>
          <p:nvPr>
            <p:ph idx="1"/>
          </p:nvPr>
        </p:nvSpPr>
        <p:spPr/>
        <p:txBody>
          <a:bodyPr/>
          <a:lstStyle/>
          <a:p>
            <a:endParaRPr lang="en-US" smtClean="0"/>
          </a:p>
        </p:txBody>
      </p:sp>
      <p:sp>
        <p:nvSpPr>
          <p:cNvPr id="19461" name="TextBox 1"/>
          <p:cNvSpPr>
            <a:spLocks noGrp="1" noChangeArrowheads="1"/>
          </p:cNvSpPr>
          <p:nvPr>
            <p:ph type="title"/>
          </p:nvPr>
        </p:nvSpPr>
        <p:spPr>
          <a:xfrm>
            <a:off x="762000" y="685800"/>
            <a:ext cx="3187700" cy="661988"/>
          </a:xfrm>
          <a:noFill/>
        </p:spPr>
        <p:txBody>
          <a:bodyPr wrap="none">
            <a:spAutoFit/>
          </a:bodyPr>
          <a:lstStyle/>
          <a:p>
            <a:r>
              <a:rPr lang="en-US" sz="4000" smtClean="0">
                <a:solidFill>
                  <a:srgbClr val="04617B"/>
                </a:solidFill>
                <a:latin typeface="Candara" pitchFamily="34" charset="0"/>
              </a:rPr>
              <a:t>Genetics game</a:t>
            </a:r>
          </a:p>
        </p:txBody>
      </p:sp>
    </p:spTree>
    <p:extLst>
      <p:ext uri="{BB962C8B-B14F-4D97-AF65-F5344CB8AC3E}">
        <p14:creationId xmlns:p14="http://schemas.microsoft.com/office/powerpoint/2010/main" val="164317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r>
              <a:rPr lang="en-US" smtClean="0">
                <a:solidFill>
                  <a:srgbClr val="00863D"/>
                </a:solidFill>
              </a:rPr>
              <a:t>“</a:t>
            </a:r>
            <a:r>
              <a:rPr lang="en-US" sz="2800" smtClean="0">
                <a:solidFill>
                  <a:srgbClr val="00863D"/>
                </a:solidFill>
              </a:rPr>
              <a:t>Games are very motivating and have tremendous</a:t>
            </a:r>
          </a:p>
          <a:p>
            <a:pPr>
              <a:buFont typeface="Wingdings 2" pitchFamily="18" charset="2"/>
              <a:buNone/>
            </a:pPr>
            <a:r>
              <a:rPr lang="en-US" sz="2800" smtClean="0">
                <a:solidFill>
                  <a:srgbClr val="00863D"/>
                </a:solidFill>
              </a:rPr>
              <a:t>    potential in education, but despite a rapid growth in the research base, there is yet insufficient evidence to draw definitive conclusions.” </a:t>
            </a:r>
          </a:p>
          <a:p>
            <a:pPr>
              <a:buFont typeface="Wingdings 2" pitchFamily="18" charset="2"/>
              <a:buNone/>
            </a:pPr>
            <a:r>
              <a:rPr lang="en-US" sz="2000" smtClean="0"/>
              <a:t>- Hannafin &amp; Vermission, 2008</a:t>
            </a:r>
            <a:r>
              <a:rPr lang="en-US" smtClean="0"/>
              <a:t>. </a:t>
            </a:r>
          </a:p>
        </p:txBody>
      </p:sp>
      <p:sp>
        <p:nvSpPr>
          <p:cNvPr id="20483" name="TextBox 1"/>
          <p:cNvSpPr>
            <a:spLocks noGrp="1" noChangeArrowheads="1"/>
          </p:cNvSpPr>
          <p:nvPr>
            <p:ph type="title"/>
          </p:nvPr>
        </p:nvSpPr>
        <p:spPr>
          <a:xfrm>
            <a:off x="609600" y="785813"/>
            <a:ext cx="3803650" cy="661987"/>
          </a:xfrm>
          <a:noFill/>
        </p:spPr>
        <p:txBody>
          <a:bodyPr wrap="none">
            <a:spAutoFit/>
          </a:bodyPr>
          <a:lstStyle/>
          <a:p>
            <a:r>
              <a:rPr lang="en-US" sz="4000" smtClean="0">
                <a:solidFill>
                  <a:srgbClr val="04617B"/>
                </a:solidFill>
                <a:latin typeface="Candara" pitchFamily="34" charset="0"/>
              </a:rPr>
              <a:t>Research vacuum</a:t>
            </a:r>
          </a:p>
        </p:txBody>
      </p:sp>
    </p:spTree>
    <p:extLst>
      <p:ext uri="{BB962C8B-B14F-4D97-AF65-F5344CB8AC3E}">
        <p14:creationId xmlns:p14="http://schemas.microsoft.com/office/powerpoint/2010/main" val="211519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a:spLocks noGrp="1" noChangeArrowheads="1"/>
          </p:cNvSpPr>
          <p:nvPr>
            <p:ph type="title"/>
          </p:nvPr>
        </p:nvSpPr>
        <p:spPr>
          <a:xfrm>
            <a:off x="609600" y="785813"/>
            <a:ext cx="3067050" cy="661987"/>
          </a:xfrm>
          <a:noFill/>
        </p:spPr>
        <p:txBody>
          <a:bodyPr wrap="none">
            <a:spAutoFit/>
          </a:bodyPr>
          <a:lstStyle/>
          <a:p>
            <a:r>
              <a:rPr lang="en-US" sz="4000" smtClean="0">
                <a:solidFill>
                  <a:srgbClr val="04617B"/>
                </a:solidFill>
                <a:latin typeface="Candara" pitchFamily="34" charset="0"/>
              </a:rPr>
              <a:t>Research shift</a:t>
            </a:r>
          </a:p>
        </p:txBody>
      </p:sp>
      <p:sp>
        <p:nvSpPr>
          <p:cNvPr id="6" name="Right Arrow 5"/>
          <p:cNvSpPr/>
          <p:nvPr/>
        </p:nvSpPr>
        <p:spPr>
          <a:xfrm>
            <a:off x="762000" y="2895600"/>
            <a:ext cx="3276600" cy="2667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2"/>
                </a:solidFill>
              </a:rPr>
              <a:t>Are games and simulations effective?</a:t>
            </a:r>
          </a:p>
        </p:txBody>
      </p:sp>
      <p:sp>
        <p:nvSpPr>
          <p:cNvPr id="8" name="Rounded Rectangle 7"/>
          <p:cNvSpPr/>
          <p:nvPr/>
        </p:nvSpPr>
        <p:spPr>
          <a:xfrm>
            <a:off x="4572000" y="2362200"/>
            <a:ext cx="4038600" cy="3276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2"/>
                </a:solidFill>
              </a:rPr>
              <a:t>What features of games and simulations lead to learning?</a:t>
            </a:r>
          </a:p>
        </p:txBody>
      </p:sp>
      <p:sp>
        <p:nvSpPr>
          <p:cNvPr id="21509" name="TextBox 8"/>
          <p:cNvSpPr txBox="1">
            <a:spLocks noChangeArrowheads="1"/>
          </p:cNvSpPr>
          <p:nvPr/>
        </p:nvSpPr>
        <p:spPr bwMode="auto">
          <a:xfrm>
            <a:off x="4876800" y="5943600"/>
            <a:ext cx="3565525" cy="369888"/>
          </a:xfrm>
          <a:prstGeom prst="rect">
            <a:avLst/>
          </a:prstGeom>
          <a:noFill/>
          <a:ln w="9525">
            <a:noFill/>
            <a:miter lim="800000"/>
            <a:headEnd/>
            <a:tailEnd/>
          </a:ln>
        </p:spPr>
        <p:txBody>
          <a:bodyPr wrap="none">
            <a:spAutoFit/>
          </a:bodyPr>
          <a:lstStyle/>
          <a:p>
            <a:r>
              <a:rPr lang="en-US"/>
              <a:t>Value-added Research Approach</a:t>
            </a:r>
          </a:p>
        </p:txBody>
      </p:sp>
    </p:spTree>
    <p:extLst>
      <p:ext uri="{BB962C8B-B14F-4D97-AF65-F5344CB8AC3E}">
        <p14:creationId xmlns:p14="http://schemas.microsoft.com/office/powerpoint/2010/main" val="1068715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a:spLocks noGrp="1" noChangeArrowheads="1"/>
          </p:cNvSpPr>
          <p:nvPr>
            <p:ph type="title"/>
          </p:nvPr>
        </p:nvSpPr>
        <p:spPr>
          <a:xfrm>
            <a:off x="609600" y="785813"/>
            <a:ext cx="6810375" cy="661987"/>
          </a:xfrm>
          <a:noFill/>
        </p:spPr>
        <p:txBody>
          <a:bodyPr wrap="none">
            <a:spAutoFit/>
          </a:bodyPr>
          <a:lstStyle/>
          <a:p>
            <a:r>
              <a:rPr lang="en-US" sz="4000" smtClean="0">
                <a:solidFill>
                  <a:srgbClr val="04617B"/>
                </a:solidFill>
                <a:latin typeface="Candara" pitchFamily="34" charset="0"/>
              </a:rPr>
              <a:t>Value-added research approach</a:t>
            </a:r>
          </a:p>
        </p:txBody>
      </p:sp>
      <p:sp>
        <p:nvSpPr>
          <p:cNvPr id="8" name="Rounded Rectangle 7"/>
          <p:cNvSpPr/>
          <p:nvPr/>
        </p:nvSpPr>
        <p:spPr>
          <a:xfrm>
            <a:off x="4724400" y="2133600"/>
            <a:ext cx="4038600" cy="32766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2"/>
                </a:solidFill>
              </a:rPr>
              <a:t>Game Version 2</a:t>
            </a:r>
          </a:p>
        </p:txBody>
      </p:sp>
      <p:sp>
        <p:nvSpPr>
          <p:cNvPr id="7" name="Rounded Rectangle 6"/>
          <p:cNvSpPr/>
          <p:nvPr/>
        </p:nvSpPr>
        <p:spPr>
          <a:xfrm>
            <a:off x="457200" y="2133600"/>
            <a:ext cx="4038600" cy="3276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2"/>
                </a:solidFill>
              </a:rPr>
              <a:t>Game Version 1</a:t>
            </a:r>
          </a:p>
        </p:txBody>
      </p:sp>
    </p:spTree>
    <p:extLst>
      <p:ext uri="{BB962C8B-B14F-4D97-AF65-F5344CB8AC3E}">
        <p14:creationId xmlns:p14="http://schemas.microsoft.com/office/powerpoint/2010/main" val="318711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a:spLocks noGrp="1" noChangeArrowheads="1"/>
          </p:cNvSpPr>
          <p:nvPr>
            <p:ph type="title"/>
          </p:nvPr>
        </p:nvSpPr>
        <p:spPr>
          <a:xfrm>
            <a:off x="457200" y="785813"/>
            <a:ext cx="5843588" cy="661987"/>
          </a:xfrm>
          <a:noFill/>
        </p:spPr>
        <p:txBody>
          <a:bodyPr wrap="none">
            <a:spAutoFit/>
          </a:bodyPr>
          <a:lstStyle/>
          <a:p>
            <a:r>
              <a:rPr lang="en-US" sz="4000" smtClean="0">
                <a:solidFill>
                  <a:srgbClr val="04617B"/>
                </a:solidFill>
                <a:latin typeface="Candara" pitchFamily="34" charset="0"/>
              </a:rPr>
              <a:t>Match game types to goals</a:t>
            </a:r>
          </a:p>
        </p:txBody>
      </p:sp>
      <p:pic>
        <p:nvPicPr>
          <p:cNvPr id="23555" name="Picture 2" descr="C:\Users\Clark\AppData\Local\Microsoft\Windows\Temporary Internet Files\Content.IE5\GNOU93JE\MC900439587[1].png"/>
          <p:cNvPicPr>
            <a:picLocks noChangeAspect="1" noChangeArrowheads="1"/>
          </p:cNvPicPr>
          <p:nvPr/>
        </p:nvPicPr>
        <p:blipFill>
          <a:blip r:embed="rId3" cstate="print"/>
          <a:srcRect/>
          <a:stretch>
            <a:fillRect/>
          </a:stretch>
        </p:blipFill>
        <p:spPr bwMode="auto">
          <a:xfrm>
            <a:off x="2286000" y="2209800"/>
            <a:ext cx="5499100" cy="4384675"/>
          </a:xfrm>
          <a:prstGeom prst="rect">
            <a:avLst/>
          </a:prstGeom>
          <a:noFill/>
          <a:ln w="9525">
            <a:noFill/>
            <a:miter lim="800000"/>
            <a:headEnd/>
            <a:tailEnd/>
          </a:ln>
        </p:spPr>
      </p:pic>
      <p:sp>
        <p:nvSpPr>
          <p:cNvPr id="23556" name="TextBox 5"/>
          <p:cNvSpPr txBox="1">
            <a:spLocks noChangeArrowheads="1"/>
          </p:cNvSpPr>
          <p:nvPr/>
        </p:nvSpPr>
        <p:spPr bwMode="auto">
          <a:xfrm>
            <a:off x="4441825" y="3429000"/>
            <a:ext cx="1268413" cy="708025"/>
          </a:xfrm>
          <a:prstGeom prst="rect">
            <a:avLst/>
          </a:prstGeom>
          <a:noFill/>
          <a:ln w="9525">
            <a:noFill/>
            <a:miter lim="800000"/>
            <a:headEnd/>
            <a:tailEnd/>
          </a:ln>
        </p:spPr>
        <p:txBody>
          <a:bodyPr wrap="none">
            <a:spAutoFit/>
          </a:bodyPr>
          <a:lstStyle/>
          <a:p>
            <a:pPr algn="ctr"/>
            <a:r>
              <a:rPr lang="en-US" sz="2000" b="1"/>
              <a:t>Learning</a:t>
            </a:r>
          </a:p>
          <a:p>
            <a:pPr algn="ctr"/>
            <a:r>
              <a:rPr lang="en-US" sz="2000" b="1"/>
              <a:t>Goal</a:t>
            </a:r>
          </a:p>
        </p:txBody>
      </p:sp>
      <p:sp>
        <p:nvSpPr>
          <p:cNvPr id="23557" name="TextBox 6"/>
          <p:cNvSpPr txBox="1">
            <a:spLocks noChangeArrowheads="1"/>
          </p:cNvSpPr>
          <p:nvPr/>
        </p:nvSpPr>
        <p:spPr bwMode="auto">
          <a:xfrm>
            <a:off x="5715000" y="4876800"/>
            <a:ext cx="1520825" cy="461963"/>
          </a:xfrm>
          <a:prstGeom prst="rect">
            <a:avLst/>
          </a:prstGeom>
          <a:noFill/>
          <a:ln w="9525">
            <a:noFill/>
            <a:miter lim="800000"/>
            <a:headEnd/>
            <a:tailEnd/>
          </a:ln>
        </p:spPr>
        <p:txBody>
          <a:bodyPr wrap="none">
            <a:spAutoFit/>
          </a:bodyPr>
          <a:lstStyle/>
          <a:p>
            <a:r>
              <a:rPr lang="en-US" sz="2400"/>
              <a:t>Role-Play</a:t>
            </a:r>
          </a:p>
        </p:txBody>
      </p:sp>
      <p:sp>
        <p:nvSpPr>
          <p:cNvPr id="23558" name="TextBox 7"/>
          <p:cNvSpPr txBox="1">
            <a:spLocks noChangeArrowheads="1"/>
          </p:cNvSpPr>
          <p:nvPr/>
        </p:nvSpPr>
        <p:spPr bwMode="auto">
          <a:xfrm>
            <a:off x="4343400" y="2362200"/>
            <a:ext cx="1330325" cy="461963"/>
          </a:xfrm>
          <a:prstGeom prst="rect">
            <a:avLst/>
          </a:prstGeom>
          <a:noFill/>
          <a:ln w="9525">
            <a:noFill/>
            <a:miter lim="800000"/>
            <a:headEnd/>
            <a:tailEnd/>
          </a:ln>
        </p:spPr>
        <p:txBody>
          <a:bodyPr wrap="none">
            <a:spAutoFit/>
          </a:bodyPr>
          <a:lstStyle/>
          <a:p>
            <a:r>
              <a:rPr lang="en-US" sz="2400">
                <a:solidFill>
                  <a:schemeClr val="bg1"/>
                </a:solidFill>
              </a:rPr>
              <a:t>Strategy</a:t>
            </a:r>
          </a:p>
        </p:txBody>
      </p:sp>
      <p:sp>
        <p:nvSpPr>
          <p:cNvPr id="23559" name="TextBox 8"/>
          <p:cNvSpPr txBox="1">
            <a:spLocks noChangeArrowheads="1"/>
          </p:cNvSpPr>
          <p:nvPr/>
        </p:nvSpPr>
        <p:spPr bwMode="auto">
          <a:xfrm>
            <a:off x="6400800" y="3200400"/>
            <a:ext cx="1041400" cy="461963"/>
          </a:xfrm>
          <a:prstGeom prst="rect">
            <a:avLst/>
          </a:prstGeom>
          <a:noFill/>
          <a:ln w="9525">
            <a:noFill/>
            <a:miter lim="800000"/>
            <a:headEnd/>
            <a:tailEnd/>
          </a:ln>
        </p:spPr>
        <p:txBody>
          <a:bodyPr wrap="none">
            <a:spAutoFit/>
          </a:bodyPr>
          <a:lstStyle/>
          <a:p>
            <a:r>
              <a:rPr lang="en-US" sz="2400"/>
              <a:t>Action</a:t>
            </a:r>
          </a:p>
        </p:txBody>
      </p:sp>
      <p:sp>
        <p:nvSpPr>
          <p:cNvPr id="23560" name="TextBox 9"/>
          <p:cNvSpPr txBox="1">
            <a:spLocks noChangeArrowheads="1"/>
          </p:cNvSpPr>
          <p:nvPr/>
        </p:nvSpPr>
        <p:spPr bwMode="auto">
          <a:xfrm>
            <a:off x="2667000" y="3200400"/>
            <a:ext cx="1109663" cy="461963"/>
          </a:xfrm>
          <a:prstGeom prst="rect">
            <a:avLst/>
          </a:prstGeom>
          <a:noFill/>
          <a:ln w="9525">
            <a:noFill/>
            <a:miter lim="800000"/>
            <a:headEnd/>
            <a:tailEnd/>
          </a:ln>
        </p:spPr>
        <p:txBody>
          <a:bodyPr wrap="none">
            <a:spAutoFit/>
          </a:bodyPr>
          <a:lstStyle/>
          <a:p>
            <a:r>
              <a:rPr lang="en-US" sz="2400">
                <a:solidFill>
                  <a:schemeClr val="bg1"/>
                </a:solidFill>
              </a:rPr>
              <a:t>Puzzle</a:t>
            </a:r>
          </a:p>
        </p:txBody>
      </p:sp>
      <p:sp>
        <p:nvSpPr>
          <p:cNvPr id="23561" name="TextBox 10"/>
          <p:cNvSpPr txBox="1">
            <a:spLocks noChangeArrowheads="1"/>
          </p:cNvSpPr>
          <p:nvPr/>
        </p:nvSpPr>
        <p:spPr bwMode="auto">
          <a:xfrm>
            <a:off x="3048000" y="4876800"/>
            <a:ext cx="1589088" cy="461963"/>
          </a:xfrm>
          <a:prstGeom prst="rect">
            <a:avLst/>
          </a:prstGeom>
          <a:noFill/>
          <a:ln w="9525">
            <a:noFill/>
            <a:miter lim="800000"/>
            <a:headEnd/>
            <a:tailEnd/>
          </a:ln>
        </p:spPr>
        <p:txBody>
          <a:bodyPr wrap="none">
            <a:spAutoFit/>
          </a:bodyPr>
          <a:lstStyle/>
          <a:p>
            <a:r>
              <a:rPr lang="en-US" sz="2400">
                <a:solidFill>
                  <a:schemeClr val="bg1"/>
                </a:solidFill>
              </a:rPr>
              <a:t>Adventure</a:t>
            </a:r>
          </a:p>
        </p:txBody>
      </p:sp>
    </p:spTree>
    <p:extLst>
      <p:ext uri="{BB962C8B-B14F-4D97-AF65-F5344CB8AC3E}">
        <p14:creationId xmlns:p14="http://schemas.microsoft.com/office/powerpoint/2010/main" val="321615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a:spLocks noGrp="1" noChangeArrowheads="1"/>
          </p:cNvSpPr>
          <p:nvPr>
            <p:ph type="title"/>
          </p:nvPr>
        </p:nvSpPr>
        <p:spPr>
          <a:xfrm>
            <a:off x="381000" y="785813"/>
            <a:ext cx="7675563" cy="661987"/>
          </a:xfrm>
          <a:noFill/>
        </p:spPr>
        <p:txBody>
          <a:bodyPr wrap="none">
            <a:spAutoFit/>
          </a:bodyPr>
          <a:lstStyle/>
          <a:p>
            <a:r>
              <a:rPr lang="en-US" sz="4000" smtClean="0">
                <a:solidFill>
                  <a:srgbClr val="04617B"/>
                </a:solidFill>
                <a:latin typeface="Candara" pitchFamily="34" charset="0"/>
              </a:rPr>
              <a:t>Make learning essential to progress</a:t>
            </a:r>
          </a:p>
        </p:txBody>
      </p:sp>
      <p:pic>
        <p:nvPicPr>
          <p:cNvPr id="24579" name="Picture 2" descr="C:\Users\Clark\Documents\1\SOI-2 book\Ch 15 - games\Figures\Figure 15.6.jpg"/>
          <p:cNvPicPr>
            <a:picLocks noGrp="1" noChangeAspect="1" noChangeArrowheads="1"/>
          </p:cNvPicPr>
          <p:nvPr>
            <p:ph idx="1"/>
          </p:nvPr>
        </p:nvPicPr>
        <p:blipFill>
          <a:blip r:embed="rId3" cstate="print"/>
          <a:srcRect/>
          <a:stretch>
            <a:fillRect/>
          </a:stretch>
        </p:blipFill>
        <p:spPr>
          <a:xfrm>
            <a:off x="1828800" y="1752600"/>
            <a:ext cx="5105400" cy="4343400"/>
          </a:xfrm>
          <a:noFill/>
        </p:spPr>
      </p:pic>
    </p:spTree>
    <p:extLst>
      <p:ext uri="{BB962C8B-B14F-4D97-AF65-F5344CB8AC3E}">
        <p14:creationId xmlns:p14="http://schemas.microsoft.com/office/powerpoint/2010/main" val="259284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1"/>
          <p:cNvGrpSpPr>
            <a:grpSpLocks/>
          </p:cNvGrpSpPr>
          <p:nvPr/>
        </p:nvGrpSpPr>
        <p:grpSpPr bwMode="auto">
          <a:xfrm>
            <a:off x="914400" y="1219200"/>
            <a:ext cx="7543800" cy="5280025"/>
            <a:chOff x="762000" y="381000"/>
            <a:chExt cx="7924800" cy="5508625"/>
          </a:xfrm>
        </p:grpSpPr>
        <p:sp>
          <p:nvSpPr>
            <p:cNvPr id="25605" name="Line 2"/>
            <p:cNvSpPr>
              <a:spLocks noChangeShapeType="1"/>
            </p:cNvSpPr>
            <p:nvPr/>
          </p:nvSpPr>
          <p:spPr bwMode="auto">
            <a:xfrm>
              <a:off x="1828800" y="381000"/>
              <a:ext cx="0" cy="5029200"/>
            </a:xfrm>
            <a:prstGeom prst="line">
              <a:avLst/>
            </a:prstGeom>
            <a:noFill/>
            <a:ln w="9525">
              <a:solidFill>
                <a:schemeClr val="tx1"/>
              </a:solidFill>
              <a:round/>
              <a:headEnd/>
              <a:tailEnd/>
            </a:ln>
          </p:spPr>
          <p:txBody>
            <a:bodyPr/>
            <a:lstStyle/>
            <a:p>
              <a:endParaRPr lang="en-US"/>
            </a:p>
          </p:txBody>
        </p:sp>
        <p:sp>
          <p:nvSpPr>
            <p:cNvPr id="25606" name="Line 3"/>
            <p:cNvSpPr>
              <a:spLocks noChangeShapeType="1"/>
            </p:cNvSpPr>
            <p:nvPr/>
          </p:nvSpPr>
          <p:spPr bwMode="auto">
            <a:xfrm>
              <a:off x="1828800" y="5410200"/>
              <a:ext cx="6172200" cy="0"/>
            </a:xfrm>
            <a:prstGeom prst="line">
              <a:avLst/>
            </a:prstGeom>
            <a:noFill/>
            <a:ln w="9525">
              <a:solidFill>
                <a:schemeClr val="tx1"/>
              </a:solidFill>
              <a:round/>
              <a:headEnd/>
              <a:tailEnd/>
            </a:ln>
          </p:spPr>
          <p:txBody>
            <a:bodyPr/>
            <a:lstStyle/>
            <a:p>
              <a:endParaRPr lang="en-US"/>
            </a:p>
          </p:txBody>
        </p:sp>
        <p:sp>
          <p:nvSpPr>
            <p:cNvPr id="25607" name="Text Box 4"/>
            <p:cNvSpPr txBox="1">
              <a:spLocks noChangeArrowheads="1"/>
            </p:cNvSpPr>
            <p:nvPr/>
          </p:nvSpPr>
          <p:spPr bwMode="auto">
            <a:xfrm>
              <a:off x="1295400" y="4800600"/>
              <a:ext cx="438150" cy="366713"/>
            </a:xfrm>
            <a:prstGeom prst="rect">
              <a:avLst/>
            </a:prstGeom>
            <a:noFill/>
            <a:ln w="9525">
              <a:noFill/>
              <a:miter lim="800000"/>
              <a:headEnd/>
              <a:tailEnd/>
            </a:ln>
          </p:spPr>
          <p:txBody>
            <a:bodyPr wrap="none">
              <a:spAutoFit/>
            </a:bodyPr>
            <a:lstStyle/>
            <a:p>
              <a:r>
                <a:rPr lang="en-US"/>
                <a:t>10</a:t>
              </a:r>
            </a:p>
          </p:txBody>
        </p:sp>
        <p:sp>
          <p:nvSpPr>
            <p:cNvPr id="25608" name="Text Box 5"/>
            <p:cNvSpPr txBox="1">
              <a:spLocks noChangeArrowheads="1"/>
            </p:cNvSpPr>
            <p:nvPr/>
          </p:nvSpPr>
          <p:spPr bwMode="auto">
            <a:xfrm>
              <a:off x="1295400" y="4343400"/>
              <a:ext cx="438150" cy="366713"/>
            </a:xfrm>
            <a:prstGeom prst="rect">
              <a:avLst/>
            </a:prstGeom>
            <a:noFill/>
            <a:ln w="9525">
              <a:noFill/>
              <a:miter lim="800000"/>
              <a:headEnd/>
              <a:tailEnd/>
            </a:ln>
          </p:spPr>
          <p:txBody>
            <a:bodyPr wrap="none">
              <a:spAutoFit/>
            </a:bodyPr>
            <a:lstStyle/>
            <a:p>
              <a:r>
                <a:rPr lang="en-US"/>
                <a:t>20</a:t>
              </a:r>
            </a:p>
          </p:txBody>
        </p:sp>
        <p:sp>
          <p:nvSpPr>
            <p:cNvPr id="25609" name="Text Box 6"/>
            <p:cNvSpPr txBox="1">
              <a:spLocks noChangeArrowheads="1"/>
            </p:cNvSpPr>
            <p:nvPr/>
          </p:nvSpPr>
          <p:spPr bwMode="auto">
            <a:xfrm>
              <a:off x="1295400" y="3886200"/>
              <a:ext cx="438150" cy="366713"/>
            </a:xfrm>
            <a:prstGeom prst="rect">
              <a:avLst/>
            </a:prstGeom>
            <a:noFill/>
            <a:ln w="9525">
              <a:noFill/>
              <a:miter lim="800000"/>
              <a:headEnd/>
              <a:tailEnd/>
            </a:ln>
          </p:spPr>
          <p:txBody>
            <a:bodyPr wrap="none">
              <a:spAutoFit/>
            </a:bodyPr>
            <a:lstStyle/>
            <a:p>
              <a:r>
                <a:rPr lang="en-US"/>
                <a:t>30</a:t>
              </a:r>
            </a:p>
          </p:txBody>
        </p:sp>
        <p:sp>
          <p:nvSpPr>
            <p:cNvPr id="25610" name="Text Box 7"/>
            <p:cNvSpPr txBox="1">
              <a:spLocks noChangeArrowheads="1"/>
            </p:cNvSpPr>
            <p:nvPr/>
          </p:nvSpPr>
          <p:spPr bwMode="auto">
            <a:xfrm>
              <a:off x="1295400" y="3352800"/>
              <a:ext cx="438150" cy="366713"/>
            </a:xfrm>
            <a:prstGeom prst="rect">
              <a:avLst/>
            </a:prstGeom>
            <a:noFill/>
            <a:ln w="9525">
              <a:noFill/>
              <a:miter lim="800000"/>
              <a:headEnd/>
              <a:tailEnd/>
            </a:ln>
          </p:spPr>
          <p:txBody>
            <a:bodyPr wrap="none">
              <a:spAutoFit/>
            </a:bodyPr>
            <a:lstStyle/>
            <a:p>
              <a:r>
                <a:rPr lang="en-US"/>
                <a:t>40</a:t>
              </a:r>
            </a:p>
          </p:txBody>
        </p:sp>
        <p:sp>
          <p:nvSpPr>
            <p:cNvPr id="25611" name="Text Box 8"/>
            <p:cNvSpPr txBox="1">
              <a:spLocks noChangeArrowheads="1"/>
            </p:cNvSpPr>
            <p:nvPr/>
          </p:nvSpPr>
          <p:spPr bwMode="auto">
            <a:xfrm>
              <a:off x="1295400" y="2438400"/>
              <a:ext cx="438150" cy="366713"/>
            </a:xfrm>
            <a:prstGeom prst="rect">
              <a:avLst/>
            </a:prstGeom>
            <a:noFill/>
            <a:ln w="9525">
              <a:noFill/>
              <a:miter lim="800000"/>
              <a:headEnd/>
              <a:tailEnd/>
            </a:ln>
          </p:spPr>
          <p:txBody>
            <a:bodyPr wrap="none">
              <a:spAutoFit/>
            </a:bodyPr>
            <a:lstStyle/>
            <a:p>
              <a:r>
                <a:rPr lang="en-US"/>
                <a:t>60</a:t>
              </a:r>
            </a:p>
          </p:txBody>
        </p:sp>
        <p:sp>
          <p:nvSpPr>
            <p:cNvPr id="25612" name="Text Box 9"/>
            <p:cNvSpPr txBox="1">
              <a:spLocks noChangeArrowheads="1"/>
            </p:cNvSpPr>
            <p:nvPr/>
          </p:nvSpPr>
          <p:spPr bwMode="auto">
            <a:xfrm>
              <a:off x="1295400" y="2895600"/>
              <a:ext cx="438150" cy="366713"/>
            </a:xfrm>
            <a:prstGeom prst="rect">
              <a:avLst/>
            </a:prstGeom>
            <a:noFill/>
            <a:ln w="9525">
              <a:noFill/>
              <a:miter lim="800000"/>
              <a:headEnd/>
              <a:tailEnd/>
            </a:ln>
          </p:spPr>
          <p:txBody>
            <a:bodyPr wrap="none">
              <a:spAutoFit/>
            </a:bodyPr>
            <a:lstStyle/>
            <a:p>
              <a:r>
                <a:rPr lang="en-US"/>
                <a:t>50</a:t>
              </a:r>
            </a:p>
          </p:txBody>
        </p:sp>
        <p:sp>
          <p:nvSpPr>
            <p:cNvPr id="25613" name="Text Box 10"/>
            <p:cNvSpPr txBox="1">
              <a:spLocks noChangeArrowheads="1"/>
            </p:cNvSpPr>
            <p:nvPr/>
          </p:nvSpPr>
          <p:spPr bwMode="auto">
            <a:xfrm>
              <a:off x="1295400" y="1447800"/>
              <a:ext cx="438150" cy="366713"/>
            </a:xfrm>
            <a:prstGeom prst="rect">
              <a:avLst/>
            </a:prstGeom>
            <a:noFill/>
            <a:ln w="9525">
              <a:noFill/>
              <a:miter lim="800000"/>
              <a:headEnd/>
              <a:tailEnd/>
            </a:ln>
          </p:spPr>
          <p:txBody>
            <a:bodyPr wrap="none">
              <a:spAutoFit/>
            </a:bodyPr>
            <a:lstStyle/>
            <a:p>
              <a:r>
                <a:rPr lang="en-US"/>
                <a:t>80</a:t>
              </a:r>
            </a:p>
          </p:txBody>
        </p:sp>
        <p:sp>
          <p:nvSpPr>
            <p:cNvPr id="25614" name="Text Box 11"/>
            <p:cNvSpPr txBox="1">
              <a:spLocks noChangeArrowheads="1"/>
            </p:cNvSpPr>
            <p:nvPr/>
          </p:nvSpPr>
          <p:spPr bwMode="auto">
            <a:xfrm>
              <a:off x="1295400" y="1905000"/>
              <a:ext cx="438150" cy="366713"/>
            </a:xfrm>
            <a:prstGeom prst="rect">
              <a:avLst/>
            </a:prstGeom>
            <a:noFill/>
            <a:ln w="9525">
              <a:noFill/>
              <a:miter lim="800000"/>
              <a:headEnd/>
              <a:tailEnd/>
            </a:ln>
          </p:spPr>
          <p:txBody>
            <a:bodyPr wrap="none">
              <a:spAutoFit/>
            </a:bodyPr>
            <a:lstStyle/>
            <a:p>
              <a:r>
                <a:rPr lang="en-US"/>
                <a:t>70</a:t>
              </a:r>
            </a:p>
          </p:txBody>
        </p:sp>
        <p:sp>
          <p:nvSpPr>
            <p:cNvPr id="25615" name="Text Box 12"/>
            <p:cNvSpPr txBox="1">
              <a:spLocks noChangeArrowheads="1"/>
            </p:cNvSpPr>
            <p:nvPr/>
          </p:nvSpPr>
          <p:spPr bwMode="auto">
            <a:xfrm>
              <a:off x="1295400" y="1066800"/>
              <a:ext cx="438150" cy="366713"/>
            </a:xfrm>
            <a:prstGeom prst="rect">
              <a:avLst/>
            </a:prstGeom>
            <a:noFill/>
            <a:ln w="9525">
              <a:noFill/>
              <a:miter lim="800000"/>
              <a:headEnd/>
              <a:tailEnd/>
            </a:ln>
          </p:spPr>
          <p:txBody>
            <a:bodyPr wrap="none">
              <a:spAutoFit/>
            </a:bodyPr>
            <a:lstStyle/>
            <a:p>
              <a:r>
                <a:rPr lang="en-US"/>
                <a:t>90</a:t>
              </a:r>
            </a:p>
          </p:txBody>
        </p:sp>
        <p:sp>
          <p:nvSpPr>
            <p:cNvPr id="25616" name="Text Box 13"/>
            <p:cNvSpPr txBox="1">
              <a:spLocks noChangeArrowheads="1"/>
            </p:cNvSpPr>
            <p:nvPr/>
          </p:nvSpPr>
          <p:spPr bwMode="auto">
            <a:xfrm>
              <a:off x="1219200" y="609600"/>
              <a:ext cx="565150" cy="366713"/>
            </a:xfrm>
            <a:prstGeom prst="rect">
              <a:avLst/>
            </a:prstGeom>
            <a:noFill/>
            <a:ln w="9525">
              <a:noFill/>
              <a:miter lim="800000"/>
              <a:headEnd/>
              <a:tailEnd/>
            </a:ln>
          </p:spPr>
          <p:txBody>
            <a:bodyPr wrap="none">
              <a:spAutoFit/>
            </a:bodyPr>
            <a:lstStyle/>
            <a:p>
              <a:r>
                <a:rPr lang="en-US"/>
                <a:t>100</a:t>
              </a:r>
            </a:p>
          </p:txBody>
        </p:sp>
        <p:sp>
          <p:nvSpPr>
            <p:cNvPr id="25617" name="Text Box 14"/>
            <p:cNvSpPr txBox="1">
              <a:spLocks noChangeArrowheads="1"/>
            </p:cNvSpPr>
            <p:nvPr/>
          </p:nvSpPr>
          <p:spPr bwMode="auto">
            <a:xfrm rot="-5400000">
              <a:off x="53182" y="2842418"/>
              <a:ext cx="1784350" cy="366713"/>
            </a:xfrm>
            <a:prstGeom prst="rect">
              <a:avLst/>
            </a:prstGeom>
            <a:noFill/>
            <a:ln w="9525">
              <a:noFill/>
              <a:miter lim="800000"/>
              <a:headEnd/>
              <a:tailEnd/>
            </a:ln>
          </p:spPr>
          <p:txBody>
            <a:bodyPr wrap="none">
              <a:spAutoFit/>
            </a:bodyPr>
            <a:lstStyle/>
            <a:p>
              <a:r>
                <a:rPr lang="en-US"/>
                <a:t>Percent Correct</a:t>
              </a:r>
            </a:p>
          </p:txBody>
        </p:sp>
        <p:sp>
          <p:nvSpPr>
            <p:cNvPr id="13327" name="Rectangle 15"/>
            <p:cNvSpPr>
              <a:spLocks noChangeArrowheads="1"/>
            </p:cNvSpPr>
            <p:nvPr/>
          </p:nvSpPr>
          <p:spPr bwMode="auto">
            <a:xfrm>
              <a:off x="2590800" y="1981200"/>
              <a:ext cx="914400" cy="3429000"/>
            </a:xfrm>
            <a:prstGeom prst="rect">
              <a:avLst/>
            </a:prstGeom>
            <a:noFill/>
            <a:ln w="9525">
              <a:solidFill>
                <a:schemeClr val="tx1"/>
              </a:solidFill>
              <a:miter lim="800000"/>
              <a:headEnd/>
              <a:tailEnd/>
            </a:ln>
            <a:effectLst/>
            <a:scene3d>
              <a:camera prst="orthographicFront"/>
              <a:lightRig rig="threePt" dir="t"/>
            </a:scene3d>
            <a:sp3d>
              <a:bevelT/>
            </a:sp3d>
          </p:spPr>
          <p:txBody>
            <a:bodyPr wrap="none" anchor="ctr"/>
            <a:lstStyle/>
            <a:p>
              <a:pPr>
                <a:defRPr/>
              </a:pPr>
              <a:endParaRPr lang="en-US"/>
            </a:p>
          </p:txBody>
        </p:sp>
        <p:sp>
          <p:nvSpPr>
            <p:cNvPr id="13328" name="Rectangle 16"/>
            <p:cNvSpPr>
              <a:spLocks noChangeArrowheads="1"/>
            </p:cNvSpPr>
            <p:nvPr/>
          </p:nvSpPr>
          <p:spPr bwMode="auto">
            <a:xfrm>
              <a:off x="4114800" y="2667000"/>
              <a:ext cx="914400" cy="2743200"/>
            </a:xfrm>
            <a:prstGeom prst="rect">
              <a:avLst/>
            </a:prstGeom>
            <a:solidFill>
              <a:srgbClr val="0070C0"/>
            </a:solidFill>
            <a:ln w="9525">
              <a:solidFill>
                <a:schemeClr val="tx1"/>
              </a:solidFill>
              <a:miter lim="800000"/>
              <a:headEnd/>
              <a:tailEnd/>
            </a:ln>
            <a:effectLst/>
            <a:scene3d>
              <a:camera prst="orthographicFront"/>
              <a:lightRig rig="threePt" dir="t"/>
            </a:scene3d>
            <a:sp3d>
              <a:bevelT/>
            </a:sp3d>
          </p:spPr>
          <p:txBody>
            <a:bodyPr wrap="none" anchor="ctr"/>
            <a:lstStyle/>
            <a:p>
              <a:pPr>
                <a:defRPr/>
              </a:pPr>
              <a:endParaRPr lang="en-US"/>
            </a:p>
          </p:txBody>
        </p:sp>
        <p:sp>
          <p:nvSpPr>
            <p:cNvPr id="25624" name="Text Box 17"/>
            <p:cNvSpPr txBox="1">
              <a:spLocks noChangeArrowheads="1"/>
            </p:cNvSpPr>
            <p:nvPr/>
          </p:nvSpPr>
          <p:spPr bwMode="auto">
            <a:xfrm>
              <a:off x="2346325" y="5522913"/>
              <a:ext cx="2965450" cy="366712"/>
            </a:xfrm>
            <a:prstGeom prst="rect">
              <a:avLst/>
            </a:prstGeom>
            <a:noFill/>
            <a:ln w="9525">
              <a:noFill/>
              <a:miter lim="800000"/>
              <a:headEnd/>
              <a:tailEnd/>
            </a:ln>
          </p:spPr>
          <p:txBody>
            <a:bodyPr wrap="none">
              <a:spAutoFit/>
            </a:bodyPr>
            <a:lstStyle/>
            <a:p>
              <a:r>
                <a:rPr lang="en-US"/>
                <a:t>Relevant		Irrelevant</a:t>
              </a:r>
            </a:p>
          </p:txBody>
        </p:sp>
        <p:sp>
          <p:nvSpPr>
            <p:cNvPr id="25625" name="Text Box 20"/>
            <p:cNvSpPr txBox="1">
              <a:spLocks noChangeArrowheads="1"/>
            </p:cNvSpPr>
            <p:nvPr/>
          </p:nvSpPr>
          <p:spPr bwMode="auto">
            <a:xfrm>
              <a:off x="5486400" y="2819400"/>
              <a:ext cx="2930525" cy="646113"/>
            </a:xfrm>
            <a:prstGeom prst="rect">
              <a:avLst/>
            </a:prstGeom>
            <a:noFill/>
            <a:ln w="9525">
              <a:noFill/>
              <a:miter lim="800000"/>
              <a:headEnd/>
              <a:tailEnd/>
            </a:ln>
          </p:spPr>
          <p:txBody>
            <a:bodyPr wrap="none">
              <a:spAutoFit/>
            </a:bodyPr>
            <a:lstStyle/>
            <a:p>
              <a:r>
                <a:rPr lang="en-US"/>
                <a:t>SD = Significantly Different</a:t>
              </a:r>
            </a:p>
            <a:p>
              <a:r>
                <a:rPr lang="en-US"/>
                <a:t>Effect size = .65</a:t>
              </a:r>
            </a:p>
          </p:txBody>
        </p:sp>
        <p:sp>
          <p:nvSpPr>
            <p:cNvPr id="25626" name="Text Box 21"/>
            <p:cNvSpPr txBox="1">
              <a:spLocks noChangeArrowheads="1"/>
            </p:cNvSpPr>
            <p:nvPr/>
          </p:nvSpPr>
          <p:spPr bwMode="auto">
            <a:xfrm>
              <a:off x="2743200" y="3276600"/>
              <a:ext cx="501650" cy="366713"/>
            </a:xfrm>
            <a:prstGeom prst="rect">
              <a:avLst/>
            </a:prstGeom>
            <a:noFill/>
            <a:ln w="9525">
              <a:noFill/>
              <a:miter lim="800000"/>
              <a:headEnd/>
              <a:tailEnd/>
            </a:ln>
          </p:spPr>
          <p:txBody>
            <a:bodyPr wrap="none">
              <a:spAutoFit/>
            </a:bodyPr>
            <a:lstStyle/>
            <a:p>
              <a:r>
                <a:rPr lang="en-US"/>
                <a:t>SD</a:t>
              </a:r>
            </a:p>
          </p:txBody>
        </p:sp>
        <p:sp>
          <p:nvSpPr>
            <p:cNvPr id="23" name="Rectangle 22"/>
            <p:cNvSpPr/>
            <p:nvPr/>
          </p:nvSpPr>
          <p:spPr>
            <a:xfrm>
              <a:off x="5409816" y="2742786"/>
              <a:ext cx="3276984" cy="838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4" name="TextBox 1"/>
          <p:cNvSpPr txBox="1">
            <a:spLocks noChangeArrowheads="1"/>
          </p:cNvSpPr>
          <p:nvPr/>
        </p:nvSpPr>
        <p:spPr bwMode="auto">
          <a:xfrm>
            <a:off x="914400" y="609600"/>
            <a:ext cx="7675563" cy="661988"/>
          </a:xfrm>
          <a:prstGeom prst="rect">
            <a:avLst/>
          </a:prstGeom>
          <a:noFill/>
          <a:ln w="9525">
            <a:noFill/>
            <a:miter lim="800000"/>
            <a:headEnd/>
            <a:tailEnd/>
          </a:ln>
        </p:spPr>
        <p:txBody>
          <a:bodyPr wrap="none">
            <a:spAutoFit/>
          </a:bodyPr>
          <a:lstStyle/>
          <a:p>
            <a:pPr algn="ctr" eaLnBrk="0" hangingPunct="0">
              <a:defRPr/>
            </a:pPr>
            <a:r>
              <a:rPr lang="en-US" sz="4000" kern="0" dirty="0">
                <a:solidFill>
                  <a:srgbClr val="04617B"/>
                </a:solidFill>
                <a:latin typeface="Candara" pitchFamily="34" charset="0"/>
                <a:ea typeface="+mj-ea"/>
                <a:cs typeface="+mj-cs"/>
              </a:rPr>
              <a:t>Make learning essential to progress</a:t>
            </a:r>
          </a:p>
        </p:txBody>
      </p:sp>
      <p:sp>
        <p:nvSpPr>
          <p:cNvPr id="25604" name="TextBox 26"/>
          <p:cNvSpPr txBox="1">
            <a:spLocks noChangeArrowheads="1"/>
          </p:cNvSpPr>
          <p:nvPr/>
        </p:nvSpPr>
        <p:spPr bwMode="auto">
          <a:xfrm>
            <a:off x="6096000" y="6477000"/>
            <a:ext cx="2211388" cy="369888"/>
          </a:xfrm>
          <a:prstGeom prst="rect">
            <a:avLst/>
          </a:prstGeom>
          <a:noFill/>
          <a:ln w="9525">
            <a:noFill/>
            <a:miter lim="800000"/>
            <a:headEnd/>
            <a:tailEnd/>
          </a:ln>
        </p:spPr>
        <p:txBody>
          <a:bodyPr wrap="none">
            <a:spAutoFit/>
          </a:bodyPr>
          <a:lstStyle/>
          <a:p>
            <a:r>
              <a:rPr lang="en-US"/>
              <a:t>Belanich et al, 2004</a:t>
            </a:r>
          </a:p>
        </p:txBody>
      </p:sp>
    </p:spTree>
    <p:extLst>
      <p:ext uri="{BB962C8B-B14F-4D97-AF65-F5344CB8AC3E}">
        <p14:creationId xmlns:p14="http://schemas.microsoft.com/office/powerpoint/2010/main" val="178960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smtClean="0"/>
              <a:t> </a:t>
            </a:r>
            <a:r>
              <a:rPr lang="en-US" sz="3200" dirty="0" smtClean="0">
                <a:solidFill>
                  <a:srgbClr val="0070C0"/>
                </a:solidFill>
              </a:rPr>
              <a:t>Incorporate Explanatory Feedback</a:t>
            </a:r>
          </a:p>
          <a:p>
            <a:pPr>
              <a:defRPr/>
            </a:pPr>
            <a:r>
              <a:rPr lang="en-US" sz="3200" dirty="0" smtClean="0">
                <a:solidFill>
                  <a:schemeClr val="accent5">
                    <a:lumMod val="50000"/>
                  </a:schemeClr>
                </a:solidFill>
              </a:rPr>
              <a:t> Add Self-Explanation Questions</a:t>
            </a:r>
            <a:endParaRPr lang="en-US" sz="3200" dirty="0">
              <a:solidFill>
                <a:schemeClr val="accent5">
                  <a:lumMod val="50000"/>
                </a:schemeClr>
              </a:solidFill>
            </a:endParaRPr>
          </a:p>
        </p:txBody>
      </p:sp>
      <p:sp>
        <p:nvSpPr>
          <p:cNvPr id="4" name="TextBox 1"/>
          <p:cNvSpPr txBox="1">
            <a:spLocks noGrp="1" noChangeArrowheads="1"/>
          </p:cNvSpPr>
          <p:nvPr>
            <p:ph type="title"/>
          </p:nvPr>
        </p:nvSpPr>
        <p:spPr>
          <a:xfrm>
            <a:off x="381000" y="762000"/>
            <a:ext cx="8312150" cy="661988"/>
          </a:xfrm>
        </p:spPr>
        <p:txBody>
          <a:bodyPr wrap="none">
            <a:spAutoFit/>
          </a:bodyPr>
          <a:lstStyle/>
          <a:p>
            <a:pPr>
              <a:defRPr/>
            </a:pPr>
            <a:r>
              <a:rPr lang="en-US" sz="4000" kern="0" dirty="0" smtClean="0">
                <a:solidFill>
                  <a:srgbClr val="04617B"/>
                </a:solidFill>
                <a:latin typeface="Candara" pitchFamily="34" charset="0"/>
              </a:rPr>
              <a:t>Build in proven instructional strategies</a:t>
            </a:r>
            <a:endParaRPr lang="en-US" sz="4000" kern="0" dirty="0">
              <a:solidFill>
                <a:srgbClr val="04617B"/>
              </a:solidFill>
              <a:latin typeface="Candara" pitchFamily="34" charset="0"/>
            </a:endParaRPr>
          </a:p>
        </p:txBody>
      </p:sp>
    </p:spTree>
    <p:extLst>
      <p:ext uri="{BB962C8B-B14F-4D97-AF65-F5344CB8AC3E}">
        <p14:creationId xmlns:p14="http://schemas.microsoft.com/office/powerpoint/2010/main" val="169229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About A/B Testing</a:t>
            </a:r>
            <a:endParaRPr lang="en-US" dirty="0"/>
          </a:p>
        </p:txBody>
      </p:sp>
      <p:sp>
        <p:nvSpPr>
          <p:cNvPr id="3" name="Content Placeholder 2"/>
          <p:cNvSpPr>
            <a:spLocks noGrp="1"/>
          </p:cNvSpPr>
          <p:nvPr>
            <p:ph idx="1"/>
          </p:nvPr>
        </p:nvSpPr>
        <p:spPr>
          <a:xfrm>
            <a:off x="533400" y="1295400"/>
            <a:ext cx="8458200" cy="804862"/>
          </a:xfrm>
        </p:spPr>
        <p:txBody>
          <a:bodyPr/>
          <a:lstStyle/>
          <a:p>
            <a:r>
              <a:rPr lang="en-US" dirty="0" smtClean="0"/>
              <a:t>Dan </a:t>
            </a:r>
            <a:r>
              <a:rPr lang="en-US" dirty="0" err="1" smtClean="0"/>
              <a:t>Siroker</a:t>
            </a:r>
            <a:r>
              <a:rPr lang="en-US" dirty="0" smtClean="0"/>
              <a:t>: The importance of A/B testing</a:t>
            </a:r>
            <a:endParaRPr lang="en-US" dirty="0"/>
          </a:p>
        </p:txBody>
      </p:sp>
      <p:pic>
        <p:nvPicPr>
          <p:cNvPr id="2050" name="Picture 2">
            <a:hlinkClick r:id="rId3"/>
          </p:cNvPr>
          <p:cNvPicPr>
            <a:picLocks noChangeAspect="1" noChangeArrowheads="1"/>
          </p:cNvPicPr>
          <p:nvPr/>
        </p:nvPicPr>
        <p:blipFill>
          <a:blip r:embed="rId4" cstate="print"/>
          <a:srcRect/>
          <a:stretch>
            <a:fillRect/>
          </a:stretch>
        </p:blipFill>
        <p:spPr bwMode="auto">
          <a:xfrm>
            <a:off x="1447800" y="2209800"/>
            <a:ext cx="5448300" cy="3905250"/>
          </a:xfrm>
          <a:prstGeom prst="rect">
            <a:avLst/>
          </a:prstGeom>
          <a:noFill/>
          <a:ln w="9525">
            <a:noFill/>
            <a:miter lim="800000"/>
            <a:headEnd/>
            <a:tailEnd/>
          </a:ln>
        </p:spPr>
      </p:pic>
      <p:sp>
        <p:nvSpPr>
          <p:cNvPr id="5" name="TextBox 4"/>
          <p:cNvSpPr txBox="1"/>
          <p:nvPr/>
        </p:nvSpPr>
        <p:spPr>
          <a:xfrm>
            <a:off x="2590800" y="6248400"/>
            <a:ext cx="2146742" cy="369332"/>
          </a:xfrm>
          <a:prstGeom prst="rect">
            <a:avLst/>
          </a:prstGeom>
          <a:noFill/>
        </p:spPr>
        <p:txBody>
          <a:bodyPr wrap="none" rtlCol="0">
            <a:spAutoFit/>
          </a:bodyPr>
          <a:lstStyle/>
          <a:p>
            <a:r>
              <a:rPr lang="en-US" dirty="0" smtClean="0">
                <a:hlinkClick r:id="rId5"/>
              </a:rPr>
              <a:t>Global optimization</a:t>
            </a:r>
            <a:endParaRPr lang="en-US" dirty="0"/>
          </a:p>
        </p:txBody>
      </p:sp>
    </p:spTree>
    <p:extLst>
      <p:ext uri="{BB962C8B-B14F-4D97-AF65-F5344CB8AC3E}">
        <p14:creationId xmlns:p14="http://schemas.microsoft.com/office/powerpoint/2010/main" val="37960659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Grp="1" noChangeArrowheads="1"/>
          </p:cNvSpPr>
          <p:nvPr>
            <p:ph type="title"/>
          </p:nvPr>
        </p:nvSpPr>
        <p:spPr>
          <a:xfrm>
            <a:off x="762000" y="762000"/>
            <a:ext cx="7388225" cy="661988"/>
          </a:xfrm>
        </p:spPr>
        <p:txBody>
          <a:bodyPr wrap="none">
            <a:spAutoFit/>
          </a:bodyPr>
          <a:lstStyle/>
          <a:p>
            <a:pPr>
              <a:defRPr/>
            </a:pPr>
            <a:r>
              <a:rPr lang="en-US" sz="4000" kern="0" dirty="0" smtClean="0">
                <a:solidFill>
                  <a:srgbClr val="04617B"/>
                </a:solidFill>
                <a:latin typeface="Candara" pitchFamily="34" charset="0"/>
              </a:rPr>
              <a:t>Incorporate explanatory feedback</a:t>
            </a:r>
            <a:endParaRPr lang="en-US" sz="4000" kern="0" dirty="0">
              <a:solidFill>
                <a:srgbClr val="04617B"/>
              </a:solidFill>
              <a:latin typeface="Candara" pitchFamily="34" charset="0"/>
            </a:endParaRPr>
          </a:p>
        </p:txBody>
      </p:sp>
      <p:pic>
        <p:nvPicPr>
          <p:cNvPr id="27651" name="Picture 2" descr="C:\Users\Clark\Documents\1\SOI-2 book\Ch 15 - games\Figures\Fig 15.9.jpg"/>
          <p:cNvPicPr>
            <a:picLocks noGrp="1" noChangeAspect="1" noChangeArrowheads="1"/>
          </p:cNvPicPr>
          <p:nvPr>
            <p:ph idx="1"/>
          </p:nvPr>
        </p:nvPicPr>
        <p:blipFill>
          <a:blip r:embed="rId2" cstate="print"/>
          <a:srcRect/>
          <a:stretch>
            <a:fillRect/>
          </a:stretch>
        </p:blipFill>
        <p:spPr>
          <a:xfrm>
            <a:off x="1447800" y="1447800"/>
            <a:ext cx="6019800" cy="4362450"/>
          </a:xfrm>
          <a:noFill/>
        </p:spPr>
      </p:pic>
      <p:sp>
        <p:nvSpPr>
          <p:cNvPr id="27652" name="TextBox 7"/>
          <p:cNvSpPr txBox="1">
            <a:spLocks noChangeArrowheads="1"/>
          </p:cNvSpPr>
          <p:nvPr/>
        </p:nvSpPr>
        <p:spPr bwMode="auto">
          <a:xfrm>
            <a:off x="2438400" y="5791200"/>
            <a:ext cx="4171950" cy="584200"/>
          </a:xfrm>
          <a:prstGeom prst="rect">
            <a:avLst/>
          </a:prstGeom>
          <a:noFill/>
          <a:ln w="9525">
            <a:noFill/>
            <a:miter lim="800000"/>
            <a:headEnd/>
            <a:tailEnd/>
          </a:ln>
        </p:spPr>
        <p:txBody>
          <a:bodyPr wrap="none">
            <a:spAutoFit/>
          </a:bodyPr>
          <a:lstStyle/>
          <a:p>
            <a:r>
              <a:rPr lang="en-US" sz="3200"/>
              <a:t>Design-A-Plant Game</a:t>
            </a:r>
          </a:p>
        </p:txBody>
      </p:sp>
    </p:spTree>
    <p:extLst>
      <p:ext uri="{BB962C8B-B14F-4D97-AF65-F5344CB8AC3E}">
        <p14:creationId xmlns:p14="http://schemas.microsoft.com/office/powerpoint/2010/main" val="1758404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circuit base 2.PNG"/>
          <p:cNvPicPr>
            <a:picLocks noChangeAspect="1"/>
          </p:cNvPicPr>
          <p:nvPr/>
        </p:nvPicPr>
        <p:blipFill>
          <a:blip r:embed="rId3" cstate="print"/>
          <a:srcRect l="17137" t="12901" r="22568"/>
          <a:stretch>
            <a:fillRect/>
          </a:stretch>
        </p:blipFill>
        <p:spPr bwMode="auto">
          <a:xfrm>
            <a:off x="228600" y="2362200"/>
            <a:ext cx="3657600" cy="3071813"/>
          </a:xfrm>
          <a:prstGeom prst="rect">
            <a:avLst/>
          </a:prstGeom>
          <a:noFill/>
          <a:ln w="9525">
            <a:noFill/>
            <a:miter lim="800000"/>
            <a:headEnd/>
            <a:tailEnd/>
          </a:ln>
        </p:spPr>
      </p:pic>
      <p:sp>
        <p:nvSpPr>
          <p:cNvPr id="3" name="Rectangle 2"/>
          <p:cNvSpPr/>
          <p:nvPr/>
        </p:nvSpPr>
        <p:spPr>
          <a:xfrm>
            <a:off x="457200" y="2209800"/>
            <a:ext cx="35052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76" name="Picture 4" descr="Circuit SE 3.PNG"/>
          <p:cNvPicPr>
            <a:picLocks noChangeAspect="1"/>
          </p:cNvPicPr>
          <p:nvPr/>
        </p:nvPicPr>
        <p:blipFill>
          <a:blip r:embed="rId4" cstate="print"/>
          <a:srcRect l="12289" r="7066" b="7475"/>
          <a:stretch>
            <a:fillRect/>
          </a:stretch>
        </p:blipFill>
        <p:spPr bwMode="auto">
          <a:xfrm>
            <a:off x="4343400" y="2362200"/>
            <a:ext cx="4800600" cy="3062288"/>
          </a:xfrm>
          <a:prstGeom prst="rect">
            <a:avLst/>
          </a:prstGeom>
          <a:noFill/>
          <a:ln w="9525">
            <a:noFill/>
            <a:miter lim="800000"/>
            <a:headEnd/>
            <a:tailEnd/>
          </a:ln>
        </p:spPr>
      </p:pic>
      <p:sp>
        <p:nvSpPr>
          <p:cNvPr id="6" name="Rectangle 5"/>
          <p:cNvSpPr/>
          <p:nvPr/>
        </p:nvSpPr>
        <p:spPr>
          <a:xfrm>
            <a:off x="4419600" y="2133600"/>
            <a:ext cx="42672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78" name="TextBox 6"/>
          <p:cNvSpPr txBox="1">
            <a:spLocks noChangeArrowheads="1"/>
          </p:cNvSpPr>
          <p:nvPr/>
        </p:nvSpPr>
        <p:spPr bwMode="auto">
          <a:xfrm>
            <a:off x="609600" y="2286000"/>
            <a:ext cx="3048000" cy="261938"/>
          </a:xfrm>
          <a:prstGeom prst="rect">
            <a:avLst/>
          </a:prstGeom>
          <a:solidFill>
            <a:schemeClr val="bg1">
              <a:alpha val="67842"/>
            </a:schemeClr>
          </a:solidFill>
          <a:ln w="9525">
            <a:noFill/>
            <a:miter lim="800000"/>
            <a:headEnd/>
            <a:tailEnd/>
          </a:ln>
        </p:spPr>
        <p:txBody>
          <a:bodyPr>
            <a:spAutoFit/>
          </a:bodyPr>
          <a:lstStyle/>
          <a:p>
            <a:r>
              <a:rPr lang="en-US" sz="1100"/>
              <a:t>Which circuit has the higher flow rate?</a:t>
            </a:r>
          </a:p>
        </p:txBody>
      </p:sp>
      <p:sp>
        <p:nvSpPr>
          <p:cNvPr id="28679" name="TextBox 7"/>
          <p:cNvSpPr txBox="1">
            <a:spLocks noChangeArrowheads="1"/>
          </p:cNvSpPr>
          <p:nvPr/>
        </p:nvSpPr>
        <p:spPr bwMode="auto">
          <a:xfrm>
            <a:off x="4495800" y="2209800"/>
            <a:ext cx="2819400" cy="261938"/>
          </a:xfrm>
          <a:prstGeom prst="rect">
            <a:avLst/>
          </a:prstGeom>
          <a:solidFill>
            <a:schemeClr val="bg1"/>
          </a:solidFill>
          <a:ln w="9525">
            <a:noFill/>
            <a:miter lim="800000"/>
            <a:headEnd/>
            <a:tailEnd/>
          </a:ln>
        </p:spPr>
        <p:txBody>
          <a:bodyPr>
            <a:spAutoFit/>
          </a:bodyPr>
          <a:lstStyle/>
          <a:p>
            <a:r>
              <a:rPr lang="en-US" sz="1100"/>
              <a:t>Which circuit has the higher flow rate?</a:t>
            </a:r>
          </a:p>
        </p:txBody>
      </p:sp>
      <p:sp>
        <p:nvSpPr>
          <p:cNvPr id="28680" name="TextBox 10"/>
          <p:cNvSpPr txBox="1">
            <a:spLocks noChangeArrowheads="1"/>
          </p:cNvSpPr>
          <p:nvPr/>
        </p:nvSpPr>
        <p:spPr bwMode="auto">
          <a:xfrm>
            <a:off x="7315200" y="2209800"/>
            <a:ext cx="1524000" cy="400050"/>
          </a:xfrm>
          <a:prstGeom prst="rect">
            <a:avLst/>
          </a:prstGeom>
          <a:solidFill>
            <a:schemeClr val="bg1"/>
          </a:solidFill>
          <a:ln w="9525">
            <a:noFill/>
            <a:miter lim="800000"/>
            <a:headEnd/>
            <a:tailEnd/>
          </a:ln>
        </p:spPr>
        <p:txBody>
          <a:bodyPr>
            <a:spAutoFit/>
          </a:bodyPr>
          <a:lstStyle/>
          <a:p>
            <a:r>
              <a:rPr lang="en-US" sz="1000"/>
              <a:t>Select an explanation</a:t>
            </a:r>
          </a:p>
          <a:p>
            <a:r>
              <a:rPr lang="en-US" sz="1000"/>
              <a:t>for your answer below:</a:t>
            </a:r>
          </a:p>
        </p:txBody>
      </p:sp>
      <p:sp>
        <p:nvSpPr>
          <p:cNvPr id="28681" name="TextBox 11"/>
          <p:cNvSpPr txBox="1">
            <a:spLocks noChangeArrowheads="1"/>
          </p:cNvSpPr>
          <p:nvPr/>
        </p:nvSpPr>
        <p:spPr bwMode="auto">
          <a:xfrm>
            <a:off x="990600" y="5410200"/>
            <a:ext cx="6610350" cy="369888"/>
          </a:xfrm>
          <a:prstGeom prst="rect">
            <a:avLst/>
          </a:prstGeom>
          <a:noFill/>
          <a:ln w="9525">
            <a:noFill/>
            <a:miter lim="800000"/>
            <a:headEnd/>
            <a:tailEnd/>
          </a:ln>
        </p:spPr>
        <p:txBody>
          <a:bodyPr wrap="none">
            <a:spAutoFit/>
          </a:bodyPr>
          <a:lstStyle/>
          <a:p>
            <a:r>
              <a:rPr lang="en-US"/>
              <a:t>A. Base Version			B. Self-Explanation Version</a:t>
            </a:r>
          </a:p>
        </p:txBody>
      </p:sp>
      <p:sp>
        <p:nvSpPr>
          <p:cNvPr id="11" name="TextBox 1"/>
          <p:cNvSpPr txBox="1">
            <a:spLocks noChangeArrowheads="1"/>
          </p:cNvSpPr>
          <p:nvPr/>
        </p:nvSpPr>
        <p:spPr bwMode="auto">
          <a:xfrm>
            <a:off x="762000" y="762000"/>
            <a:ext cx="6861175" cy="708025"/>
          </a:xfrm>
          <a:prstGeom prst="rect">
            <a:avLst/>
          </a:prstGeom>
          <a:noFill/>
          <a:ln w="9525">
            <a:noFill/>
            <a:miter lim="800000"/>
            <a:headEnd/>
            <a:tailEnd/>
          </a:ln>
        </p:spPr>
        <p:txBody>
          <a:bodyPr wrap="none">
            <a:spAutoFit/>
          </a:bodyPr>
          <a:lstStyle/>
          <a:p>
            <a:pPr algn="ctr" eaLnBrk="0" hangingPunct="0">
              <a:defRPr/>
            </a:pPr>
            <a:r>
              <a:rPr lang="en-US" sz="4000" kern="0" dirty="0">
                <a:solidFill>
                  <a:srgbClr val="04617B"/>
                </a:solidFill>
                <a:latin typeface="Candara" pitchFamily="34" charset="0"/>
                <a:ea typeface="+mj-ea"/>
                <a:cs typeface="+mj-cs"/>
              </a:rPr>
              <a:t>Add self-explanation questions</a:t>
            </a:r>
          </a:p>
        </p:txBody>
      </p:sp>
      <p:sp>
        <p:nvSpPr>
          <p:cNvPr id="28683" name="TextBox 11"/>
          <p:cNvSpPr txBox="1">
            <a:spLocks noChangeArrowheads="1"/>
          </p:cNvSpPr>
          <p:nvPr/>
        </p:nvSpPr>
        <p:spPr bwMode="auto">
          <a:xfrm>
            <a:off x="2286000" y="6019800"/>
            <a:ext cx="5410200" cy="646113"/>
          </a:xfrm>
          <a:prstGeom prst="rect">
            <a:avLst/>
          </a:prstGeom>
          <a:noFill/>
          <a:ln w="9525">
            <a:noFill/>
            <a:miter lim="800000"/>
            <a:headEnd/>
            <a:tailEnd/>
          </a:ln>
        </p:spPr>
        <p:txBody>
          <a:bodyPr>
            <a:spAutoFit/>
          </a:bodyPr>
          <a:lstStyle/>
          <a:p>
            <a:r>
              <a:rPr lang="en-US" sz="3600"/>
              <a:t>Circuit Game</a:t>
            </a:r>
            <a:r>
              <a:rPr lang="en-US"/>
              <a:t>, Mayer &amp; Johnson, 2010</a:t>
            </a:r>
          </a:p>
        </p:txBody>
      </p:sp>
    </p:spTree>
    <p:extLst>
      <p:ext uri="{BB962C8B-B14F-4D97-AF65-F5344CB8AC3E}">
        <p14:creationId xmlns:p14="http://schemas.microsoft.com/office/powerpoint/2010/main" val="7217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34"/>
          <p:cNvGrpSpPr>
            <a:grpSpLocks/>
          </p:cNvGrpSpPr>
          <p:nvPr/>
        </p:nvGrpSpPr>
        <p:grpSpPr bwMode="auto">
          <a:xfrm>
            <a:off x="609600" y="1249363"/>
            <a:ext cx="7391400" cy="5608637"/>
            <a:chOff x="609601" y="838200"/>
            <a:chExt cx="7391399" cy="5608043"/>
          </a:xfrm>
        </p:grpSpPr>
        <p:sp>
          <p:nvSpPr>
            <p:cNvPr id="29701" name="Line 2"/>
            <p:cNvSpPr>
              <a:spLocks noChangeShapeType="1"/>
            </p:cNvSpPr>
            <p:nvPr/>
          </p:nvSpPr>
          <p:spPr bwMode="auto">
            <a:xfrm>
              <a:off x="1828800" y="914400"/>
              <a:ext cx="0" cy="4495800"/>
            </a:xfrm>
            <a:prstGeom prst="line">
              <a:avLst/>
            </a:prstGeom>
            <a:noFill/>
            <a:ln w="9525">
              <a:solidFill>
                <a:schemeClr val="tx1"/>
              </a:solidFill>
              <a:round/>
              <a:headEnd/>
              <a:tailEnd/>
            </a:ln>
          </p:spPr>
          <p:txBody>
            <a:bodyPr/>
            <a:lstStyle/>
            <a:p>
              <a:endParaRPr lang="en-US"/>
            </a:p>
          </p:txBody>
        </p:sp>
        <p:sp>
          <p:nvSpPr>
            <p:cNvPr id="29702" name="Line 3"/>
            <p:cNvSpPr>
              <a:spLocks noChangeShapeType="1"/>
            </p:cNvSpPr>
            <p:nvPr/>
          </p:nvSpPr>
          <p:spPr bwMode="auto">
            <a:xfrm>
              <a:off x="1828800" y="5410200"/>
              <a:ext cx="6172200" cy="0"/>
            </a:xfrm>
            <a:prstGeom prst="line">
              <a:avLst/>
            </a:prstGeom>
            <a:noFill/>
            <a:ln w="9525">
              <a:solidFill>
                <a:schemeClr val="tx1"/>
              </a:solidFill>
              <a:round/>
              <a:headEnd/>
              <a:tailEnd/>
            </a:ln>
          </p:spPr>
          <p:txBody>
            <a:bodyPr/>
            <a:lstStyle/>
            <a:p>
              <a:endParaRPr lang="en-US"/>
            </a:p>
          </p:txBody>
        </p:sp>
        <p:sp>
          <p:nvSpPr>
            <p:cNvPr id="29703" name="Text Box 4"/>
            <p:cNvSpPr txBox="1">
              <a:spLocks noChangeArrowheads="1"/>
            </p:cNvSpPr>
            <p:nvPr/>
          </p:nvSpPr>
          <p:spPr bwMode="auto">
            <a:xfrm>
              <a:off x="1143000" y="4800600"/>
              <a:ext cx="438150" cy="366713"/>
            </a:xfrm>
            <a:prstGeom prst="rect">
              <a:avLst/>
            </a:prstGeom>
            <a:noFill/>
            <a:ln w="9525">
              <a:noFill/>
              <a:miter lim="800000"/>
              <a:headEnd/>
              <a:tailEnd/>
            </a:ln>
          </p:spPr>
          <p:txBody>
            <a:bodyPr wrap="none">
              <a:spAutoFit/>
            </a:bodyPr>
            <a:lstStyle/>
            <a:p>
              <a:r>
                <a:rPr lang="en-US"/>
                <a:t>45</a:t>
              </a:r>
            </a:p>
          </p:txBody>
        </p:sp>
        <p:sp>
          <p:nvSpPr>
            <p:cNvPr id="29704" name="Text Box 7"/>
            <p:cNvSpPr txBox="1">
              <a:spLocks noChangeArrowheads="1"/>
            </p:cNvSpPr>
            <p:nvPr/>
          </p:nvSpPr>
          <p:spPr bwMode="auto">
            <a:xfrm>
              <a:off x="1143000" y="4114800"/>
              <a:ext cx="441146" cy="369332"/>
            </a:xfrm>
            <a:prstGeom prst="rect">
              <a:avLst/>
            </a:prstGeom>
            <a:noFill/>
            <a:ln w="9525">
              <a:noFill/>
              <a:miter lim="800000"/>
              <a:headEnd/>
              <a:tailEnd/>
            </a:ln>
          </p:spPr>
          <p:txBody>
            <a:bodyPr wrap="none">
              <a:spAutoFit/>
            </a:bodyPr>
            <a:lstStyle/>
            <a:p>
              <a:r>
                <a:rPr lang="en-US"/>
                <a:t>50</a:t>
              </a:r>
            </a:p>
          </p:txBody>
        </p:sp>
        <p:sp>
          <p:nvSpPr>
            <p:cNvPr id="29705" name="Text Box 8"/>
            <p:cNvSpPr txBox="1">
              <a:spLocks noChangeArrowheads="1"/>
            </p:cNvSpPr>
            <p:nvPr/>
          </p:nvSpPr>
          <p:spPr bwMode="auto">
            <a:xfrm>
              <a:off x="1143000" y="3505200"/>
              <a:ext cx="438150" cy="366713"/>
            </a:xfrm>
            <a:prstGeom prst="rect">
              <a:avLst/>
            </a:prstGeom>
            <a:noFill/>
            <a:ln w="9525">
              <a:noFill/>
              <a:miter lim="800000"/>
              <a:headEnd/>
              <a:tailEnd/>
            </a:ln>
          </p:spPr>
          <p:txBody>
            <a:bodyPr wrap="none">
              <a:spAutoFit/>
            </a:bodyPr>
            <a:lstStyle/>
            <a:p>
              <a:r>
                <a:rPr lang="en-US"/>
                <a:t>55</a:t>
              </a:r>
            </a:p>
          </p:txBody>
        </p:sp>
        <p:sp>
          <p:nvSpPr>
            <p:cNvPr id="29706" name="Text Box 10"/>
            <p:cNvSpPr txBox="1">
              <a:spLocks noChangeArrowheads="1"/>
            </p:cNvSpPr>
            <p:nvPr/>
          </p:nvSpPr>
          <p:spPr bwMode="auto">
            <a:xfrm>
              <a:off x="1143000" y="2057400"/>
              <a:ext cx="441146" cy="369332"/>
            </a:xfrm>
            <a:prstGeom prst="rect">
              <a:avLst/>
            </a:prstGeom>
            <a:noFill/>
            <a:ln w="9525">
              <a:noFill/>
              <a:miter lim="800000"/>
              <a:headEnd/>
              <a:tailEnd/>
            </a:ln>
          </p:spPr>
          <p:txBody>
            <a:bodyPr wrap="none">
              <a:spAutoFit/>
            </a:bodyPr>
            <a:lstStyle/>
            <a:p>
              <a:r>
                <a:rPr lang="en-US"/>
                <a:t>65</a:t>
              </a:r>
            </a:p>
          </p:txBody>
        </p:sp>
        <p:sp>
          <p:nvSpPr>
            <p:cNvPr id="29707" name="Text Box 14"/>
            <p:cNvSpPr txBox="1">
              <a:spLocks noChangeArrowheads="1"/>
            </p:cNvSpPr>
            <p:nvPr/>
          </p:nvSpPr>
          <p:spPr bwMode="auto">
            <a:xfrm rot="-5400000">
              <a:off x="-1097822" y="2926623"/>
              <a:ext cx="3784177" cy="369332"/>
            </a:xfrm>
            <a:prstGeom prst="rect">
              <a:avLst/>
            </a:prstGeom>
            <a:noFill/>
            <a:ln w="9525">
              <a:noFill/>
              <a:miter lim="800000"/>
              <a:headEnd/>
              <a:tailEnd/>
            </a:ln>
          </p:spPr>
          <p:txBody>
            <a:bodyPr wrap="none">
              <a:spAutoFit/>
            </a:bodyPr>
            <a:lstStyle/>
            <a:p>
              <a:r>
                <a:rPr lang="en-US"/>
                <a:t>Proportion Correct on Transfer Test</a:t>
              </a:r>
            </a:p>
          </p:txBody>
        </p:sp>
        <p:sp>
          <p:nvSpPr>
            <p:cNvPr id="17423" name="Rectangle 15"/>
            <p:cNvSpPr>
              <a:spLocks noChangeArrowheads="1"/>
            </p:cNvSpPr>
            <p:nvPr/>
          </p:nvSpPr>
          <p:spPr bwMode="auto">
            <a:xfrm>
              <a:off x="2590800" y="1828800"/>
              <a:ext cx="838200" cy="3581400"/>
            </a:xfrm>
            <a:prstGeom prst="rect">
              <a:avLst/>
            </a:prstGeom>
            <a:solidFill>
              <a:srgbClr val="92D050"/>
            </a:solidFill>
            <a:ln w="9525">
              <a:solidFill>
                <a:schemeClr val="tx1"/>
              </a:solidFill>
              <a:miter lim="800000"/>
              <a:headEnd/>
              <a:tailEnd/>
            </a:ln>
            <a:effectLst/>
            <a:scene3d>
              <a:camera prst="orthographicFront"/>
              <a:lightRig rig="threePt" dir="t"/>
            </a:scene3d>
            <a:sp3d>
              <a:bevelT/>
            </a:sp3d>
          </p:spPr>
          <p:txBody>
            <a:bodyPr wrap="none" anchor="ctr"/>
            <a:lstStyle/>
            <a:p>
              <a:pPr>
                <a:defRPr/>
              </a:pPr>
              <a:endParaRPr lang="en-US"/>
            </a:p>
          </p:txBody>
        </p:sp>
        <p:sp>
          <p:nvSpPr>
            <p:cNvPr id="17424" name="Rectangle 16"/>
            <p:cNvSpPr>
              <a:spLocks noChangeArrowheads="1"/>
            </p:cNvSpPr>
            <p:nvPr/>
          </p:nvSpPr>
          <p:spPr bwMode="auto">
            <a:xfrm>
              <a:off x="4114800" y="3733800"/>
              <a:ext cx="914400" cy="1676400"/>
            </a:xfrm>
            <a:prstGeom prst="rect">
              <a:avLst/>
            </a:prstGeom>
            <a:solidFill>
              <a:srgbClr val="0070C0"/>
            </a:solidFill>
            <a:ln w="9525">
              <a:solidFill>
                <a:schemeClr val="tx1"/>
              </a:solidFill>
              <a:miter lim="800000"/>
              <a:headEnd/>
              <a:tailEnd/>
            </a:ln>
            <a:effectLst/>
            <a:scene3d>
              <a:camera prst="orthographicFront"/>
              <a:lightRig rig="threePt" dir="t"/>
            </a:scene3d>
            <a:sp3d>
              <a:bevelT/>
            </a:sp3d>
          </p:spPr>
          <p:txBody>
            <a:bodyPr wrap="none" anchor="ctr"/>
            <a:lstStyle/>
            <a:p>
              <a:pPr>
                <a:defRPr/>
              </a:pPr>
              <a:endParaRPr lang="en-US"/>
            </a:p>
          </p:txBody>
        </p:sp>
        <p:sp>
          <p:nvSpPr>
            <p:cNvPr id="29714" name="Text Box 17"/>
            <p:cNvSpPr txBox="1">
              <a:spLocks noChangeArrowheads="1"/>
            </p:cNvSpPr>
            <p:nvPr/>
          </p:nvSpPr>
          <p:spPr bwMode="auto">
            <a:xfrm>
              <a:off x="2346325" y="5522913"/>
              <a:ext cx="3288080" cy="923330"/>
            </a:xfrm>
            <a:prstGeom prst="rect">
              <a:avLst/>
            </a:prstGeom>
            <a:noFill/>
            <a:ln w="9525">
              <a:noFill/>
              <a:miter lim="800000"/>
              <a:headEnd/>
              <a:tailEnd/>
            </a:ln>
          </p:spPr>
          <p:txBody>
            <a:bodyPr wrap="none">
              <a:spAutoFit/>
            </a:bodyPr>
            <a:lstStyle/>
            <a:p>
              <a:r>
                <a:rPr lang="en-US"/>
                <a:t>Game +		Basic Game</a:t>
              </a:r>
            </a:p>
            <a:p>
              <a:r>
                <a:rPr lang="en-US"/>
                <a:t>Self-explanation</a:t>
              </a:r>
            </a:p>
            <a:p>
              <a:r>
                <a:rPr lang="en-US"/>
                <a:t>Questions	</a:t>
              </a:r>
            </a:p>
          </p:txBody>
        </p:sp>
        <p:sp>
          <p:nvSpPr>
            <p:cNvPr id="29715" name="Text Box 20"/>
            <p:cNvSpPr txBox="1">
              <a:spLocks noChangeArrowheads="1"/>
            </p:cNvSpPr>
            <p:nvPr/>
          </p:nvSpPr>
          <p:spPr bwMode="auto">
            <a:xfrm>
              <a:off x="2727325" y="4151313"/>
              <a:ext cx="612668" cy="461616"/>
            </a:xfrm>
            <a:prstGeom prst="rect">
              <a:avLst/>
            </a:prstGeom>
            <a:noFill/>
            <a:ln w="9525">
              <a:noFill/>
              <a:miter lim="800000"/>
              <a:headEnd/>
              <a:tailEnd/>
            </a:ln>
          </p:spPr>
          <p:txBody>
            <a:bodyPr wrap="none">
              <a:spAutoFit/>
            </a:bodyPr>
            <a:lstStyle/>
            <a:p>
              <a:r>
                <a:rPr lang="en-US" sz="2400"/>
                <a:t>SD</a:t>
              </a:r>
            </a:p>
          </p:txBody>
        </p:sp>
        <p:sp>
          <p:nvSpPr>
            <p:cNvPr id="29716" name="Text Box 21"/>
            <p:cNvSpPr txBox="1">
              <a:spLocks noChangeArrowheads="1"/>
            </p:cNvSpPr>
            <p:nvPr/>
          </p:nvSpPr>
          <p:spPr bwMode="auto">
            <a:xfrm>
              <a:off x="4572018" y="2590611"/>
              <a:ext cx="2931265" cy="646261"/>
            </a:xfrm>
            <a:prstGeom prst="rect">
              <a:avLst/>
            </a:prstGeom>
            <a:noFill/>
            <a:ln w="9525">
              <a:noFill/>
              <a:miter lim="800000"/>
              <a:headEnd/>
              <a:tailEnd/>
            </a:ln>
          </p:spPr>
          <p:txBody>
            <a:bodyPr wrap="none">
              <a:spAutoFit/>
            </a:bodyPr>
            <a:lstStyle/>
            <a:p>
              <a:r>
                <a:rPr lang="en-US"/>
                <a:t>SD = Significantly Different</a:t>
              </a:r>
            </a:p>
            <a:p>
              <a:r>
                <a:rPr lang="en-US"/>
                <a:t>Effect size = 1.03</a:t>
              </a:r>
            </a:p>
          </p:txBody>
        </p:sp>
        <p:cxnSp>
          <p:nvCxnSpPr>
            <p:cNvPr id="21" name="Straight Connector 20"/>
            <p:cNvCxnSpPr/>
            <p:nvPr/>
          </p:nvCxnSpPr>
          <p:spPr>
            <a:xfrm rot="10800000">
              <a:off x="1600201" y="5028756"/>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1600201" y="2209655"/>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1600201" y="3657301"/>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600201" y="4343029"/>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1600201" y="1600119"/>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1600201" y="2971574"/>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23" name="Text Box 10"/>
            <p:cNvSpPr txBox="1">
              <a:spLocks noChangeArrowheads="1"/>
            </p:cNvSpPr>
            <p:nvPr/>
          </p:nvSpPr>
          <p:spPr bwMode="auto">
            <a:xfrm>
              <a:off x="1143000" y="2743200"/>
              <a:ext cx="441146" cy="369332"/>
            </a:xfrm>
            <a:prstGeom prst="rect">
              <a:avLst/>
            </a:prstGeom>
            <a:noFill/>
            <a:ln w="9525">
              <a:noFill/>
              <a:miter lim="800000"/>
              <a:headEnd/>
              <a:tailEnd/>
            </a:ln>
          </p:spPr>
          <p:txBody>
            <a:bodyPr wrap="none">
              <a:spAutoFit/>
            </a:bodyPr>
            <a:lstStyle/>
            <a:p>
              <a:r>
                <a:rPr lang="en-US"/>
                <a:t>60</a:t>
              </a:r>
            </a:p>
          </p:txBody>
        </p:sp>
        <p:sp>
          <p:nvSpPr>
            <p:cNvPr id="29724" name="Text Box 4"/>
            <p:cNvSpPr txBox="1">
              <a:spLocks noChangeArrowheads="1"/>
            </p:cNvSpPr>
            <p:nvPr/>
          </p:nvSpPr>
          <p:spPr bwMode="auto">
            <a:xfrm>
              <a:off x="1143000" y="1447800"/>
              <a:ext cx="441146" cy="369332"/>
            </a:xfrm>
            <a:prstGeom prst="rect">
              <a:avLst/>
            </a:prstGeom>
            <a:noFill/>
            <a:ln w="9525">
              <a:noFill/>
              <a:miter lim="800000"/>
              <a:headEnd/>
              <a:tailEnd/>
            </a:ln>
          </p:spPr>
          <p:txBody>
            <a:bodyPr wrap="none">
              <a:spAutoFit/>
            </a:bodyPr>
            <a:lstStyle/>
            <a:p>
              <a:r>
                <a:rPr lang="en-US"/>
                <a:t>70</a:t>
              </a:r>
            </a:p>
          </p:txBody>
        </p:sp>
        <p:sp>
          <p:nvSpPr>
            <p:cNvPr id="29725" name="Text Box 4"/>
            <p:cNvSpPr txBox="1">
              <a:spLocks noChangeArrowheads="1"/>
            </p:cNvSpPr>
            <p:nvPr/>
          </p:nvSpPr>
          <p:spPr bwMode="auto">
            <a:xfrm>
              <a:off x="1143000" y="838200"/>
              <a:ext cx="441146" cy="369332"/>
            </a:xfrm>
            <a:prstGeom prst="rect">
              <a:avLst/>
            </a:prstGeom>
            <a:noFill/>
            <a:ln w="9525">
              <a:noFill/>
              <a:miter lim="800000"/>
              <a:headEnd/>
              <a:tailEnd/>
            </a:ln>
          </p:spPr>
          <p:txBody>
            <a:bodyPr wrap="none">
              <a:spAutoFit/>
            </a:bodyPr>
            <a:lstStyle/>
            <a:p>
              <a:r>
                <a:rPr lang="en-US"/>
                <a:t>75</a:t>
              </a:r>
            </a:p>
          </p:txBody>
        </p:sp>
        <p:cxnSp>
          <p:nvCxnSpPr>
            <p:cNvPr id="33" name="Straight Connector 32"/>
            <p:cNvCxnSpPr/>
            <p:nvPr/>
          </p:nvCxnSpPr>
          <p:spPr>
            <a:xfrm rot="10800000">
              <a:off x="1600201" y="990584"/>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572000" y="2514422"/>
              <a:ext cx="2971800" cy="761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TextBox 1"/>
          <p:cNvSpPr txBox="1">
            <a:spLocks noGrp="1" noChangeArrowheads="1"/>
          </p:cNvSpPr>
          <p:nvPr>
            <p:ph type="title"/>
          </p:nvPr>
        </p:nvSpPr>
        <p:spPr>
          <a:xfrm>
            <a:off x="762000" y="685800"/>
            <a:ext cx="7186613" cy="661988"/>
          </a:xfrm>
        </p:spPr>
        <p:txBody>
          <a:bodyPr wrap="none">
            <a:spAutoFit/>
          </a:bodyPr>
          <a:lstStyle/>
          <a:p>
            <a:pPr>
              <a:defRPr/>
            </a:pPr>
            <a:r>
              <a:rPr lang="en-US" sz="4000" kern="0" dirty="0" smtClean="0">
                <a:solidFill>
                  <a:srgbClr val="04617B"/>
                </a:solidFill>
                <a:latin typeface="Candara" pitchFamily="34" charset="0"/>
              </a:rPr>
              <a:t>Better learning with SE questions</a:t>
            </a:r>
            <a:endParaRPr lang="en-US" sz="4000" kern="0" dirty="0">
              <a:solidFill>
                <a:srgbClr val="04617B"/>
              </a:solidFill>
              <a:latin typeface="Candara" pitchFamily="34" charset="0"/>
            </a:endParaRPr>
          </a:p>
        </p:txBody>
      </p:sp>
      <p:sp>
        <p:nvSpPr>
          <p:cNvPr id="29700" name="TextBox 34"/>
          <p:cNvSpPr txBox="1">
            <a:spLocks noChangeArrowheads="1"/>
          </p:cNvSpPr>
          <p:nvPr/>
        </p:nvSpPr>
        <p:spPr bwMode="auto">
          <a:xfrm>
            <a:off x="6172200" y="6248400"/>
            <a:ext cx="2762250" cy="369888"/>
          </a:xfrm>
          <a:prstGeom prst="rect">
            <a:avLst/>
          </a:prstGeom>
          <a:noFill/>
          <a:ln w="9525">
            <a:noFill/>
            <a:miter lim="800000"/>
            <a:headEnd/>
            <a:tailEnd/>
          </a:ln>
        </p:spPr>
        <p:txBody>
          <a:bodyPr wrap="none">
            <a:spAutoFit/>
          </a:bodyPr>
          <a:lstStyle/>
          <a:p>
            <a:r>
              <a:rPr lang="en-US"/>
              <a:t>- Mayer &amp; Johnson, 2010</a:t>
            </a:r>
          </a:p>
        </p:txBody>
      </p:sp>
    </p:spTree>
    <p:extLst>
      <p:ext uri="{BB962C8B-B14F-4D97-AF65-F5344CB8AC3E}">
        <p14:creationId xmlns:p14="http://schemas.microsoft.com/office/powerpoint/2010/main" val="2740106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title"/>
          </p:nvPr>
        </p:nvSpPr>
        <p:spPr>
          <a:xfrm>
            <a:off x="762000" y="762000"/>
            <a:ext cx="5280025" cy="661988"/>
          </a:xfrm>
        </p:spPr>
        <p:txBody>
          <a:bodyPr wrap="none">
            <a:spAutoFit/>
          </a:bodyPr>
          <a:lstStyle/>
          <a:p>
            <a:pPr>
              <a:defRPr/>
            </a:pPr>
            <a:r>
              <a:rPr lang="en-US" sz="4000" kern="0" dirty="0" smtClean="0">
                <a:solidFill>
                  <a:srgbClr val="04617B"/>
                </a:solidFill>
                <a:latin typeface="Candara" pitchFamily="34" charset="0"/>
              </a:rPr>
              <a:t>Avoid discovery learning</a:t>
            </a:r>
            <a:endParaRPr lang="en-US" sz="4000" kern="0" dirty="0">
              <a:solidFill>
                <a:srgbClr val="04617B"/>
              </a:solidFill>
              <a:latin typeface="Candara" pitchFamily="34" charset="0"/>
            </a:endParaRPr>
          </a:p>
        </p:txBody>
      </p:sp>
      <p:pic>
        <p:nvPicPr>
          <p:cNvPr id="30723" name="Picture 3" descr="C:\Users\Clark\AppData\Local\Microsoft\Windows\Temporary Internet Files\Content.IE5\XCZS1W93\MP900433130[1].jpg"/>
          <p:cNvPicPr>
            <a:picLocks noChangeAspect="1" noChangeArrowheads="1"/>
          </p:cNvPicPr>
          <p:nvPr/>
        </p:nvPicPr>
        <p:blipFill>
          <a:blip r:embed="rId3" cstate="print"/>
          <a:srcRect/>
          <a:stretch>
            <a:fillRect/>
          </a:stretch>
        </p:blipFill>
        <p:spPr bwMode="auto">
          <a:xfrm>
            <a:off x="1676400" y="1828800"/>
            <a:ext cx="5740400" cy="4308475"/>
          </a:xfrm>
          <a:prstGeom prst="rect">
            <a:avLst/>
          </a:prstGeom>
          <a:noFill/>
          <a:ln w="9525">
            <a:noFill/>
            <a:miter lim="800000"/>
            <a:headEnd/>
            <a:tailEnd/>
          </a:ln>
        </p:spPr>
      </p:pic>
    </p:spTree>
    <p:extLst>
      <p:ext uri="{BB962C8B-B14F-4D97-AF65-F5344CB8AC3E}">
        <p14:creationId xmlns:p14="http://schemas.microsoft.com/office/powerpoint/2010/main" val="740352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ig 15"/>
          <p:cNvPicPr>
            <a:picLocks noChangeAspect="1" noChangeArrowheads="1"/>
          </p:cNvPicPr>
          <p:nvPr/>
        </p:nvPicPr>
        <p:blipFill>
          <a:blip r:embed="rId3" cstate="print"/>
          <a:srcRect l="21191" t="32344" r="28572" b="14789"/>
          <a:stretch>
            <a:fillRect/>
          </a:stretch>
        </p:blipFill>
        <p:spPr bwMode="auto">
          <a:xfrm>
            <a:off x="762000" y="1752600"/>
            <a:ext cx="5294313" cy="4124325"/>
          </a:xfrm>
          <a:prstGeom prst="rect">
            <a:avLst/>
          </a:prstGeom>
          <a:noFill/>
          <a:ln w="9525">
            <a:noFill/>
            <a:miter lim="800000"/>
            <a:headEnd/>
            <a:tailEnd/>
          </a:ln>
        </p:spPr>
      </p:pic>
      <p:sp>
        <p:nvSpPr>
          <p:cNvPr id="31747" name="Text Box 3"/>
          <p:cNvSpPr txBox="1">
            <a:spLocks noChangeArrowheads="1"/>
          </p:cNvSpPr>
          <p:nvPr/>
        </p:nvSpPr>
        <p:spPr bwMode="auto">
          <a:xfrm>
            <a:off x="2971800" y="6488113"/>
            <a:ext cx="5583238" cy="369887"/>
          </a:xfrm>
          <a:prstGeom prst="rect">
            <a:avLst/>
          </a:prstGeom>
          <a:noFill/>
          <a:ln w="9525">
            <a:noFill/>
            <a:miter lim="800000"/>
            <a:headEnd/>
            <a:tailEnd/>
          </a:ln>
        </p:spPr>
        <p:txBody>
          <a:bodyPr wrap="none">
            <a:spAutoFit/>
          </a:bodyPr>
          <a:lstStyle/>
          <a:p>
            <a:r>
              <a:rPr lang="en-US"/>
              <a:t>From Biologica Project – http://biologica.Concord.org</a:t>
            </a:r>
          </a:p>
        </p:txBody>
      </p:sp>
      <p:sp>
        <p:nvSpPr>
          <p:cNvPr id="31748" name="TextBox 1"/>
          <p:cNvSpPr>
            <a:spLocks noGrp="1" noChangeArrowheads="1"/>
          </p:cNvSpPr>
          <p:nvPr>
            <p:ph type="title"/>
          </p:nvPr>
        </p:nvSpPr>
        <p:spPr>
          <a:xfrm>
            <a:off x="609600" y="785813"/>
            <a:ext cx="6931025" cy="661987"/>
          </a:xfrm>
          <a:noFill/>
        </p:spPr>
        <p:txBody>
          <a:bodyPr wrap="none">
            <a:spAutoFit/>
          </a:bodyPr>
          <a:lstStyle/>
          <a:p>
            <a:r>
              <a:rPr lang="en-US" sz="4000" smtClean="0">
                <a:solidFill>
                  <a:srgbClr val="04617B"/>
                </a:solidFill>
                <a:latin typeface="Candara" pitchFamily="34" charset="0"/>
              </a:rPr>
              <a:t>Guidance for inquiry simulations</a:t>
            </a:r>
          </a:p>
        </p:txBody>
      </p:sp>
      <p:sp>
        <p:nvSpPr>
          <p:cNvPr id="31749" name="TextBox 4"/>
          <p:cNvSpPr txBox="1">
            <a:spLocks noChangeArrowheads="1"/>
          </p:cNvSpPr>
          <p:nvPr/>
        </p:nvSpPr>
        <p:spPr bwMode="auto">
          <a:xfrm>
            <a:off x="5591175" y="2286000"/>
            <a:ext cx="3552825" cy="2554288"/>
          </a:xfrm>
          <a:prstGeom prst="rect">
            <a:avLst/>
          </a:prstGeom>
          <a:solidFill>
            <a:schemeClr val="bg1"/>
          </a:solidFill>
          <a:ln w="9525">
            <a:noFill/>
            <a:miter lim="800000"/>
            <a:headEnd/>
            <a:tailEnd/>
          </a:ln>
        </p:spPr>
        <p:txBody>
          <a:bodyPr>
            <a:spAutoFit/>
          </a:bodyPr>
          <a:lstStyle/>
          <a:p>
            <a:pPr marL="342900" indent="-342900">
              <a:buFontTx/>
              <a:buAutoNum type="arabicPeriod"/>
            </a:pPr>
            <a:r>
              <a:rPr lang="en-US" sz="2000"/>
              <a:t>Change 1 gene</a:t>
            </a:r>
          </a:p>
          <a:p>
            <a:pPr marL="342900" indent="-342900"/>
            <a:r>
              <a:rPr lang="en-US" sz="2000"/>
              <a:t>on a single chromosome</a:t>
            </a:r>
          </a:p>
          <a:p>
            <a:pPr marL="342900" indent="-342900"/>
            <a:endParaRPr lang="en-US" sz="2000"/>
          </a:p>
          <a:p>
            <a:pPr marL="342900" indent="-342900"/>
            <a:r>
              <a:rPr lang="en-US" sz="2000"/>
              <a:t>2. Record dragon change:</a:t>
            </a:r>
          </a:p>
          <a:p>
            <a:pPr marL="342900" indent="-342900"/>
            <a:endParaRPr lang="en-US" sz="2000"/>
          </a:p>
          <a:p>
            <a:pPr marL="342900" indent="-342900"/>
            <a:endParaRPr lang="en-US" sz="2000"/>
          </a:p>
          <a:p>
            <a:pPr marL="342900" indent="-342900"/>
            <a:r>
              <a:rPr lang="en-US" sz="2000"/>
              <a:t>3. Change paired gene on</a:t>
            </a:r>
          </a:p>
          <a:p>
            <a:pPr marL="342900" indent="-342900"/>
            <a:r>
              <a:rPr lang="en-US" sz="2000"/>
              <a:t>corresponding chromosome</a:t>
            </a:r>
          </a:p>
        </p:txBody>
      </p:sp>
    </p:spTree>
    <p:extLst>
      <p:ext uri="{BB962C8B-B14F-4D97-AF65-F5344CB8AC3E}">
        <p14:creationId xmlns:p14="http://schemas.microsoft.com/office/powerpoint/2010/main" val="247561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39"/>
          <p:cNvGrpSpPr>
            <a:grpSpLocks/>
          </p:cNvGrpSpPr>
          <p:nvPr/>
        </p:nvGrpSpPr>
        <p:grpSpPr bwMode="auto">
          <a:xfrm>
            <a:off x="457200" y="1752600"/>
            <a:ext cx="7848600" cy="9680575"/>
            <a:chOff x="609600" y="304800"/>
            <a:chExt cx="7315200" cy="8918377"/>
          </a:xfrm>
        </p:grpSpPr>
        <p:sp>
          <p:nvSpPr>
            <p:cNvPr id="32772" name="Rectangle 39"/>
            <p:cNvSpPr>
              <a:spLocks noChangeArrowheads="1"/>
            </p:cNvSpPr>
            <p:nvPr/>
          </p:nvSpPr>
          <p:spPr bwMode="auto">
            <a:xfrm>
              <a:off x="1066800" y="304800"/>
              <a:ext cx="6858000" cy="2819400"/>
            </a:xfrm>
            <a:prstGeom prst="rect">
              <a:avLst/>
            </a:prstGeom>
            <a:solidFill>
              <a:schemeClr val="bg1"/>
            </a:solidFill>
            <a:ln w="9525">
              <a:solidFill>
                <a:schemeClr val="tx1"/>
              </a:solidFill>
              <a:miter lim="800000"/>
              <a:headEnd/>
              <a:tailEnd/>
            </a:ln>
          </p:spPr>
          <p:txBody>
            <a:bodyPr wrap="none" anchor="ctr"/>
            <a:lstStyle/>
            <a:p>
              <a:pPr algn="ctr"/>
              <a:endParaRPr lang="en-US"/>
            </a:p>
          </p:txBody>
        </p:sp>
        <p:sp>
          <p:nvSpPr>
            <p:cNvPr id="32773" name="Line 40"/>
            <p:cNvSpPr>
              <a:spLocks noChangeShapeType="1"/>
            </p:cNvSpPr>
            <p:nvPr/>
          </p:nvSpPr>
          <p:spPr bwMode="auto">
            <a:xfrm>
              <a:off x="2057400" y="1219200"/>
              <a:ext cx="0" cy="1828800"/>
            </a:xfrm>
            <a:prstGeom prst="line">
              <a:avLst/>
            </a:prstGeom>
            <a:noFill/>
            <a:ln w="38100">
              <a:solidFill>
                <a:schemeClr val="tx1"/>
              </a:solidFill>
              <a:round/>
              <a:headEnd/>
              <a:tailEnd/>
            </a:ln>
          </p:spPr>
          <p:txBody>
            <a:bodyPr/>
            <a:lstStyle/>
            <a:p>
              <a:endParaRPr lang="en-US"/>
            </a:p>
          </p:txBody>
        </p:sp>
        <p:sp>
          <p:nvSpPr>
            <p:cNvPr id="32774" name="Line 41"/>
            <p:cNvSpPr>
              <a:spLocks noChangeShapeType="1"/>
            </p:cNvSpPr>
            <p:nvPr/>
          </p:nvSpPr>
          <p:spPr bwMode="auto">
            <a:xfrm>
              <a:off x="2057400" y="3048000"/>
              <a:ext cx="1676400" cy="0"/>
            </a:xfrm>
            <a:prstGeom prst="line">
              <a:avLst/>
            </a:prstGeom>
            <a:noFill/>
            <a:ln w="38100">
              <a:solidFill>
                <a:schemeClr val="tx1"/>
              </a:solidFill>
              <a:round/>
              <a:headEnd/>
              <a:tailEnd/>
            </a:ln>
          </p:spPr>
          <p:txBody>
            <a:bodyPr/>
            <a:lstStyle/>
            <a:p>
              <a:endParaRPr lang="en-US"/>
            </a:p>
          </p:txBody>
        </p:sp>
        <p:sp>
          <p:nvSpPr>
            <p:cNvPr id="32775" name="Line 42"/>
            <p:cNvSpPr>
              <a:spLocks noChangeShapeType="1"/>
            </p:cNvSpPr>
            <p:nvPr/>
          </p:nvSpPr>
          <p:spPr bwMode="auto">
            <a:xfrm flipV="1">
              <a:off x="3733800" y="1219200"/>
              <a:ext cx="0" cy="1828800"/>
            </a:xfrm>
            <a:prstGeom prst="line">
              <a:avLst/>
            </a:prstGeom>
            <a:noFill/>
            <a:ln w="38100">
              <a:solidFill>
                <a:schemeClr val="tx1"/>
              </a:solidFill>
              <a:round/>
              <a:headEnd/>
              <a:tailEnd/>
            </a:ln>
          </p:spPr>
          <p:txBody>
            <a:bodyPr/>
            <a:lstStyle/>
            <a:p>
              <a:endParaRPr lang="en-US"/>
            </a:p>
          </p:txBody>
        </p:sp>
        <p:sp>
          <p:nvSpPr>
            <p:cNvPr id="32776" name="Rectangle 43"/>
            <p:cNvSpPr>
              <a:spLocks noChangeArrowheads="1"/>
            </p:cNvSpPr>
            <p:nvPr/>
          </p:nvSpPr>
          <p:spPr bwMode="auto">
            <a:xfrm>
              <a:off x="2057400" y="1981200"/>
              <a:ext cx="1676400" cy="76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7693" name="Rectangle 45"/>
            <p:cNvSpPr>
              <a:spLocks noChangeArrowheads="1"/>
            </p:cNvSpPr>
            <p:nvPr/>
          </p:nvSpPr>
          <p:spPr bwMode="auto">
            <a:xfrm>
              <a:off x="2667740" y="1524532"/>
              <a:ext cx="380260" cy="456303"/>
            </a:xfrm>
            <a:prstGeom prst="rect">
              <a:avLst/>
            </a:prstGeom>
            <a:gradFill rotWithShape="1">
              <a:gsLst>
                <a:gs pos="0">
                  <a:schemeClr val="accent1">
                    <a:alpha val="0"/>
                  </a:schemeClr>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32778" name="Rectangle 47"/>
            <p:cNvSpPr>
              <a:spLocks noChangeArrowheads="1"/>
            </p:cNvSpPr>
            <p:nvPr/>
          </p:nvSpPr>
          <p:spPr bwMode="auto">
            <a:xfrm>
              <a:off x="2819400" y="1371600"/>
              <a:ext cx="762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97" name="Oval 49"/>
            <p:cNvSpPr>
              <a:spLocks noChangeArrowheads="1"/>
            </p:cNvSpPr>
            <p:nvPr/>
          </p:nvSpPr>
          <p:spPr bwMode="auto">
            <a:xfrm>
              <a:off x="2286000" y="2514651"/>
              <a:ext cx="152400" cy="152101"/>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698" name="Oval 50"/>
            <p:cNvSpPr>
              <a:spLocks noChangeArrowheads="1"/>
            </p:cNvSpPr>
            <p:nvPr/>
          </p:nvSpPr>
          <p:spPr bwMode="auto">
            <a:xfrm>
              <a:off x="2438400" y="2666752"/>
              <a:ext cx="152400" cy="152101"/>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699" name="Oval 51"/>
            <p:cNvSpPr>
              <a:spLocks noChangeArrowheads="1"/>
            </p:cNvSpPr>
            <p:nvPr/>
          </p:nvSpPr>
          <p:spPr bwMode="auto">
            <a:xfrm>
              <a:off x="2590800" y="2286500"/>
              <a:ext cx="152400" cy="152101"/>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00" name="Oval 52"/>
            <p:cNvSpPr>
              <a:spLocks noChangeArrowheads="1"/>
            </p:cNvSpPr>
            <p:nvPr/>
          </p:nvSpPr>
          <p:spPr bwMode="auto">
            <a:xfrm>
              <a:off x="3124940" y="2362550"/>
              <a:ext cx="152400" cy="152101"/>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01" name="Oval 53"/>
            <p:cNvSpPr>
              <a:spLocks noChangeArrowheads="1"/>
            </p:cNvSpPr>
            <p:nvPr/>
          </p:nvSpPr>
          <p:spPr bwMode="auto">
            <a:xfrm>
              <a:off x="2820140" y="2666752"/>
              <a:ext cx="152400" cy="152101"/>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02" name="Oval 54"/>
            <p:cNvSpPr>
              <a:spLocks noChangeArrowheads="1"/>
            </p:cNvSpPr>
            <p:nvPr/>
          </p:nvSpPr>
          <p:spPr bwMode="auto">
            <a:xfrm>
              <a:off x="3277340" y="2742802"/>
              <a:ext cx="152400" cy="152101"/>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32785" name="Text Box 56"/>
            <p:cNvSpPr txBox="1">
              <a:spLocks noChangeArrowheads="1"/>
            </p:cNvSpPr>
            <p:nvPr/>
          </p:nvSpPr>
          <p:spPr bwMode="auto">
            <a:xfrm>
              <a:off x="1143000" y="381000"/>
              <a:ext cx="1403350" cy="366713"/>
            </a:xfrm>
            <a:prstGeom prst="rect">
              <a:avLst/>
            </a:prstGeom>
            <a:noFill/>
            <a:ln w="9525">
              <a:noFill/>
              <a:miter lim="800000"/>
              <a:headEnd/>
              <a:tailEnd/>
            </a:ln>
          </p:spPr>
          <p:txBody>
            <a:bodyPr wrap="none">
              <a:spAutoFit/>
            </a:bodyPr>
            <a:lstStyle/>
            <a:p>
              <a:r>
                <a:rPr lang="en-US"/>
                <a:t>Boyle’s Law</a:t>
              </a:r>
            </a:p>
          </p:txBody>
        </p:sp>
        <p:sp>
          <p:nvSpPr>
            <p:cNvPr id="32786" name="Text Box 57"/>
            <p:cNvSpPr txBox="1">
              <a:spLocks noChangeArrowheads="1"/>
            </p:cNvSpPr>
            <p:nvPr/>
          </p:nvSpPr>
          <p:spPr bwMode="auto">
            <a:xfrm>
              <a:off x="4191000" y="762000"/>
              <a:ext cx="3336925" cy="1155700"/>
            </a:xfrm>
            <a:prstGeom prst="rect">
              <a:avLst/>
            </a:prstGeom>
            <a:noFill/>
            <a:ln w="9525">
              <a:noFill/>
              <a:miter lim="800000"/>
              <a:headEnd/>
              <a:tailEnd/>
            </a:ln>
          </p:spPr>
          <p:txBody>
            <a:bodyPr wrap="none">
              <a:spAutoFit/>
            </a:bodyPr>
            <a:lstStyle/>
            <a:p>
              <a:r>
                <a:rPr lang="en-US" sz="1400"/>
                <a:t>This screen shows the relationship</a:t>
              </a:r>
            </a:p>
            <a:p>
              <a:r>
                <a:rPr lang="en-US" sz="1400"/>
                <a:t>between pressure and volume of </a:t>
              </a:r>
            </a:p>
            <a:p>
              <a:r>
                <a:rPr lang="en-US" sz="1400"/>
                <a:t>a gas. You can observe how the volume</a:t>
              </a:r>
            </a:p>
            <a:p>
              <a:r>
                <a:rPr lang="en-US" sz="1400"/>
                <a:t>of the gas changes by using the </a:t>
              </a:r>
            </a:p>
            <a:p>
              <a:r>
                <a:rPr lang="en-US" sz="1400"/>
                <a:t>pressure button. </a:t>
              </a:r>
            </a:p>
          </p:txBody>
        </p:sp>
        <p:sp>
          <p:nvSpPr>
            <p:cNvPr id="27706" name="Rectangle 58"/>
            <p:cNvSpPr>
              <a:spLocks noChangeArrowheads="1"/>
            </p:cNvSpPr>
            <p:nvPr/>
          </p:nvSpPr>
          <p:spPr bwMode="auto">
            <a:xfrm>
              <a:off x="1981200" y="838616"/>
              <a:ext cx="1905740" cy="228151"/>
            </a:xfrm>
            <a:prstGeom prst="rect">
              <a:avLst/>
            </a:prstGeom>
            <a:gradFill rotWithShape="1">
              <a:gsLst>
                <a:gs pos="0">
                  <a:schemeClr val="bg2"/>
                </a:gs>
                <a:gs pos="100000">
                  <a:schemeClr val="bg2">
                    <a:gamma/>
                    <a:shade val="0"/>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32788" name="Text Box 59"/>
            <p:cNvSpPr txBox="1">
              <a:spLocks noChangeArrowheads="1"/>
            </p:cNvSpPr>
            <p:nvPr/>
          </p:nvSpPr>
          <p:spPr bwMode="auto">
            <a:xfrm>
              <a:off x="2057400" y="609600"/>
              <a:ext cx="1758950" cy="304800"/>
            </a:xfrm>
            <a:prstGeom prst="rect">
              <a:avLst/>
            </a:prstGeom>
            <a:noFill/>
            <a:ln w="9525">
              <a:noFill/>
              <a:miter lim="800000"/>
              <a:headEnd/>
              <a:tailEnd/>
            </a:ln>
          </p:spPr>
          <p:txBody>
            <a:bodyPr wrap="none">
              <a:spAutoFit/>
            </a:bodyPr>
            <a:lstStyle/>
            <a:p>
              <a:r>
                <a:rPr lang="en-US" sz="1400"/>
                <a:t>5   10   15    20    25</a:t>
              </a:r>
            </a:p>
          </p:txBody>
        </p:sp>
        <p:sp>
          <p:nvSpPr>
            <p:cNvPr id="32789" name="Rectangle 60" descr="Light vertical"/>
            <p:cNvSpPr>
              <a:spLocks noChangeArrowheads="1"/>
            </p:cNvSpPr>
            <p:nvPr/>
          </p:nvSpPr>
          <p:spPr bwMode="auto">
            <a:xfrm>
              <a:off x="2667000" y="1066800"/>
              <a:ext cx="381000" cy="152400"/>
            </a:xfrm>
            <a:prstGeom prst="rect">
              <a:avLst/>
            </a:prstGeom>
            <a:pattFill prst="ltVert">
              <a:fgClr>
                <a:schemeClr val="bg2"/>
              </a:fgClr>
              <a:bgClr>
                <a:srgbClr val="FFFFFF"/>
              </a:bgClr>
            </a:pattFill>
            <a:ln w="9525">
              <a:solidFill>
                <a:schemeClr val="tx1"/>
              </a:solidFill>
              <a:miter lim="800000"/>
              <a:headEnd/>
              <a:tailEnd/>
            </a:ln>
          </p:spPr>
          <p:txBody>
            <a:bodyPr wrap="none" anchor="ctr"/>
            <a:lstStyle/>
            <a:p>
              <a:endParaRPr lang="en-US"/>
            </a:p>
          </p:txBody>
        </p:sp>
        <p:sp>
          <p:nvSpPr>
            <p:cNvPr id="32790" name="Text Box 63"/>
            <p:cNvSpPr txBox="1">
              <a:spLocks noChangeArrowheads="1"/>
            </p:cNvSpPr>
            <p:nvPr/>
          </p:nvSpPr>
          <p:spPr bwMode="auto">
            <a:xfrm>
              <a:off x="609600" y="8915400"/>
              <a:ext cx="184731" cy="307777"/>
            </a:xfrm>
            <a:prstGeom prst="rect">
              <a:avLst/>
            </a:prstGeom>
            <a:noFill/>
            <a:ln w="9525">
              <a:noFill/>
              <a:miter lim="800000"/>
              <a:headEnd/>
              <a:tailEnd/>
            </a:ln>
          </p:spPr>
          <p:txBody>
            <a:bodyPr wrap="none">
              <a:spAutoFit/>
            </a:bodyPr>
            <a:lstStyle/>
            <a:p>
              <a:endParaRPr lang="en-US" sz="1400"/>
            </a:p>
          </p:txBody>
        </p:sp>
        <p:sp>
          <p:nvSpPr>
            <p:cNvPr id="32791" name="Text Box 82"/>
            <p:cNvSpPr txBox="1">
              <a:spLocks noChangeArrowheads="1"/>
            </p:cNvSpPr>
            <p:nvPr/>
          </p:nvSpPr>
          <p:spPr bwMode="auto">
            <a:xfrm>
              <a:off x="4784725" y="341313"/>
              <a:ext cx="1949450" cy="366712"/>
            </a:xfrm>
            <a:prstGeom prst="rect">
              <a:avLst/>
            </a:prstGeom>
            <a:noFill/>
            <a:ln w="9525">
              <a:noFill/>
              <a:miter lim="800000"/>
              <a:headEnd/>
              <a:tailEnd/>
            </a:ln>
          </p:spPr>
          <p:txBody>
            <a:bodyPr wrap="none">
              <a:spAutoFit/>
            </a:bodyPr>
            <a:lstStyle/>
            <a:p>
              <a:r>
                <a:rPr lang="en-US"/>
                <a:t>Concrete Version</a:t>
              </a:r>
            </a:p>
          </p:txBody>
        </p:sp>
      </p:grpSp>
      <p:sp>
        <p:nvSpPr>
          <p:cNvPr id="32771" name="TextBox 1"/>
          <p:cNvSpPr>
            <a:spLocks noGrp="1" noChangeArrowheads="1"/>
          </p:cNvSpPr>
          <p:nvPr>
            <p:ph type="title"/>
          </p:nvPr>
        </p:nvSpPr>
        <p:spPr>
          <a:xfrm>
            <a:off x="609600" y="785813"/>
            <a:ext cx="4378325" cy="661987"/>
          </a:xfrm>
          <a:noFill/>
        </p:spPr>
        <p:txBody>
          <a:bodyPr wrap="none">
            <a:spAutoFit/>
          </a:bodyPr>
          <a:lstStyle/>
          <a:p>
            <a:r>
              <a:rPr lang="en-US" sz="4000" smtClean="0">
                <a:solidFill>
                  <a:srgbClr val="04617B"/>
                </a:solidFill>
                <a:latin typeface="Candara" pitchFamily="34" charset="0"/>
              </a:rPr>
              <a:t>Manage complexity </a:t>
            </a:r>
          </a:p>
        </p:txBody>
      </p:sp>
    </p:spTree>
    <p:extLst>
      <p:ext uri="{BB962C8B-B14F-4D97-AF65-F5344CB8AC3E}">
        <p14:creationId xmlns:p14="http://schemas.microsoft.com/office/powerpoint/2010/main" val="42808520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9"/>
          <p:cNvGrpSpPr>
            <a:grpSpLocks/>
          </p:cNvGrpSpPr>
          <p:nvPr/>
        </p:nvGrpSpPr>
        <p:grpSpPr bwMode="auto">
          <a:xfrm>
            <a:off x="304800" y="2286000"/>
            <a:ext cx="8077200" cy="7070725"/>
            <a:chOff x="609600" y="3429000"/>
            <a:chExt cx="7453313" cy="6003925"/>
          </a:xfrm>
        </p:grpSpPr>
        <p:sp>
          <p:nvSpPr>
            <p:cNvPr id="33796" name="Text Box 63"/>
            <p:cNvSpPr txBox="1">
              <a:spLocks noChangeArrowheads="1"/>
            </p:cNvSpPr>
            <p:nvPr/>
          </p:nvSpPr>
          <p:spPr bwMode="auto">
            <a:xfrm>
              <a:off x="609600" y="8915400"/>
              <a:ext cx="7453313" cy="517525"/>
            </a:xfrm>
            <a:prstGeom prst="rect">
              <a:avLst/>
            </a:prstGeom>
            <a:noFill/>
            <a:ln w="9525">
              <a:noFill/>
              <a:miter lim="800000"/>
              <a:headEnd/>
              <a:tailEnd/>
            </a:ln>
          </p:spPr>
          <p:txBody>
            <a:bodyPr wrap="none">
              <a:spAutoFit/>
            </a:bodyPr>
            <a:lstStyle/>
            <a:p>
              <a:r>
                <a:rPr lang="en-US" sz="1400"/>
                <a:t>Figure 10.12.  A Concrete Simulation Interface (A) Led to Better Learning of Novice Learners</a:t>
              </a:r>
            </a:p>
            <a:p>
              <a:r>
                <a:rPr lang="en-US" sz="1400"/>
                <a:t> than Abstract Interface  Adapted from Lee et al (2006). </a:t>
              </a:r>
            </a:p>
          </p:txBody>
        </p:sp>
        <p:sp>
          <p:nvSpPr>
            <p:cNvPr id="33797" name="Rectangle 64"/>
            <p:cNvSpPr>
              <a:spLocks noChangeArrowheads="1"/>
            </p:cNvSpPr>
            <p:nvPr/>
          </p:nvSpPr>
          <p:spPr bwMode="auto">
            <a:xfrm>
              <a:off x="1066800" y="3429000"/>
              <a:ext cx="6858000" cy="2819400"/>
            </a:xfrm>
            <a:prstGeom prst="rect">
              <a:avLst/>
            </a:prstGeom>
            <a:solidFill>
              <a:schemeClr val="bg1"/>
            </a:solidFill>
            <a:ln w="9525">
              <a:solidFill>
                <a:schemeClr val="tx1"/>
              </a:solidFill>
              <a:miter lim="800000"/>
              <a:headEnd/>
              <a:tailEnd/>
            </a:ln>
          </p:spPr>
          <p:txBody>
            <a:bodyPr wrap="none" anchor="ctr"/>
            <a:lstStyle/>
            <a:p>
              <a:pPr algn="ctr"/>
              <a:endParaRPr lang="en-US"/>
            </a:p>
          </p:txBody>
        </p:sp>
        <p:sp>
          <p:nvSpPr>
            <p:cNvPr id="33798" name="Line 65"/>
            <p:cNvSpPr>
              <a:spLocks noChangeShapeType="1"/>
            </p:cNvSpPr>
            <p:nvPr/>
          </p:nvSpPr>
          <p:spPr bwMode="auto">
            <a:xfrm>
              <a:off x="2057400" y="4038600"/>
              <a:ext cx="0" cy="1828800"/>
            </a:xfrm>
            <a:prstGeom prst="line">
              <a:avLst/>
            </a:prstGeom>
            <a:noFill/>
            <a:ln w="38100">
              <a:solidFill>
                <a:schemeClr val="tx1"/>
              </a:solidFill>
              <a:round/>
              <a:headEnd/>
              <a:tailEnd/>
            </a:ln>
          </p:spPr>
          <p:txBody>
            <a:bodyPr/>
            <a:lstStyle/>
            <a:p>
              <a:endParaRPr lang="en-US"/>
            </a:p>
          </p:txBody>
        </p:sp>
        <p:sp>
          <p:nvSpPr>
            <p:cNvPr id="33799" name="Line 66"/>
            <p:cNvSpPr>
              <a:spLocks noChangeShapeType="1"/>
            </p:cNvSpPr>
            <p:nvPr/>
          </p:nvSpPr>
          <p:spPr bwMode="auto">
            <a:xfrm>
              <a:off x="2057400" y="5867400"/>
              <a:ext cx="1676400" cy="0"/>
            </a:xfrm>
            <a:prstGeom prst="line">
              <a:avLst/>
            </a:prstGeom>
            <a:noFill/>
            <a:ln w="38100">
              <a:solidFill>
                <a:schemeClr val="tx1"/>
              </a:solidFill>
              <a:round/>
              <a:headEnd/>
              <a:tailEnd/>
            </a:ln>
          </p:spPr>
          <p:txBody>
            <a:bodyPr/>
            <a:lstStyle/>
            <a:p>
              <a:endParaRPr lang="en-US"/>
            </a:p>
          </p:txBody>
        </p:sp>
        <p:sp>
          <p:nvSpPr>
            <p:cNvPr id="33800" name="Line 67"/>
            <p:cNvSpPr>
              <a:spLocks noChangeShapeType="1"/>
            </p:cNvSpPr>
            <p:nvPr/>
          </p:nvSpPr>
          <p:spPr bwMode="auto">
            <a:xfrm flipV="1">
              <a:off x="3733800" y="4038600"/>
              <a:ext cx="0" cy="1828800"/>
            </a:xfrm>
            <a:prstGeom prst="line">
              <a:avLst/>
            </a:prstGeom>
            <a:noFill/>
            <a:ln w="38100">
              <a:solidFill>
                <a:schemeClr val="tx1"/>
              </a:solidFill>
              <a:round/>
              <a:headEnd/>
              <a:tailEnd/>
            </a:ln>
          </p:spPr>
          <p:txBody>
            <a:bodyPr/>
            <a:lstStyle/>
            <a:p>
              <a:endParaRPr lang="en-US"/>
            </a:p>
          </p:txBody>
        </p:sp>
        <p:sp>
          <p:nvSpPr>
            <p:cNvPr id="33801" name="Rectangle 68"/>
            <p:cNvSpPr>
              <a:spLocks noChangeArrowheads="1"/>
            </p:cNvSpPr>
            <p:nvPr/>
          </p:nvSpPr>
          <p:spPr bwMode="auto">
            <a:xfrm>
              <a:off x="2057400" y="4876800"/>
              <a:ext cx="1676400" cy="76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7719" name="Oval 71"/>
            <p:cNvSpPr>
              <a:spLocks noChangeArrowheads="1"/>
            </p:cNvSpPr>
            <p:nvPr/>
          </p:nvSpPr>
          <p:spPr bwMode="auto">
            <a:xfrm>
              <a:off x="2285424" y="5410538"/>
              <a:ext cx="152348" cy="152323"/>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20" name="Oval 72"/>
            <p:cNvSpPr>
              <a:spLocks noChangeArrowheads="1"/>
            </p:cNvSpPr>
            <p:nvPr/>
          </p:nvSpPr>
          <p:spPr bwMode="auto">
            <a:xfrm>
              <a:off x="2513945" y="5486025"/>
              <a:ext cx="152348" cy="152323"/>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21" name="Oval 73"/>
            <p:cNvSpPr>
              <a:spLocks noChangeArrowheads="1"/>
            </p:cNvSpPr>
            <p:nvPr/>
          </p:nvSpPr>
          <p:spPr bwMode="auto">
            <a:xfrm>
              <a:off x="2513945" y="5181380"/>
              <a:ext cx="152348" cy="152323"/>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22" name="Oval 74"/>
            <p:cNvSpPr>
              <a:spLocks noChangeArrowheads="1"/>
            </p:cNvSpPr>
            <p:nvPr/>
          </p:nvSpPr>
          <p:spPr bwMode="auto">
            <a:xfrm>
              <a:off x="3124801" y="5258216"/>
              <a:ext cx="152348" cy="152322"/>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23" name="Oval 75"/>
            <p:cNvSpPr>
              <a:spLocks noChangeArrowheads="1"/>
            </p:cNvSpPr>
            <p:nvPr/>
          </p:nvSpPr>
          <p:spPr bwMode="auto">
            <a:xfrm>
              <a:off x="2820105" y="5410538"/>
              <a:ext cx="152348" cy="152323"/>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27724" name="Oval 76"/>
            <p:cNvSpPr>
              <a:spLocks noChangeArrowheads="1"/>
            </p:cNvSpPr>
            <p:nvPr/>
          </p:nvSpPr>
          <p:spPr bwMode="auto">
            <a:xfrm>
              <a:off x="3353322" y="5486025"/>
              <a:ext cx="152348" cy="152323"/>
            </a:xfrm>
            <a:prstGeom prst="ellipse">
              <a:avLst/>
            </a:prstGeom>
            <a:gradFill rotWithShape="1">
              <a:gsLst>
                <a:gs pos="0">
                  <a:schemeClr val="bg2"/>
                </a:gs>
                <a:gs pos="100000">
                  <a:schemeClr val="bg2">
                    <a:gamma/>
                    <a:shade val="46275"/>
                    <a:invGamma/>
                    <a:alpha val="22000"/>
                  </a:schemeClr>
                </a:gs>
              </a:gsLst>
              <a:lin ang="0" scaled="1"/>
            </a:gradFill>
            <a:ln w="9525">
              <a:solidFill>
                <a:schemeClr val="tx1"/>
              </a:solidFill>
              <a:round/>
              <a:headEnd/>
              <a:tailEnd/>
            </a:ln>
            <a:effectLst/>
          </p:spPr>
          <p:txBody>
            <a:bodyPr wrap="none" anchor="ctr"/>
            <a:lstStyle/>
            <a:p>
              <a:pPr>
                <a:defRPr/>
              </a:pPr>
              <a:endParaRPr lang="en-US"/>
            </a:p>
          </p:txBody>
        </p:sp>
        <p:sp>
          <p:nvSpPr>
            <p:cNvPr id="33808" name="Text Box 77"/>
            <p:cNvSpPr txBox="1">
              <a:spLocks noChangeArrowheads="1"/>
            </p:cNvSpPr>
            <p:nvPr/>
          </p:nvSpPr>
          <p:spPr bwMode="auto">
            <a:xfrm>
              <a:off x="1295400" y="3505200"/>
              <a:ext cx="1403350" cy="366713"/>
            </a:xfrm>
            <a:prstGeom prst="rect">
              <a:avLst/>
            </a:prstGeom>
            <a:noFill/>
            <a:ln w="9525">
              <a:noFill/>
              <a:miter lim="800000"/>
              <a:headEnd/>
              <a:tailEnd/>
            </a:ln>
          </p:spPr>
          <p:txBody>
            <a:bodyPr wrap="none">
              <a:spAutoFit/>
            </a:bodyPr>
            <a:lstStyle/>
            <a:p>
              <a:r>
                <a:rPr lang="en-US"/>
                <a:t>Boyle’s Law</a:t>
              </a:r>
            </a:p>
          </p:txBody>
        </p:sp>
        <p:sp>
          <p:nvSpPr>
            <p:cNvPr id="33809" name="Text Box 78"/>
            <p:cNvSpPr txBox="1">
              <a:spLocks noChangeArrowheads="1"/>
            </p:cNvSpPr>
            <p:nvPr/>
          </p:nvSpPr>
          <p:spPr bwMode="auto">
            <a:xfrm>
              <a:off x="4114800" y="4114800"/>
              <a:ext cx="3336925" cy="1155700"/>
            </a:xfrm>
            <a:prstGeom prst="rect">
              <a:avLst/>
            </a:prstGeom>
            <a:noFill/>
            <a:ln w="9525">
              <a:noFill/>
              <a:miter lim="800000"/>
              <a:headEnd/>
              <a:tailEnd/>
            </a:ln>
          </p:spPr>
          <p:txBody>
            <a:bodyPr wrap="none">
              <a:spAutoFit/>
            </a:bodyPr>
            <a:lstStyle/>
            <a:p>
              <a:r>
                <a:rPr lang="en-US" sz="1400"/>
                <a:t>This screen shows the relationship</a:t>
              </a:r>
            </a:p>
            <a:p>
              <a:r>
                <a:rPr lang="en-US" sz="1400"/>
                <a:t>between pressure and volume of </a:t>
              </a:r>
            </a:p>
            <a:p>
              <a:r>
                <a:rPr lang="en-US" sz="1400"/>
                <a:t>a gas. You can observe how the volume</a:t>
              </a:r>
            </a:p>
            <a:p>
              <a:r>
                <a:rPr lang="en-US" sz="1400"/>
                <a:t>of the gas changes by using the </a:t>
              </a:r>
            </a:p>
            <a:p>
              <a:r>
                <a:rPr lang="en-US" sz="1400"/>
                <a:t>pressure button. </a:t>
              </a:r>
            </a:p>
          </p:txBody>
        </p:sp>
        <p:sp>
          <p:nvSpPr>
            <p:cNvPr id="27727" name="Rectangle 79"/>
            <p:cNvSpPr>
              <a:spLocks noChangeArrowheads="1"/>
            </p:cNvSpPr>
            <p:nvPr/>
          </p:nvSpPr>
          <p:spPr bwMode="auto">
            <a:xfrm>
              <a:off x="4800624" y="5715182"/>
              <a:ext cx="1904345" cy="227810"/>
            </a:xfrm>
            <a:prstGeom prst="rect">
              <a:avLst/>
            </a:prstGeom>
            <a:gradFill rotWithShape="1">
              <a:gsLst>
                <a:gs pos="0">
                  <a:schemeClr val="bg2"/>
                </a:gs>
                <a:gs pos="100000">
                  <a:schemeClr val="bg2">
                    <a:gamma/>
                    <a:shade val="0"/>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33811" name="Text Box 80"/>
            <p:cNvSpPr txBox="1">
              <a:spLocks noChangeArrowheads="1"/>
            </p:cNvSpPr>
            <p:nvPr/>
          </p:nvSpPr>
          <p:spPr bwMode="auto">
            <a:xfrm>
              <a:off x="4876800" y="5410200"/>
              <a:ext cx="1758950" cy="304800"/>
            </a:xfrm>
            <a:prstGeom prst="rect">
              <a:avLst/>
            </a:prstGeom>
            <a:noFill/>
            <a:ln w="9525">
              <a:noFill/>
              <a:miter lim="800000"/>
              <a:headEnd/>
              <a:tailEnd/>
            </a:ln>
          </p:spPr>
          <p:txBody>
            <a:bodyPr wrap="none">
              <a:spAutoFit/>
            </a:bodyPr>
            <a:lstStyle/>
            <a:p>
              <a:r>
                <a:rPr lang="en-US" sz="1400"/>
                <a:t>5   10   15    20    25</a:t>
              </a:r>
            </a:p>
          </p:txBody>
        </p:sp>
        <p:sp>
          <p:nvSpPr>
            <p:cNvPr id="33812" name="Rectangle 81" descr="Light vertical"/>
            <p:cNvSpPr>
              <a:spLocks noChangeArrowheads="1"/>
            </p:cNvSpPr>
            <p:nvPr/>
          </p:nvSpPr>
          <p:spPr bwMode="auto">
            <a:xfrm>
              <a:off x="5410200" y="5943600"/>
              <a:ext cx="381000" cy="152400"/>
            </a:xfrm>
            <a:prstGeom prst="rect">
              <a:avLst/>
            </a:prstGeom>
            <a:pattFill prst="ltVert">
              <a:fgClr>
                <a:schemeClr val="bg2"/>
              </a:fgClr>
              <a:bgClr>
                <a:srgbClr val="FFFFFF"/>
              </a:bgClr>
            </a:pattFill>
            <a:ln w="9525">
              <a:solidFill>
                <a:schemeClr val="tx1"/>
              </a:solidFill>
              <a:miter lim="800000"/>
              <a:headEnd/>
              <a:tailEnd/>
            </a:ln>
          </p:spPr>
          <p:txBody>
            <a:bodyPr wrap="none" anchor="ctr"/>
            <a:lstStyle/>
            <a:p>
              <a:endParaRPr lang="en-US"/>
            </a:p>
          </p:txBody>
        </p:sp>
        <p:sp>
          <p:nvSpPr>
            <p:cNvPr id="33813" name="Text Box 84"/>
            <p:cNvSpPr txBox="1">
              <a:spLocks noChangeArrowheads="1"/>
            </p:cNvSpPr>
            <p:nvPr/>
          </p:nvSpPr>
          <p:spPr bwMode="auto">
            <a:xfrm>
              <a:off x="4800600" y="3657600"/>
              <a:ext cx="1860550" cy="366713"/>
            </a:xfrm>
            <a:prstGeom prst="rect">
              <a:avLst/>
            </a:prstGeom>
            <a:noFill/>
            <a:ln w="9525">
              <a:noFill/>
              <a:miter lim="800000"/>
              <a:headEnd/>
              <a:tailEnd/>
            </a:ln>
          </p:spPr>
          <p:txBody>
            <a:bodyPr wrap="none">
              <a:spAutoFit/>
            </a:bodyPr>
            <a:lstStyle/>
            <a:p>
              <a:r>
                <a:rPr lang="en-US"/>
                <a:t>Abstract Version</a:t>
              </a:r>
            </a:p>
          </p:txBody>
        </p:sp>
      </p:grpSp>
      <p:sp>
        <p:nvSpPr>
          <p:cNvPr id="33795" name="TextBox 1"/>
          <p:cNvSpPr>
            <a:spLocks noGrp="1" noChangeArrowheads="1"/>
          </p:cNvSpPr>
          <p:nvPr>
            <p:ph type="title"/>
          </p:nvPr>
        </p:nvSpPr>
        <p:spPr>
          <a:xfrm>
            <a:off x="609600" y="785813"/>
            <a:ext cx="4378325" cy="661987"/>
          </a:xfrm>
          <a:noFill/>
        </p:spPr>
        <p:txBody>
          <a:bodyPr wrap="none">
            <a:spAutoFit/>
          </a:bodyPr>
          <a:lstStyle/>
          <a:p>
            <a:r>
              <a:rPr lang="en-US" sz="4000" smtClean="0">
                <a:solidFill>
                  <a:srgbClr val="04617B"/>
                </a:solidFill>
                <a:latin typeface="Candara" pitchFamily="34" charset="0"/>
              </a:rPr>
              <a:t>Manage complexity </a:t>
            </a:r>
          </a:p>
        </p:txBody>
      </p:sp>
    </p:spTree>
    <p:extLst>
      <p:ext uri="{BB962C8B-B14F-4D97-AF65-F5344CB8AC3E}">
        <p14:creationId xmlns:p14="http://schemas.microsoft.com/office/powerpoint/2010/main" val="15425780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4" descr="Haemosim.PNG"/>
          <p:cNvPicPr>
            <a:picLocks noGrp="1" noChangeAspect="1"/>
          </p:cNvPicPr>
          <p:nvPr>
            <p:ph idx="1"/>
          </p:nvPr>
        </p:nvPicPr>
        <p:blipFill>
          <a:blip r:embed="rId3" cstate="print"/>
          <a:srcRect/>
          <a:stretch>
            <a:fillRect/>
          </a:stretch>
        </p:blipFill>
        <p:spPr>
          <a:xfrm>
            <a:off x="1981200" y="1447800"/>
            <a:ext cx="5146675" cy="4781550"/>
          </a:xfrm>
        </p:spPr>
      </p:pic>
      <p:sp>
        <p:nvSpPr>
          <p:cNvPr id="34819" name="TextBox 1"/>
          <p:cNvSpPr>
            <a:spLocks noGrp="1" noChangeArrowheads="1"/>
          </p:cNvSpPr>
          <p:nvPr>
            <p:ph type="title"/>
          </p:nvPr>
        </p:nvSpPr>
        <p:spPr>
          <a:xfrm>
            <a:off x="609600" y="762000"/>
            <a:ext cx="4013200" cy="661988"/>
          </a:xfrm>
          <a:noFill/>
        </p:spPr>
        <p:txBody>
          <a:bodyPr wrap="none">
            <a:spAutoFit/>
          </a:bodyPr>
          <a:lstStyle/>
          <a:p>
            <a:r>
              <a:rPr lang="en-US" sz="4000" smtClean="0">
                <a:solidFill>
                  <a:srgbClr val="04617B"/>
                </a:solidFill>
                <a:latin typeface="Candara" pitchFamily="34" charset="0"/>
              </a:rPr>
              <a:t>Ensure ease of use</a:t>
            </a:r>
          </a:p>
        </p:txBody>
      </p:sp>
      <p:sp>
        <p:nvSpPr>
          <p:cNvPr id="34820" name="TextBox 5"/>
          <p:cNvSpPr txBox="1">
            <a:spLocks noChangeArrowheads="1"/>
          </p:cNvSpPr>
          <p:nvPr/>
        </p:nvSpPr>
        <p:spPr bwMode="auto">
          <a:xfrm>
            <a:off x="4953000" y="6248400"/>
            <a:ext cx="3810000" cy="369888"/>
          </a:xfrm>
          <a:prstGeom prst="rect">
            <a:avLst/>
          </a:prstGeom>
          <a:noFill/>
          <a:ln w="9525">
            <a:noFill/>
            <a:miter lim="800000"/>
            <a:headEnd/>
            <a:tailEnd/>
          </a:ln>
        </p:spPr>
        <p:txBody>
          <a:bodyPr>
            <a:spAutoFit/>
          </a:bodyPr>
          <a:lstStyle/>
          <a:p>
            <a:r>
              <a:rPr lang="en-US"/>
              <a:t>HAEMOSIM, Holzinger et al, 2009</a:t>
            </a:r>
          </a:p>
        </p:txBody>
      </p:sp>
    </p:spTree>
    <p:extLst>
      <p:ext uri="{BB962C8B-B14F-4D97-AF65-F5344CB8AC3E}">
        <p14:creationId xmlns:p14="http://schemas.microsoft.com/office/powerpoint/2010/main" val="3357980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emonade tycoon 2.PNG"/>
          <p:cNvPicPr>
            <a:picLocks noChangeAspect="1"/>
          </p:cNvPicPr>
          <p:nvPr/>
        </p:nvPicPr>
        <p:blipFill>
          <a:blip r:embed="rId3" cstate="print"/>
          <a:srcRect/>
          <a:stretch>
            <a:fillRect/>
          </a:stretch>
        </p:blipFill>
        <p:spPr bwMode="auto">
          <a:xfrm>
            <a:off x="990600" y="1435100"/>
            <a:ext cx="7162800" cy="5422900"/>
          </a:xfrm>
          <a:prstGeom prst="rect">
            <a:avLst/>
          </a:prstGeom>
          <a:noFill/>
          <a:ln w="9525">
            <a:noFill/>
            <a:miter lim="800000"/>
            <a:headEnd/>
            <a:tailEnd/>
          </a:ln>
        </p:spPr>
      </p:pic>
      <p:sp>
        <p:nvSpPr>
          <p:cNvPr id="35843" name="TextBox 1"/>
          <p:cNvSpPr>
            <a:spLocks noGrp="1" noChangeArrowheads="1"/>
          </p:cNvSpPr>
          <p:nvPr>
            <p:ph type="title"/>
          </p:nvPr>
        </p:nvSpPr>
        <p:spPr>
          <a:xfrm>
            <a:off x="914400" y="609600"/>
            <a:ext cx="4938713" cy="661988"/>
          </a:xfrm>
          <a:noFill/>
        </p:spPr>
        <p:txBody>
          <a:bodyPr wrap="none">
            <a:spAutoFit/>
          </a:bodyPr>
          <a:lstStyle/>
          <a:p>
            <a:r>
              <a:rPr lang="en-US" sz="4000" smtClean="0">
                <a:solidFill>
                  <a:srgbClr val="04617B"/>
                </a:solidFill>
                <a:latin typeface="Candara" pitchFamily="34" charset="0"/>
              </a:rPr>
              <a:t>Make relevance salient</a:t>
            </a:r>
          </a:p>
        </p:txBody>
      </p:sp>
    </p:spTree>
    <p:extLst>
      <p:ext uri="{BB962C8B-B14F-4D97-AF65-F5344CB8AC3E}">
        <p14:creationId xmlns:p14="http://schemas.microsoft.com/office/powerpoint/2010/main" val="893036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e-learning A/B test in a game</a:t>
            </a:r>
            <a:endParaRPr lang="en-US" dirty="0"/>
          </a:p>
        </p:txBody>
      </p:sp>
      <p:sp>
        <p:nvSpPr>
          <p:cNvPr id="3" name="Content Placeholder 2"/>
          <p:cNvSpPr>
            <a:spLocks noGrp="1"/>
          </p:cNvSpPr>
          <p:nvPr>
            <p:ph idx="1"/>
          </p:nvPr>
        </p:nvSpPr>
        <p:spPr/>
        <p:txBody>
          <a:bodyPr/>
          <a:lstStyle/>
          <a:p>
            <a:r>
              <a:rPr lang="en-US" dirty="0" smtClean="0"/>
              <a:t>See separate </a:t>
            </a:r>
            <a:r>
              <a:rPr lang="en-US" smtClean="0"/>
              <a:t>slide deck</a:t>
            </a:r>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3</a:t>
            </a:fld>
            <a:endParaRPr lang="en-US"/>
          </a:p>
        </p:txBody>
      </p:sp>
    </p:spTree>
    <p:extLst>
      <p:ext uri="{BB962C8B-B14F-4D97-AF65-F5344CB8AC3E}">
        <p14:creationId xmlns:p14="http://schemas.microsoft.com/office/powerpoint/2010/main" val="265742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Simulations and Games Topics</a:t>
            </a:r>
          </a:p>
        </p:txBody>
      </p:sp>
      <p:sp>
        <p:nvSpPr>
          <p:cNvPr id="12" name="Content Placeholder 11"/>
          <p:cNvSpPr>
            <a:spLocks noGrp="1"/>
          </p:cNvSpPr>
          <p:nvPr>
            <p:ph idx="1"/>
          </p:nvPr>
        </p:nvSpPr>
        <p:spPr/>
        <p:txBody>
          <a:bodyPr/>
          <a:lstStyle/>
          <a:p>
            <a:r>
              <a:rPr lang="en-US" dirty="0" smtClean="0"/>
              <a:t>What are Games &amp; Simulations</a:t>
            </a:r>
          </a:p>
          <a:p>
            <a:r>
              <a:rPr lang="en-US" dirty="0" smtClean="0"/>
              <a:t>Matching game types to learning goals</a:t>
            </a:r>
          </a:p>
          <a:p>
            <a:r>
              <a:rPr lang="en-US" dirty="0" smtClean="0"/>
              <a:t>Use</a:t>
            </a:r>
          </a:p>
          <a:p>
            <a:pPr lvl="1"/>
            <a:r>
              <a:rPr lang="en-US" dirty="0" smtClean="0"/>
              <a:t>Proven strategies</a:t>
            </a:r>
          </a:p>
          <a:p>
            <a:pPr lvl="1"/>
            <a:r>
              <a:rPr lang="en-US" dirty="0" smtClean="0"/>
              <a:t>Guidance &amp; structure</a:t>
            </a:r>
          </a:p>
          <a:p>
            <a:r>
              <a:rPr lang="en-US" dirty="0" smtClean="0"/>
              <a:t>Manage complexity</a:t>
            </a:r>
          </a:p>
          <a:p>
            <a:r>
              <a:rPr lang="en-US" dirty="0" smtClean="0"/>
              <a:t>Make relevance salient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724400" y="1295400"/>
            <a:ext cx="3124200" cy="43434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339" name="Group 16"/>
          <p:cNvGrpSpPr>
            <a:grpSpLocks/>
          </p:cNvGrpSpPr>
          <p:nvPr/>
        </p:nvGrpSpPr>
        <p:grpSpPr bwMode="auto">
          <a:xfrm>
            <a:off x="990600" y="1290638"/>
            <a:ext cx="6940550" cy="5567362"/>
            <a:chOff x="609599" y="1066800"/>
            <a:chExt cx="6940868" cy="5567065"/>
          </a:xfrm>
        </p:grpSpPr>
        <p:cxnSp>
          <p:nvCxnSpPr>
            <p:cNvPr id="5" name="Straight Connector 4"/>
            <p:cNvCxnSpPr/>
            <p:nvPr/>
          </p:nvCxnSpPr>
          <p:spPr>
            <a:xfrm rot="5400000">
              <a:off x="2133888" y="3276482"/>
              <a:ext cx="441936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41" y="3124090"/>
              <a:ext cx="6020076"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85641" y="3276482"/>
              <a:ext cx="44193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41" y="5486164"/>
              <a:ext cx="60200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50" name="TextBox 12"/>
            <p:cNvSpPr txBox="1">
              <a:spLocks noChangeArrowheads="1"/>
            </p:cNvSpPr>
            <p:nvPr/>
          </p:nvSpPr>
          <p:spPr bwMode="auto">
            <a:xfrm>
              <a:off x="3124200" y="6172200"/>
              <a:ext cx="2599430" cy="461665"/>
            </a:xfrm>
            <a:prstGeom prst="rect">
              <a:avLst/>
            </a:prstGeom>
            <a:noFill/>
            <a:ln w="9525">
              <a:noFill/>
              <a:miter lim="800000"/>
              <a:headEnd/>
              <a:tailEnd/>
            </a:ln>
          </p:spPr>
          <p:txBody>
            <a:bodyPr wrap="none">
              <a:spAutoFit/>
            </a:bodyPr>
            <a:lstStyle/>
            <a:p>
              <a:r>
                <a:rPr lang="en-US" dirty="0"/>
                <a:t>Behavioral Activity</a:t>
              </a:r>
            </a:p>
          </p:txBody>
        </p:sp>
        <p:sp>
          <p:nvSpPr>
            <p:cNvPr id="14351" name="TextBox 13"/>
            <p:cNvSpPr txBox="1">
              <a:spLocks noChangeArrowheads="1"/>
            </p:cNvSpPr>
            <p:nvPr/>
          </p:nvSpPr>
          <p:spPr bwMode="auto">
            <a:xfrm>
              <a:off x="2133599" y="5638555"/>
              <a:ext cx="5416868" cy="461665"/>
            </a:xfrm>
            <a:prstGeom prst="rect">
              <a:avLst/>
            </a:prstGeom>
            <a:noFill/>
            <a:ln w="9525">
              <a:noFill/>
              <a:miter lim="800000"/>
              <a:headEnd/>
              <a:tailEnd/>
            </a:ln>
          </p:spPr>
          <p:txBody>
            <a:bodyPr wrap="none">
              <a:spAutoFit/>
            </a:bodyPr>
            <a:lstStyle/>
            <a:p>
              <a:r>
                <a:rPr lang="en-US"/>
                <a:t>Low	            	             	High</a:t>
              </a:r>
            </a:p>
          </p:txBody>
        </p:sp>
        <p:sp>
          <p:nvSpPr>
            <p:cNvPr id="14352" name="TextBox 14"/>
            <p:cNvSpPr txBox="1">
              <a:spLocks noChangeArrowheads="1"/>
            </p:cNvSpPr>
            <p:nvPr/>
          </p:nvSpPr>
          <p:spPr bwMode="auto">
            <a:xfrm rot="-5400000">
              <a:off x="-647636" y="3086035"/>
              <a:ext cx="2976136" cy="461665"/>
            </a:xfrm>
            <a:prstGeom prst="rect">
              <a:avLst/>
            </a:prstGeom>
            <a:noFill/>
            <a:ln w="9525">
              <a:noFill/>
              <a:miter lim="800000"/>
              <a:headEnd/>
              <a:tailEnd/>
            </a:ln>
          </p:spPr>
          <p:txBody>
            <a:bodyPr wrap="none">
              <a:spAutoFit/>
            </a:bodyPr>
            <a:lstStyle/>
            <a:p>
              <a:r>
                <a:rPr lang="en-US"/>
                <a:t>Psychological Activity</a:t>
              </a:r>
            </a:p>
          </p:txBody>
        </p:sp>
        <p:sp>
          <p:nvSpPr>
            <p:cNvPr id="14353" name="TextBox 15"/>
            <p:cNvSpPr txBox="1">
              <a:spLocks noChangeArrowheads="1"/>
            </p:cNvSpPr>
            <p:nvPr/>
          </p:nvSpPr>
          <p:spPr bwMode="auto">
            <a:xfrm rot="-5400000">
              <a:off x="-615712" y="3054112"/>
              <a:ext cx="3826689" cy="461665"/>
            </a:xfrm>
            <a:prstGeom prst="rect">
              <a:avLst/>
            </a:prstGeom>
            <a:noFill/>
            <a:ln w="9525">
              <a:noFill/>
              <a:miter lim="800000"/>
              <a:headEnd/>
              <a:tailEnd/>
            </a:ln>
          </p:spPr>
          <p:txBody>
            <a:bodyPr wrap="none">
              <a:spAutoFit/>
            </a:bodyPr>
            <a:lstStyle/>
            <a:p>
              <a:r>
                <a:rPr lang="en-US"/>
                <a:t>Low                                High</a:t>
              </a:r>
            </a:p>
          </p:txBody>
        </p:sp>
      </p:grpSp>
      <p:sp>
        <p:nvSpPr>
          <p:cNvPr id="14340" name="TextBox 17"/>
          <p:cNvSpPr txBox="1">
            <a:spLocks noChangeArrowheads="1"/>
          </p:cNvSpPr>
          <p:nvPr/>
        </p:nvSpPr>
        <p:spPr bwMode="auto">
          <a:xfrm>
            <a:off x="6187509" y="6519863"/>
            <a:ext cx="3084204" cy="307777"/>
          </a:xfrm>
          <a:prstGeom prst="rect">
            <a:avLst/>
          </a:prstGeom>
          <a:noFill/>
          <a:ln w="9525">
            <a:noFill/>
            <a:miter lim="800000"/>
            <a:headEnd/>
            <a:tailEnd/>
          </a:ln>
        </p:spPr>
        <p:txBody>
          <a:bodyPr wrap="square">
            <a:spAutoFit/>
          </a:bodyPr>
          <a:lstStyle/>
          <a:p>
            <a:r>
              <a:rPr lang="en-US" sz="1400" dirty="0"/>
              <a:t>Adapted from Stull </a:t>
            </a:r>
            <a:r>
              <a:rPr lang="en-US" sz="1400" dirty="0" smtClean="0"/>
              <a:t>&amp; Mayer</a:t>
            </a:r>
            <a:r>
              <a:rPr lang="en-US" sz="1400" dirty="0"/>
              <a:t>, 2007</a:t>
            </a:r>
          </a:p>
        </p:txBody>
      </p:sp>
      <p:pic>
        <p:nvPicPr>
          <p:cNvPr id="14341" name="Picture 3" descr="C:\Users\Clark\AppData\Local\Microsoft\Windows\Temporary Internet Files\Content.IE5\Q801KRQE\MC900434707[1].wmf"/>
          <p:cNvPicPr>
            <a:picLocks noChangeAspect="1" noChangeArrowheads="1"/>
          </p:cNvPicPr>
          <p:nvPr/>
        </p:nvPicPr>
        <p:blipFill>
          <a:blip r:embed="rId4" cstate="print"/>
          <a:srcRect/>
          <a:stretch>
            <a:fillRect/>
          </a:stretch>
        </p:blipFill>
        <p:spPr bwMode="auto">
          <a:xfrm rot="5400000">
            <a:off x="5422107" y="3874293"/>
            <a:ext cx="1371600" cy="1395413"/>
          </a:xfrm>
          <a:prstGeom prst="rect">
            <a:avLst/>
          </a:prstGeom>
          <a:noFill/>
          <a:ln w="9525">
            <a:noFill/>
            <a:miter lim="800000"/>
            <a:headEnd/>
            <a:tailEnd/>
          </a:ln>
        </p:spPr>
      </p:pic>
      <p:pic>
        <p:nvPicPr>
          <p:cNvPr id="14342" name="Picture 3" descr="C:\Users\Clark\AppData\Local\Microsoft\Windows\Temporary Internet Files\Content.IE5\Q801KRQE\MC900434707[1].wmf"/>
          <p:cNvPicPr>
            <a:picLocks noChangeAspect="1" noChangeArrowheads="1"/>
          </p:cNvPicPr>
          <p:nvPr/>
        </p:nvPicPr>
        <p:blipFill>
          <a:blip r:embed="rId4" cstate="print"/>
          <a:srcRect/>
          <a:stretch>
            <a:fillRect/>
          </a:stretch>
        </p:blipFill>
        <p:spPr bwMode="auto">
          <a:xfrm rot="5400000">
            <a:off x="2602706" y="3874294"/>
            <a:ext cx="1347788" cy="1371600"/>
          </a:xfrm>
          <a:prstGeom prst="rect">
            <a:avLst/>
          </a:prstGeom>
          <a:noFill/>
          <a:ln w="9525">
            <a:noFill/>
            <a:miter lim="800000"/>
            <a:headEnd/>
            <a:tailEnd/>
          </a:ln>
        </p:spPr>
      </p:pic>
      <p:pic>
        <p:nvPicPr>
          <p:cNvPr id="14343" name="Picture 4" descr="C:\Users\Clark\AppData\Local\Microsoft\Windows\Temporary Internet Files\Content.IE5\DN657TYX\MC900434705[1].wmf"/>
          <p:cNvPicPr>
            <a:picLocks noChangeAspect="1" noChangeArrowheads="1"/>
          </p:cNvPicPr>
          <p:nvPr/>
        </p:nvPicPr>
        <p:blipFill>
          <a:blip r:embed="rId5" cstate="print"/>
          <a:srcRect/>
          <a:stretch>
            <a:fillRect/>
          </a:stretch>
        </p:blipFill>
        <p:spPr bwMode="auto">
          <a:xfrm rot="5400000">
            <a:off x="5420518" y="1742282"/>
            <a:ext cx="1350963" cy="1371600"/>
          </a:xfrm>
          <a:prstGeom prst="rect">
            <a:avLst/>
          </a:prstGeom>
          <a:noFill/>
          <a:ln w="9525">
            <a:noFill/>
            <a:miter lim="800000"/>
            <a:headEnd/>
            <a:tailEnd/>
          </a:ln>
        </p:spPr>
      </p:pic>
      <p:pic>
        <p:nvPicPr>
          <p:cNvPr id="14344" name="Picture 4" descr="C:\Users\Clark\AppData\Local\Microsoft\Windows\Temporary Internet Files\Content.IE5\DN657TYX\MC900434705[1].wmf"/>
          <p:cNvPicPr>
            <a:picLocks noChangeAspect="1" noChangeArrowheads="1"/>
          </p:cNvPicPr>
          <p:nvPr/>
        </p:nvPicPr>
        <p:blipFill>
          <a:blip r:embed="rId5" cstate="print"/>
          <a:srcRect/>
          <a:stretch>
            <a:fillRect/>
          </a:stretch>
        </p:blipFill>
        <p:spPr bwMode="auto">
          <a:xfrm rot="5400000">
            <a:off x="2678113" y="1741487"/>
            <a:ext cx="1371600" cy="1393825"/>
          </a:xfrm>
          <a:prstGeom prst="rect">
            <a:avLst/>
          </a:prstGeom>
          <a:noFill/>
          <a:ln w="9525">
            <a:noFill/>
            <a:miter lim="800000"/>
            <a:headEnd/>
            <a:tailEnd/>
          </a:ln>
        </p:spPr>
      </p:pic>
      <p:sp>
        <p:nvSpPr>
          <p:cNvPr id="14345" name="TextBox 1"/>
          <p:cNvSpPr txBox="1">
            <a:spLocks noChangeArrowheads="1"/>
          </p:cNvSpPr>
          <p:nvPr/>
        </p:nvSpPr>
        <p:spPr bwMode="auto">
          <a:xfrm>
            <a:off x="1143000" y="533400"/>
            <a:ext cx="4576763" cy="708025"/>
          </a:xfrm>
          <a:prstGeom prst="rect">
            <a:avLst/>
          </a:prstGeom>
          <a:noFill/>
          <a:ln w="9525">
            <a:noFill/>
            <a:miter lim="800000"/>
            <a:headEnd/>
            <a:tailEnd/>
          </a:ln>
        </p:spPr>
        <p:txBody>
          <a:bodyPr wrap="none">
            <a:spAutoFit/>
          </a:bodyPr>
          <a:lstStyle/>
          <a:p>
            <a:r>
              <a:rPr lang="en-US" sz="4000">
                <a:solidFill>
                  <a:srgbClr val="04617B"/>
                </a:solidFill>
                <a:latin typeface="Candara" pitchFamily="34" charset="0"/>
              </a:rPr>
              <a:t>Games and Learning</a:t>
            </a:r>
          </a:p>
        </p:txBody>
      </p:sp>
    </p:spTree>
    <p:extLst>
      <p:ext uri="{BB962C8B-B14F-4D97-AF65-F5344CB8AC3E}">
        <p14:creationId xmlns:p14="http://schemas.microsoft.com/office/powerpoint/2010/main" val="376165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9779" name="Picture 3" descr="themes-01-interface-01"/>
          <p:cNvPicPr>
            <a:picLocks noGrp="1" noChangeAspect="1" noChangeArrowheads="1"/>
          </p:cNvPicPr>
          <p:nvPr>
            <p:ph idx="1"/>
          </p:nvPr>
        </p:nvPicPr>
        <p:blipFill>
          <a:blip r:embed="rId3" cstate="print"/>
          <a:stretch>
            <a:fillRect/>
          </a:stretch>
        </p:blipFill>
        <p:spPr>
          <a:xfrm>
            <a:off x="1645708" y="1935163"/>
            <a:ext cx="5852583" cy="4389437"/>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364" name="TextBox 1"/>
          <p:cNvSpPr txBox="1">
            <a:spLocks noChangeArrowheads="1"/>
          </p:cNvSpPr>
          <p:nvPr/>
        </p:nvSpPr>
        <p:spPr bwMode="auto">
          <a:xfrm>
            <a:off x="1143000" y="609600"/>
            <a:ext cx="5043488" cy="708025"/>
          </a:xfrm>
          <a:prstGeom prst="rect">
            <a:avLst/>
          </a:prstGeom>
          <a:noFill/>
          <a:ln w="9525">
            <a:noFill/>
            <a:miter lim="800000"/>
            <a:headEnd/>
            <a:tailEnd/>
          </a:ln>
        </p:spPr>
        <p:txBody>
          <a:bodyPr wrap="none">
            <a:spAutoFit/>
          </a:bodyPr>
          <a:lstStyle/>
          <a:p>
            <a:r>
              <a:rPr lang="en-US" sz="4000">
                <a:solidFill>
                  <a:srgbClr val="04617B"/>
                </a:solidFill>
                <a:latin typeface="Candara" pitchFamily="34" charset="0"/>
              </a:rPr>
              <a:t>A fantasy theme game</a:t>
            </a:r>
          </a:p>
        </p:txBody>
      </p:sp>
    </p:spTree>
    <p:extLst>
      <p:ext uri="{BB962C8B-B14F-4D97-AF65-F5344CB8AC3E}">
        <p14:creationId xmlns:p14="http://schemas.microsoft.com/office/powerpoint/2010/main" val="17444888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99779"/>
                                        </p:tgtEl>
                                        <p:attrNameLst>
                                          <p:attrName>style.visibility</p:attrName>
                                        </p:attrNameLst>
                                      </p:cBhvr>
                                      <p:to>
                                        <p:strVal val="visible"/>
                                      </p:to>
                                    </p:set>
                                    <p:anim calcmode="lin" valueType="num">
                                      <p:cBhvr>
                                        <p:cTn id="7" dur="500" fill="hold"/>
                                        <p:tgtEl>
                                          <p:spTgt spid="1099779"/>
                                        </p:tgtEl>
                                        <p:attrNameLst>
                                          <p:attrName>ppt_w</p:attrName>
                                        </p:attrNameLst>
                                      </p:cBhvr>
                                      <p:tavLst>
                                        <p:tav tm="0">
                                          <p:val>
                                            <p:fltVal val="0"/>
                                          </p:val>
                                        </p:tav>
                                        <p:tav tm="100000">
                                          <p:val>
                                            <p:strVal val="#ppt_w"/>
                                          </p:val>
                                        </p:tav>
                                      </p:tavLst>
                                    </p:anim>
                                    <p:anim calcmode="lin" valueType="num">
                                      <p:cBhvr>
                                        <p:cTn id="8" dur="500" fill="hold"/>
                                        <p:tgtEl>
                                          <p:spTgt spid="1099779"/>
                                        </p:tgtEl>
                                        <p:attrNameLst>
                                          <p:attrName>ppt_h</p:attrName>
                                        </p:attrNameLst>
                                      </p:cBhvr>
                                      <p:tavLst>
                                        <p:tav tm="0">
                                          <p:val>
                                            <p:fltVal val="0"/>
                                          </p:val>
                                        </p:tav>
                                        <p:tav tm="100000">
                                          <p:val>
                                            <p:strVal val="#ppt_h"/>
                                          </p:val>
                                        </p:tav>
                                      </p:tavLst>
                                    </p:anim>
                                    <p:animEffect transition="in" filter="fade">
                                      <p:cBhvr>
                                        <p:cTn id="9" dur="500"/>
                                        <p:tgtEl>
                                          <p:spTgt spid="1099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4"/>
          <p:cNvSpPr txBox="1">
            <a:spLocks noChangeArrowheads="1"/>
          </p:cNvSpPr>
          <p:nvPr/>
        </p:nvSpPr>
        <p:spPr bwMode="auto">
          <a:xfrm>
            <a:off x="1828800" y="6248400"/>
            <a:ext cx="5637213" cy="369888"/>
          </a:xfrm>
          <a:prstGeom prst="rect">
            <a:avLst/>
          </a:prstGeom>
          <a:noFill/>
          <a:ln w="9525">
            <a:noFill/>
            <a:miter lim="800000"/>
            <a:headEnd/>
            <a:tailEnd/>
          </a:ln>
        </p:spPr>
        <p:txBody>
          <a:bodyPr wrap="none">
            <a:spAutoFit/>
          </a:bodyPr>
          <a:lstStyle/>
          <a:p>
            <a:r>
              <a:rPr lang="en-US">
                <a:latin typeface="Calibri" pitchFamily="34" charset="0"/>
              </a:rPr>
              <a:t>Source: Entertainment Software Association, 2010 Report.</a:t>
            </a:r>
          </a:p>
        </p:txBody>
      </p:sp>
      <p:graphicFrame>
        <p:nvGraphicFramePr>
          <p:cNvPr id="1026" name="Object 3"/>
          <p:cNvGraphicFramePr>
            <a:graphicFrameLocks/>
          </p:cNvGraphicFramePr>
          <p:nvPr/>
        </p:nvGraphicFramePr>
        <p:xfrm>
          <a:off x="1600200" y="1524000"/>
          <a:ext cx="5816600" cy="4572000"/>
        </p:xfrm>
        <a:graphic>
          <a:graphicData uri="http://schemas.openxmlformats.org/presentationml/2006/ole">
            <mc:AlternateContent xmlns:mc="http://schemas.openxmlformats.org/markup-compatibility/2006">
              <mc:Choice xmlns:v="urn:schemas-microsoft-com:vml" Requires="v">
                <p:oleObj spid="_x0000_s1039" name="Worksheet" r:id="rId5" imgW="5816088" imgH="4572396" progId="Excel.Sheet.8">
                  <p:embed/>
                </p:oleObj>
              </mc:Choice>
              <mc:Fallback>
                <p:oleObj name="Worksheet" r:id="rId5" imgW="5816088" imgH="4572396"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24000"/>
                        <a:ext cx="58166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Box 1"/>
          <p:cNvSpPr txBox="1">
            <a:spLocks noChangeArrowheads="1"/>
          </p:cNvSpPr>
          <p:nvPr/>
        </p:nvSpPr>
        <p:spPr bwMode="auto">
          <a:xfrm>
            <a:off x="1143000" y="609600"/>
            <a:ext cx="5749925" cy="708025"/>
          </a:xfrm>
          <a:prstGeom prst="rect">
            <a:avLst/>
          </a:prstGeom>
          <a:noFill/>
          <a:ln w="9525">
            <a:noFill/>
            <a:miter lim="800000"/>
            <a:headEnd/>
            <a:tailEnd/>
          </a:ln>
        </p:spPr>
        <p:txBody>
          <a:bodyPr wrap="none">
            <a:spAutoFit/>
          </a:bodyPr>
          <a:lstStyle/>
          <a:p>
            <a:r>
              <a:rPr lang="en-US" sz="4000">
                <a:solidFill>
                  <a:srgbClr val="04617B"/>
                </a:solidFill>
                <a:latin typeface="Candara" pitchFamily="34" charset="0"/>
              </a:rPr>
              <a:t>Sales of computer games </a:t>
            </a:r>
          </a:p>
        </p:txBody>
      </p:sp>
    </p:spTree>
    <p:extLst>
      <p:ext uri="{BB962C8B-B14F-4D97-AF65-F5344CB8AC3E}">
        <p14:creationId xmlns:p14="http://schemas.microsoft.com/office/powerpoint/2010/main" val="46706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3"/>
          <p:cNvGraphicFramePr>
            <a:graphicFrameLocks/>
          </p:cNvGraphicFramePr>
          <p:nvPr/>
        </p:nvGraphicFramePr>
        <p:xfrm>
          <a:off x="736600" y="1422400"/>
          <a:ext cx="6985000" cy="4927600"/>
        </p:xfrm>
        <a:graphic>
          <a:graphicData uri="http://schemas.openxmlformats.org/presentationml/2006/ole">
            <mc:AlternateContent xmlns:mc="http://schemas.openxmlformats.org/markup-compatibility/2006">
              <mc:Choice xmlns:v="urn:schemas-microsoft-com:vml" Requires="v">
                <p:oleObj spid="_x0000_s2063" name="Worksheet" r:id="rId5" imgW="6986622" imgH="4932091" progId="Excel.Sheet.8">
                  <p:embed/>
                </p:oleObj>
              </mc:Choice>
              <mc:Fallback>
                <p:oleObj name="Worksheet" r:id="rId5" imgW="6986622" imgH="4932091"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00" y="1422400"/>
                        <a:ext cx="6985000" cy="492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TextBox 4"/>
          <p:cNvSpPr txBox="1">
            <a:spLocks noChangeArrowheads="1"/>
          </p:cNvSpPr>
          <p:nvPr/>
        </p:nvSpPr>
        <p:spPr bwMode="auto">
          <a:xfrm>
            <a:off x="2209800" y="6488113"/>
            <a:ext cx="5637213" cy="369887"/>
          </a:xfrm>
          <a:prstGeom prst="rect">
            <a:avLst/>
          </a:prstGeom>
          <a:noFill/>
          <a:ln w="9525">
            <a:noFill/>
            <a:miter lim="800000"/>
            <a:headEnd/>
            <a:tailEnd/>
          </a:ln>
        </p:spPr>
        <p:txBody>
          <a:bodyPr wrap="none">
            <a:spAutoFit/>
          </a:bodyPr>
          <a:lstStyle/>
          <a:p>
            <a:r>
              <a:rPr lang="en-US">
                <a:latin typeface="Calibri" pitchFamily="34" charset="0"/>
              </a:rPr>
              <a:t>Source: Entertainment Software Association, 2010 Report.</a:t>
            </a:r>
          </a:p>
        </p:txBody>
      </p:sp>
      <p:sp>
        <p:nvSpPr>
          <p:cNvPr id="2052" name="TextBox 1"/>
          <p:cNvSpPr txBox="1">
            <a:spLocks noChangeArrowheads="1"/>
          </p:cNvSpPr>
          <p:nvPr/>
        </p:nvSpPr>
        <p:spPr bwMode="auto">
          <a:xfrm>
            <a:off x="1143000" y="609600"/>
            <a:ext cx="4703763" cy="708025"/>
          </a:xfrm>
          <a:prstGeom prst="rect">
            <a:avLst/>
          </a:prstGeom>
          <a:noFill/>
          <a:ln w="9525">
            <a:noFill/>
            <a:miter lim="800000"/>
            <a:headEnd/>
            <a:tailEnd/>
          </a:ln>
        </p:spPr>
        <p:txBody>
          <a:bodyPr wrap="none">
            <a:spAutoFit/>
          </a:bodyPr>
          <a:lstStyle/>
          <a:p>
            <a:r>
              <a:rPr lang="en-US" sz="4000">
                <a:solidFill>
                  <a:srgbClr val="04617B"/>
                </a:solidFill>
                <a:latin typeface="Candara" pitchFamily="34" charset="0"/>
              </a:rPr>
              <a:t>Sales of video games</a:t>
            </a:r>
          </a:p>
        </p:txBody>
      </p:sp>
    </p:spTree>
    <p:extLst>
      <p:ext uri="{BB962C8B-B14F-4D97-AF65-F5344CB8AC3E}">
        <p14:creationId xmlns:p14="http://schemas.microsoft.com/office/powerpoint/2010/main" val="319680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81000" y="1676400"/>
            <a:ext cx="8229600" cy="4389438"/>
          </a:xfrm>
        </p:spPr>
        <p:txBody>
          <a:bodyPr/>
          <a:lstStyle/>
          <a:p>
            <a:r>
              <a:rPr lang="en-US" smtClean="0"/>
              <a:t>A model of a real-world system</a:t>
            </a:r>
          </a:p>
          <a:p>
            <a:r>
              <a:rPr lang="en-US" smtClean="0"/>
              <a:t> Responds in dynamic and rule-based ways to user responses</a:t>
            </a:r>
          </a:p>
        </p:txBody>
      </p:sp>
      <p:sp>
        <p:nvSpPr>
          <p:cNvPr id="16387" name="TextBox 1"/>
          <p:cNvSpPr>
            <a:spLocks noGrp="1" noChangeArrowheads="1"/>
          </p:cNvSpPr>
          <p:nvPr>
            <p:ph type="title"/>
          </p:nvPr>
        </p:nvSpPr>
        <p:spPr>
          <a:xfrm>
            <a:off x="609600" y="785813"/>
            <a:ext cx="4621213" cy="661987"/>
          </a:xfrm>
          <a:noFill/>
        </p:spPr>
        <p:txBody>
          <a:bodyPr wrap="none">
            <a:spAutoFit/>
          </a:bodyPr>
          <a:lstStyle/>
          <a:p>
            <a:r>
              <a:rPr lang="en-US" sz="4000" smtClean="0">
                <a:solidFill>
                  <a:srgbClr val="04617B"/>
                </a:solidFill>
                <a:latin typeface="Candara" pitchFamily="34" charset="0"/>
              </a:rPr>
              <a:t>What is a simulation ?</a:t>
            </a:r>
          </a:p>
        </p:txBody>
      </p:sp>
      <p:pic>
        <p:nvPicPr>
          <p:cNvPr id="16388" name="Picture 4" descr="boyle's law.PNG"/>
          <p:cNvPicPr>
            <a:picLocks noChangeAspect="1"/>
          </p:cNvPicPr>
          <p:nvPr/>
        </p:nvPicPr>
        <p:blipFill>
          <a:blip r:embed="rId3" cstate="print"/>
          <a:srcRect/>
          <a:stretch>
            <a:fillRect/>
          </a:stretch>
        </p:blipFill>
        <p:spPr bwMode="auto">
          <a:xfrm>
            <a:off x="4114800" y="2743200"/>
            <a:ext cx="4475163" cy="3619500"/>
          </a:xfrm>
          <a:prstGeom prst="rect">
            <a:avLst/>
          </a:prstGeom>
          <a:noFill/>
          <a:ln w="9525">
            <a:noFill/>
            <a:miter lim="800000"/>
            <a:headEnd/>
            <a:tailEnd/>
          </a:ln>
        </p:spPr>
      </p:pic>
    </p:spTree>
    <p:extLst>
      <p:ext uri="{BB962C8B-B14F-4D97-AF65-F5344CB8AC3E}">
        <p14:creationId xmlns:p14="http://schemas.microsoft.com/office/powerpoint/2010/main" val="3564133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38154</TotalTime>
  <Words>1002</Words>
  <Application>Microsoft Macintosh PowerPoint</Application>
  <PresentationFormat>On-screen Show (4:3)</PresentationFormat>
  <Paragraphs>189</Paragraphs>
  <Slides>29</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Worksheet</vt:lpstr>
      <vt:lpstr>Simulations and Games  in E-learning (Chapter 16)</vt:lpstr>
      <vt:lpstr>Lessons About A/B Testing</vt:lpstr>
      <vt:lpstr>Example: e-learning A/B test in a game</vt:lpstr>
      <vt:lpstr>Simulations and Games Topics</vt:lpstr>
      <vt:lpstr>PowerPoint Presentation</vt:lpstr>
      <vt:lpstr>PowerPoint Presentation</vt:lpstr>
      <vt:lpstr>PowerPoint Presentation</vt:lpstr>
      <vt:lpstr>PowerPoint Presentation</vt:lpstr>
      <vt:lpstr>What is a simulation ?</vt:lpstr>
      <vt:lpstr>What is a game ?</vt:lpstr>
      <vt:lpstr>Genetics simulation</vt:lpstr>
      <vt:lpstr>Genetics game</vt:lpstr>
      <vt:lpstr>Research vacuum</vt:lpstr>
      <vt:lpstr>Research shift</vt:lpstr>
      <vt:lpstr>Value-added research approach</vt:lpstr>
      <vt:lpstr>Match game types to goals</vt:lpstr>
      <vt:lpstr>Make learning essential to progress</vt:lpstr>
      <vt:lpstr>PowerPoint Presentation</vt:lpstr>
      <vt:lpstr>Build in proven instructional strategies</vt:lpstr>
      <vt:lpstr>Incorporate explanatory feedback</vt:lpstr>
      <vt:lpstr>PowerPoint Presentation</vt:lpstr>
      <vt:lpstr>Better learning with SE questions</vt:lpstr>
      <vt:lpstr>Avoid discovery learning</vt:lpstr>
      <vt:lpstr>Guidance for inquiry simulations</vt:lpstr>
      <vt:lpstr>Manage complexity </vt:lpstr>
      <vt:lpstr>Manage complexity </vt:lpstr>
      <vt:lpstr>Ensure ease of use</vt:lpstr>
      <vt:lpstr>Make relevance salient</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dc:creator>
  <cp:lastModifiedBy>Mimi</cp:lastModifiedBy>
  <cp:revision>532</cp:revision>
  <cp:lastPrinted>2013-08-29T17:19:44Z</cp:lastPrinted>
  <dcterms:created xsi:type="dcterms:W3CDTF">2013-11-13T22:29:53Z</dcterms:created>
  <dcterms:modified xsi:type="dcterms:W3CDTF">2015-10-20T13:33:07Z</dcterms:modified>
</cp:coreProperties>
</file>