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embeddings/oleObject2.bin" ContentType="application/vnd.openxmlformats-officedocument.oleObject"/>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5.xml" ContentType="application/vnd.openxmlformats-officedocument.presentationml.tags+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24.xml" ContentType="application/vnd.openxmlformats-officedocument.presentationml.notesSlide+xml"/>
  <Override PartName="/ppt/tags/tag17.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8.xml" ContentType="application/vnd.openxmlformats-officedocument.presentationml.tags+xml"/>
  <Override PartName="/ppt/notesSlides/notesSlide27.xml" ContentType="application/vnd.openxmlformats-officedocument.presentationml.notesSlide+xml"/>
  <Override PartName="/ppt/tags/tag19.xml" ContentType="application/vnd.openxmlformats-officedocument.presentationml.tags+xml"/>
  <Override PartName="/ppt/notesSlides/notesSlide28.xml" ContentType="application/vnd.openxmlformats-officedocument.presentationml.notesSlide+xml"/>
  <Override PartName="/ppt/tags/tag20.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21.xml" ContentType="application/vnd.openxmlformats-officedocument.presentationml.tags+xml"/>
  <Override PartName="/ppt/notesSlides/notesSlide32.xml" ContentType="application/vnd.openxmlformats-officedocument.presentationml.notesSlide+xml"/>
  <Override PartName="/ppt/tags/tag22.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embeddings/oleObject3.bin" ContentType="application/vnd.openxmlformats-officedocument.oleObject"/>
  <Override PartName="/ppt/notesSlides/notesSlide38.xml" ContentType="application/vnd.openxmlformats-officedocument.presentationml.notesSlide+xml"/>
  <Override PartName="/ppt/notesSlides/notesSlide39.xml" ContentType="application/vnd.openxmlformats-officedocument.presentationml.notesSlide+xml"/>
  <Override PartName="/ppt/tags/tag23.xml" ContentType="application/vnd.openxmlformats-officedocument.presentationml.tags+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6"/>
  </p:notesMasterIdLst>
  <p:handoutMasterIdLst>
    <p:handoutMasterId r:id="rId47"/>
  </p:handoutMasterIdLst>
  <p:sldIdLst>
    <p:sldId id="477" r:id="rId2"/>
    <p:sldId id="478" r:id="rId3"/>
    <p:sldId id="476" r:id="rId4"/>
    <p:sldId id="423" r:id="rId5"/>
    <p:sldId id="404" r:id="rId6"/>
    <p:sldId id="421" r:id="rId7"/>
    <p:sldId id="484" r:id="rId8"/>
    <p:sldId id="490" r:id="rId9"/>
    <p:sldId id="479" r:id="rId10"/>
    <p:sldId id="442" r:id="rId11"/>
    <p:sldId id="419" r:id="rId12"/>
    <p:sldId id="489" r:id="rId13"/>
    <p:sldId id="491" r:id="rId14"/>
    <p:sldId id="354" r:id="rId15"/>
    <p:sldId id="426" r:id="rId16"/>
    <p:sldId id="427" r:id="rId17"/>
    <p:sldId id="443" r:id="rId18"/>
    <p:sldId id="450" r:id="rId19"/>
    <p:sldId id="502" r:id="rId20"/>
    <p:sldId id="517" r:id="rId21"/>
    <p:sldId id="506" r:id="rId22"/>
    <p:sldId id="522" r:id="rId23"/>
    <p:sldId id="507" r:id="rId24"/>
    <p:sldId id="510" r:id="rId25"/>
    <p:sldId id="511" r:id="rId26"/>
    <p:sldId id="451" r:id="rId27"/>
    <p:sldId id="520" r:id="rId28"/>
    <p:sldId id="521" r:id="rId29"/>
    <p:sldId id="512" r:id="rId30"/>
    <p:sldId id="495" r:id="rId31"/>
    <p:sldId id="464" r:id="rId32"/>
    <p:sldId id="462" r:id="rId33"/>
    <p:sldId id="463" r:id="rId34"/>
    <p:sldId id="493" r:id="rId35"/>
    <p:sldId id="496" r:id="rId36"/>
    <p:sldId id="468" r:id="rId37"/>
    <p:sldId id="358" r:id="rId38"/>
    <p:sldId id="523" r:id="rId39"/>
    <p:sldId id="422" r:id="rId40"/>
    <p:sldId id="441" r:id="rId41"/>
    <p:sldId id="515" r:id="rId42"/>
    <p:sldId id="516" r:id="rId43"/>
    <p:sldId id="445" r:id="rId44"/>
    <p:sldId id="444" r:id="rId45"/>
  </p:sldIdLst>
  <p:sldSz cx="9144000" cy="6858000" type="screen4x3"/>
  <p:notesSz cx="9774238" cy="6708775"/>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0066"/>
    <a:srgbClr val="333399"/>
    <a:srgbClr val="663300"/>
    <a:srgbClr val="FF00FF"/>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7" autoAdjust="0"/>
    <p:restoredTop sz="63436" autoAdjust="0"/>
  </p:normalViewPr>
  <p:slideViewPr>
    <p:cSldViewPr snapToGrid="0">
      <p:cViewPr>
        <p:scale>
          <a:sx n="66" d="100"/>
          <a:sy n="66" d="100"/>
        </p:scale>
        <p:origin x="-712"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834"/>
    </p:cViewPr>
  </p:sorterViewPr>
  <p:notesViewPr>
    <p:cSldViewPr snapToGrid="0">
      <p:cViewPr varScale="1">
        <p:scale>
          <a:sx n="68" d="100"/>
          <a:sy n="68" d="100"/>
        </p:scale>
        <p:origin x="-1522" y="-67"/>
      </p:cViewPr>
      <p:guideLst>
        <p:guide orient="horz" pos="2113"/>
        <p:guide pos="3079"/>
      </p:guideLst>
    </p:cSldViewPr>
  </p:notesViewPr>
  <p:gridSpacing cx="38405" cy="38405"/>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2322" name="Rectangle 2"/>
          <p:cNvSpPr>
            <a:spLocks noGrp="1" noChangeArrowheads="1"/>
          </p:cNvSpPr>
          <p:nvPr>
            <p:ph type="hdr" sz="quarter"/>
          </p:nvPr>
        </p:nvSpPr>
        <p:spPr bwMode="auto">
          <a:xfrm>
            <a:off x="0" y="0"/>
            <a:ext cx="42354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defRPr>
            </a:lvl1pPr>
          </a:lstStyle>
          <a:p>
            <a:pPr>
              <a:defRPr/>
            </a:pPr>
            <a:endParaRPr lang="en-US" altLang="zh-TW"/>
          </a:p>
        </p:txBody>
      </p:sp>
      <p:sp>
        <p:nvSpPr>
          <p:cNvPr id="312323" name="Rectangle 3"/>
          <p:cNvSpPr>
            <a:spLocks noGrp="1" noChangeArrowheads="1"/>
          </p:cNvSpPr>
          <p:nvPr>
            <p:ph type="dt" sz="quarter" idx="1"/>
          </p:nvPr>
        </p:nvSpPr>
        <p:spPr bwMode="auto">
          <a:xfrm>
            <a:off x="5537200" y="0"/>
            <a:ext cx="42354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defRPr>
            </a:lvl1pPr>
          </a:lstStyle>
          <a:p>
            <a:pPr>
              <a:defRPr/>
            </a:pPr>
            <a:endParaRPr lang="en-US" altLang="zh-TW"/>
          </a:p>
        </p:txBody>
      </p:sp>
      <p:sp>
        <p:nvSpPr>
          <p:cNvPr id="312324" name="Rectangle 4"/>
          <p:cNvSpPr>
            <a:spLocks noGrp="1" noChangeArrowheads="1"/>
          </p:cNvSpPr>
          <p:nvPr>
            <p:ph type="ftr" sz="quarter" idx="2"/>
          </p:nvPr>
        </p:nvSpPr>
        <p:spPr bwMode="auto">
          <a:xfrm>
            <a:off x="0" y="6372225"/>
            <a:ext cx="4235450" cy="334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defRPr>
            </a:lvl1pPr>
          </a:lstStyle>
          <a:p>
            <a:pPr>
              <a:defRPr/>
            </a:pPr>
            <a:endParaRPr lang="en-US" altLang="zh-TW"/>
          </a:p>
        </p:txBody>
      </p:sp>
      <p:sp>
        <p:nvSpPr>
          <p:cNvPr id="312325" name="Rectangle 5"/>
          <p:cNvSpPr>
            <a:spLocks noGrp="1" noChangeArrowheads="1"/>
          </p:cNvSpPr>
          <p:nvPr>
            <p:ph type="sldNum" sz="quarter" idx="3"/>
          </p:nvPr>
        </p:nvSpPr>
        <p:spPr bwMode="auto">
          <a:xfrm>
            <a:off x="5537200" y="6372225"/>
            <a:ext cx="4235450" cy="334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defRPr>
            </a:lvl1pPr>
          </a:lstStyle>
          <a:p>
            <a:pPr>
              <a:defRPr/>
            </a:pPr>
            <a:fld id="{63BE9FFA-8E04-498E-ACDE-9EE4DF1A41CC}" type="slidenum">
              <a:rPr lang="zh-TW" altLang="en-US"/>
              <a:pPr>
                <a:defRPr/>
              </a:pPr>
              <a:t>‹#›</a:t>
            </a:fld>
            <a:endParaRPr lang="en-US" altLang="zh-TW"/>
          </a:p>
        </p:txBody>
      </p:sp>
    </p:spTree>
    <p:extLst>
      <p:ext uri="{BB962C8B-B14F-4D97-AF65-F5344CB8AC3E}">
        <p14:creationId xmlns:p14="http://schemas.microsoft.com/office/powerpoint/2010/main" val="189233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354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defRPr>
            </a:lvl1pPr>
          </a:lstStyle>
          <a:p>
            <a:pPr>
              <a:defRPr/>
            </a:pPr>
            <a:endParaRPr lang="en-US" altLang="zh-TW"/>
          </a:p>
        </p:txBody>
      </p:sp>
      <p:sp>
        <p:nvSpPr>
          <p:cNvPr id="14339" name="Rectangle 3"/>
          <p:cNvSpPr>
            <a:spLocks noGrp="1" noChangeArrowheads="1"/>
          </p:cNvSpPr>
          <p:nvPr>
            <p:ph type="dt" idx="1"/>
          </p:nvPr>
        </p:nvSpPr>
        <p:spPr bwMode="auto">
          <a:xfrm>
            <a:off x="5537200" y="0"/>
            <a:ext cx="42354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defRPr>
            </a:lvl1pPr>
          </a:lstStyle>
          <a:p>
            <a:pPr>
              <a:defRPr/>
            </a:pPr>
            <a:endParaRPr lang="en-US" altLang="zh-TW"/>
          </a:p>
        </p:txBody>
      </p:sp>
      <p:sp>
        <p:nvSpPr>
          <p:cNvPr id="16388" name="Rectangle 4"/>
          <p:cNvSpPr>
            <a:spLocks noGrp="1" noRot="1" noChangeAspect="1" noChangeArrowheads="1" noTextEdit="1"/>
          </p:cNvSpPr>
          <p:nvPr>
            <p:ph type="sldImg" idx="2"/>
          </p:nvPr>
        </p:nvSpPr>
        <p:spPr bwMode="auto">
          <a:xfrm>
            <a:off x="3211513" y="503238"/>
            <a:ext cx="3354387" cy="2516187"/>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77900" y="3187700"/>
            <a:ext cx="7818438" cy="301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4342" name="Rectangle 6"/>
          <p:cNvSpPr>
            <a:spLocks noGrp="1" noChangeArrowheads="1"/>
          </p:cNvSpPr>
          <p:nvPr>
            <p:ph type="ftr" sz="quarter" idx="4"/>
          </p:nvPr>
        </p:nvSpPr>
        <p:spPr bwMode="auto">
          <a:xfrm>
            <a:off x="0" y="6372225"/>
            <a:ext cx="4235450" cy="334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defRPr>
            </a:lvl1pPr>
          </a:lstStyle>
          <a:p>
            <a:pPr>
              <a:defRPr/>
            </a:pPr>
            <a:endParaRPr lang="en-US" altLang="zh-TW"/>
          </a:p>
        </p:txBody>
      </p:sp>
      <p:sp>
        <p:nvSpPr>
          <p:cNvPr id="14343" name="Rectangle 7"/>
          <p:cNvSpPr>
            <a:spLocks noGrp="1" noChangeArrowheads="1"/>
          </p:cNvSpPr>
          <p:nvPr>
            <p:ph type="sldNum" sz="quarter" idx="5"/>
          </p:nvPr>
        </p:nvSpPr>
        <p:spPr bwMode="auto">
          <a:xfrm>
            <a:off x="5537200" y="6372225"/>
            <a:ext cx="4235450" cy="334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defRPr>
            </a:lvl1pPr>
          </a:lstStyle>
          <a:p>
            <a:pPr>
              <a:defRPr/>
            </a:pPr>
            <a:fld id="{DC631CEF-B64A-4E14-B6C0-E2D0F72E2945}" type="slidenum">
              <a:rPr lang="zh-TW" altLang="en-US"/>
              <a:pPr>
                <a:defRPr/>
              </a:pPr>
              <a:t>‹#›</a:t>
            </a:fld>
            <a:endParaRPr lang="en-US" altLang="zh-TW"/>
          </a:p>
        </p:txBody>
      </p:sp>
    </p:spTree>
    <p:extLst>
      <p:ext uri="{BB962C8B-B14F-4D97-AF65-F5344CB8AC3E}">
        <p14:creationId xmlns:p14="http://schemas.microsoft.com/office/powerpoint/2010/main" val="149759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A465C7D-0EC5-4688-AA2A-4367FEE0670D}" type="slidenum">
              <a:rPr lang="zh-TW" altLang="en-US" smtClean="0">
                <a:latin typeface="Arial" charset="0"/>
              </a:rPr>
              <a:pPr/>
              <a:t>1</a:t>
            </a:fld>
            <a:endParaRPr lang="en-US" altLang="zh-TW" smtClean="0">
              <a:latin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altLang="ko-KR" smtClean="0">
                <a:latin typeface="Arial" charset="0"/>
                <a:ea typeface="굴림" pitchFamily="34" charset="-127"/>
              </a:rPr>
              <a:t>Thank you, Lauren, for inviting me to Pittsburgh, for hosting me, and for your generous introduction. And I appreciate all of you sharing some of your valuable time with me. </a:t>
            </a:r>
          </a:p>
          <a:p>
            <a:pPr eaLnBrk="1" hangingPunct="1"/>
            <a:endParaRPr lang="en-US" altLang="ko-KR" smtClean="0">
              <a:latin typeface="Arial" charset="0"/>
              <a:ea typeface="굴림" pitchFamily="34" charset="-127"/>
            </a:endParaRPr>
          </a:p>
          <a:p>
            <a:pPr eaLnBrk="1" hangingPunct="1"/>
            <a:r>
              <a:rPr lang="en-US" altLang="ko-KR" smtClean="0">
                <a:latin typeface="Arial" charset="0"/>
                <a:ea typeface="굴림" pitchFamily="34" charset="-127"/>
              </a:rPr>
              <a:t>Today, I will discuss how students' social metacognition affects their group micro-creativity processes.  I appreciate the help of my research assistants, Choi Yik Ting and Kuo Sze Wing.</a:t>
            </a:r>
            <a:endParaRPr lang="zh-TW"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Now imagine that a group mate disagrees politely, </a:t>
            </a:r>
          </a:p>
          <a:p>
            <a:r>
              <a:rPr lang="en-US" altLang="ko-KR" smtClean="0">
                <a:latin typeface="Arial" charset="0"/>
                <a:ea typeface="굴림" pitchFamily="34" charset="-127"/>
              </a:rPr>
              <a:t>[walk away] “if we want it in dollars, we can multiply two hundred by one tenth.” </a:t>
            </a:r>
          </a:p>
          <a:p>
            <a:r>
              <a:rPr lang="en-US" altLang="ko-KR" smtClean="0">
                <a:latin typeface="Arial" charset="0"/>
                <a:ea typeface="굴림" pitchFamily="34" charset="-127"/>
              </a:rPr>
              <a:t>This polite disagreement minimizes blame and builds common ground. </a:t>
            </a:r>
          </a:p>
          <a:p>
            <a:r>
              <a:rPr lang="en-US" altLang="ko-KR" smtClean="0">
                <a:latin typeface="Arial" charset="0"/>
                <a:ea typeface="굴림" pitchFamily="34" charset="-127"/>
              </a:rPr>
              <a:t>The "if" creates a hypothetical situation that distances the error away. </a:t>
            </a:r>
          </a:p>
          <a:p>
            <a:r>
              <a:rPr lang="en-US" altLang="ko-KR" smtClean="0">
                <a:latin typeface="Arial" charset="0"/>
                <a:ea typeface="굴림" pitchFamily="34" charset="-127"/>
              </a:rPr>
              <a:t>There's no "you," so there’s no reference to the previous speaker and no direct blame. </a:t>
            </a:r>
          </a:p>
          <a:p>
            <a:r>
              <a:rPr lang="en-US" altLang="ko-KR" smtClean="0">
                <a:latin typeface="Arial" charset="0"/>
                <a:ea typeface="굴림" pitchFamily="34" charset="-127"/>
              </a:rPr>
              <a:t>Lastly, the “we," shows shared positioning and common cause. </a:t>
            </a:r>
          </a:p>
          <a:p>
            <a:r>
              <a:rPr lang="en-US" altLang="ko-KR" smtClean="0">
                <a:latin typeface="Arial" charset="0"/>
                <a:ea typeface="굴림" pitchFamily="34" charset="-127"/>
              </a:rPr>
              <a:t>So, this polite disagreement helps the previous speaker save face, listen to and understand the obstacle, and try to overcome it.</a:t>
            </a:r>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Even disagreeing politely might make others upset. </a:t>
            </a:r>
          </a:p>
          <a:p>
            <a:r>
              <a:rPr lang="en-US" altLang="ko-KR" smtClean="0">
                <a:latin typeface="Arial" charset="0"/>
                <a:ea typeface="굴림" pitchFamily="34" charset="-127"/>
              </a:rPr>
              <a:t>Thus, students who are extremely concerned about social relationships </a:t>
            </a:r>
          </a:p>
          <a:p>
            <a:r>
              <a:rPr lang="en-US" altLang="ko-KR" smtClean="0">
                <a:latin typeface="Arial" charset="0"/>
                <a:ea typeface="굴림" pitchFamily="34" charset="-127"/>
              </a:rPr>
              <a:t>might intentionally </a:t>
            </a:r>
            <a:r>
              <a:rPr lang="en-US" altLang="ko-KR" b="1" smtClean="0">
                <a:latin typeface="Arial" charset="0"/>
                <a:ea typeface="굴림" pitchFamily="34" charset="-127"/>
              </a:rPr>
              <a:t>agree</a:t>
            </a:r>
            <a:r>
              <a:rPr lang="en-US" altLang="ko-KR" smtClean="0">
                <a:latin typeface="Arial" charset="0"/>
                <a:ea typeface="굴림" pitchFamily="34" charset="-127"/>
              </a:rPr>
              <a:t> with a wrong idea</a:t>
            </a:r>
          </a:p>
          <a:p>
            <a:r>
              <a:rPr lang="en-US" altLang="ko-KR" smtClean="0">
                <a:latin typeface="Arial" charset="0"/>
                <a:ea typeface="굴림" pitchFamily="34" charset="-127"/>
              </a:rPr>
              <a:t> rather than disagree with it. </a:t>
            </a:r>
          </a:p>
          <a:p>
            <a:r>
              <a:rPr lang="en-US" altLang="ko-KR" smtClean="0">
                <a:latin typeface="Arial" charset="0"/>
                <a:ea typeface="굴림" pitchFamily="34" charset="-127"/>
              </a:rPr>
              <a:t>Because they are reluctant to disagree, </a:t>
            </a:r>
          </a:p>
          <a:p>
            <a:r>
              <a:rPr lang="en-US" altLang="ko-KR" smtClean="0">
                <a:latin typeface="Arial" charset="0"/>
                <a:ea typeface="굴림" pitchFamily="34" charset="-127"/>
              </a:rPr>
              <a:t>they might share fewer ideas or justifications.</a:t>
            </a:r>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Like questions, commands also engage people. </a:t>
            </a:r>
          </a:p>
          <a:p>
            <a:r>
              <a:rPr lang="en-US" altLang="ko-KR" smtClean="0">
                <a:latin typeface="Arial" charset="0"/>
                <a:ea typeface="굴림" pitchFamily="34" charset="-127"/>
              </a:rPr>
              <a:t>However, commands demand implementation of an old idea. </a:t>
            </a:r>
          </a:p>
          <a:p>
            <a:r>
              <a:rPr lang="en-US" altLang="ko-KR" smtClean="0">
                <a:latin typeface="Arial" charset="0"/>
                <a:ea typeface="굴림" pitchFamily="34" charset="-127"/>
              </a:rPr>
              <a:t>As they suggest that a speaker has higher status than the audience, </a:t>
            </a:r>
          </a:p>
          <a:p>
            <a:r>
              <a:rPr lang="en-US" altLang="ko-KR" smtClean="0">
                <a:latin typeface="Arial" charset="0"/>
                <a:ea typeface="굴림" pitchFamily="34" charset="-127"/>
              </a:rPr>
              <a:t>it is ruder than a question, threatens face, distract from the problem solving </a:t>
            </a:r>
          </a:p>
          <a:p>
            <a:r>
              <a:rPr lang="en-US" altLang="ko-KR" smtClean="0">
                <a:latin typeface="Arial" charset="0"/>
                <a:ea typeface="굴림" pitchFamily="34" charset="-127"/>
              </a:rPr>
              <a:t>and result in fewer new ideas or justifications.</a:t>
            </a:r>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 In short, social metacognition and face might affect the micro-creativity processes of new ideas and justifications. Specifically, I expect both questions and disagreements to provoke more new ideas and justifications.  </a:t>
            </a:r>
          </a:p>
          <a:p>
            <a:r>
              <a:rPr lang="en-US" altLang="ko-KR" smtClean="0">
                <a:latin typeface="Arial" charset="0"/>
                <a:ea typeface="굴림" pitchFamily="34" charset="-127"/>
              </a:rPr>
              <a:t>From the face research however, disagreements can have opposite effects depending on their type. </a:t>
            </a:r>
          </a:p>
          <a:p>
            <a:r>
              <a:rPr lang="en-US" altLang="ko-KR" smtClean="0">
                <a:latin typeface="Arial" charset="0"/>
                <a:ea typeface="굴림" pitchFamily="34" charset="-127"/>
              </a:rPr>
              <a:t>Polite disagreements are expected to facilitate new ideas and justifications.  </a:t>
            </a:r>
          </a:p>
          <a:p>
            <a:r>
              <a:rPr lang="en-US" altLang="ko-KR" smtClean="0">
                <a:latin typeface="Arial" charset="0"/>
                <a:ea typeface="굴림" pitchFamily="34" charset="-127"/>
              </a:rPr>
              <a:t>However, rude disagreements are likely to reduce subsequent new ideas and justifications.  </a:t>
            </a:r>
          </a:p>
          <a:p>
            <a:r>
              <a:rPr lang="en-US" altLang="ko-KR" smtClean="0">
                <a:latin typeface="Arial" charset="0"/>
                <a:ea typeface="굴림" pitchFamily="34" charset="-127"/>
              </a:rPr>
              <a:t>People who are agreeing excessively when they can disagree are withholding new ideas or justifications.  </a:t>
            </a:r>
          </a:p>
          <a:p>
            <a:r>
              <a:rPr lang="en-US" altLang="ko-KR" smtClean="0">
                <a:latin typeface="Arial" charset="0"/>
                <a:ea typeface="굴림" pitchFamily="34" charset="-127"/>
              </a:rPr>
              <a:t>And commands are ruder than questions, so they might distract people who would otherwise share their ideas or justifications.</a:t>
            </a:r>
          </a:p>
          <a:p>
            <a:r>
              <a:rPr lang="en-US" altLang="ko-KR" smtClean="0">
                <a:latin typeface="Arial" charset="0"/>
                <a:ea typeface="굴림" pitchFamily="34" charset="-127"/>
              </a:rPr>
              <a:t>I also controlled for many student characteristics like mid-year algebra grade, peer friendship, gender, and race. </a:t>
            </a:r>
          </a:p>
          <a:p>
            <a:r>
              <a:rPr lang="en-US" altLang="ko-KR" smtClean="0">
                <a:latin typeface="Arial" charset="0"/>
                <a:ea typeface="굴림" pitchFamily="34" charset="-127"/>
              </a:rPr>
              <a:t>I control for them both at the individual level and at the group level.</a:t>
            </a:r>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17FF34B-9390-4623-9FB7-5C0E7815C267}" type="slidenum">
              <a:rPr lang="zh-TW" altLang="en-US" smtClean="0">
                <a:latin typeface="Arial" charset="0"/>
              </a:rPr>
              <a:pPr/>
              <a:t>14</a:t>
            </a:fld>
            <a:endParaRPr lang="en-US" altLang="zh-TW" smtClean="0">
              <a:latin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r>
              <a:rPr lang="en-US" altLang="ko-KR" b="1" smtClean="0">
                <a:latin typeface="Arial" charset="0"/>
                <a:ea typeface="굴림" pitchFamily="34" charset="-127"/>
              </a:rPr>
              <a:t>To collect data for testing these hypotheses</a:t>
            </a:r>
            <a:r>
              <a:rPr lang="en-US" altLang="ko-KR" smtClean="0">
                <a:latin typeface="Arial" charset="0"/>
                <a:ea typeface="굴림" pitchFamily="34" charset="-127"/>
              </a:rPr>
              <a:t>, I videotaped 84 9th grade students working in groups of 4. </a:t>
            </a:r>
          </a:p>
          <a:p>
            <a:pPr eaLnBrk="1" hangingPunct="1"/>
            <a:r>
              <a:rPr lang="en-US" altLang="ko-KR" smtClean="0">
                <a:latin typeface="Arial" charset="0"/>
                <a:ea typeface="굴림" pitchFamily="34" charset="-127"/>
              </a:rPr>
              <a:t>They were of average ability, </a:t>
            </a:r>
          </a:p>
          <a:p>
            <a:pPr eaLnBrk="1" hangingPunct="1"/>
            <a:r>
              <a:rPr lang="en-US" altLang="ko-KR" smtClean="0">
                <a:latin typeface="Arial" charset="0"/>
                <a:ea typeface="굴림" pitchFamily="34" charset="-127"/>
              </a:rPr>
              <a:t>and they spent 30 minutes working on the texting problem mentioned earlier. </a:t>
            </a:r>
          </a:p>
          <a:p>
            <a:pPr eaLnBrk="1" hangingPunct="1"/>
            <a:r>
              <a:rPr lang="en-US" altLang="ko-KR" smtClean="0">
                <a:latin typeface="Arial" charset="0"/>
                <a:ea typeface="굴림" pitchFamily="34" charset="-127"/>
              </a:rPr>
              <a:t>The groups of students were not friends </a:t>
            </a:r>
          </a:p>
          <a:p>
            <a:pPr eaLnBrk="1" hangingPunct="1"/>
            <a:r>
              <a:rPr lang="en-US" altLang="ko-KR" smtClean="0">
                <a:latin typeface="Arial" charset="0"/>
                <a:ea typeface="굴림" pitchFamily="34" charset="-127"/>
              </a:rPr>
              <a:t>and had no group work preparation. </a:t>
            </a:r>
          </a:p>
          <a:p>
            <a:pPr eaLnBrk="1" hangingPunct="1"/>
            <a:r>
              <a:rPr lang="en-US" altLang="ko-KR" smtClean="0">
                <a:latin typeface="Arial" charset="0"/>
                <a:ea typeface="굴림" pitchFamily="34" charset="-127"/>
              </a:rPr>
              <a:t>This was the first day of group work, </a:t>
            </a:r>
          </a:p>
          <a:p>
            <a:pPr eaLnBrk="1" hangingPunct="1"/>
            <a:r>
              <a:rPr lang="en-US" altLang="ko-KR" smtClean="0">
                <a:latin typeface="Arial" charset="0"/>
                <a:ea typeface="굴림" pitchFamily="34" charset="-127"/>
              </a:rPr>
              <a:t>and also the first day of the unit on 2-variable algebraic equations.  </a:t>
            </a:r>
          </a:p>
          <a:p>
            <a:pPr eaLnBrk="1" hangingPunct="1"/>
            <a:r>
              <a:rPr lang="en-US" altLang="ko-KR" smtClean="0">
                <a:latin typeface="Arial" charset="0"/>
                <a:ea typeface="굴림" pitchFamily="34" charset="-127"/>
              </a:rPr>
              <a:t>Two research assistants coded each turn of talk, </a:t>
            </a:r>
          </a:p>
          <a:p>
            <a:pPr eaLnBrk="1" hangingPunct="1"/>
            <a:r>
              <a:rPr lang="en-US" altLang="ko-KR" smtClean="0">
                <a:latin typeface="Arial" charset="0"/>
                <a:ea typeface="굴림" pitchFamily="34" charset="-127"/>
              </a:rPr>
              <a:t>and I tested the inter-rater reliability with Krippendorf's alpha. </a:t>
            </a:r>
            <a:endParaRPr lang="zh-TW"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Consider a conversation segment. Jay says "a hundred eighty dollars." </a:t>
            </a:r>
          </a:p>
          <a:p>
            <a:r>
              <a:rPr lang="en-US" altLang="ko-KR" smtClean="0">
                <a:latin typeface="Arial" charset="0"/>
                <a:ea typeface="굴림" pitchFamily="34" charset="-127"/>
              </a:rPr>
              <a:t>Then, Ben says, "If I multiply by ten cents, don’t I get a hundred and eighty cents?" </a:t>
            </a:r>
          </a:p>
          <a:p>
            <a:r>
              <a:rPr lang="en-US" altLang="ko-KR" smtClean="0">
                <a:latin typeface="Arial" charset="0"/>
                <a:ea typeface="굴림" pitchFamily="34" charset="-127"/>
              </a:rPr>
              <a:t>Ben is doing at least five things at the same time. </a:t>
            </a:r>
          </a:p>
          <a:p>
            <a:r>
              <a:rPr lang="en-US" altLang="ko-KR" smtClean="0">
                <a:latin typeface="Arial" charset="0"/>
                <a:ea typeface="굴림" pitchFamily="34" charset="-127"/>
              </a:rPr>
              <a:t>He disagrees politely, gives new information, gives correct information, justifies it, and asks a question to invite further participation. </a:t>
            </a:r>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r>
              <a:rPr lang="en-US" altLang="ko-KR" b="1" smtClean="0">
                <a:latin typeface="Arial" charset="0"/>
                <a:ea typeface="굴림" pitchFamily="34" charset="-127"/>
              </a:rPr>
              <a:t>My multi-dimensional coding</a:t>
            </a:r>
            <a:r>
              <a:rPr lang="en-US" altLang="ko-KR" smtClean="0">
                <a:latin typeface="Arial" charset="0"/>
                <a:ea typeface="굴림" pitchFamily="34" charset="-127"/>
              </a:rPr>
              <a:t> captures these five dimensions: </a:t>
            </a:r>
          </a:p>
          <a:p>
            <a:r>
              <a:rPr lang="en-US" altLang="ko-KR" smtClean="0">
                <a:latin typeface="Arial" charset="0"/>
                <a:ea typeface="굴림" pitchFamily="34" charset="-127"/>
              </a:rPr>
              <a:t>evaluation of the previous action, knowledge content, validity, justification, and invitation to participate.  </a:t>
            </a:r>
          </a:p>
          <a:p>
            <a:r>
              <a:rPr lang="en-US" altLang="ko-KR" smtClean="0">
                <a:latin typeface="Arial" charset="0"/>
                <a:ea typeface="굴림" pitchFamily="34" charset="-127"/>
              </a:rPr>
              <a:t>	At each turn, a speaker can choose to agree ("yes"), be neutral ("let me think about that for a moment"), ignore it [look at watch] "Say, isn't it time for dinner, yet?" or disagree as discussed earlier.  </a:t>
            </a:r>
          </a:p>
          <a:p>
            <a:r>
              <a:rPr lang="en-US" altLang="ko-KR" smtClean="0">
                <a:latin typeface="Arial" charset="0"/>
                <a:ea typeface="굴림" pitchFamily="34" charset="-127"/>
              </a:rPr>
              <a:t>	Furthermore, the knowledge content can be new information, repetition of old information, or null content, such as "hmmm." </a:t>
            </a:r>
          </a:p>
          <a:p>
            <a:r>
              <a:rPr lang="en-US" altLang="ko-KR" smtClean="0">
                <a:latin typeface="Arial" charset="0"/>
                <a:ea typeface="굴림" pitchFamily="34" charset="-127"/>
              </a:rPr>
              <a:t>	If there is information related to the problem, it can be judged right or wrong, justified or not. </a:t>
            </a:r>
          </a:p>
          <a:p>
            <a:r>
              <a:rPr lang="en-US" altLang="ko-KR" smtClean="0">
                <a:latin typeface="Arial" charset="0"/>
                <a:ea typeface="굴림" pitchFamily="34" charset="-127"/>
              </a:rPr>
              <a:t>	Lastly, it can be a command, question, or statement.</a:t>
            </a:r>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To increase the precision of our content analysis, I use decision trees for each dimension.  </a:t>
            </a:r>
          </a:p>
          <a:p>
            <a:r>
              <a:rPr lang="en-US" altLang="ko-KR" smtClean="0">
                <a:latin typeface="Arial" charset="0"/>
                <a:ea typeface="굴림" pitchFamily="34" charset="-127"/>
              </a:rPr>
              <a:t>Our general principle is to minimize the number of coding decisions to increase inter-coder reliability.  </a:t>
            </a:r>
          </a:p>
          <a:p>
            <a:r>
              <a:rPr lang="en-US" altLang="ko-KR" smtClean="0">
                <a:latin typeface="Arial" charset="0"/>
                <a:ea typeface="굴림" pitchFamily="34" charset="-127"/>
              </a:rPr>
              <a:t>This also has the side benefit of saving us time and money.</a:t>
            </a:r>
          </a:p>
          <a:p>
            <a:r>
              <a:rPr lang="en-US" altLang="ko-KR" smtClean="0">
                <a:latin typeface="Arial" charset="0"/>
                <a:ea typeface="굴림" pitchFamily="34" charset="-127"/>
              </a:rPr>
              <a:t>	Here are two ways of doing this.  </a:t>
            </a:r>
          </a:p>
          <a:p>
            <a:r>
              <a:rPr lang="en-US" altLang="ko-KR" smtClean="0">
                <a:latin typeface="Arial" charset="0"/>
                <a:ea typeface="굴림" pitchFamily="34" charset="-127"/>
              </a:rPr>
              <a:t>First, minimize the depth of the decision tree.  </a:t>
            </a:r>
          </a:p>
          <a:p>
            <a:r>
              <a:rPr lang="en-US" altLang="ko-KR" smtClean="0">
                <a:latin typeface="Arial" charset="0"/>
                <a:ea typeface="굴림" pitchFamily="34" charset="-127"/>
              </a:rPr>
              <a:t>Organize the questions so that I make the maximum number of questions that I have to answer to code a conversation turn as small as possible. </a:t>
            </a:r>
          </a:p>
          <a:p>
            <a:r>
              <a:rPr lang="en-US" altLang="ko-KR" smtClean="0">
                <a:latin typeface="Arial" charset="0"/>
                <a:ea typeface="굴림" pitchFamily="34" charset="-127"/>
              </a:rPr>
              <a:t>The more decisions I need to make for a single code, the more likely I will make a mistake.</a:t>
            </a:r>
          </a:p>
          <a:p>
            <a:r>
              <a:rPr lang="en-US" altLang="ko-KR" smtClean="0">
                <a:latin typeface="Arial" charset="0"/>
                <a:ea typeface="굴림" pitchFamily="34" charset="-127"/>
              </a:rPr>
              <a:t>	Second, put likely codes near the top of the decision tree, </a:t>
            </a:r>
          </a:p>
          <a:p>
            <a:r>
              <a:rPr lang="en-US" altLang="ko-KR" smtClean="0">
                <a:latin typeface="Arial" charset="0"/>
                <a:ea typeface="굴림" pitchFamily="34" charset="-127"/>
              </a:rPr>
              <a:t> that research assistants do not need to go through much of the decision tree most of the time.</a:t>
            </a:r>
          </a:p>
          <a:p>
            <a:r>
              <a:rPr lang="en-US" altLang="ko-KR" smtClean="0">
                <a:latin typeface="Arial" charset="0"/>
                <a:ea typeface="굴림" pitchFamily="34" charset="-127"/>
              </a:rPr>
              <a:t>	This decision tree for commands, questions, and statements is based on Labov and Tsui.  </a:t>
            </a:r>
          </a:p>
          <a:p>
            <a:r>
              <a:rPr lang="en-US" altLang="ko-KR" smtClean="0">
                <a:latin typeface="Arial" charset="0"/>
                <a:ea typeface="굴림" pitchFamily="34" charset="-127"/>
              </a:rPr>
              <a:t>I have decision trees for each of the five dimensions.</a:t>
            </a:r>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To get a sense of the different possible combinations of coded talk, consider the following example. Fay says, "Do ten times eighteen."  </a:t>
            </a:r>
          </a:p>
          <a:p>
            <a:r>
              <a:rPr lang="en-US" altLang="ko-KR" smtClean="0">
                <a:latin typeface="Arial" charset="0"/>
                <a:ea typeface="굴림" pitchFamily="34" charset="-127"/>
              </a:rPr>
              <a:t>She starts a different topic, gives new information, gives correct information, does not justify it, and uses a command. </a:t>
            </a:r>
          </a:p>
          <a:p>
            <a:r>
              <a:rPr lang="en-US" altLang="ko-KR" smtClean="0">
                <a:latin typeface="Arial" charset="0"/>
                <a:ea typeface="굴림" pitchFamily="34" charset="-127"/>
              </a:rPr>
              <a:t>Next, Ben says “ten times eighteen is.” </a:t>
            </a:r>
          </a:p>
          <a:p>
            <a:r>
              <a:rPr lang="en-US" altLang="ko-KR" smtClean="0">
                <a:latin typeface="Arial" charset="0"/>
                <a:ea typeface="굴림" pitchFamily="34" charset="-127"/>
              </a:rPr>
              <a:t>Ben agrees with Fay, repeats what she says, the information is correct. </a:t>
            </a:r>
          </a:p>
          <a:p>
            <a:r>
              <a:rPr lang="en-US" altLang="ko-KR" smtClean="0">
                <a:latin typeface="Arial" charset="0"/>
                <a:ea typeface="굴림" pitchFamily="34" charset="-127"/>
              </a:rPr>
              <a:t>He does not justify it and it is in the form of a statement.</a:t>
            </a:r>
          </a:p>
          <a:p>
            <a:r>
              <a:rPr lang="en-US" altLang="ko-KR" smtClean="0">
                <a:latin typeface="Arial" charset="0"/>
                <a:ea typeface="굴림" pitchFamily="34" charset="-127"/>
              </a:rPr>
              <a:t>	Similarly, I can code each conversation turn along these dimensions.  </a:t>
            </a:r>
          </a:p>
          <a:p>
            <a:r>
              <a:rPr lang="en-US" altLang="ko-KR" smtClean="0">
                <a:latin typeface="Arial" charset="0"/>
                <a:ea typeface="굴림" pitchFamily="34" charset="-127"/>
              </a:rPr>
              <a:t>So I get a data set with observations along each row of a speaker turn and variables in each column.</a:t>
            </a:r>
          </a:p>
          <a:p>
            <a:r>
              <a:rPr lang="en-US" altLang="ko-KR" smtClean="0">
                <a:latin typeface="Arial" charset="0"/>
                <a:ea typeface="굴림" pitchFamily="34" charset="-127"/>
              </a:rPr>
              <a:t>	Other student variables and group variables were also added at each turn. </a:t>
            </a:r>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I have hypotheses and I have data, </a:t>
            </a:r>
          </a:p>
          <a:p>
            <a:r>
              <a:rPr lang="en-US" altLang="ko-KR" smtClean="0">
                <a:latin typeface="Arial" charset="0"/>
                <a:ea typeface="굴림" pitchFamily="34" charset="-127"/>
              </a:rPr>
              <a:t>so when I was a graduate student, I asked a statistician, "how do I do this?"</a:t>
            </a:r>
            <a:r>
              <a:rPr lang="en-US" altLang="ko-KR" i="1" smtClean="0">
                <a:latin typeface="Arial" charset="0"/>
                <a:ea typeface="굴림" pitchFamily="34" charset="-127"/>
              </a:rPr>
              <a:t> </a:t>
            </a:r>
            <a:r>
              <a:rPr lang="en-US" altLang="ko-KR" smtClean="0">
                <a:latin typeface="Arial" charset="0"/>
                <a:ea typeface="굴림" pitchFamily="34" charset="-127"/>
              </a:rPr>
              <a:t> </a:t>
            </a:r>
          </a:p>
          <a:p>
            <a:r>
              <a:rPr lang="en-US" altLang="ko-KR" smtClean="0">
                <a:latin typeface="Arial" charset="0"/>
                <a:ea typeface="굴림" pitchFamily="34" charset="-127"/>
              </a:rPr>
              <a:t>He thought about it [cock head, rub chin with hand for 3 seconds], </a:t>
            </a:r>
          </a:p>
          <a:p>
            <a:r>
              <a:rPr lang="en-US" altLang="ko-KR" smtClean="0">
                <a:latin typeface="Arial" charset="0"/>
                <a:ea typeface="굴림" pitchFamily="34" charset="-127"/>
              </a:rPr>
              <a:t>and said, "Ming, you might want to do a qualitative dissertation."</a:t>
            </a:r>
            <a:r>
              <a:rPr lang="en-US" altLang="ko-KR" i="1" smtClean="0">
                <a:latin typeface="Arial" charset="0"/>
                <a:ea typeface="굴림" pitchFamily="34" charset="-127"/>
              </a:rPr>
              <a:t>  </a:t>
            </a:r>
            <a:endParaRPr lang="en-US" altLang="ko-KR" smtClean="0">
              <a:latin typeface="Arial" charset="0"/>
              <a:ea typeface="굴림" pitchFamily="34" charset="-127"/>
            </a:endParaRPr>
          </a:p>
          <a:p>
            <a:r>
              <a:rPr lang="en-US" altLang="ko-KR" smtClean="0">
                <a:latin typeface="Arial" charset="0"/>
                <a:ea typeface="굴림" pitchFamily="34" charset="-127"/>
              </a:rPr>
              <a:t>As other statisticians would later confirm, </a:t>
            </a:r>
          </a:p>
          <a:p>
            <a:r>
              <a:rPr lang="en-US" altLang="ko-KR" smtClean="0">
                <a:latin typeface="Arial" charset="0"/>
                <a:ea typeface="굴림" pitchFamily="34" charset="-127"/>
              </a:rPr>
              <a:t>there are four major types of difficulties with doing a statistical analysis of processes: </a:t>
            </a:r>
          </a:p>
          <a:p>
            <a:r>
              <a:rPr lang="en-US" altLang="ko-KR" smtClean="0">
                <a:latin typeface="Arial" charset="0"/>
                <a:ea typeface="굴림" pitchFamily="34" charset="-127"/>
              </a:rPr>
              <a:t>involving Time, Outcomes, Explanatory variables, and the Data set.</a:t>
            </a:r>
          </a:p>
          <a:p>
            <a:r>
              <a:rPr lang="en-US" altLang="ko-KR" smtClean="0">
                <a:latin typeface="Arial" charset="0"/>
                <a:ea typeface="굴림" pitchFamily="34" charset="-127"/>
              </a:rPr>
              <a:t>So, I did do a qualitative dissertation, got my PhD, </a:t>
            </a:r>
          </a:p>
          <a:p>
            <a:r>
              <a:rPr lang="en-US" altLang="ko-KR" smtClean="0">
                <a:latin typeface="Arial" charset="0"/>
                <a:ea typeface="굴림" pitchFamily="34" charset="-127"/>
              </a:rPr>
              <a:t>and eventually solved all of these problems by inventing statistical discourse analysis. </a:t>
            </a:r>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Let’s begin with an algebra problem. </a:t>
            </a:r>
          </a:p>
          <a:p>
            <a:r>
              <a:rPr lang="en-US" altLang="ko-KR" smtClean="0">
                <a:latin typeface="Arial" charset="0"/>
                <a:ea typeface="굴림" pitchFamily="34" charset="-127"/>
              </a:rPr>
              <a:t>…</a:t>
            </a:r>
          </a:p>
          <a:p>
            <a:r>
              <a:rPr lang="en-US" altLang="ko-KR" smtClean="0">
                <a:latin typeface="Arial" charset="0"/>
                <a:ea typeface="굴림" pitchFamily="34" charset="-127"/>
              </a:rPr>
              <a:t>Many students learning algebra find this problem very difficult. </a:t>
            </a:r>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Let us go through the difficulties, one at a time.  </a:t>
            </a:r>
          </a:p>
          <a:p>
            <a:r>
              <a:rPr lang="en-US" altLang="ko-KR" smtClean="0">
                <a:latin typeface="Arial" charset="0"/>
                <a:ea typeface="굴림" pitchFamily="34" charset="-127"/>
              </a:rPr>
              <a:t>In a group problem solving session, people’s behavior at the beginning might be very different from the very end, </a:t>
            </a:r>
          </a:p>
          <a:p>
            <a:r>
              <a:rPr lang="en-US" altLang="ko-KR" smtClean="0">
                <a:latin typeface="Arial" charset="0"/>
                <a:ea typeface="굴림" pitchFamily="34" charset="-127"/>
              </a:rPr>
              <a:t>so there could be differences across time periods.  </a:t>
            </a:r>
          </a:p>
          <a:p>
            <a:r>
              <a:rPr lang="en-US" altLang="ko-KR" smtClean="0">
                <a:latin typeface="Arial" charset="0"/>
                <a:ea typeface="굴림" pitchFamily="34" charset="-127"/>
              </a:rPr>
              <a:t>Statistically, this would mean that behaviors in the same time period are more similar to one another than behaviors in different time periods, </a:t>
            </a:r>
          </a:p>
          <a:p>
            <a:r>
              <a:rPr lang="en-US" altLang="ko-KR" smtClean="0">
                <a:latin typeface="Arial" charset="0"/>
                <a:ea typeface="굴림" pitchFamily="34" charset="-127"/>
              </a:rPr>
              <a:t>so I need to model that. </a:t>
            </a:r>
          </a:p>
          <a:p>
            <a:r>
              <a:rPr lang="en-US" altLang="ko-KR" smtClean="0">
                <a:latin typeface="Arial" charset="0"/>
                <a:ea typeface="굴림" pitchFamily="34" charset="-127"/>
              </a:rPr>
              <a:t>Secondly, most statistics have an independence assumption. </a:t>
            </a:r>
          </a:p>
          <a:p>
            <a:r>
              <a:rPr lang="en-US" altLang="ko-KR" smtClean="0">
                <a:latin typeface="Arial" charset="0"/>
                <a:ea typeface="굴림" pitchFamily="34" charset="-127"/>
              </a:rPr>
              <a:t>For example, when a million students take an SAT exam, </a:t>
            </a:r>
          </a:p>
          <a:p>
            <a:r>
              <a:rPr lang="en-US" altLang="ko-KR" smtClean="0">
                <a:latin typeface="Arial" charset="0"/>
                <a:ea typeface="굴림" pitchFamily="34" charset="-127"/>
              </a:rPr>
              <a:t>we assume that there’s no cheating and that each student’s test score is unrelated to other students’ scores.  </a:t>
            </a:r>
          </a:p>
          <a:p>
            <a:r>
              <a:rPr lang="en-US" altLang="ko-KR" smtClean="0">
                <a:latin typeface="Arial" charset="0"/>
                <a:ea typeface="굴림" pitchFamily="34" charset="-127"/>
              </a:rPr>
              <a:t>In a conversation however, what I say is likely to affect what you say next.  </a:t>
            </a:r>
          </a:p>
          <a:p>
            <a:r>
              <a:rPr lang="en-US" altLang="ko-KR" smtClean="0">
                <a:latin typeface="Arial" charset="0"/>
                <a:ea typeface="굴림" pitchFamily="34" charset="-127"/>
              </a:rPr>
              <a:t>This link between adjacent conversation turns can cause serial correlation of errors.</a:t>
            </a:r>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a:lnSpc>
                <a:spcPct val="90000"/>
              </a:lnSpc>
            </a:pPr>
            <a:r>
              <a:rPr lang="en-US" altLang="ko-KR" sz="1000" smtClean="0">
                <a:latin typeface="Arial" charset="0"/>
                <a:ea typeface="굴림" pitchFamily="34" charset="-127"/>
              </a:rPr>
              <a:t>For the time periods, I have to first identify when they occur.  </a:t>
            </a:r>
          </a:p>
          <a:p>
            <a:pPr>
              <a:lnSpc>
                <a:spcPct val="90000"/>
              </a:lnSpc>
            </a:pPr>
            <a:r>
              <a:rPr lang="en-US" altLang="ko-KR" sz="1000" smtClean="0">
                <a:latin typeface="Arial" charset="0"/>
                <a:ea typeface="굴림" pitchFamily="34" charset="-127"/>
              </a:rPr>
              <a:t>To do this, I use a breakpoint analysis. I look for critical events that radically change the sequence of interactions.  Furthermore, I do so statistically. I test all possible combinations of breakpoints.  </a:t>
            </a:r>
          </a:p>
          <a:p>
            <a:pPr>
              <a:lnSpc>
                <a:spcPct val="90000"/>
              </a:lnSpc>
            </a:pPr>
            <a:r>
              <a:rPr lang="en-US" altLang="ko-KR" sz="1000" smtClean="0">
                <a:latin typeface="Arial" charset="0"/>
                <a:ea typeface="굴림" pitchFamily="34" charset="-127"/>
              </a:rPr>
              <a:t>So, let’s say this is one group’s conversation [hold hands far apart]. </a:t>
            </a:r>
          </a:p>
          <a:p>
            <a:pPr>
              <a:lnSpc>
                <a:spcPct val="90000"/>
              </a:lnSpc>
            </a:pPr>
            <a:r>
              <a:rPr lang="en-US" altLang="ko-KR" sz="1000" smtClean="0">
                <a:latin typeface="Arial" charset="0"/>
                <a:ea typeface="굴림" pitchFamily="34" charset="-127"/>
              </a:rPr>
              <a:t>First, I run a statistical model testing if the breakpoint is here. </a:t>
            </a:r>
          </a:p>
          <a:p>
            <a:pPr>
              <a:lnSpc>
                <a:spcPct val="90000"/>
              </a:lnSpc>
            </a:pPr>
            <a:r>
              <a:rPr lang="en-US" altLang="ko-KR" sz="1000" smtClean="0">
                <a:latin typeface="Arial" charset="0"/>
                <a:ea typeface="굴림" pitchFamily="34" charset="-127"/>
              </a:rPr>
              <a:t>Then, I run another statistical model testing if the breakpoint is here, then here, then here, and so on all the way to the end of the conversation.  </a:t>
            </a:r>
          </a:p>
          <a:p>
            <a:pPr>
              <a:lnSpc>
                <a:spcPct val="90000"/>
              </a:lnSpc>
            </a:pPr>
            <a:r>
              <a:rPr lang="en-US" altLang="ko-KR" sz="1000" smtClean="0">
                <a:latin typeface="Arial" charset="0"/>
                <a:ea typeface="굴림" pitchFamily="34" charset="-127"/>
              </a:rPr>
              <a:t>That is for one breakpoint.  </a:t>
            </a:r>
          </a:p>
          <a:p>
            <a:pPr>
              <a:lnSpc>
                <a:spcPct val="90000"/>
              </a:lnSpc>
            </a:pPr>
            <a:r>
              <a:rPr lang="en-US" altLang="ko-KR" sz="1000" smtClean="0">
                <a:latin typeface="Arial" charset="0"/>
                <a:ea typeface="굴림" pitchFamily="34" charset="-127"/>
              </a:rPr>
              <a:t>Next, I try it for all possible combinations of pairs of breakpoints. </a:t>
            </a:r>
          </a:p>
          <a:p>
            <a:pPr>
              <a:lnSpc>
                <a:spcPct val="90000"/>
              </a:lnSpc>
            </a:pPr>
            <a:r>
              <a:rPr lang="en-US" altLang="ko-KR" sz="1000" smtClean="0">
                <a:latin typeface="Arial" charset="0"/>
                <a:ea typeface="굴림" pitchFamily="34" charset="-127"/>
              </a:rPr>
              <a:t>Then, for combinations of 3 breakpoints, all the way up to 6 breakpoints.  </a:t>
            </a:r>
          </a:p>
          <a:p>
            <a:pPr>
              <a:lnSpc>
                <a:spcPct val="90000"/>
              </a:lnSpc>
            </a:pPr>
            <a:r>
              <a:rPr lang="en-US" altLang="ko-KR" sz="1000" smtClean="0">
                <a:latin typeface="Arial" charset="0"/>
                <a:ea typeface="굴림" pitchFamily="34" charset="-127"/>
              </a:rPr>
              <a:t>I can’t do 7 or more breakpoints with the current micro-computer technology because it would take over a year, just for the breakpoint analysis. </a:t>
            </a:r>
          </a:p>
          <a:p>
            <a:pPr>
              <a:lnSpc>
                <a:spcPct val="90000"/>
              </a:lnSpc>
            </a:pPr>
            <a:r>
              <a:rPr lang="en-US" altLang="ko-KR" sz="1000" smtClean="0">
                <a:latin typeface="Arial" charset="0"/>
                <a:ea typeface="굴림" pitchFamily="34" charset="-127"/>
              </a:rPr>
              <a:t>For each statistical model of a set of breakpoints, I compute the Bayesian information criterion.  </a:t>
            </a:r>
          </a:p>
          <a:p>
            <a:pPr>
              <a:lnSpc>
                <a:spcPct val="90000"/>
              </a:lnSpc>
            </a:pPr>
            <a:r>
              <a:rPr lang="en-US" altLang="ko-KR" sz="1000" smtClean="0">
                <a:latin typeface="Arial" charset="0"/>
                <a:ea typeface="굴림" pitchFamily="34" charset="-127"/>
              </a:rPr>
              <a:t>The model with the smallest Bayesian information criterion explains most of the differences with the fewest number of breakpoints.</a:t>
            </a:r>
          </a:p>
          <a:p>
            <a:pPr>
              <a:lnSpc>
                <a:spcPct val="90000"/>
              </a:lnSpc>
            </a:pPr>
            <a:r>
              <a:rPr lang="en-US" altLang="ko-KR" sz="1000" smtClean="0">
                <a:latin typeface="Arial" charset="0"/>
                <a:ea typeface="굴림" pitchFamily="34" charset="-127"/>
              </a:rPr>
              <a:t>	Once I have these breakpoints, I use them to divide each conversation into different time periods.</a:t>
            </a:r>
          </a:p>
          <a:p>
            <a:pPr>
              <a:lnSpc>
                <a:spcPct val="90000"/>
              </a:lnSpc>
            </a:pPr>
            <a:r>
              <a:rPr lang="en-US" altLang="ko-KR" sz="1000" smtClean="0">
                <a:latin typeface="Arial" charset="0"/>
                <a:ea typeface="굴림" pitchFamily="34" charset="-127"/>
              </a:rPr>
              <a:t>	I do this for each group’s conversation.</a:t>
            </a:r>
            <a:endParaRPr lang="en-US" sz="100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For example, this group had 4 breakpoints [1, 2, 3, 4] and 5 time periods [1, 2, 3, 4, 5], </a:t>
            </a:r>
          </a:p>
          <a:p>
            <a:r>
              <a:rPr lang="en-US" altLang="ko-KR" smtClean="0">
                <a:latin typeface="Arial" charset="0"/>
                <a:ea typeface="굴림" pitchFamily="34" charset="-127"/>
              </a:rPr>
              <a:t>starting with a lot of new ideas, very few here, some more new ideas here, very few here, </a:t>
            </a:r>
          </a:p>
          <a:p>
            <a:r>
              <a:rPr lang="en-US" altLang="ko-KR" smtClean="0">
                <a:latin typeface="Arial" charset="0"/>
                <a:ea typeface="굴림" pitchFamily="34" charset="-127"/>
              </a:rPr>
              <a:t>and finally had a few new ideas here to solve the problem correctly.</a:t>
            </a:r>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Once I have the time periods, </a:t>
            </a:r>
          </a:p>
          <a:p>
            <a:r>
              <a:rPr lang="en-US" altLang="ko-KR" smtClean="0">
                <a:latin typeface="Arial" charset="0"/>
                <a:ea typeface="굴림" pitchFamily="34" charset="-127"/>
              </a:rPr>
              <a:t>I model them as a separate level in a multilevel analysis, </a:t>
            </a:r>
          </a:p>
          <a:p>
            <a:r>
              <a:rPr lang="en-US" altLang="ko-KR" smtClean="0">
                <a:latin typeface="Arial" charset="0"/>
                <a:ea typeface="굴림" pitchFamily="34" charset="-127"/>
              </a:rPr>
              <a:t>also known as hierarchical linear modeling.  </a:t>
            </a:r>
          </a:p>
          <a:p>
            <a:r>
              <a:rPr lang="en-US" altLang="ko-KR" smtClean="0">
                <a:latin typeface="Arial" charset="0"/>
                <a:ea typeface="굴림" pitchFamily="34" charset="-127"/>
              </a:rPr>
              <a:t>So, I have a conversation turn level and a time period level.</a:t>
            </a:r>
          </a:p>
          <a:p>
            <a:r>
              <a:rPr lang="en-US" altLang="ko-KR" smtClean="0">
                <a:latin typeface="Arial" charset="0"/>
                <a:ea typeface="굴림" pitchFamily="34" charset="-127"/>
              </a:rPr>
              <a:t>	For the serial correlation, I test if it exists with Q-statistics. </a:t>
            </a:r>
          </a:p>
          <a:p>
            <a:r>
              <a:rPr lang="en-US" altLang="ko-KR" smtClean="0">
                <a:latin typeface="Arial" charset="0"/>
                <a:ea typeface="굴림" pitchFamily="34" charset="-127"/>
              </a:rPr>
              <a:t>If it does exist, I model it with lag outcome variables, such as Justification in the previous turn.</a:t>
            </a:r>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Next, there are potential difficulties in analyzing the outcomes.  </a:t>
            </a:r>
          </a:p>
          <a:p>
            <a:r>
              <a:rPr lang="en-US" altLang="ko-KR" smtClean="0">
                <a:latin typeface="Arial" charset="0"/>
                <a:ea typeface="굴림" pitchFamily="34" charset="-127"/>
              </a:rPr>
              <a:t>In our content analysis, I use discrete outcomes.  </a:t>
            </a:r>
          </a:p>
          <a:p>
            <a:r>
              <a:rPr lang="en-US" altLang="ko-KR" smtClean="0">
                <a:latin typeface="Arial" charset="0"/>
                <a:ea typeface="굴림" pitchFamily="34" charset="-127"/>
              </a:rPr>
              <a:t>Does this conversation turn have a justification? Yes or No?</a:t>
            </a:r>
          </a:p>
          <a:p>
            <a:r>
              <a:rPr lang="en-US" altLang="ko-KR" smtClean="0">
                <a:latin typeface="Arial" charset="0"/>
                <a:ea typeface="굴림" pitchFamily="34" charset="-127"/>
              </a:rPr>
              <a:t>Secondly, I have multiple outcomes that I are modeling simultaneously, new idea and justification</a:t>
            </a:r>
          </a:p>
          <a:p>
            <a:r>
              <a:rPr lang="en-US" altLang="ko-KR" smtClean="0">
                <a:latin typeface="Arial" charset="0"/>
                <a:ea typeface="굴림" pitchFamily="34" charset="-127"/>
              </a:rPr>
              <a:t>Logit and Probit are standard statistical strategies for modeling discrete outcomes.</a:t>
            </a:r>
          </a:p>
          <a:p>
            <a:r>
              <a:rPr lang="en-US" altLang="ko-KR" smtClean="0">
                <a:latin typeface="Arial" charset="0"/>
                <a:ea typeface="굴림" pitchFamily="34" charset="-127"/>
              </a:rPr>
              <a:t>To model multiple outcomes, </a:t>
            </a:r>
          </a:p>
          <a:p>
            <a:r>
              <a:rPr lang="en-US" altLang="ko-KR" smtClean="0">
                <a:latin typeface="Arial" charset="0"/>
                <a:ea typeface="굴림" pitchFamily="34" charset="-127"/>
              </a:rPr>
              <a:t>I use a multivariate outcome analysis, specifically, a multivariate, multilevel analysis.</a:t>
            </a:r>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Then, I have analytic difficulties with explanatory variables. </a:t>
            </a:r>
          </a:p>
          <a:p>
            <a:r>
              <a:rPr lang="en-US" altLang="ko-KR" smtClean="0">
                <a:latin typeface="Arial" charset="0"/>
                <a:ea typeface="굴림" pitchFamily="34" charset="-127"/>
              </a:rPr>
              <a:t>First, people can differ from one another, and groups can differ from one another</a:t>
            </a:r>
          </a:p>
          <a:p>
            <a:r>
              <a:rPr lang="en-US" altLang="ko-KR" smtClean="0">
                <a:latin typeface="Arial" charset="0"/>
                <a:ea typeface="굴림" pitchFamily="34" charset="-127"/>
              </a:rPr>
              <a:t>Second, there might be indirect, mediation effects in addition to direct effects</a:t>
            </a:r>
          </a:p>
          <a:p>
            <a:r>
              <a:rPr lang="en-US" altLang="ko-KR" smtClean="0">
                <a:latin typeface="Arial" charset="0"/>
                <a:ea typeface="굴림" pitchFamily="34" charset="-127"/>
              </a:rPr>
              <a:t>Third, there might be false positives.</a:t>
            </a:r>
          </a:p>
          <a:p>
            <a:r>
              <a:rPr lang="en-US" altLang="ko-KR" smtClean="0">
                <a:latin typeface="Arial" charset="0"/>
                <a:ea typeface="굴림" pitchFamily="34" charset="-127"/>
              </a:rPr>
              <a:t>Fourth, I might have effects across turns. </a:t>
            </a:r>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For example, consider Jay’s turn, “Wrong, 180 dollars.”</a:t>
            </a:r>
          </a:p>
          <a:p>
            <a:r>
              <a:rPr lang="en-US" altLang="ko-KR" smtClean="0">
                <a:latin typeface="Arial" charset="0"/>
                <a:ea typeface="굴림" pitchFamily="34" charset="-127"/>
              </a:rPr>
              <a:t> He might be affected by the previous speaker, Eva, whose turn, I'll call lag 1 or minus one. </a:t>
            </a:r>
          </a:p>
          <a:p>
            <a:r>
              <a:rPr lang="en-US" altLang="ko-KR" smtClean="0">
                <a:latin typeface="Arial" charset="0"/>
                <a:ea typeface="굴림" pitchFamily="34" charset="-127"/>
              </a:rPr>
              <a:t> might also be affected by earlier turns, lag two, lag three, and so on. </a:t>
            </a:r>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To model different people or different groups, </a:t>
            </a:r>
          </a:p>
          <a:p>
            <a:r>
              <a:rPr lang="en-US" altLang="ko-KR" smtClean="0">
                <a:latin typeface="Arial" charset="0"/>
                <a:ea typeface="굴림" pitchFamily="34" charset="-127"/>
              </a:rPr>
              <a:t>I add another level to the multilevel analysis. </a:t>
            </a:r>
          </a:p>
          <a:p>
            <a:r>
              <a:rPr lang="en-US" altLang="ko-KR" smtClean="0">
                <a:latin typeface="Arial" charset="0"/>
                <a:ea typeface="굴림" pitchFamily="34" charset="-127"/>
              </a:rPr>
              <a:t> So at the bottom, </a:t>
            </a:r>
          </a:p>
          <a:p>
            <a:r>
              <a:rPr lang="en-US" altLang="ko-KR" smtClean="0">
                <a:latin typeface="Arial" charset="0"/>
                <a:ea typeface="굴림" pitchFamily="34" charset="-127"/>
              </a:rPr>
              <a:t>I have the conversation turn level, then the time period level, then the group level, </a:t>
            </a:r>
          </a:p>
          <a:p>
            <a:r>
              <a:rPr lang="en-US" altLang="ko-KR" smtClean="0">
                <a:latin typeface="Arial" charset="0"/>
                <a:ea typeface="굴림" pitchFamily="34" charset="-127"/>
              </a:rPr>
              <a:t>for a 3-level analysis.</a:t>
            </a:r>
          </a:p>
          <a:p>
            <a:endParaRPr lang="en-US" altLang="ko-KR" smtClean="0">
              <a:latin typeface="Arial" charset="0"/>
              <a:ea typeface="굴림" pitchFamily="34" charset="-127"/>
            </a:endParaRPr>
          </a:p>
          <a:p>
            <a:r>
              <a:rPr lang="en-US" altLang="ko-KR" smtClean="0">
                <a:latin typeface="Arial" charset="0"/>
                <a:ea typeface="굴림" pitchFamily="34" charset="-127"/>
              </a:rPr>
              <a:t>To test for indirect, mediation effects, I use a multilevel mediation test.</a:t>
            </a:r>
          </a:p>
          <a:p>
            <a:r>
              <a:rPr lang="en-US" altLang="ko-KR" smtClean="0">
                <a:latin typeface="Arial" charset="0"/>
                <a:ea typeface="굴림" pitchFamily="34" charset="-127"/>
              </a:rPr>
              <a:t>To control for false positives, I use a 2-stage, linear, step-up procedure</a:t>
            </a:r>
          </a:p>
          <a:p>
            <a:r>
              <a:rPr lang="en-US" altLang="ko-KR" smtClean="0">
                <a:latin typeface="Arial" charset="0"/>
                <a:ea typeface="굴림" pitchFamily="34" charset="-127"/>
              </a:rPr>
              <a:t>To model effects across turns, I use a vector auto-regression with lag variables such as a disagreement in the previous turn, minus one, gender of the speaker in the previous turn, and so on. </a:t>
            </a:r>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r>
              <a:rPr lang="en-US" altLang="ko-KR" sz="1600" smtClean="0">
                <a:latin typeface="Times New Roman" pitchFamily="18" charset="0"/>
                <a:ea typeface="굴림" pitchFamily="34" charset="-127"/>
              </a:rPr>
              <a:t>A vector autoregression works in the following way.  </a:t>
            </a:r>
          </a:p>
          <a:p>
            <a:r>
              <a:rPr lang="en-US" altLang="ko-KR" sz="1600" smtClean="0">
                <a:latin typeface="Times New Roman" pitchFamily="18" charset="0"/>
                <a:ea typeface="굴림" pitchFamily="34" charset="-127"/>
              </a:rPr>
              <a:t>Normally, I only look at only one conversation turn.  </a:t>
            </a:r>
          </a:p>
          <a:p>
            <a:r>
              <a:rPr lang="en-US" altLang="ko-KR" sz="1600" smtClean="0">
                <a:latin typeface="Times New Roman" pitchFamily="18" charset="0"/>
                <a:ea typeface="굴림" pitchFamily="34" charset="-127"/>
              </a:rPr>
              <a:t>Let’s say we’re interested in whether a justification is more likely if there is a disagreement in the same turn.  </a:t>
            </a:r>
          </a:p>
          <a:p>
            <a:r>
              <a:rPr lang="en-US" altLang="ko-KR" sz="1600" smtClean="0">
                <a:latin typeface="Times New Roman" pitchFamily="18" charset="0"/>
                <a:ea typeface="굴림" pitchFamily="34" charset="-127"/>
              </a:rPr>
              <a:t>I look at the conversation turn in each row and check if the values of the variables match, both zeros or both ones.  </a:t>
            </a:r>
          </a:p>
          <a:p>
            <a:r>
              <a:rPr lang="en-US" altLang="ko-KR" sz="1600" smtClean="0">
                <a:latin typeface="Times New Roman" pitchFamily="18" charset="0"/>
                <a:ea typeface="굴림" pitchFamily="34" charset="-127"/>
              </a:rPr>
              <a:t>More matches indicate a stronger link between disagreement and justification in the same turn. </a:t>
            </a:r>
          </a:p>
          <a:p>
            <a:r>
              <a:rPr lang="en-US" altLang="ko-KR" sz="1600" smtClean="0">
                <a:latin typeface="Times New Roman" pitchFamily="18" charset="0"/>
                <a:ea typeface="굴림" pitchFamily="34" charset="-127"/>
              </a:rPr>
              <a:t>Fewer matches indicate a weaker link between disagreement and justification in the same turn.</a:t>
            </a:r>
          </a:p>
          <a:p>
            <a:r>
              <a:rPr lang="en-US" altLang="ko-KR" sz="1600" smtClean="0">
                <a:latin typeface="Times New Roman" pitchFamily="18" charset="0"/>
                <a:ea typeface="굴림" pitchFamily="34" charset="-127"/>
              </a:rPr>
              <a:t>Now, let’s say I want to test whether a justification is more likely after a disagreement in the previous turn.  </a:t>
            </a:r>
          </a:p>
          <a:p>
            <a:r>
              <a:rPr lang="en-US" altLang="ko-KR" sz="1600" smtClean="0">
                <a:latin typeface="Times New Roman" pitchFamily="18" charset="0"/>
                <a:ea typeface="굴림" pitchFamily="34" charset="-127"/>
              </a:rPr>
              <a:t>Now instead of comparing in the same turn, I compare with the previous turn.  </a:t>
            </a:r>
          </a:p>
          <a:p>
            <a:r>
              <a:rPr lang="en-US" altLang="ko-KR" sz="1600" smtClean="0">
                <a:latin typeface="Times New Roman" pitchFamily="18" charset="0"/>
                <a:ea typeface="굴림" pitchFamily="34" charset="-127"/>
              </a:rPr>
              <a:t>To make this easier to see, I’ve created another column with the values shifted. </a:t>
            </a:r>
          </a:p>
          <a:p>
            <a:r>
              <a:rPr lang="en-US" altLang="ko-KR" sz="1600" smtClean="0">
                <a:latin typeface="Times New Roman" pitchFamily="18" charset="0"/>
                <a:ea typeface="굴림" pitchFamily="34" charset="-127"/>
              </a:rPr>
              <a:t>Now I compare the values in the justify and disagree (-1) columns.</a:t>
            </a:r>
            <a:endParaRPr lang="en-US" sz="1600"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Lastly, I have general data difficulties. First, I have some missing data due to sound problems. </a:t>
            </a:r>
          </a:p>
          <a:p>
            <a:r>
              <a:rPr lang="en-US" altLang="ko-KR" smtClean="0">
                <a:latin typeface="Arial" charset="0"/>
                <a:ea typeface="굴림" pitchFamily="34" charset="-127"/>
              </a:rPr>
              <a:t>Second, I want to check if the results are robust.  </a:t>
            </a:r>
          </a:p>
          <a:p>
            <a:r>
              <a:rPr lang="en-US" altLang="ko-KR" smtClean="0">
                <a:latin typeface="Arial" charset="0"/>
                <a:ea typeface="굴림" pitchFamily="34" charset="-127"/>
              </a:rPr>
              <a:t>For missing data, I make educated guesses about what the missing data is likely to be by using Markov Chain Monte Carlo multiple imputation.  </a:t>
            </a:r>
          </a:p>
          <a:p>
            <a:r>
              <a:rPr lang="en-US" altLang="ko-KR" smtClean="0">
                <a:latin typeface="Arial" charset="0"/>
                <a:ea typeface="굴림" pitchFamily="34" charset="-127"/>
              </a:rPr>
              <a:t>Computer simulations show that Markov Chain Monte Carlo multiple imputation was more precise than simply deleting the missing data </a:t>
            </a:r>
          </a:p>
          <a:p>
            <a:r>
              <a:rPr lang="en-US" altLang="ko-KR" smtClean="0">
                <a:latin typeface="Arial" charset="0"/>
                <a:ea typeface="굴림" pitchFamily="34" charset="-127"/>
              </a:rPr>
              <a:t>and was better than other methods for handling missing data.</a:t>
            </a:r>
          </a:p>
          <a:p>
            <a:r>
              <a:rPr lang="en-US" altLang="ko-KR" smtClean="0">
                <a:latin typeface="Arial" charset="0"/>
                <a:ea typeface="굴림" pitchFamily="34" charset="-127"/>
              </a:rPr>
              <a:t>To test if the results are robust, I also run separate outcome models, run models on subsets of the data, and run models on unimputed data.</a:t>
            </a:r>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To solve it, they try to create new ideas and check or justify their utility. </a:t>
            </a:r>
          </a:p>
          <a:p>
            <a:r>
              <a:rPr lang="en-US" altLang="ko-KR" smtClean="0">
                <a:latin typeface="Arial" charset="0"/>
                <a:ea typeface="굴림" pitchFamily="34" charset="-127"/>
              </a:rPr>
              <a:t>(These are what I call micro-creativity processes). </a:t>
            </a:r>
          </a:p>
          <a:p>
            <a:r>
              <a:rPr lang="en-US" altLang="ko-KR" smtClean="0">
                <a:latin typeface="Arial" charset="0"/>
                <a:ea typeface="굴림" pitchFamily="34" charset="-127"/>
              </a:rPr>
              <a:t>As I might expect, groups using these micro-creativity processes more often are more likely to solve this problem. </a:t>
            </a:r>
          </a:p>
          <a:p>
            <a:r>
              <a:rPr lang="en-US" altLang="ko-KR" smtClean="0">
                <a:latin typeface="Arial" charset="0"/>
                <a:ea typeface="굴림" pitchFamily="34" charset="-127"/>
              </a:rPr>
              <a:t>A natural follow-up question is what group processes affect these micro-creativity processes? </a:t>
            </a:r>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Using statistical discourse analysis, I tested our hypotheses on this data set to yield the following results.  </a:t>
            </a:r>
          </a:p>
          <a:p>
            <a:r>
              <a:rPr lang="en-US" altLang="ko-KR" smtClean="0">
                <a:latin typeface="Arial" charset="0"/>
                <a:ea typeface="굴림" pitchFamily="34" charset="-127"/>
              </a:rPr>
              <a:t>There was an average of 2.65 new idea breakpoints per group, resulting in an average of 3.65 time periods.  </a:t>
            </a:r>
          </a:p>
          <a:p>
            <a:r>
              <a:rPr lang="en-US" altLang="ko-KR" smtClean="0">
                <a:latin typeface="Arial" charset="0"/>
                <a:ea typeface="굴림" pitchFamily="34" charset="-127"/>
              </a:rPr>
              <a:t>Some groups had no new idea breakpoints and only one time period.  </a:t>
            </a:r>
          </a:p>
          <a:p>
            <a:r>
              <a:rPr lang="en-US" altLang="ko-KR" smtClean="0">
                <a:latin typeface="Arial" charset="0"/>
                <a:ea typeface="굴림" pitchFamily="34" charset="-127"/>
              </a:rPr>
              <a:t>Meanwhile, other groups had 5 breakpoints and 6 time periods.</a:t>
            </a:r>
          </a:p>
          <a:p>
            <a:r>
              <a:rPr lang="en-US" altLang="ko-KR" smtClean="0">
                <a:latin typeface="Arial" charset="0"/>
                <a:ea typeface="굴림" pitchFamily="34" charset="-127"/>
              </a:rPr>
              <a:t>The results for justification breakpoints are similar, an average of 2.05 breakpoints and 3.05 time periods.  </a:t>
            </a:r>
          </a:p>
          <a:p>
            <a:r>
              <a:rPr lang="en-US" altLang="ko-KR" smtClean="0">
                <a:latin typeface="Arial" charset="0"/>
                <a:ea typeface="굴림" pitchFamily="34" charset="-127"/>
              </a:rPr>
              <a:t>Again the range of time periods was from 1 to 6.</a:t>
            </a:r>
          </a:p>
          <a:p>
            <a:r>
              <a:rPr lang="en-US" altLang="ko-KR" smtClean="0">
                <a:latin typeface="Arial" charset="0"/>
                <a:ea typeface="굴림" pitchFamily="34" charset="-127"/>
              </a:rPr>
              <a:t>The number of breakpoints did not differ across groups that successfully solved the problem vs. groups that did not solve the problem.</a:t>
            </a:r>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 	Qualitative analyses of the breakpoints suggest 3 major types:</a:t>
            </a:r>
            <a:r>
              <a:rPr lang="en-US" altLang="ko-KR" i="1" smtClean="0">
                <a:latin typeface="Arial" charset="0"/>
                <a:ea typeface="굴림" pitchFamily="34" charset="-127"/>
              </a:rPr>
              <a:t> </a:t>
            </a:r>
          </a:p>
          <a:p>
            <a:r>
              <a:rPr lang="en-US" altLang="ko-KR" smtClean="0">
                <a:latin typeface="Arial" charset="0"/>
                <a:ea typeface="굴림" pitchFamily="34" charset="-127"/>
              </a:rPr>
              <a:t>creativity generators, creativity dampeners, and on-task </a:t>
            </a:r>
            <a:r>
              <a:rPr lang="en-US" altLang="ko-KR" smtClean="0">
                <a:latin typeface="Arial" charset="0"/>
                <a:ea typeface="굴림" pitchFamily="34" charset="-127"/>
                <a:sym typeface="Symbol" pitchFamily="18" charset="2"/>
              </a:rPr>
              <a:t></a:t>
            </a:r>
            <a:r>
              <a:rPr lang="en-US" altLang="ko-KR" smtClean="0">
                <a:latin typeface="Arial" charset="0"/>
                <a:ea typeface="굴림" pitchFamily="34" charset="-127"/>
              </a:rPr>
              <a:t> off-task transitions.  </a:t>
            </a:r>
          </a:p>
          <a:p>
            <a:r>
              <a:rPr lang="en-US" altLang="ko-KR" smtClean="0">
                <a:latin typeface="Arial" charset="0"/>
                <a:ea typeface="굴림" pitchFamily="34" charset="-127"/>
              </a:rPr>
              <a:t>Creativity generators sharply increase micro-creativity processes, </a:t>
            </a:r>
          </a:p>
          <a:p>
            <a:r>
              <a:rPr lang="en-US" altLang="ko-KR" smtClean="0">
                <a:latin typeface="Arial" charset="0"/>
                <a:ea typeface="굴림" pitchFamily="34" charset="-127"/>
              </a:rPr>
              <a:t>while creativity dampeners sharply decrease micro-creativity processes.</a:t>
            </a:r>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Here’s an example of a creativity generator.</a:t>
            </a:r>
          </a:p>
          <a:p>
            <a:r>
              <a:rPr lang="en-US" altLang="ko-KR" smtClean="0">
                <a:latin typeface="Arial" charset="0"/>
                <a:ea typeface="굴림" pitchFamily="34" charset="-127"/>
              </a:rPr>
              <a:t>	They’ve completed parts (a) and (b) of the problem, but can’t figure out how to do part (c). </a:t>
            </a:r>
          </a:p>
          <a:p>
            <a:r>
              <a:rPr lang="en-US" altLang="ko-KR" smtClean="0">
                <a:latin typeface="Arial" charset="0"/>
                <a:ea typeface="굴림" pitchFamily="34" charset="-127"/>
              </a:rPr>
              <a:t>For 8 seconds, each student looks at his or her own paper.</a:t>
            </a:r>
          </a:p>
          <a:p>
            <a:r>
              <a:rPr lang="en-US" altLang="ko-KR" smtClean="0">
                <a:latin typeface="Arial" charset="0"/>
                <a:ea typeface="굴림" pitchFamily="34" charset="-127"/>
              </a:rPr>
              <a:t>Then, Cate makes a critical move. </a:t>
            </a:r>
          </a:p>
          <a:p>
            <a:r>
              <a:rPr lang="en-US" altLang="ko-KR" smtClean="0">
                <a:latin typeface="Arial" charset="0"/>
                <a:ea typeface="굴림" pitchFamily="34" charset="-127"/>
              </a:rPr>
              <a:t>She looks at Ana’s paper </a:t>
            </a:r>
          </a:p>
          <a:p>
            <a:r>
              <a:rPr lang="en-US" altLang="ko-KR" smtClean="0">
                <a:latin typeface="Arial" charset="0"/>
                <a:ea typeface="굴림" pitchFamily="34" charset="-127"/>
              </a:rPr>
              <a:t>and notices that Ana’s answer is much closer than her own answer. </a:t>
            </a:r>
          </a:p>
          <a:p>
            <a:r>
              <a:rPr lang="en-US" altLang="ko-KR" smtClean="0">
                <a:latin typeface="Arial" charset="0"/>
                <a:ea typeface="굴림" pitchFamily="34" charset="-127"/>
              </a:rPr>
              <a:t>This leads all the group members to look at one another’s papers and start making comparisons.  </a:t>
            </a:r>
          </a:p>
          <a:p>
            <a:r>
              <a:rPr lang="en-US" altLang="ko-KR" smtClean="0">
                <a:latin typeface="Arial" charset="0"/>
                <a:ea typeface="굴림" pitchFamily="34" charset="-127"/>
              </a:rPr>
              <a:t>Eventually, Ana identifies a key relationship in their numbers, </a:t>
            </a:r>
          </a:p>
          <a:p>
            <a:r>
              <a:rPr lang="en-US" altLang="ko-KR" smtClean="0">
                <a:latin typeface="Arial" charset="0"/>
                <a:ea typeface="굴림" pitchFamily="34" charset="-127"/>
              </a:rPr>
              <a:t>and they generate a lot more new ideas on their way to the solution.</a:t>
            </a:r>
            <a:endParaRPr lang="en-US"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In contrast, here’s a creativity dampener. </a:t>
            </a:r>
          </a:p>
          <a:p>
            <a:r>
              <a:rPr lang="en-US" altLang="ko-KR" smtClean="0">
                <a:latin typeface="Arial" charset="0"/>
                <a:ea typeface="굴림" pitchFamily="34" charset="-127"/>
              </a:rPr>
              <a:t>They are also working on part (c) and doing useful computations.  </a:t>
            </a:r>
          </a:p>
          <a:p>
            <a:r>
              <a:rPr lang="en-US" altLang="ko-KR" smtClean="0">
                <a:latin typeface="Arial" charset="0"/>
                <a:ea typeface="굴림" pitchFamily="34" charset="-127"/>
              </a:rPr>
              <a:t>However, no one realizes that Lee’s computations are in cents and Tom’s computations are in dollars, resulting in huge differences. </a:t>
            </a:r>
          </a:p>
          <a:p>
            <a:r>
              <a:rPr lang="en-US" altLang="ko-KR" smtClean="0">
                <a:latin typeface="Arial" charset="0"/>
                <a:ea typeface="굴림" pitchFamily="34" charset="-127"/>
              </a:rPr>
              <a:t>Then, Jan makes a critical negative move and suggests that it’s a trick question. </a:t>
            </a:r>
          </a:p>
          <a:p>
            <a:r>
              <a:rPr lang="en-US" altLang="ko-KR" smtClean="0">
                <a:latin typeface="Arial" charset="0"/>
                <a:ea typeface="굴림" pitchFamily="34" charset="-127"/>
              </a:rPr>
              <a:t>The other group members take this up and stop working on the problem.</a:t>
            </a:r>
            <a:endParaRPr lang="en-US"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a:lnSpc>
                <a:spcPct val="80000"/>
              </a:lnSpc>
            </a:pPr>
            <a:r>
              <a:rPr lang="en-US" altLang="ko-KR" sz="800" smtClean="0">
                <a:latin typeface="Arial" charset="0"/>
                <a:ea typeface="굴림" pitchFamily="34" charset="-127"/>
              </a:rPr>
              <a:t>Now, let’s turn to the explanatory model of micro-creativity processes. Let’s start with new idea. </a:t>
            </a:r>
          </a:p>
          <a:p>
            <a:pPr>
              <a:lnSpc>
                <a:spcPct val="80000"/>
              </a:lnSpc>
            </a:pPr>
            <a:r>
              <a:rPr lang="en-US" altLang="ko-KR" sz="800" smtClean="0">
                <a:latin typeface="Arial" charset="0"/>
                <a:ea typeface="굴림" pitchFamily="34" charset="-127"/>
              </a:rPr>
              <a:t>Black arrows indicate positive direct effects and black boxes indicate positive overall effects. So, here we see that a speaker with a higher peer friendship score is more likely to express a new idea. </a:t>
            </a:r>
          </a:p>
          <a:p>
            <a:pPr>
              <a:lnSpc>
                <a:spcPct val="80000"/>
              </a:lnSpc>
            </a:pPr>
            <a:r>
              <a:rPr lang="en-US" altLang="ko-KR" sz="800" smtClean="0">
                <a:latin typeface="Arial" charset="0"/>
                <a:ea typeface="굴림" pitchFamily="34" charset="-127"/>
              </a:rPr>
              <a:t>Meanwhile red arrows indicate negative direct effects and red boxes indicate negative overall effects.  As expected, people who disagree rudely are less likely to express new ideas.  </a:t>
            </a:r>
          </a:p>
          <a:p>
            <a:pPr>
              <a:lnSpc>
                <a:spcPct val="80000"/>
              </a:lnSpc>
            </a:pPr>
            <a:r>
              <a:rPr lang="en-US" altLang="ko-KR" sz="800" smtClean="0">
                <a:latin typeface="Arial" charset="0"/>
                <a:ea typeface="굴림" pitchFamily="34" charset="-127"/>
              </a:rPr>
              <a:t>People who agree are also less likely to express new ideas.  As thicker lines indicate larger effects, the effect size of rude disagreement is larger than that of agreement.</a:t>
            </a:r>
          </a:p>
          <a:p>
            <a:pPr>
              <a:lnSpc>
                <a:spcPct val="80000"/>
              </a:lnSpc>
            </a:pPr>
            <a:r>
              <a:rPr lang="en-US" altLang="ko-KR" sz="800" smtClean="0">
                <a:latin typeface="Arial" charset="0"/>
                <a:ea typeface="굴림" pitchFamily="34" charset="-127"/>
              </a:rPr>
              <a:t>Now, let’s look at actions in the previous conversation turn. As expected, people are very likely to respond to a rude disagreement with another rude disagreement, as indicated by the thick black arrow.  Combining the black arrow and the red arrow of the two rude disagreement, we have a positive times a negative, which is a negative, so a rude disagreement in the previous turn has a negative indirect effect on the likelihood of a new idea through a rude disagreement in the current turn.</a:t>
            </a:r>
          </a:p>
          <a:p>
            <a:pPr>
              <a:lnSpc>
                <a:spcPct val="80000"/>
              </a:lnSpc>
            </a:pPr>
            <a:r>
              <a:rPr lang="en-US" altLang="ko-KR" sz="800" smtClean="0">
                <a:latin typeface="Arial" charset="0"/>
                <a:ea typeface="굴림" pitchFamily="34" charset="-127"/>
              </a:rPr>
              <a:t>But there’s more. Rude disagreement is negatively linked to agreement, so a negative times a negative is a positive, so this route gives us a positive indirect effect on new idea.</a:t>
            </a:r>
          </a:p>
          <a:p>
            <a:pPr>
              <a:lnSpc>
                <a:spcPct val="80000"/>
              </a:lnSpc>
            </a:pPr>
            <a:r>
              <a:rPr lang="en-US" altLang="ko-KR" sz="800" smtClean="0">
                <a:latin typeface="Arial" charset="0"/>
                <a:ea typeface="굴림" pitchFamily="34" charset="-127"/>
              </a:rPr>
              <a:t>But there’s still more. A rude disagreement has a positive direct effect on a new idea. </a:t>
            </a:r>
          </a:p>
          <a:p>
            <a:pPr>
              <a:lnSpc>
                <a:spcPct val="80000"/>
              </a:lnSpc>
            </a:pPr>
            <a:r>
              <a:rPr lang="en-US" altLang="ko-KR" sz="800" smtClean="0">
                <a:latin typeface="Arial" charset="0"/>
                <a:ea typeface="굴림" pitchFamily="34" charset="-127"/>
              </a:rPr>
              <a:t>And there’s still more.  The effect of a rude disagreement is much stronger in groups that do not solve the problem correctly.  Adding the thicknesses together, we see that rude disagreements have an overall negative effect on new ideas for groups that do not solve the problem successfully, even though they have a tiny positive effect for groups that do solve the problem correctly.</a:t>
            </a:r>
          </a:p>
          <a:p>
            <a:pPr>
              <a:lnSpc>
                <a:spcPct val="80000"/>
              </a:lnSpc>
            </a:pPr>
            <a:r>
              <a:rPr lang="en-US" altLang="ko-KR" sz="800" smtClean="0">
                <a:latin typeface="Arial" charset="0"/>
                <a:ea typeface="굴림" pitchFamily="34" charset="-127"/>
              </a:rPr>
              <a:t>And there’s still more. The effect of a rude disagreement in the previous turn depends on the micro-context of time as well.  If there was a wrong idea two conversation turns ago, a rude disagreement in the previous turn has a strong positive effect on a new idea in the next turn. So depending on the detail of the situation, we add up the appropriate line thicknesses of the boxes and arrows to identify the specific effect.</a:t>
            </a:r>
          </a:p>
          <a:p>
            <a:pPr>
              <a:lnSpc>
                <a:spcPct val="80000"/>
              </a:lnSpc>
            </a:pPr>
            <a:r>
              <a:rPr lang="en-US" altLang="ko-KR" sz="800" smtClean="0">
                <a:latin typeface="Arial" charset="0"/>
                <a:ea typeface="굴림" pitchFamily="34" charset="-127"/>
              </a:rPr>
              <a:t>Next, a command in the previous turn is less likely to be followed by a new idea</a:t>
            </a:r>
          </a:p>
          <a:p>
            <a:pPr>
              <a:lnSpc>
                <a:spcPct val="80000"/>
              </a:lnSpc>
            </a:pPr>
            <a:r>
              <a:rPr lang="en-US" altLang="ko-KR" sz="800" smtClean="0">
                <a:latin typeface="Arial" charset="0"/>
                <a:ea typeface="굴림" pitchFamily="34" charset="-127"/>
              </a:rPr>
              <a:t>Now let’s turn to justifications.</a:t>
            </a:r>
          </a:p>
          <a:p>
            <a:pPr>
              <a:lnSpc>
                <a:spcPct val="80000"/>
              </a:lnSpc>
            </a:pPr>
            <a:r>
              <a:rPr lang="en-US" altLang="ko-KR" sz="800" smtClean="0">
                <a:latin typeface="Arial" charset="0"/>
                <a:ea typeface="굴림" pitchFamily="34" charset="-127"/>
              </a:rPr>
              <a:t>Students with higher peer friendship are more likely to express both new ideas and justifications.</a:t>
            </a:r>
          </a:p>
          <a:p>
            <a:pPr>
              <a:lnSpc>
                <a:spcPct val="80000"/>
              </a:lnSpc>
            </a:pPr>
            <a:r>
              <a:rPr lang="en-US" altLang="ko-KR" sz="800" smtClean="0">
                <a:latin typeface="Arial" charset="0"/>
                <a:ea typeface="굴림" pitchFamily="34" charset="-127"/>
              </a:rPr>
              <a:t>Students who politely disagree are also more likely to make justifications.</a:t>
            </a:r>
          </a:p>
          <a:p>
            <a:pPr>
              <a:lnSpc>
                <a:spcPct val="80000"/>
              </a:lnSpc>
            </a:pPr>
            <a:r>
              <a:rPr lang="en-US" altLang="ko-KR" sz="800" smtClean="0">
                <a:latin typeface="Arial" charset="0"/>
                <a:ea typeface="굴림" pitchFamily="34" charset="-127"/>
              </a:rPr>
              <a:t>After a command, a justification is far less likely.</a:t>
            </a:r>
          </a:p>
          <a:p>
            <a:pPr>
              <a:lnSpc>
                <a:spcPct val="80000"/>
              </a:lnSpc>
            </a:pPr>
            <a:r>
              <a:rPr lang="en-US" altLang="ko-KR" sz="800" smtClean="0">
                <a:latin typeface="Arial" charset="0"/>
                <a:ea typeface="굴림" pitchFamily="34" charset="-127"/>
              </a:rPr>
              <a:t>After a command, the next person is more likely to disagree politely.  This suggest a power relationship of a higher status person commanding and a lower status person politely disagreeing.</a:t>
            </a:r>
          </a:p>
          <a:p>
            <a:pPr>
              <a:lnSpc>
                <a:spcPct val="80000"/>
              </a:lnSpc>
            </a:pPr>
            <a:r>
              <a:rPr lang="en-US" altLang="ko-KR" sz="800" smtClean="0">
                <a:latin typeface="Arial" charset="0"/>
                <a:ea typeface="굴림" pitchFamily="34" charset="-127"/>
              </a:rPr>
              <a:t>Also, after students with higher math grades speak, the next person is more likely to make a justification. Interestingly, students with higher math grades are not more likely to either express new ideas or to make justifications.</a:t>
            </a:r>
          </a:p>
          <a:p>
            <a:pPr>
              <a:lnSpc>
                <a:spcPct val="80000"/>
              </a:lnSpc>
            </a:pPr>
            <a:r>
              <a:rPr lang="en-US" altLang="ko-KR" sz="800" smtClean="0">
                <a:latin typeface="Arial" charset="0"/>
                <a:ea typeface="굴림" pitchFamily="34" charset="-127"/>
              </a:rPr>
              <a:t>In groups that do not solve the problem however, a student was less likely to make justification after a student with a higher math grade spoke.</a:t>
            </a:r>
            <a:endParaRPr lang="en-US" sz="800"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The effects differed both across groups and across time periods. As discussed above, Unsuccessful groups showed much stronger negative links for rude disagreements in the previous turn on new ideas and for math grade in the previous turn on justifications.</a:t>
            </a:r>
          </a:p>
          <a:p>
            <a:r>
              <a:rPr lang="en-US" altLang="ko-KR" smtClean="0">
                <a:latin typeface="Arial" charset="0"/>
                <a:ea typeface="굴림" pitchFamily="34" charset="-127"/>
              </a:rPr>
              <a:t>This difference in math grade effect also differed across time. For unsuccessful groups, it ranged from -2% in some time periods to +1% in other time periods </a:t>
            </a:r>
          </a:p>
          <a:p>
            <a:r>
              <a:rPr lang="en-US" altLang="ko-KR" smtClean="0">
                <a:latin typeface="Arial" charset="0"/>
                <a:ea typeface="굴림" pitchFamily="34" charset="-127"/>
              </a:rPr>
              <a:t> For successful groups, it ranged from -1% in some time periods to +3% in other time periods.</a:t>
            </a:r>
          </a:p>
          <a:p>
            <a:r>
              <a:rPr lang="en-US" altLang="ko-KR" smtClean="0">
                <a:latin typeface="Arial" charset="0"/>
                <a:ea typeface="굴림" pitchFamily="34" charset="-127"/>
              </a:rPr>
              <a:t>So, we see effects can depend on the group, on the time period, and on the micro-context.  Using these results, we can compute the effect for each specific situation. </a:t>
            </a:r>
            <a:endParaRPr lang="en-US"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There were also some unsupported hypotheses.  First, questions are not linked to either new ideas or justifications.</a:t>
            </a:r>
          </a:p>
          <a:p>
            <a:r>
              <a:rPr lang="en-US" altLang="ko-KR" smtClean="0">
                <a:latin typeface="Arial" charset="0"/>
                <a:ea typeface="굴림" pitchFamily="34" charset="-127"/>
              </a:rPr>
              <a:t>Second, rude disagreements were not linked to justifications </a:t>
            </a:r>
            <a:endParaRPr lang="en-US"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8F599C37-B43C-495F-9B33-DE1E7E90810B}" type="slidenum">
              <a:rPr lang="zh-TW" altLang="en-US" smtClean="0">
                <a:latin typeface="Arial" charset="0"/>
              </a:rPr>
              <a:pPr/>
              <a:t>37</a:t>
            </a:fld>
            <a:endParaRPr lang="en-US" altLang="zh-TW" smtClean="0">
              <a:latin typeface="Arial" charset="0"/>
            </a:endParaRP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Thus, teachers can help students increase their group micro-creativity by encouraging them to</a:t>
            </a:r>
          </a:p>
          <a:p>
            <a:r>
              <a:rPr lang="en-US" altLang="ko-KR" smtClean="0">
                <a:latin typeface="Arial" charset="0"/>
                <a:ea typeface="굴림" pitchFamily="34" charset="-127"/>
              </a:rPr>
              <a:t>Ask questions rather than issue commands</a:t>
            </a:r>
          </a:p>
          <a:p>
            <a:r>
              <a:rPr lang="en-US" altLang="ko-KR" smtClean="0">
                <a:latin typeface="Arial" charset="0"/>
                <a:ea typeface="굴림" pitchFamily="34" charset="-127"/>
              </a:rPr>
              <a:t>Disagree politely to encourage justifications</a:t>
            </a:r>
          </a:p>
          <a:p>
            <a:r>
              <a:rPr lang="en-US" altLang="ko-KR" smtClean="0">
                <a:latin typeface="Arial" charset="0"/>
                <a:ea typeface="굴림" pitchFamily="34" charset="-127"/>
              </a:rPr>
              <a:t>Listen to rude disagreements and use the content to develop new ideas</a:t>
            </a:r>
            <a:endParaRPr lang="zh-TW" altLang="en-US"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This study also has implications for researchers.</a:t>
            </a:r>
          </a:p>
          <a:p>
            <a:r>
              <a:rPr lang="en-US" altLang="ko-KR" smtClean="0">
                <a:latin typeface="Arial" charset="0"/>
                <a:ea typeface="굴림" pitchFamily="34" charset="-127"/>
              </a:rPr>
              <a:t>First, statistically identify critical moments that radically change subsequent processes</a:t>
            </a:r>
          </a:p>
          <a:p>
            <a:r>
              <a:rPr lang="en-US" altLang="ko-KR" smtClean="0">
                <a:latin typeface="Arial" charset="0"/>
                <a:ea typeface="굴림" pitchFamily="34" charset="-127"/>
              </a:rPr>
              <a:t>Effects differ across groups, time periods, turns</a:t>
            </a:r>
          </a:p>
          <a:p>
            <a:pPr lvl="1"/>
            <a:r>
              <a:rPr lang="en-US" altLang="ko-KR" smtClean="0">
                <a:latin typeface="Arial" charset="0"/>
                <a:ea typeface="굴림" pitchFamily="34" charset="-127"/>
              </a:rPr>
              <a:t>But we can use a statistical model to compute the specific effect of each situation </a:t>
            </a:r>
          </a:p>
          <a:p>
            <a:r>
              <a:rPr lang="en-US" altLang="ko-KR" smtClean="0">
                <a:latin typeface="Arial" charset="0"/>
                <a:ea typeface="굴림" pitchFamily="34" charset="-127"/>
              </a:rPr>
              <a:t>Look beyond the effects of single actions and consider the cumulative effects of sequences of actions</a:t>
            </a:r>
          </a:p>
          <a:p>
            <a:r>
              <a:rPr lang="en-US" altLang="ko-KR" smtClean="0">
                <a:latin typeface="Arial" charset="0"/>
                <a:ea typeface="굴림" pitchFamily="34" charset="-127"/>
              </a:rPr>
              <a:t>And I introduced a new method for statistically modeling conversations</a:t>
            </a:r>
            <a:endParaRPr lang="en-US"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ln/>
        </p:spPr>
      </p:sp>
      <p:sp>
        <p:nvSpPr>
          <p:cNvPr id="10035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In general, statistical discourse analysis helps us answer questions of the form, </a:t>
            </a:r>
          </a:p>
          <a:p>
            <a:r>
              <a:rPr lang="en-US" altLang="ko-KR" smtClean="0">
                <a:latin typeface="Arial" charset="0"/>
                <a:ea typeface="굴림" pitchFamily="34" charset="-127"/>
              </a:rPr>
              <a:t>what major or momentary events affect people’s behaviors during a specific type of interaction?  </a:t>
            </a:r>
          </a:p>
          <a:p>
            <a:r>
              <a:rPr lang="en-US" altLang="ko-KR" smtClean="0">
                <a:latin typeface="Arial" charset="0"/>
                <a:ea typeface="굴림" pitchFamily="34" charset="-127"/>
              </a:rPr>
              <a:t>These can occur in online discussions, classroom conversations, one student’s think-aloud problem solving, an infant’s learning of a new word, basketball games, stock market transactions, wars, and so on.</a:t>
            </a:r>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Before I continue, let me clarify my terms. </a:t>
            </a:r>
          </a:p>
          <a:p>
            <a:r>
              <a:rPr lang="en-US" altLang="ko-KR" smtClean="0">
                <a:latin typeface="Arial" charset="0"/>
                <a:ea typeface="굴림" pitchFamily="34" charset="-127"/>
              </a:rPr>
              <a:t>Creativity is the generation of new ideas that are useful.  </a:t>
            </a:r>
          </a:p>
          <a:p>
            <a:r>
              <a:rPr lang="en-US" altLang="ko-KR" smtClean="0">
                <a:latin typeface="Arial" charset="0"/>
                <a:ea typeface="굴림" pitchFamily="34" charset="-127"/>
              </a:rPr>
              <a:t>So, there are two important components, generating the ideas and identifying or justifying their utility</a:t>
            </a:r>
          </a:p>
          <a:p>
            <a:r>
              <a:rPr lang="en-US" altLang="ko-KR" smtClean="0">
                <a:latin typeface="Arial" charset="0"/>
                <a:ea typeface="굴림" pitchFamily="34" charset="-127"/>
              </a:rPr>
              <a:t>Big "C" creativity affects society, </a:t>
            </a:r>
          </a:p>
          <a:p>
            <a:r>
              <a:rPr lang="en-US" altLang="ko-KR" smtClean="0">
                <a:latin typeface="Arial" charset="0"/>
                <a:ea typeface="굴림" pitchFamily="34" charset="-127"/>
              </a:rPr>
              <a:t>while small "c" creativity affects individuals.  </a:t>
            </a:r>
          </a:p>
          <a:p>
            <a:r>
              <a:rPr lang="en-US" altLang="ko-KR" smtClean="0">
                <a:latin typeface="Arial" charset="0"/>
                <a:ea typeface="굴림" pitchFamily="34" charset="-127"/>
              </a:rPr>
              <a:t>Then, Micro-c creativity occurs at a moment in time.</a:t>
            </a:r>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Returning to our question, I focus on how social metacognition and face or rudeness, might affect micro-creativity processes.</a:t>
            </a:r>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Metacognition is monitoring and control of one's knowledge and actions.  </a:t>
            </a:r>
          </a:p>
          <a:p>
            <a:r>
              <a:rPr lang="en-US" altLang="ko-KR" smtClean="0">
                <a:latin typeface="Arial" charset="0"/>
                <a:ea typeface="굴림" pitchFamily="34" charset="-127"/>
              </a:rPr>
              <a:t>So, the social corollary of metacognition is group members' monitoring and control of one another's knowledge and actions.  </a:t>
            </a:r>
          </a:p>
          <a:p>
            <a:r>
              <a:rPr lang="en-US" altLang="ko-KR" smtClean="0">
                <a:latin typeface="Arial" charset="0"/>
                <a:ea typeface="굴림" pitchFamily="34" charset="-127"/>
              </a:rPr>
              <a:t>As students have notoriously weak metacognitive skills, </a:t>
            </a:r>
          </a:p>
          <a:p>
            <a:r>
              <a:rPr lang="en-US" altLang="ko-KR" smtClean="0">
                <a:latin typeface="Arial" charset="0"/>
                <a:ea typeface="굴림" pitchFamily="34" charset="-127"/>
              </a:rPr>
              <a:t>one of the likely benefits of group collaborations is social metacognition. </a:t>
            </a:r>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I examine two aspects of social metacognition: asking questions and disagreements.</a:t>
            </a:r>
          </a:p>
          <a:p>
            <a:r>
              <a:rPr lang="en-US" altLang="ko-KR" smtClean="0">
                <a:latin typeface="Arial" charset="0"/>
                <a:ea typeface="굴림" pitchFamily="34" charset="-127"/>
              </a:rPr>
              <a:t>Questions indicate knowledge gaps in someone’s thinking. </a:t>
            </a:r>
          </a:p>
          <a:p>
            <a:r>
              <a:rPr lang="en-US" altLang="ko-KR" smtClean="0">
                <a:latin typeface="Arial" charset="0"/>
                <a:ea typeface="굴림" pitchFamily="34" charset="-127"/>
              </a:rPr>
              <a:t>These knowledge gaps can </a:t>
            </a:r>
            <a:r>
              <a:rPr lang="en-US" altLang="ko-KR" b="1" smtClean="0">
                <a:latin typeface="Arial" charset="0"/>
                <a:ea typeface="굴림" pitchFamily="34" charset="-127"/>
              </a:rPr>
              <a:t>motivate</a:t>
            </a:r>
            <a:r>
              <a:rPr lang="en-US" altLang="ko-KR" smtClean="0">
                <a:latin typeface="Arial" charset="0"/>
                <a:ea typeface="굴림" pitchFamily="34" charset="-127"/>
              </a:rPr>
              <a:t> and </a:t>
            </a:r>
            <a:r>
              <a:rPr lang="en-US" altLang="ko-KR" b="1" smtClean="0">
                <a:latin typeface="Arial" charset="0"/>
                <a:ea typeface="굴림" pitchFamily="34" charset="-127"/>
              </a:rPr>
              <a:t>point to a way </a:t>
            </a:r>
            <a:r>
              <a:rPr lang="en-US" altLang="ko-KR" smtClean="0">
                <a:latin typeface="Arial" charset="0"/>
                <a:ea typeface="굴림" pitchFamily="34" charset="-127"/>
              </a:rPr>
              <a:t>to</a:t>
            </a:r>
            <a:r>
              <a:rPr lang="en-US" altLang="ko-KR" b="1" smtClean="0">
                <a:latin typeface="Arial" charset="0"/>
                <a:ea typeface="굴림" pitchFamily="34" charset="-127"/>
              </a:rPr>
              <a:t> create</a:t>
            </a:r>
            <a:r>
              <a:rPr lang="en-US" altLang="ko-KR" smtClean="0">
                <a:latin typeface="Arial" charset="0"/>
                <a:ea typeface="굴림" pitchFamily="34" charset="-127"/>
              </a:rPr>
              <a:t> new ideas and justify them.  </a:t>
            </a:r>
          </a:p>
          <a:p>
            <a:r>
              <a:rPr lang="en-US" altLang="ko-KR" smtClean="0">
                <a:latin typeface="Arial" charset="0"/>
                <a:ea typeface="굴림" pitchFamily="34" charset="-127"/>
              </a:rPr>
              <a:t>Or, if someone has an answer, they may use old ideas to justify them.</a:t>
            </a:r>
          </a:p>
          <a:p>
            <a:r>
              <a:rPr lang="en-US" altLang="ko-KR" smtClean="0">
                <a:latin typeface="Arial" charset="0"/>
                <a:ea typeface="굴림" pitchFamily="34" charset="-127"/>
              </a:rPr>
              <a:t>Disagreements often identify sub-problems or obstacles, </a:t>
            </a:r>
          </a:p>
          <a:p>
            <a:r>
              <a:rPr lang="en-US" altLang="ko-KR" smtClean="0">
                <a:latin typeface="Arial" charset="0"/>
                <a:ea typeface="굴림" pitchFamily="34" charset="-127"/>
              </a:rPr>
              <a:t>which can be overcome with new ideas or justifications as with questions. </a:t>
            </a:r>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Face and rudeness might also affect micro-creativity through rude disagreements, excessive agreements or commands.</a:t>
            </a:r>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r>
              <a:rPr lang="en-US" altLang="ko-KR" smtClean="0">
                <a:latin typeface="Arial" charset="0"/>
                <a:ea typeface="굴림" pitchFamily="34" charset="-127"/>
              </a:rPr>
              <a:t>Face is a person’s public self-image. </a:t>
            </a:r>
          </a:p>
          <a:p>
            <a:r>
              <a:rPr lang="en-US" altLang="ko-KR" smtClean="0">
                <a:latin typeface="Arial" charset="0"/>
                <a:ea typeface="굴림" pitchFamily="34" charset="-127"/>
              </a:rPr>
              <a:t>For example, a student can disagree rudely to attack the previous speaker’s face </a:t>
            </a:r>
          </a:p>
          <a:p>
            <a:r>
              <a:rPr lang="en-US" altLang="ko-KR" smtClean="0">
                <a:latin typeface="Arial" charset="0"/>
                <a:ea typeface="굴림" pitchFamily="34" charset="-127"/>
              </a:rPr>
              <a:t>or disagree politely to help the previous speaker save face. </a:t>
            </a:r>
          </a:p>
          <a:p>
            <a:r>
              <a:rPr lang="en-US" altLang="ko-KR" smtClean="0">
                <a:latin typeface="Arial" charset="0"/>
                <a:ea typeface="굴림" pitchFamily="34" charset="-127"/>
              </a:rPr>
              <a:t>Let’s say a student says “ten times two hundred.” </a:t>
            </a:r>
          </a:p>
          <a:p>
            <a:r>
              <a:rPr lang="en-US" altLang="ko-KR" smtClean="0">
                <a:latin typeface="Arial" charset="0"/>
                <a:ea typeface="굴림" pitchFamily="34" charset="-127"/>
              </a:rPr>
              <a:t>A group mate can disagree rudely</a:t>
            </a:r>
            <a:r>
              <a:rPr lang="en-US" altLang="ko-KR" b="1" smtClean="0">
                <a:latin typeface="Arial" charset="0"/>
                <a:ea typeface="굴림" pitchFamily="34" charset="-127"/>
              </a:rPr>
              <a:t>,</a:t>
            </a:r>
            <a:r>
              <a:rPr lang="en-US" altLang="ko-KR" smtClean="0">
                <a:latin typeface="Arial" charset="0"/>
                <a:ea typeface="굴림" pitchFamily="34" charset="-127"/>
              </a:rPr>
              <a:t> [walk away, turn, open 5 fingers] </a:t>
            </a:r>
          </a:p>
          <a:p>
            <a:r>
              <a:rPr lang="en-US" altLang="ko-KR" smtClean="0">
                <a:latin typeface="Arial" charset="0"/>
                <a:ea typeface="굴림" pitchFamily="34" charset="-127"/>
              </a:rPr>
              <a:t>“No, you’re wrong, it’s one tenth times two hundred.” </a:t>
            </a:r>
          </a:p>
          <a:p>
            <a:r>
              <a:rPr lang="en-US" altLang="ko-KR" smtClean="0">
                <a:latin typeface="Arial" charset="0"/>
                <a:ea typeface="굴림" pitchFamily="34" charset="-127"/>
              </a:rPr>
              <a:t>After this rude disagreement, the previous speaker is more likely to retaliate. </a:t>
            </a:r>
          </a:p>
          <a:p>
            <a:r>
              <a:rPr lang="en-US" altLang="ko-KR" smtClean="0">
                <a:latin typeface="Arial" charset="0"/>
                <a:ea typeface="굴림" pitchFamily="34" charset="-127"/>
              </a:rPr>
              <a:t>This could lead to an emotional argument that reduces subsequent new ideas or justifications </a:t>
            </a:r>
          </a:p>
          <a:p>
            <a:r>
              <a:rPr lang="en-US" altLang="ko-KR" smtClean="0">
                <a:latin typeface="Arial" charset="0"/>
                <a:ea typeface="굴림" pitchFamily="34" charset="-127"/>
              </a:rPr>
              <a:t>and possibly tear apart the group problem solving fabric. </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4DE6E4DF-1093-41DE-8316-8C1D07CBF4BB}"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1BC3A314-421D-4C71-BEA9-FFAF3B7CE81E}"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4AA52A27-B1EF-4DDA-A85D-D9D019B32640}"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lvl1pPr>
          </a:lstStyle>
          <a:p>
            <a:pPr>
              <a:defRPr/>
            </a:pPr>
            <a:fld id="{B9B9A8FA-47EF-4AC8-A7AA-DE24CEB9338A}" type="slidenum">
              <a:rPr lang="zh-TW" altLang="en-US"/>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ltLang="zh-TW"/>
          </a:p>
        </p:txBody>
      </p:sp>
      <p:sp>
        <p:nvSpPr>
          <p:cNvPr id="7" name="Footer Placeholder 6"/>
          <p:cNvSpPr>
            <a:spLocks noGrp="1"/>
          </p:cNvSpPr>
          <p:nvPr>
            <p:ph type="ftr" sz="quarter" idx="11"/>
          </p:nvPr>
        </p:nvSpPr>
        <p:spPr/>
        <p:txBody>
          <a:bodyPr/>
          <a:lstStyle>
            <a:lvl1pPr>
              <a:defRPr/>
            </a:lvl1pPr>
          </a:lstStyle>
          <a:p>
            <a:pPr>
              <a:defRPr/>
            </a:pPr>
            <a:endParaRPr lang="en-US" altLang="zh-TW"/>
          </a:p>
        </p:txBody>
      </p:sp>
      <p:sp>
        <p:nvSpPr>
          <p:cNvPr id="8" name="Slide Number Placeholder 7"/>
          <p:cNvSpPr>
            <a:spLocks noGrp="1"/>
          </p:cNvSpPr>
          <p:nvPr>
            <p:ph type="sldNum" sz="quarter" idx="12"/>
          </p:nvPr>
        </p:nvSpPr>
        <p:spPr/>
        <p:txBody>
          <a:bodyPr/>
          <a:lstStyle>
            <a:lvl1pPr>
              <a:defRPr/>
            </a:lvl1pPr>
          </a:lstStyle>
          <a:p>
            <a:pPr>
              <a:defRPr/>
            </a:pPr>
            <a:fld id="{C50A75FB-E463-43B7-94CC-B35C4E6AB558}" type="slidenum">
              <a:rPr lang="zh-TW" altLang="en-US"/>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zh-TW"/>
          </a:p>
        </p:txBody>
      </p:sp>
      <p:sp>
        <p:nvSpPr>
          <p:cNvPr id="4" name="Footer Placeholder 3"/>
          <p:cNvSpPr>
            <a:spLocks noGrp="1"/>
          </p:cNvSpPr>
          <p:nvPr>
            <p:ph type="ftr" sz="quarter" idx="11"/>
          </p:nvPr>
        </p:nvSpPr>
        <p:spPr/>
        <p:txBody>
          <a:bodyPr/>
          <a:lstStyle>
            <a:lvl1pPr>
              <a:defRPr/>
            </a:lvl1pPr>
          </a:lstStyle>
          <a:p>
            <a:pPr>
              <a:defRPr/>
            </a:pPr>
            <a:endParaRPr lang="en-US" altLang="zh-TW"/>
          </a:p>
        </p:txBody>
      </p:sp>
      <p:sp>
        <p:nvSpPr>
          <p:cNvPr id="5" name="Slide Number Placeholder 4"/>
          <p:cNvSpPr>
            <a:spLocks noGrp="1"/>
          </p:cNvSpPr>
          <p:nvPr>
            <p:ph type="sldNum" sz="quarter" idx="12"/>
          </p:nvPr>
        </p:nvSpPr>
        <p:spPr/>
        <p:txBody>
          <a:bodyPr/>
          <a:lstStyle>
            <a:lvl1pPr>
              <a:defRPr/>
            </a:lvl1pPr>
          </a:lstStyle>
          <a:p>
            <a:pPr>
              <a:defRPr/>
            </a:pPr>
            <a:fld id="{B5ECDBD4-006F-44A7-BEA0-18756354091C}"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042F4BCF-5C6E-49AF-8948-17B012467E32}"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5E560475-1C48-4A4C-B0C8-DC6E13CF4C7A}"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lvl1pPr>
          </a:lstStyle>
          <a:p>
            <a:pPr>
              <a:defRPr/>
            </a:pPr>
            <a:fld id="{9840244A-8C9F-42D3-82AC-3127C709B125}"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zh-TW"/>
          </a:p>
        </p:txBody>
      </p:sp>
      <p:sp>
        <p:nvSpPr>
          <p:cNvPr id="8" name="Footer Placeholder 7"/>
          <p:cNvSpPr>
            <a:spLocks noGrp="1"/>
          </p:cNvSpPr>
          <p:nvPr>
            <p:ph type="ftr" sz="quarter" idx="11"/>
          </p:nvPr>
        </p:nvSpPr>
        <p:spPr/>
        <p:txBody>
          <a:bodyPr/>
          <a:lstStyle>
            <a:lvl1pPr>
              <a:defRPr/>
            </a:lvl1pPr>
          </a:lstStyle>
          <a:p>
            <a:pPr>
              <a:defRPr/>
            </a:pPr>
            <a:endParaRPr lang="en-US" altLang="zh-TW"/>
          </a:p>
        </p:txBody>
      </p:sp>
      <p:sp>
        <p:nvSpPr>
          <p:cNvPr id="9" name="Slide Number Placeholder 8"/>
          <p:cNvSpPr>
            <a:spLocks noGrp="1"/>
          </p:cNvSpPr>
          <p:nvPr>
            <p:ph type="sldNum" sz="quarter" idx="12"/>
          </p:nvPr>
        </p:nvSpPr>
        <p:spPr/>
        <p:txBody>
          <a:bodyPr/>
          <a:lstStyle>
            <a:lvl1pPr>
              <a:defRPr/>
            </a:lvl1pPr>
          </a:lstStyle>
          <a:p>
            <a:pPr>
              <a:defRPr/>
            </a:pPr>
            <a:fld id="{33F2ED39-B747-4A6D-92E9-525CF42EB2B7}"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zh-TW"/>
          </a:p>
        </p:txBody>
      </p:sp>
      <p:sp>
        <p:nvSpPr>
          <p:cNvPr id="4" name="Footer Placeholder 3"/>
          <p:cNvSpPr>
            <a:spLocks noGrp="1"/>
          </p:cNvSpPr>
          <p:nvPr>
            <p:ph type="ftr" sz="quarter" idx="11"/>
          </p:nvPr>
        </p:nvSpPr>
        <p:spPr/>
        <p:txBody>
          <a:bodyPr/>
          <a:lstStyle>
            <a:lvl1pPr>
              <a:defRPr/>
            </a:lvl1pPr>
          </a:lstStyle>
          <a:p>
            <a:pPr>
              <a:defRPr/>
            </a:pPr>
            <a:endParaRPr lang="en-US" altLang="zh-TW"/>
          </a:p>
        </p:txBody>
      </p:sp>
      <p:sp>
        <p:nvSpPr>
          <p:cNvPr id="5" name="Slide Number Placeholder 4"/>
          <p:cNvSpPr>
            <a:spLocks noGrp="1"/>
          </p:cNvSpPr>
          <p:nvPr>
            <p:ph type="sldNum" sz="quarter" idx="12"/>
          </p:nvPr>
        </p:nvSpPr>
        <p:spPr/>
        <p:txBody>
          <a:bodyPr/>
          <a:lstStyle>
            <a:lvl1pPr>
              <a:defRPr/>
            </a:lvl1pPr>
          </a:lstStyle>
          <a:p>
            <a:pPr>
              <a:defRPr/>
            </a:pPr>
            <a:fld id="{5D62C488-6E78-446C-B843-33EA733C1F12}"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zh-TW"/>
          </a:p>
        </p:txBody>
      </p:sp>
      <p:sp>
        <p:nvSpPr>
          <p:cNvPr id="3" name="Footer Placeholder 2"/>
          <p:cNvSpPr>
            <a:spLocks noGrp="1"/>
          </p:cNvSpPr>
          <p:nvPr>
            <p:ph type="ftr" sz="quarter" idx="11"/>
          </p:nvPr>
        </p:nvSpPr>
        <p:spPr/>
        <p:txBody>
          <a:bodyPr/>
          <a:lstStyle>
            <a:lvl1pPr>
              <a:defRPr/>
            </a:lvl1pPr>
          </a:lstStyle>
          <a:p>
            <a:pPr>
              <a:defRPr/>
            </a:pPr>
            <a:endParaRPr lang="en-US" altLang="zh-TW"/>
          </a:p>
        </p:txBody>
      </p:sp>
      <p:sp>
        <p:nvSpPr>
          <p:cNvPr id="4" name="Slide Number Placeholder 3"/>
          <p:cNvSpPr>
            <a:spLocks noGrp="1"/>
          </p:cNvSpPr>
          <p:nvPr>
            <p:ph type="sldNum" sz="quarter" idx="12"/>
          </p:nvPr>
        </p:nvSpPr>
        <p:spPr/>
        <p:txBody>
          <a:bodyPr/>
          <a:lstStyle>
            <a:lvl1pPr>
              <a:defRPr/>
            </a:lvl1pPr>
          </a:lstStyle>
          <a:p>
            <a:pPr>
              <a:defRPr/>
            </a:pPr>
            <a:fld id="{EAC7DAEA-701E-424E-9359-9F94A95E7D22}"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lvl1pPr>
          </a:lstStyle>
          <a:p>
            <a:pPr>
              <a:defRPr/>
            </a:pPr>
            <a:fld id="{A21A8709-589A-47C2-BA8B-0C087948EB9D}"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lvl1pPr>
          </a:lstStyle>
          <a:p>
            <a:pPr>
              <a:defRPr/>
            </a:pPr>
            <a:fld id="{96349DA6-F4E5-4F3B-AC82-782673E73A24}"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7"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25603" name="Rectangle 3" descr="Parchment"/>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61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ea typeface="PMingLiU" pitchFamily="18" charset="-120"/>
              </a:defRPr>
            </a:lvl1pPr>
          </a:lstStyle>
          <a:p>
            <a:pPr>
              <a:defRPr/>
            </a:pPr>
            <a:endParaRPr lang="en-US" altLang="zh-TW"/>
          </a:p>
        </p:txBody>
      </p:sp>
      <p:sp>
        <p:nvSpPr>
          <p:cNvPr id="361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ea typeface="PMingLiU" pitchFamily="18" charset="-120"/>
              </a:defRPr>
            </a:lvl1pPr>
          </a:lstStyle>
          <a:p>
            <a:pPr>
              <a:defRPr/>
            </a:pPr>
            <a:endParaRPr lang="en-US" altLang="zh-TW"/>
          </a:p>
        </p:txBody>
      </p:sp>
      <p:sp>
        <p:nvSpPr>
          <p:cNvPr id="361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ea typeface="PMingLiU" pitchFamily="18" charset="-120"/>
              </a:defRPr>
            </a:lvl1pPr>
          </a:lstStyle>
          <a:p>
            <a:pPr>
              <a:defRPr/>
            </a:pPr>
            <a:fld id="{EA1959F9-B29A-4EB5-B5DD-3C643BDE928A}" type="slidenum">
              <a:rPr lang="zh-TW" altLang="en-US"/>
              <a:pPr>
                <a:defRPr/>
              </a:pPr>
              <a:t>‹#›</a:t>
            </a:fld>
            <a:endParaRPr lang="en-US" altLang="zh-TW"/>
          </a:p>
        </p:txBody>
      </p:sp>
      <p:sp>
        <p:nvSpPr>
          <p:cNvPr id="361479" name="Rectangle 7"/>
          <p:cNvSpPr>
            <a:spLocks noChangeArrowheads="1"/>
          </p:cNvSpPr>
          <p:nvPr userDrawn="1"/>
        </p:nvSpPr>
        <p:spPr bwMode="auto">
          <a:xfrm>
            <a:off x="990600" y="1219200"/>
            <a:ext cx="7543800" cy="5094288"/>
          </a:xfrm>
          <a:prstGeom prst="rect">
            <a:avLst/>
          </a:prstGeom>
          <a:noFill/>
          <a:ln w="9525">
            <a:noFill/>
            <a:miter lim="800000"/>
            <a:headEnd/>
            <a:tailEnd/>
          </a:ln>
          <a:effectLst/>
        </p:spPr>
        <p:txBody>
          <a:bodyPr/>
          <a:lstStyle/>
          <a:p>
            <a:pPr marL="342900" indent="-342900">
              <a:spcBef>
                <a:spcPct val="20000"/>
              </a:spcBef>
              <a:buFontTx/>
              <a:buChar char="•"/>
              <a:defRPr/>
            </a:pPr>
            <a:endParaRPr lang="zh-TW" altLang="en-US" sz="3200">
              <a:latin typeface="Arial" pitchFamily="34" charset="0"/>
              <a:ea typeface="PMingLiU" pitchFamily="18" charset="-120"/>
            </a:endParaRPr>
          </a:p>
        </p:txBody>
      </p:sp>
      <p:sp>
        <p:nvSpPr>
          <p:cNvPr id="361480" name="Rectangle 8"/>
          <p:cNvSpPr>
            <a:spLocks noChangeArrowheads="1"/>
          </p:cNvSpPr>
          <p:nvPr userDrawn="1"/>
        </p:nvSpPr>
        <p:spPr bwMode="auto">
          <a:xfrm>
            <a:off x="0" y="6705600"/>
            <a:ext cx="9144000" cy="152400"/>
          </a:xfrm>
          <a:prstGeom prst="rect">
            <a:avLst/>
          </a:prstGeom>
          <a:gradFill rotWithShape="0">
            <a:gsLst>
              <a:gs pos="0">
                <a:srgbClr val="FFFFFF"/>
              </a:gs>
              <a:gs pos="100000">
                <a:srgbClr val="4583C1"/>
              </a:gs>
            </a:gsLst>
            <a:lin ang="5400000" scaled="1"/>
          </a:gradFill>
          <a:ln w="9525">
            <a:noFill/>
            <a:miter lim="800000"/>
            <a:headEnd/>
            <a:tailEnd/>
          </a:ln>
          <a:effectLst/>
        </p:spPr>
        <p:txBody>
          <a:bodyPr wrap="none" anchor="ctr"/>
          <a:lstStyle/>
          <a:p>
            <a:pPr>
              <a:defRPr/>
            </a:pPr>
            <a:endParaRPr lang="en-US" sz="1800">
              <a:latin typeface="Arial" pitchFamily="34" charset="0"/>
            </a:endParaRPr>
          </a:p>
        </p:txBody>
      </p:sp>
      <p:pic>
        <p:nvPicPr>
          <p:cNvPr id="25609" name="Picture 9" descr="YellowGrid-VerticalBar1"/>
          <p:cNvPicPr>
            <a:picLocks noChangeAspect="1" noChangeArrowheads="1"/>
          </p:cNvPicPr>
          <p:nvPr userDrawn="1"/>
        </p:nvPicPr>
        <p:blipFill>
          <a:blip r:embed="rId17"/>
          <a:srcRect/>
          <a:stretch>
            <a:fillRect/>
          </a:stretch>
        </p:blipFill>
        <p:spPr bwMode="auto">
          <a:xfrm>
            <a:off x="0" y="0"/>
            <a:ext cx="152400" cy="6858000"/>
          </a:xfrm>
          <a:prstGeom prst="rect">
            <a:avLst/>
          </a:prstGeom>
          <a:noFill/>
          <a:ln w="9525">
            <a:noFill/>
            <a:miter lim="800000"/>
            <a:headEnd/>
            <a:tailEnd/>
          </a:ln>
        </p:spPr>
      </p:pic>
      <p:sp>
        <p:nvSpPr>
          <p:cNvPr id="361482" name="Rectangle 10"/>
          <p:cNvSpPr>
            <a:spLocks noChangeArrowheads="1"/>
          </p:cNvSpPr>
          <p:nvPr userDrawn="1"/>
        </p:nvSpPr>
        <p:spPr bwMode="auto">
          <a:xfrm>
            <a:off x="609600" y="1096963"/>
            <a:ext cx="7924800" cy="46037"/>
          </a:xfrm>
          <a:prstGeom prst="rect">
            <a:avLst/>
          </a:prstGeom>
          <a:solidFill>
            <a:srgbClr val="7598DD"/>
          </a:solidFill>
          <a:ln w="9525">
            <a:noFill/>
            <a:miter lim="800000"/>
            <a:headEnd/>
            <a:tailEnd/>
          </a:ln>
          <a:effectLst/>
        </p:spPr>
        <p:txBody>
          <a:bodyPr wrap="none" anchor="ctr"/>
          <a:lstStyle/>
          <a:p>
            <a:pPr>
              <a:defRPr/>
            </a:pPr>
            <a:endParaRPr lang="en-US" sz="180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9.png"/><Relationship Id="rId1" Type="http://schemas.openxmlformats.org/officeDocument/2006/relationships/tags" Target="../tags/tag7.xml"/><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14.png"/><Relationship Id="rId5" Type="http://schemas.openxmlformats.org/officeDocument/2006/relationships/image" Target="../media/image9.png"/><Relationship Id="rId1" Type="http://schemas.openxmlformats.org/officeDocument/2006/relationships/tags" Target="../tags/tag8.xml"/><Relationship Id="rId2"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9.png"/><Relationship Id="rId1" Type="http://schemas.openxmlformats.org/officeDocument/2006/relationships/tags" Target="../tags/tag9.xml"/><Relationship Id="rId2"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image" Target="../media/image1.jpe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 Id="rId3"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 Id="rId3"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image" Target="../media/image1.jpeg"/><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2.xml"/><Relationship Id="rId3"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6.jpeg"/><Relationship Id="rId5" Type="http://schemas.openxmlformats.org/officeDocument/2006/relationships/image" Target="../media/image5.png"/><Relationship Id="rId1" Type="http://schemas.openxmlformats.org/officeDocument/2006/relationships/tags" Target="../tags/tag1.xml"/><Relationship Id="rId2"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2.xml"/><Relationship Id="rId3"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2.xml"/><Relationship Id="rId3"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image" Target="../media/image16.png"/><Relationship Id="rId5" Type="http://schemas.openxmlformats.org/officeDocument/2006/relationships/oleObject" Target="../embeddings/oleObject3.bin"/><Relationship Id="rId6"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oleObject" Target="../embeddings/oleObject1.bin"/><Relationship Id="rId6"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7.wmf"/><Relationship Id="rId5" Type="http://schemas.openxmlformats.org/officeDocument/2006/relationships/image" Target="../media/image18.wmf"/><Relationship Id="rId1" Type="http://schemas.openxmlformats.org/officeDocument/2006/relationships/vmlDrawing" Target="../drawings/vmlDrawing4.vml"/><Relationship Id="rId2"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oleObject" Target="../embeddings/oleObject2.bin"/><Relationship Id="rId8" Type="http://schemas.openxmlformats.org/officeDocument/2006/relationships/image" Target="../media/image7.wmf"/><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11.png"/><Relationship Id="rId1" Type="http://schemas.openxmlformats.org/officeDocument/2006/relationships/tags" Target="../tags/tag3.xml"/><Relationship Id="rId2"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2.png"/><Relationship Id="rId5" Type="http://schemas.openxmlformats.org/officeDocument/2006/relationships/image" Target="../media/image10.png"/><Relationship Id="rId6" Type="http://schemas.openxmlformats.org/officeDocument/2006/relationships/image" Target="../media/image13.jpeg"/><Relationship Id="rId1" Type="http://schemas.openxmlformats.org/officeDocument/2006/relationships/tags" Target="../tags/tag4.xml"/><Relationship Id="rId2"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9.png"/><Relationship Id="rId5" Type="http://schemas.openxmlformats.org/officeDocument/2006/relationships/image" Target="../media/image14.png"/><Relationship Id="rId6" Type="http://schemas.openxmlformats.org/officeDocument/2006/relationships/image" Target="../media/image15.png"/><Relationship Id="rId1" Type="http://schemas.openxmlformats.org/officeDocument/2006/relationships/tags" Target="../tags/tag5.x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9.png"/><Relationship Id="rId5" Type="http://schemas.openxmlformats.org/officeDocument/2006/relationships/image" Target="../media/image15.png"/><Relationship Id="rId1" Type="http://schemas.openxmlformats.org/officeDocument/2006/relationships/tags" Target="../tags/tag6.xml"/><Relationship Id="rId2"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147638" y="0"/>
            <a:ext cx="8996362" cy="3357563"/>
          </a:xfrm>
        </p:spPr>
        <p:txBody>
          <a:bodyPr/>
          <a:lstStyle/>
          <a:p>
            <a:pPr eaLnBrk="1" hangingPunct="1">
              <a:lnSpc>
                <a:spcPct val="150000"/>
              </a:lnSpc>
            </a:pPr>
            <a:r>
              <a:rPr lang="en-US" altLang="zh-TW" sz="2800" b="1" smtClean="0">
                <a:ea typeface="PMingLiU" pitchFamily="18" charset="-120"/>
              </a:rPr>
              <a:t>Effects of Social Metacognition on Micro-Creativity</a:t>
            </a:r>
            <a:r>
              <a:rPr lang="en-US" altLang="zh-TW" sz="2600" b="1" smtClean="0">
                <a:ea typeface="PMingLiU" pitchFamily="18" charset="-120"/>
              </a:rPr>
              <a:t>:</a:t>
            </a:r>
            <a:r>
              <a:rPr lang="en-US" altLang="zh-TW" sz="2400" b="1" smtClean="0">
                <a:ea typeface="PMingLiU" pitchFamily="18" charset="-120"/>
              </a:rPr>
              <a:t> </a:t>
            </a:r>
            <a:r>
              <a:rPr lang="en-US" altLang="zh-TW" sz="2800" smtClean="0">
                <a:ea typeface="PMingLiU" pitchFamily="18" charset="-120"/>
              </a:rPr>
              <a:t>Statistical Discourse Analyses </a:t>
            </a:r>
            <a:br>
              <a:rPr lang="en-US" altLang="zh-TW" sz="2800" smtClean="0">
                <a:ea typeface="PMingLiU" pitchFamily="18" charset="-120"/>
              </a:rPr>
            </a:br>
            <a:r>
              <a:rPr lang="en-US" altLang="zh-TW" sz="2800" smtClean="0">
                <a:ea typeface="PMingLiU" pitchFamily="18" charset="-120"/>
              </a:rPr>
              <a:t>of Group Problem Solving</a:t>
            </a:r>
            <a:endParaRPr lang="en-US" altLang="zh-TW" sz="2800" smtClean="0">
              <a:ea typeface="굴림" pitchFamily="34" charset="-127"/>
            </a:endParaRPr>
          </a:p>
        </p:txBody>
      </p:sp>
      <p:sp>
        <p:nvSpPr>
          <p:cNvPr id="18434" name="Rectangle 4"/>
          <p:cNvSpPr>
            <a:spLocks noChangeArrowheads="1"/>
          </p:cNvSpPr>
          <p:nvPr/>
        </p:nvSpPr>
        <p:spPr bwMode="auto">
          <a:xfrm>
            <a:off x="609600" y="3352800"/>
            <a:ext cx="7924800" cy="46038"/>
          </a:xfrm>
          <a:prstGeom prst="rect">
            <a:avLst/>
          </a:prstGeom>
          <a:solidFill>
            <a:srgbClr val="7598DD"/>
          </a:solidFill>
          <a:ln w="9525">
            <a:noFill/>
            <a:miter lim="800000"/>
            <a:headEnd/>
            <a:tailEnd/>
          </a:ln>
        </p:spPr>
        <p:txBody>
          <a:bodyPr wrap="none" anchor="ctr"/>
          <a:lstStyle/>
          <a:p>
            <a:endParaRPr lang="en-US" sz="1800">
              <a:latin typeface="Arial" charset="0"/>
            </a:endParaRPr>
          </a:p>
        </p:txBody>
      </p:sp>
      <p:sp>
        <p:nvSpPr>
          <p:cNvPr id="18435" name="Rectangle 5"/>
          <p:cNvSpPr>
            <a:spLocks noChangeArrowheads="1"/>
          </p:cNvSpPr>
          <p:nvPr/>
        </p:nvSpPr>
        <p:spPr bwMode="auto">
          <a:xfrm>
            <a:off x="457200" y="3360738"/>
            <a:ext cx="8402638" cy="3255962"/>
          </a:xfrm>
          <a:prstGeom prst="rect">
            <a:avLst/>
          </a:prstGeom>
          <a:noFill/>
          <a:ln w="9525">
            <a:noFill/>
            <a:miter lim="800000"/>
            <a:headEnd/>
            <a:tailEnd/>
          </a:ln>
        </p:spPr>
        <p:txBody>
          <a:bodyPr anchor="ctr"/>
          <a:lstStyle/>
          <a:p>
            <a:pPr algn="ctr">
              <a:lnSpc>
                <a:spcPct val="110000"/>
              </a:lnSpc>
            </a:pPr>
            <a:r>
              <a:rPr lang="en-US" altLang="zh-TW" sz="3600">
                <a:ea typeface="PMingLiU" pitchFamily="18" charset="-120"/>
              </a:rPr>
              <a:t>Ming Ming Chiu</a:t>
            </a:r>
            <a:r>
              <a:rPr lang="en-US" altLang="zh-TW" sz="4400">
                <a:ea typeface="PMingLiU" pitchFamily="18" charset="-120"/>
              </a:rPr>
              <a:t/>
            </a:r>
            <a:br>
              <a:rPr lang="en-US" altLang="zh-TW" sz="4400">
                <a:ea typeface="PMingLiU" pitchFamily="18" charset="-120"/>
              </a:rPr>
            </a:br>
            <a:r>
              <a:rPr lang="en-US" altLang="zh-TW" sz="2800">
                <a:ea typeface="PMingLiU" pitchFamily="18" charset="-120"/>
                <a:cs typeface="Times New Roman" pitchFamily="18" charset="0"/>
              </a:rPr>
              <a:t>State University of New York – Buffalo</a:t>
            </a:r>
          </a:p>
          <a:p>
            <a:pPr algn="ctr">
              <a:lnSpc>
                <a:spcPct val="110000"/>
              </a:lnSpc>
            </a:pPr>
            <a:r>
              <a:rPr lang="en-US" altLang="ko-KR" sz="2800">
                <a:solidFill>
                  <a:schemeClr val="tx2"/>
                </a:solidFill>
                <a:ea typeface="굴림" pitchFamily="34" charset="-127"/>
              </a:rPr>
              <a:t>mingchiu@buffalo.edu</a:t>
            </a:r>
            <a:r>
              <a:rPr lang="en-US" altLang="ko-KR" sz="4400">
                <a:solidFill>
                  <a:schemeClr val="tx2"/>
                </a:solidFill>
                <a:latin typeface="Arial" charset="0"/>
                <a:ea typeface="굴림" pitchFamily="34" charset="-127"/>
              </a:rPr>
              <a:t> </a:t>
            </a:r>
            <a:br>
              <a:rPr lang="en-US" altLang="ko-KR" sz="4400">
                <a:solidFill>
                  <a:schemeClr val="tx2"/>
                </a:solidFill>
                <a:latin typeface="Arial" charset="0"/>
                <a:ea typeface="굴림" pitchFamily="34" charset="-127"/>
              </a:rPr>
            </a:br>
            <a:r>
              <a:rPr lang="en-US" altLang="ko-KR">
                <a:solidFill>
                  <a:schemeClr val="tx2"/>
                </a:solidFill>
                <a:latin typeface="Arial" charset="0"/>
                <a:ea typeface="굴림" pitchFamily="34" charset="-127"/>
              </a:rPr>
              <a:t/>
            </a:r>
            <a:br>
              <a:rPr lang="en-US" altLang="ko-KR">
                <a:solidFill>
                  <a:schemeClr val="tx2"/>
                </a:solidFill>
                <a:latin typeface="Arial" charset="0"/>
                <a:ea typeface="굴림" pitchFamily="34" charset="-127"/>
              </a:rPr>
            </a:br>
            <a:r>
              <a:rPr lang="en-US" altLang="ko-KR" sz="2800">
                <a:solidFill>
                  <a:schemeClr val="tx2"/>
                </a:solidFill>
                <a:ea typeface="굴림" pitchFamily="34" charset="-127"/>
              </a:rPr>
              <a:t>I appreciate the research assistance of </a:t>
            </a:r>
            <a:br>
              <a:rPr lang="en-US" altLang="ko-KR" sz="2800">
                <a:solidFill>
                  <a:schemeClr val="tx2"/>
                </a:solidFill>
                <a:ea typeface="굴림" pitchFamily="34" charset="-127"/>
              </a:rPr>
            </a:br>
            <a:r>
              <a:rPr lang="en-US" altLang="ko-KR" sz="2800">
                <a:solidFill>
                  <a:schemeClr val="tx2"/>
                </a:solidFill>
                <a:ea typeface="굴림" pitchFamily="34" charset="-127"/>
              </a:rPr>
              <a:t>Choi Yik Ting and Kuo Sze Wing</a:t>
            </a:r>
            <a:endParaRPr lang="en-US" altLang="zh-TW" sz="2800">
              <a:solidFill>
                <a:schemeClr val="tx2"/>
              </a:solidFill>
              <a:ea typeface="PMingLiU" pitchFamily="18" charset="-120"/>
            </a:endParaRPr>
          </a:p>
        </p:txBody>
      </p:sp>
      <p:pic>
        <p:nvPicPr>
          <p:cNvPr id="18436" name="Picture 15"/>
          <p:cNvPicPr>
            <a:picLocks noChangeAspect="1" noChangeArrowheads="1"/>
          </p:cNvPicPr>
          <p:nvPr/>
        </p:nvPicPr>
        <p:blipFill>
          <a:blip r:embed="rId3"/>
          <a:srcRect/>
          <a:stretch>
            <a:fillRect/>
          </a:stretch>
        </p:blipFill>
        <p:spPr bwMode="auto">
          <a:xfrm>
            <a:off x="1538288" y="5976938"/>
            <a:ext cx="652462" cy="881062"/>
          </a:xfrm>
          <a:prstGeom prst="rect">
            <a:avLst/>
          </a:prstGeom>
          <a:noFill/>
          <a:ln w="9525">
            <a:noFill/>
            <a:miter lim="800000"/>
            <a:headEnd/>
            <a:tailEnd/>
          </a:ln>
        </p:spPr>
      </p:pic>
      <p:pic>
        <p:nvPicPr>
          <p:cNvPr id="18437" name="Picture 7"/>
          <p:cNvPicPr>
            <a:picLocks noChangeAspect="1" noChangeArrowheads="1"/>
          </p:cNvPicPr>
          <p:nvPr/>
        </p:nvPicPr>
        <p:blipFill>
          <a:blip r:embed="rId4"/>
          <a:srcRect/>
          <a:stretch>
            <a:fillRect/>
          </a:stretch>
        </p:blipFill>
        <p:spPr bwMode="auto">
          <a:xfrm>
            <a:off x="7145338" y="6005513"/>
            <a:ext cx="723900" cy="852487"/>
          </a:xfrm>
          <a:prstGeom prst="rect">
            <a:avLst/>
          </a:prstGeom>
          <a:noFill/>
          <a:ln w="9525">
            <a:noFill/>
            <a:miter lim="800000"/>
            <a:headEnd/>
            <a:tailEnd/>
          </a:ln>
        </p:spPr>
      </p:pic>
    </p:spTree>
  </p:cSld>
  <p:clrMapOvr>
    <a:masterClrMapping/>
  </p:clrMapOvr>
  <p:transition xmlns:p14="http://schemas.microsoft.com/office/powerpoint/2010/main" advTm="4725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17513" y="274638"/>
            <a:ext cx="8229600" cy="931862"/>
          </a:xfrm>
        </p:spPr>
        <p:txBody>
          <a:bodyPr/>
          <a:lstStyle/>
          <a:p>
            <a:pPr eaLnBrk="1" hangingPunct="1"/>
            <a:r>
              <a:rPr lang="en-US" altLang="ko-KR" b="1" smtClean="0">
                <a:ea typeface="굴림" pitchFamily="34" charset="-127"/>
              </a:rPr>
              <a:t>Face / Rude</a:t>
            </a:r>
            <a:endParaRPr lang="en-US" altLang="zh-TW" smtClean="0">
              <a:ea typeface="굴림" pitchFamily="34" charset="-127"/>
            </a:endParaRPr>
          </a:p>
        </p:txBody>
      </p:sp>
      <p:sp>
        <p:nvSpPr>
          <p:cNvPr id="485379" name="Rectangle 3" descr="Parchment"/>
          <p:cNvSpPr>
            <a:spLocks noGrp="1" noChangeArrowheads="1"/>
          </p:cNvSpPr>
          <p:nvPr>
            <p:ph type="body" sz="half" idx="1"/>
          </p:nvPr>
        </p:nvSpPr>
        <p:spPr>
          <a:xfrm>
            <a:off x="206375" y="1008063"/>
            <a:ext cx="8937625" cy="5849937"/>
          </a:xfrm>
        </p:spPr>
        <p:txBody>
          <a:bodyPr/>
          <a:lstStyle/>
          <a:p>
            <a:pPr eaLnBrk="1" hangingPunct="1">
              <a:lnSpc>
                <a:spcPct val="90000"/>
              </a:lnSpc>
              <a:spcBef>
                <a:spcPct val="10000"/>
              </a:spcBef>
              <a:buFontTx/>
              <a:buNone/>
            </a:pPr>
            <a:r>
              <a:rPr lang="en-US" altLang="ko-KR" b="1" smtClean="0">
                <a:latin typeface="Times New Roman" pitchFamily="18" charset="0"/>
                <a:ea typeface="굴림" pitchFamily="34" charset="-127"/>
                <a:sym typeface="Symbol" pitchFamily="18" charset="2"/>
              </a:rPr>
              <a:t>Disagree politely </a:t>
            </a:r>
          </a:p>
          <a:p>
            <a:pPr eaLnBrk="1" hangingPunct="1">
              <a:lnSpc>
                <a:spcPct val="90000"/>
              </a:lnSpc>
              <a:spcBef>
                <a:spcPct val="10000"/>
              </a:spcBef>
              <a:buFontTx/>
              <a:buNone/>
            </a:pPr>
            <a:r>
              <a:rPr lang="en-US" altLang="ko-KR" smtClean="0">
                <a:latin typeface="Times New Roman" pitchFamily="18" charset="0"/>
                <a:ea typeface="굴림" pitchFamily="34" charset="-127"/>
                <a:sym typeface="Symbol" pitchFamily="18" charset="2"/>
              </a:rPr>
              <a:t> 	“if we want it in dollars, </a:t>
            </a:r>
          </a:p>
          <a:p>
            <a:pPr eaLnBrk="1" hangingPunct="1">
              <a:lnSpc>
                <a:spcPct val="90000"/>
              </a:lnSpc>
              <a:spcBef>
                <a:spcPct val="10000"/>
              </a:spcBef>
              <a:buFontTx/>
              <a:buNone/>
            </a:pPr>
            <a:r>
              <a:rPr lang="en-US" altLang="ko-KR" smtClean="0">
                <a:latin typeface="Times New Roman" pitchFamily="18" charset="0"/>
                <a:ea typeface="굴림" pitchFamily="34" charset="-127"/>
                <a:sym typeface="Symbol" pitchFamily="18" charset="2"/>
              </a:rPr>
              <a:t>	we can multiply two hundred by one tenth.”</a:t>
            </a:r>
          </a:p>
          <a:p>
            <a:pPr eaLnBrk="1" hangingPunct="1">
              <a:lnSpc>
                <a:spcPct val="90000"/>
              </a:lnSpc>
              <a:spcBef>
                <a:spcPct val="10000"/>
              </a:spcBef>
              <a:buFontTx/>
              <a:buNone/>
            </a:pPr>
            <a:endParaRPr lang="en-US" altLang="ko-KR" sz="1000" smtClean="0">
              <a:latin typeface="Times New Roman" pitchFamily="18" charset="0"/>
              <a:ea typeface="굴림" pitchFamily="34" charset="-127"/>
              <a:sym typeface="Symbol" pitchFamily="18" charset="2"/>
            </a:endParaRPr>
          </a:p>
          <a:p>
            <a:pPr eaLnBrk="1" hangingPunct="1">
              <a:lnSpc>
                <a:spcPct val="130000"/>
              </a:lnSpc>
              <a:spcBef>
                <a:spcPct val="0"/>
              </a:spcBef>
            </a:pPr>
            <a:r>
              <a:rPr lang="en-US" altLang="ko-KR" smtClean="0">
                <a:latin typeface="Times New Roman" pitchFamily="18" charset="0"/>
                <a:ea typeface="굴림" pitchFamily="34" charset="-127"/>
                <a:sym typeface="Symbol" pitchFamily="18" charset="2"/>
              </a:rPr>
              <a:t>“if” – Hypothetical distances error away</a:t>
            </a:r>
          </a:p>
          <a:p>
            <a:pPr eaLnBrk="1" hangingPunct="1">
              <a:lnSpc>
                <a:spcPct val="130000"/>
              </a:lnSpc>
              <a:spcBef>
                <a:spcPct val="0"/>
              </a:spcBef>
            </a:pPr>
            <a:r>
              <a:rPr lang="en-US" altLang="ko-KR" smtClean="0">
                <a:latin typeface="Times New Roman" pitchFamily="18" charset="0"/>
                <a:ea typeface="굴림" pitchFamily="34" charset="-127"/>
                <a:sym typeface="Symbol" pitchFamily="18" charset="2"/>
              </a:rPr>
              <a:t>No “you” – No direct blame</a:t>
            </a:r>
          </a:p>
          <a:p>
            <a:pPr eaLnBrk="1" hangingPunct="1">
              <a:lnSpc>
                <a:spcPct val="130000"/>
              </a:lnSpc>
              <a:spcBef>
                <a:spcPct val="0"/>
              </a:spcBef>
            </a:pPr>
            <a:r>
              <a:rPr lang="en-US" altLang="ko-KR" smtClean="0">
                <a:latin typeface="Times New Roman" pitchFamily="18" charset="0"/>
                <a:ea typeface="굴림" pitchFamily="34" charset="-127"/>
                <a:sym typeface="Symbol" pitchFamily="18" charset="2"/>
              </a:rPr>
              <a:t>“we” – Shared positioning &amp; common cause</a:t>
            </a:r>
          </a:p>
          <a:p>
            <a:pPr eaLnBrk="1" hangingPunct="1">
              <a:lnSpc>
                <a:spcPct val="130000"/>
              </a:lnSpc>
              <a:spcBef>
                <a:spcPct val="0"/>
              </a:spcBef>
            </a:pPr>
            <a:endParaRPr lang="en-US" altLang="ko-KR" sz="1000" smtClean="0">
              <a:latin typeface="Times New Roman" pitchFamily="18" charset="0"/>
              <a:ea typeface="굴림" pitchFamily="34" charset="-127"/>
              <a:sym typeface="Symbol" pitchFamily="18" charset="2"/>
            </a:endParaRPr>
          </a:p>
          <a:p>
            <a:pPr eaLnBrk="1" hangingPunct="1">
              <a:lnSpc>
                <a:spcPct val="90000"/>
              </a:lnSpc>
              <a:spcBef>
                <a:spcPct val="10000"/>
              </a:spcBef>
              <a:buFontTx/>
              <a:buNone/>
            </a:pPr>
            <a:r>
              <a:rPr lang="en-US" altLang="ko-KR" smtClean="0">
                <a:latin typeface="Times New Roman" pitchFamily="18" charset="0"/>
                <a:ea typeface="굴림" pitchFamily="34" charset="-127"/>
                <a:sym typeface="Symbol" pitchFamily="18" charset="2"/>
              </a:rPr>
              <a:t> Save previous speaker’s face </a:t>
            </a:r>
          </a:p>
          <a:p>
            <a:pPr eaLnBrk="1" hangingPunct="1">
              <a:lnSpc>
                <a:spcPct val="90000"/>
              </a:lnSpc>
              <a:spcBef>
                <a:spcPct val="10000"/>
              </a:spcBef>
              <a:buFontTx/>
              <a:buNone/>
            </a:pPr>
            <a:r>
              <a:rPr lang="en-US" altLang="ko-KR" smtClean="0">
                <a:latin typeface="Times New Roman" pitchFamily="18" charset="0"/>
                <a:ea typeface="굴림" pitchFamily="34" charset="-127"/>
                <a:sym typeface="Symbol" pitchFamily="18" charset="2"/>
              </a:rPr>
              <a:t>	 Listen &amp; understand obstacle </a:t>
            </a:r>
          </a:p>
          <a:p>
            <a:pPr eaLnBrk="1" hangingPunct="1">
              <a:lnSpc>
                <a:spcPct val="90000"/>
              </a:lnSpc>
              <a:spcBef>
                <a:spcPct val="10000"/>
              </a:spcBef>
              <a:buFontTx/>
              <a:buNone/>
            </a:pPr>
            <a:r>
              <a:rPr lang="en-US" altLang="ko-KR" smtClean="0">
                <a:latin typeface="Times New Roman" pitchFamily="18" charset="0"/>
                <a:ea typeface="굴림" pitchFamily="34" charset="-127"/>
                <a:sym typeface="Symbol" pitchFamily="18" charset="2"/>
              </a:rPr>
              <a:t>	      Overcome via new ideas &amp; justifications (</a:t>
            </a:r>
            <a:r>
              <a:rPr lang="en-US" altLang="ko-KR" b="1" smtClean="0">
                <a:latin typeface="Times New Roman" pitchFamily="18" charset="0"/>
                <a:ea typeface="굴림" pitchFamily="34" charset="-127"/>
                <a:sym typeface="Symbol" pitchFamily="18" charset="2"/>
              </a:rPr>
              <a:t>+</a:t>
            </a:r>
            <a:r>
              <a:rPr lang="en-US" altLang="ko-KR" smtClean="0">
                <a:latin typeface="Times New Roman" pitchFamily="18" charset="0"/>
                <a:ea typeface="굴림" pitchFamily="34" charset="-127"/>
                <a:sym typeface="Symbol" pitchFamily="18" charset="2"/>
              </a:rPr>
              <a:t>)</a:t>
            </a:r>
          </a:p>
          <a:p>
            <a:pPr algn="r" eaLnBrk="1" hangingPunct="1">
              <a:lnSpc>
                <a:spcPct val="90000"/>
              </a:lnSpc>
              <a:spcBef>
                <a:spcPct val="10000"/>
              </a:spcBef>
              <a:buFontTx/>
              <a:buNone/>
            </a:pPr>
            <a:r>
              <a:rPr lang="en-US" altLang="ko-KR" sz="2400" i="1" smtClean="0">
                <a:latin typeface="Times New Roman" pitchFamily="18" charset="0"/>
                <a:ea typeface="굴림" pitchFamily="34" charset="-127"/>
                <a:sym typeface="Symbol" pitchFamily="18" charset="2"/>
              </a:rPr>
              <a:t>( Chiu &amp; Khoo, 2003 )</a:t>
            </a:r>
          </a:p>
        </p:txBody>
      </p:sp>
      <p:pic>
        <p:nvPicPr>
          <p:cNvPr id="38915" name="Picture 14" descr="Parchment"/>
          <p:cNvPicPr>
            <a:picLocks noChangeAspect="1" noChangeArrowheads="1"/>
          </p:cNvPicPr>
          <p:nvPr/>
        </p:nvPicPr>
        <p:blipFill>
          <a:blip r:embed="rId4"/>
          <a:srcRect/>
          <a:stretch>
            <a:fillRect/>
          </a:stretch>
        </p:blipFill>
        <p:spPr bwMode="auto">
          <a:xfrm>
            <a:off x="6342063" y="144463"/>
            <a:ext cx="635000" cy="906462"/>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51282"/>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537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5379">
                                            <p:txEl>
                                              <p:pRg st="8" end="8"/>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485379">
                                            <p:txEl>
                                              <p:pRg st="9" end="9"/>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485379">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53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11"/>
          <p:cNvSpPr>
            <a:spLocks noGrp="1" noChangeArrowheads="1"/>
          </p:cNvSpPr>
          <p:nvPr>
            <p:ph type="title"/>
          </p:nvPr>
        </p:nvSpPr>
        <p:spPr/>
        <p:txBody>
          <a:bodyPr/>
          <a:lstStyle/>
          <a:p>
            <a:pPr eaLnBrk="1" hangingPunct="1"/>
            <a:r>
              <a:rPr lang="en-US" altLang="ko-KR" b="1" smtClean="0">
                <a:ea typeface="굴림" pitchFamily="34" charset="-127"/>
              </a:rPr>
              <a:t>Face / Rude</a:t>
            </a:r>
            <a:endParaRPr lang="en-US" altLang="zh-TW" smtClean="0">
              <a:ea typeface="PMingLiU" pitchFamily="18" charset="-120"/>
            </a:endParaRPr>
          </a:p>
        </p:txBody>
      </p:sp>
      <p:sp>
        <p:nvSpPr>
          <p:cNvPr id="40962" name="Rectangle 3" descr="Parchment"/>
          <p:cNvSpPr>
            <a:spLocks noGrp="1" noChangeArrowheads="1"/>
          </p:cNvSpPr>
          <p:nvPr>
            <p:ph type="body" sz="half" idx="1"/>
          </p:nvPr>
        </p:nvSpPr>
        <p:spPr>
          <a:xfrm>
            <a:off x="457200" y="1270000"/>
            <a:ext cx="8534400" cy="3919538"/>
          </a:xfrm>
        </p:spPr>
        <p:txBody>
          <a:bodyPr/>
          <a:lstStyle/>
          <a:p>
            <a:pPr eaLnBrk="1" hangingPunct="1">
              <a:lnSpc>
                <a:spcPct val="140000"/>
              </a:lnSpc>
              <a:spcBef>
                <a:spcPct val="10000"/>
              </a:spcBef>
              <a:buFontTx/>
              <a:buNone/>
            </a:pPr>
            <a:r>
              <a:rPr lang="en-US" altLang="ko-KR" b="1" smtClean="0">
                <a:latin typeface="Times New Roman" pitchFamily="18" charset="0"/>
                <a:ea typeface="굴림" pitchFamily="34" charset="-127"/>
              </a:rPr>
              <a:t>Agree too much</a:t>
            </a:r>
          </a:p>
          <a:p>
            <a:pPr eaLnBrk="1" hangingPunct="1">
              <a:lnSpc>
                <a:spcPct val="140000"/>
              </a:lnSpc>
              <a:spcBef>
                <a:spcPct val="10000"/>
              </a:spcBef>
              <a:buFontTx/>
              <a:buNone/>
            </a:pPr>
            <a:r>
              <a:rPr lang="en-US" altLang="ko-KR" smtClean="0">
                <a:latin typeface="Times New Roman" pitchFamily="18" charset="0"/>
                <a:ea typeface="굴림" pitchFamily="34" charset="-127"/>
              </a:rPr>
              <a:t>Concern for social relationship</a:t>
            </a:r>
          </a:p>
          <a:p>
            <a:pPr eaLnBrk="1" hangingPunct="1">
              <a:lnSpc>
                <a:spcPct val="140000"/>
              </a:lnSpc>
              <a:spcBef>
                <a:spcPct val="10000"/>
              </a:spcBef>
              <a:buFontTx/>
              <a:buNone/>
            </a:pPr>
            <a:r>
              <a:rPr lang="en-US" altLang="ko-KR" smtClean="0">
                <a:latin typeface="Times New Roman" pitchFamily="18" charset="0"/>
                <a:ea typeface="굴림" pitchFamily="34" charset="-127"/>
                <a:sym typeface="Symbol" pitchFamily="18" charset="2"/>
              </a:rPr>
              <a:t> </a:t>
            </a:r>
            <a:r>
              <a:rPr lang="en-US" altLang="ko-KR" smtClean="0">
                <a:latin typeface="Times New Roman" pitchFamily="18" charset="0"/>
                <a:ea typeface="굴림" pitchFamily="34" charset="-127"/>
              </a:rPr>
              <a:t>Reluctant to disagree with wrong ideas</a:t>
            </a:r>
          </a:p>
          <a:p>
            <a:pPr eaLnBrk="1" hangingPunct="1">
              <a:lnSpc>
                <a:spcPct val="140000"/>
              </a:lnSpc>
              <a:spcBef>
                <a:spcPct val="10000"/>
              </a:spcBef>
              <a:buFontTx/>
              <a:buNone/>
            </a:pPr>
            <a:r>
              <a:rPr lang="en-US" altLang="zh-TW" smtClean="0">
                <a:latin typeface="Times New Roman" pitchFamily="18" charset="0"/>
                <a:ea typeface="PMingLiU" pitchFamily="18" charset="-120"/>
              </a:rPr>
              <a:t>	</a:t>
            </a:r>
            <a:r>
              <a:rPr lang="en-US" altLang="ko-KR" smtClean="0">
                <a:latin typeface="Times New Roman" pitchFamily="18" charset="0"/>
                <a:ea typeface="굴림" pitchFamily="34" charset="-127"/>
                <a:sym typeface="Symbol" pitchFamily="18" charset="2"/>
              </a:rPr>
              <a:t>	 Fewer new ideas &amp; justifications (</a:t>
            </a:r>
            <a:r>
              <a:rPr lang="en-US" altLang="ko-KR" sz="2800" b="1" smtClean="0">
                <a:solidFill>
                  <a:srgbClr val="FF0000"/>
                </a:solidFill>
                <a:ea typeface="굴림" pitchFamily="34" charset="-127"/>
              </a:rPr>
              <a:t>–</a:t>
            </a:r>
            <a:r>
              <a:rPr lang="en-US" altLang="ko-KR" smtClean="0">
                <a:latin typeface="Times New Roman" pitchFamily="18" charset="0"/>
                <a:ea typeface="굴림" pitchFamily="34" charset="-127"/>
                <a:sym typeface="Symbol" pitchFamily="18" charset="2"/>
              </a:rPr>
              <a:t>)</a:t>
            </a:r>
          </a:p>
          <a:p>
            <a:pPr algn="r" eaLnBrk="1" hangingPunct="1">
              <a:lnSpc>
                <a:spcPct val="140000"/>
              </a:lnSpc>
              <a:spcBef>
                <a:spcPct val="10000"/>
              </a:spcBef>
              <a:buFontTx/>
              <a:buNone/>
            </a:pPr>
            <a:r>
              <a:rPr lang="en-US" altLang="ko-KR" sz="2200" i="1" smtClean="0">
                <a:latin typeface="Times New Roman" pitchFamily="18" charset="0"/>
                <a:ea typeface="굴림" pitchFamily="34" charset="-127"/>
                <a:sym typeface="Symbol" pitchFamily="18" charset="2"/>
              </a:rPr>
              <a:t>( Person, Kreuz, Zwaan, &amp; Graesser, 1995; Tann, 1979; Tudge,1989 )</a:t>
            </a:r>
          </a:p>
        </p:txBody>
      </p:sp>
      <p:pic>
        <p:nvPicPr>
          <p:cNvPr id="40963" name="Picture 13" descr="Parchment"/>
          <p:cNvPicPr>
            <a:picLocks noGrp="1" noChangeAspect="1" noChangeArrowheads="1"/>
          </p:cNvPicPr>
          <p:nvPr>
            <p:ph sz="quarter" idx="3"/>
          </p:nvPr>
        </p:nvPicPr>
        <p:blipFill>
          <a:blip r:embed="rId4"/>
          <a:srcRect/>
          <a:stretch>
            <a:fillRect/>
          </a:stretch>
        </p:blipFill>
        <p:spPr>
          <a:xfrm>
            <a:off x="3433763" y="1349375"/>
            <a:ext cx="457200" cy="650875"/>
          </a:xfrm>
        </p:spPr>
      </p:pic>
      <p:pic>
        <p:nvPicPr>
          <p:cNvPr id="40964" name="Picture 14" descr="Parchment"/>
          <p:cNvPicPr>
            <a:picLocks noChangeAspect="1" noChangeArrowheads="1"/>
          </p:cNvPicPr>
          <p:nvPr/>
        </p:nvPicPr>
        <p:blipFill>
          <a:blip r:embed="rId5"/>
          <a:srcRect/>
          <a:stretch>
            <a:fillRect/>
          </a:stretch>
        </p:blipFill>
        <p:spPr bwMode="auto">
          <a:xfrm>
            <a:off x="6342063" y="144463"/>
            <a:ext cx="635000" cy="906462"/>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54625"/>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1"/>
          <p:cNvSpPr>
            <a:spLocks noGrp="1" noChangeArrowheads="1"/>
          </p:cNvSpPr>
          <p:nvPr>
            <p:ph type="title" idx="4294967295"/>
          </p:nvPr>
        </p:nvSpPr>
        <p:spPr/>
        <p:txBody>
          <a:bodyPr/>
          <a:lstStyle/>
          <a:p>
            <a:pPr eaLnBrk="1" hangingPunct="1"/>
            <a:r>
              <a:rPr lang="en-US" altLang="ko-KR" b="1" smtClean="0">
                <a:ea typeface="굴림" pitchFamily="34" charset="-127"/>
              </a:rPr>
              <a:t>Face / Rude</a:t>
            </a:r>
            <a:endParaRPr lang="en-US" altLang="zh-TW" smtClean="0">
              <a:ea typeface="PMingLiU" pitchFamily="18" charset="-120"/>
            </a:endParaRPr>
          </a:p>
        </p:txBody>
      </p:sp>
      <p:sp>
        <p:nvSpPr>
          <p:cNvPr id="43010" name="Rectangle 3" descr="Parchment"/>
          <p:cNvSpPr>
            <a:spLocks noGrp="1" noChangeArrowheads="1"/>
          </p:cNvSpPr>
          <p:nvPr>
            <p:ph type="body" sz="half" idx="4294967295"/>
          </p:nvPr>
        </p:nvSpPr>
        <p:spPr>
          <a:xfrm>
            <a:off x="203200" y="1270000"/>
            <a:ext cx="8788400" cy="5430838"/>
          </a:xfrm>
        </p:spPr>
        <p:txBody>
          <a:bodyPr/>
          <a:lstStyle/>
          <a:p>
            <a:pPr eaLnBrk="1" hangingPunct="1">
              <a:lnSpc>
                <a:spcPct val="140000"/>
              </a:lnSpc>
              <a:spcBef>
                <a:spcPct val="10000"/>
              </a:spcBef>
              <a:buFontTx/>
              <a:buNone/>
            </a:pPr>
            <a:r>
              <a:rPr lang="en-US" altLang="ko-KR" sz="2800" b="1" smtClean="0">
                <a:latin typeface="Times New Roman" pitchFamily="18" charset="0"/>
                <a:ea typeface="굴림" pitchFamily="34" charset="-127"/>
              </a:rPr>
              <a:t>Command </a:t>
            </a:r>
            <a:r>
              <a:rPr lang="en-US" altLang="ko-KR" sz="2800" b="1" smtClean="0">
                <a:solidFill>
                  <a:srgbClr val="FF0000"/>
                </a:solidFill>
                <a:latin typeface="Times New Roman" pitchFamily="18" charset="0"/>
                <a:ea typeface="굴림" pitchFamily="34" charset="-127"/>
              </a:rPr>
              <a:t>!</a:t>
            </a:r>
          </a:p>
          <a:p>
            <a:pPr eaLnBrk="1" hangingPunct="1">
              <a:lnSpc>
                <a:spcPct val="140000"/>
              </a:lnSpc>
              <a:spcBef>
                <a:spcPct val="10000"/>
              </a:spcBef>
              <a:buFont typeface="Symbol" pitchFamily="18" charset="2"/>
              <a:buChar char="®"/>
            </a:pPr>
            <a:r>
              <a:rPr lang="en-US" altLang="ko-KR" sz="2800" smtClean="0">
                <a:latin typeface="Times New Roman" pitchFamily="18" charset="0"/>
                <a:ea typeface="굴림" pitchFamily="34" charset="-127"/>
                <a:sym typeface="Symbol" pitchFamily="18" charset="2"/>
              </a:rPr>
              <a:t> Demand implementation of an old idea</a:t>
            </a:r>
            <a:endParaRPr lang="en-US" altLang="ko-KR" sz="2800" b="1" smtClean="0">
              <a:solidFill>
                <a:srgbClr val="FF0000"/>
              </a:solidFill>
              <a:latin typeface="Times New Roman" pitchFamily="18" charset="0"/>
              <a:ea typeface="굴림" pitchFamily="34" charset="-127"/>
            </a:endParaRPr>
          </a:p>
          <a:p>
            <a:pPr eaLnBrk="1" hangingPunct="1">
              <a:lnSpc>
                <a:spcPct val="140000"/>
              </a:lnSpc>
              <a:spcBef>
                <a:spcPct val="10000"/>
              </a:spcBef>
              <a:buFont typeface="Symbol" pitchFamily="18" charset="2"/>
              <a:buChar char="®"/>
            </a:pPr>
            <a:r>
              <a:rPr lang="en-US" altLang="ko-KR" sz="2800" smtClean="0">
                <a:latin typeface="Times New Roman" pitchFamily="18" charset="0"/>
                <a:ea typeface="굴림" pitchFamily="34" charset="-127"/>
                <a:sym typeface="Symbol" pitchFamily="18" charset="2"/>
              </a:rPr>
              <a:t> Suggest that speaker has higher status than audience</a:t>
            </a:r>
          </a:p>
          <a:p>
            <a:pPr eaLnBrk="1" hangingPunct="1">
              <a:lnSpc>
                <a:spcPct val="140000"/>
              </a:lnSpc>
              <a:spcBef>
                <a:spcPct val="10000"/>
              </a:spcBef>
              <a:buFontTx/>
              <a:buNone/>
            </a:pPr>
            <a:r>
              <a:rPr lang="en-US" altLang="zh-TW" sz="2800" smtClean="0">
                <a:latin typeface="Times New Roman" pitchFamily="18" charset="0"/>
                <a:ea typeface="PMingLiU" pitchFamily="18" charset="-120"/>
              </a:rPr>
              <a:t>	</a:t>
            </a:r>
            <a:r>
              <a:rPr lang="en-US" altLang="ko-KR" sz="2800" smtClean="0">
                <a:latin typeface="Times New Roman" pitchFamily="18" charset="0"/>
                <a:ea typeface="굴림" pitchFamily="34" charset="-127"/>
                <a:sym typeface="Symbol" pitchFamily="18" charset="2"/>
              </a:rPr>
              <a:t> Ruder than question</a:t>
            </a:r>
          </a:p>
          <a:p>
            <a:pPr eaLnBrk="1" hangingPunct="1">
              <a:lnSpc>
                <a:spcPct val="140000"/>
              </a:lnSpc>
              <a:spcBef>
                <a:spcPct val="10000"/>
              </a:spcBef>
              <a:buFontTx/>
              <a:buNone/>
            </a:pPr>
            <a:r>
              <a:rPr lang="en-US" altLang="ko-KR" sz="2800" smtClean="0">
                <a:latin typeface="Times New Roman" pitchFamily="18" charset="0"/>
                <a:ea typeface="굴림" pitchFamily="34" charset="-127"/>
                <a:sym typeface="Symbol" pitchFamily="18" charset="2"/>
              </a:rPr>
              <a:t>		 Threaten face </a:t>
            </a:r>
          </a:p>
          <a:p>
            <a:pPr eaLnBrk="1" hangingPunct="1">
              <a:lnSpc>
                <a:spcPct val="140000"/>
              </a:lnSpc>
              <a:spcBef>
                <a:spcPct val="10000"/>
              </a:spcBef>
              <a:buFontTx/>
              <a:buNone/>
            </a:pPr>
            <a:r>
              <a:rPr lang="en-US" altLang="ko-KR" sz="2800" smtClean="0">
                <a:latin typeface="Times New Roman" pitchFamily="18" charset="0"/>
                <a:ea typeface="굴림" pitchFamily="34" charset="-127"/>
                <a:sym typeface="Symbol" pitchFamily="18" charset="2"/>
              </a:rPr>
              <a:t>			 Distract from problem solving</a:t>
            </a:r>
          </a:p>
          <a:p>
            <a:pPr eaLnBrk="1" hangingPunct="1">
              <a:lnSpc>
                <a:spcPct val="140000"/>
              </a:lnSpc>
              <a:spcBef>
                <a:spcPct val="10000"/>
              </a:spcBef>
              <a:buFontTx/>
              <a:buNone/>
            </a:pPr>
            <a:r>
              <a:rPr lang="en-US" altLang="ko-KR" sz="2800" smtClean="0">
                <a:latin typeface="Times New Roman" pitchFamily="18" charset="0"/>
                <a:ea typeface="굴림" pitchFamily="34" charset="-127"/>
                <a:sym typeface="Symbol" pitchFamily="18" charset="2"/>
              </a:rPr>
              <a:t> Fewer new ideas &amp; justifications (</a:t>
            </a:r>
            <a:r>
              <a:rPr lang="en-US" altLang="ko-KR" sz="2400" b="1" smtClean="0">
                <a:solidFill>
                  <a:srgbClr val="FF0000"/>
                </a:solidFill>
                <a:ea typeface="굴림" pitchFamily="34" charset="-127"/>
              </a:rPr>
              <a:t>–</a:t>
            </a:r>
            <a:r>
              <a:rPr lang="en-US" altLang="ko-KR" sz="2800" smtClean="0">
                <a:latin typeface="Times New Roman" pitchFamily="18" charset="0"/>
                <a:ea typeface="굴림" pitchFamily="34" charset="-127"/>
                <a:sym typeface="Symbol" pitchFamily="18" charset="2"/>
              </a:rPr>
              <a:t>)</a:t>
            </a:r>
          </a:p>
          <a:p>
            <a:pPr algn="r" eaLnBrk="1" hangingPunct="1">
              <a:lnSpc>
                <a:spcPct val="140000"/>
              </a:lnSpc>
              <a:spcBef>
                <a:spcPct val="10000"/>
              </a:spcBef>
              <a:buFontTx/>
              <a:buNone/>
            </a:pPr>
            <a:r>
              <a:rPr lang="en-US" altLang="ko-KR" sz="2000" i="1" smtClean="0">
                <a:latin typeface="Times New Roman" pitchFamily="18" charset="0"/>
                <a:ea typeface="굴림" pitchFamily="34" charset="-127"/>
                <a:sym typeface="Symbol" pitchFamily="18" charset="2"/>
              </a:rPr>
              <a:t>(Brown &amp; Levinson, 1987; Chiu,2008 )</a:t>
            </a:r>
          </a:p>
        </p:txBody>
      </p:sp>
      <p:pic>
        <p:nvPicPr>
          <p:cNvPr id="43011" name="Picture 14" descr="Parchment"/>
          <p:cNvPicPr>
            <a:picLocks noChangeAspect="1" noChangeArrowheads="1"/>
          </p:cNvPicPr>
          <p:nvPr/>
        </p:nvPicPr>
        <p:blipFill>
          <a:blip r:embed="rId4"/>
          <a:srcRect/>
          <a:stretch>
            <a:fillRect/>
          </a:stretch>
        </p:blipFill>
        <p:spPr bwMode="auto">
          <a:xfrm>
            <a:off x="6342063" y="144463"/>
            <a:ext cx="635000" cy="906462"/>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54625"/>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09"/>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58" name="Rectangle 21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59" name="Rectangle 223"/>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60" name="Rectangle 224"/>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61" name="Rectangle 24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62" name="Rectangle 241"/>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latin typeface="Arial" charset="0"/>
            </a:endParaRPr>
          </a:p>
        </p:txBody>
      </p:sp>
      <p:sp>
        <p:nvSpPr>
          <p:cNvPr id="45063" name="Rectangle 483"/>
          <p:cNvSpPr>
            <a:spLocks noChangeArrowheads="1"/>
          </p:cNvSpPr>
          <p:nvPr/>
        </p:nvSpPr>
        <p:spPr bwMode="auto">
          <a:xfrm>
            <a:off x="4603750" y="6308725"/>
            <a:ext cx="1530350" cy="455613"/>
          </a:xfrm>
          <a:prstGeom prst="rect">
            <a:avLst/>
          </a:prstGeom>
          <a:noFill/>
          <a:ln w="9525">
            <a:noFill/>
            <a:miter lim="800000"/>
            <a:headEnd/>
            <a:tailEnd/>
          </a:ln>
        </p:spPr>
        <p:txBody>
          <a:bodyPr/>
          <a:lstStyle/>
          <a:p>
            <a:pPr marL="342900" indent="-342900" fontAlgn="t"/>
            <a:r>
              <a:rPr lang="zh-TW" altLang="en-US" sz="1200">
                <a:solidFill>
                  <a:srgbClr val="000000"/>
                </a:solidFill>
                <a:latin typeface="Times" pitchFamily="18" charset="0"/>
                <a:ea typeface="PMingLiU" pitchFamily="18" charset="-120"/>
                <a:cs typeface="Times New Roman" pitchFamily="18" charset="0"/>
              </a:rPr>
              <a:t> </a:t>
            </a:r>
            <a:endParaRPr lang="zh-TW" altLang="en-US" sz="1800">
              <a:latin typeface="Arial" charset="0"/>
              <a:ea typeface="PMingLiU" pitchFamily="18" charset="-120"/>
              <a:cs typeface="Times New Roman" pitchFamily="18" charset="0"/>
            </a:endParaRPr>
          </a:p>
        </p:txBody>
      </p:sp>
      <p:sp>
        <p:nvSpPr>
          <p:cNvPr id="45064" name="Line 493"/>
          <p:cNvSpPr>
            <a:spLocks noChangeShapeType="1"/>
          </p:cNvSpPr>
          <p:nvPr/>
        </p:nvSpPr>
        <p:spPr bwMode="auto">
          <a:xfrm>
            <a:off x="4327525" y="323850"/>
            <a:ext cx="1530350" cy="0"/>
          </a:xfrm>
          <a:prstGeom prst="line">
            <a:avLst/>
          </a:prstGeom>
          <a:noFill/>
          <a:ln w="9525">
            <a:noFill/>
            <a:round/>
            <a:headEnd/>
            <a:tailEnd/>
          </a:ln>
        </p:spPr>
        <p:txBody>
          <a:bodyPr/>
          <a:lstStyle/>
          <a:p>
            <a:endParaRPr lang="en-US"/>
          </a:p>
        </p:txBody>
      </p:sp>
      <p:sp>
        <p:nvSpPr>
          <p:cNvPr id="45065" name="Line 504"/>
          <p:cNvSpPr>
            <a:spLocks noChangeShapeType="1"/>
          </p:cNvSpPr>
          <p:nvPr/>
        </p:nvSpPr>
        <p:spPr bwMode="auto">
          <a:xfrm>
            <a:off x="654050" y="2274888"/>
            <a:ext cx="0" cy="273050"/>
          </a:xfrm>
          <a:prstGeom prst="line">
            <a:avLst/>
          </a:prstGeom>
          <a:noFill/>
          <a:ln w="9525">
            <a:noFill/>
            <a:round/>
            <a:headEnd/>
            <a:tailEnd/>
          </a:ln>
        </p:spPr>
        <p:txBody>
          <a:bodyPr/>
          <a:lstStyle/>
          <a:p>
            <a:endParaRPr lang="en-US"/>
          </a:p>
        </p:txBody>
      </p:sp>
      <p:sp>
        <p:nvSpPr>
          <p:cNvPr id="45066" name="Line 529"/>
          <p:cNvSpPr>
            <a:spLocks noChangeShapeType="1"/>
          </p:cNvSpPr>
          <p:nvPr/>
        </p:nvSpPr>
        <p:spPr bwMode="auto">
          <a:xfrm>
            <a:off x="654050" y="4826000"/>
            <a:ext cx="0" cy="273050"/>
          </a:xfrm>
          <a:prstGeom prst="line">
            <a:avLst/>
          </a:prstGeom>
          <a:noFill/>
          <a:ln w="9525">
            <a:noFill/>
            <a:round/>
            <a:headEnd/>
            <a:tailEnd/>
          </a:ln>
        </p:spPr>
        <p:txBody>
          <a:bodyPr/>
          <a:lstStyle/>
          <a:p>
            <a:endParaRPr lang="en-US"/>
          </a:p>
        </p:txBody>
      </p:sp>
      <p:sp>
        <p:nvSpPr>
          <p:cNvPr id="45067" name="Line 553"/>
          <p:cNvSpPr>
            <a:spLocks noChangeShapeType="1"/>
          </p:cNvSpPr>
          <p:nvPr/>
        </p:nvSpPr>
        <p:spPr bwMode="auto">
          <a:xfrm>
            <a:off x="4603750" y="6764338"/>
            <a:ext cx="1530350" cy="0"/>
          </a:xfrm>
          <a:prstGeom prst="line">
            <a:avLst/>
          </a:prstGeom>
          <a:noFill/>
          <a:ln w="9525">
            <a:noFill/>
            <a:round/>
            <a:headEnd/>
            <a:tailEnd/>
          </a:ln>
        </p:spPr>
        <p:txBody>
          <a:bodyPr/>
          <a:lstStyle/>
          <a:p>
            <a:endParaRPr lang="en-US"/>
          </a:p>
        </p:txBody>
      </p:sp>
      <p:sp>
        <p:nvSpPr>
          <p:cNvPr id="45068" name="Rectangle 445"/>
          <p:cNvSpPr>
            <a:spLocks noChangeArrowheads="1"/>
          </p:cNvSpPr>
          <p:nvPr/>
        </p:nvSpPr>
        <p:spPr bwMode="auto">
          <a:xfrm>
            <a:off x="6019800" y="673100"/>
            <a:ext cx="2200275" cy="5495925"/>
          </a:xfrm>
          <a:prstGeom prst="rect">
            <a:avLst/>
          </a:prstGeom>
          <a:noFill/>
          <a:ln w="9525">
            <a:solidFill>
              <a:schemeClr val="tx1"/>
            </a:solidFill>
            <a:miter lim="800000"/>
            <a:headEnd/>
            <a:tailEnd/>
          </a:ln>
        </p:spPr>
        <p:txBody>
          <a:bodyPr/>
          <a:lstStyle/>
          <a:p>
            <a:pPr marL="342900" indent="-342900" fontAlgn="t"/>
            <a:r>
              <a:rPr lang="en-US" altLang="zh-TW" sz="2200" u="sng">
                <a:solidFill>
                  <a:srgbClr val="000000"/>
                </a:solidFill>
                <a:ea typeface="PMingLiU" pitchFamily="18" charset="-120"/>
                <a:cs typeface="Times New Roman" pitchFamily="18" charset="0"/>
              </a:rPr>
              <a:t>Micro-creativity processes</a:t>
            </a:r>
          </a:p>
          <a:p>
            <a:pPr marL="342900" indent="-342900" fontAlgn="t"/>
            <a:endParaRPr lang="en-US" altLang="zh-TW" sz="2400" b="1">
              <a:solidFill>
                <a:srgbClr val="000000"/>
              </a:solidFill>
              <a:ea typeface="PMingLiU" pitchFamily="18" charset="-120"/>
              <a:cs typeface="Times New Roman" pitchFamily="18" charset="0"/>
            </a:endParaRPr>
          </a:p>
          <a:p>
            <a:pPr marL="342900" indent="-342900" fontAlgn="t"/>
            <a:r>
              <a:rPr lang="en-US" altLang="zh-TW" sz="2000" b="1">
                <a:solidFill>
                  <a:srgbClr val="000000"/>
                </a:solidFill>
                <a:ea typeface="PMingLiU" pitchFamily="18" charset="-120"/>
                <a:cs typeface="Times New Roman" pitchFamily="18" charset="0"/>
              </a:rPr>
              <a:t>New ideas</a:t>
            </a:r>
          </a:p>
          <a:p>
            <a:pPr marL="342900" indent="-342900" fontAlgn="t"/>
            <a:endParaRPr lang="en-US" altLang="zh-TW" sz="2000">
              <a:solidFill>
                <a:srgbClr val="000000"/>
              </a:solidFill>
              <a:ea typeface="PMingLiU" pitchFamily="18" charset="-120"/>
              <a:cs typeface="Times New Roman" pitchFamily="18" charset="0"/>
            </a:endParaRPr>
          </a:p>
          <a:p>
            <a:pPr marL="342900" indent="-342900" fontAlgn="t"/>
            <a:r>
              <a:rPr lang="en-US" altLang="zh-TW" sz="2000" b="1">
                <a:solidFill>
                  <a:srgbClr val="000000"/>
                </a:solidFill>
                <a:ea typeface="PMingLiU" pitchFamily="18" charset="-120"/>
                <a:cs typeface="Times New Roman" pitchFamily="18" charset="0"/>
              </a:rPr>
              <a:t>Justifications</a:t>
            </a:r>
            <a:endParaRPr lang="en-US" altLang="zh-TW" sz="2000" b="1">
              <a:ea typeface="PMingLiU" pitchFamily="18" charset="-120"/>
              <a:cs typeface="Times New Roman" pitchFamily="18" charset="0"/>
            </a:endParaRPr>
          </a:p>
        </p:txBody>
      </p:sp>
      <p:sp>
        <p:nvSpPr>
          <p:cNvPr id="45069" name="Rectangle 473"/>
          <p:cNvSpPr>
            <a:spLocks noChangeArrowheads="1"/>
          </p:cNvSpPr>
          <p:nvPr/>
        </p:nvSpPr>
        <p:spPr bwMode="auto">
          <a:xfrm>
            <a:off x="895350" y="2062163"/>
            <a:ext cx="3132138" cy="1798637"/>
          </a:xfrm>
          <a:prstGeom prst="rect">
            <a:avLst/>
          </a:prstGeom>
          <a:noFill/>
          <a:ln w="9525">
            <a:solidFill>
              <a:schemeClr val="tx1"/>
            </a:solidFill>
            <a:miter lim="800000"/>
            <a:headEnd/>
            <a:tailEnd/>
          </a:ln>
        </p:spPr>
        <p:txBody>
          <a:bodyPr/>
          <a:lstStyle/>
          <a:p>
            <a:pPr marL="342900" indent="-342900" fontAlgn="t"/>
            <a:r>
              <a:rPr lang="en-US" altLang="zh-TW" sz="2200" b="1">
                <a:solidFill>
                  <a:srgbClr val="000000"/>
                </a:solidFill>
                <a:ea typeface="PMingLiU" pitchFamily="18" charset="-120"/>
                <a:cs typeface="Times New Roman" pitchFamily="18" charset="0"/>
              </a:rPr>
              <a:t>Face / Rudeness</a:t>
            </a:r>
          </a:p>
          <a:p>
            <a:pPr marL="342900" indent="-342900" fontAlgn="t"/>
            <a:r>
              <a:rPr lang="en-US" altLang="zh-TW" sz="2200">
                <a:solidFill>
                  <a:srgbClr val="000000"/>
                </a:solidFill>
                <a:ea typeface="PMingLiU" pitchFamily="18" charset="-120"/>
                <a:cs typeface="Times New Roman" pitchFamily="18" charset="0"/>
              </a:rPr>
              <a:t>Politely Disagree (+)</a:t>
            </a:r>
          </a:p>
          <a:p>
            <a:pPr marL="342900" indent="-342900" fontAlgn="t"/>
            <a:r>
              <a:rPr lang="en-US" altLang="zh-TW" sz="2200">
                <a:solidFill>
                  <a:srgbClr val="000000"/>
                </a:solidFill>
                <a:ea typeface="PMingLiU" pitchFamily="18" charset="-120"/>
                <a:cs typeface="Times New Roman" pitchFamily="18" charset="0"/>
              </a:rPr>
              <a:t>Rudely Disagree (</a:t>
            </a:r>
            <a:r>
              <a:rPr lang="en-US" altLang="zh-TW" sz="2200" b="1">
                <a:solidFill>
                  <a:srgbClr val="FF0000"/>
                </a:solidFill>
                <a:ea typeface="PMingLiU" pitchFamily="18" charset="-120"/>
                <a:cs typeface="Times New Roman" pitchFamily="18" charset="0"/>
              </a:rPr>
              <a:t>–</a:t>
            </a:r>
            <a:r>
              <a:rPr lang="en-US" altLang="zh-TW" sz="2200">
                <a:solidFill>
                  <a:srgbClr val="000000"/>
                </a:solidFill>
                <a:ea typeface="PMingLiU" pitchFamily="18" charset="-120"/>
                <a:cs typeface="Times New Roman" pitchFamily="18" charset="0"/>
              </a:rPr>
              <a:t>)</a:t>
            </a:r>
          </a:p>
          <a:p>
            <a:pPr marL="342900" indent="-342900" fontAlgn="t"/>
            <a:r>
              <a:rPr lang="en-US" altLang="zh-TW" sz="2200">
                <a:solidFill>
                  <a:srgbClr val="000000"/>
                </a:solidFill>
                <a:ea typeface="PMingLiU" pitchFamily="18" charset="-120"/>
                <a:cs typeface="Times New Roman" pitchFamily="18" charset="0"/>
              </a:rPr>
              <a:t>Excessively Agree (</a:t>
            </a:r>
            <a:r>
              <a:rPr lang="en-US" altLang="zh-TW" sz="2200" b="1">
                <a:solidFill>
                  <a:srgbClr val="FF0000"/>
                </a:solidFill>
                <a:ea typeface="PMingLiU" pitchFamily="18" charset="-120"/>
                <a:cs typeface="Times New Roman" pitchFamily="18" charset="0"/>
              </a:rPr>
              <a:t>–</a:t>
            </a:r>
            <a:r>
              <a:rPr lang="en-US" altLang="zh-TW" sz="2200">
                <a:solidFill>
                  <a:srgbClr val="000000"/>
                </a:solidFill>
                <a:ea typeface="PMingLiU" pitchFamily="18" charset="-120"/>
                <a:cs typeface="Times New Roman" pitchFamily="18" charset="0"/>
              </a:rPr>
              <a:t>)</a:t>
            </a:r>
          </a:p>
          <a:p>
            <a:pPr marL="342900" indent="-342900" fontAlgn="t"/>
            <a:r>
              <a:rPr lang="en-US" altLang="zh-TW" sz="2200">
                <a:solidFill>
                  <a:srgbClr val="000000"/>
                </a:solidFill>
                <a:ea typeface="PMingLiU" pitchFamily="18" charset="-120"/>
                <a:cs typeface="Times New Roman" pitchFamily="18" charset="0"/>
              </a:rPr>
              <a:t>Command </a:t>
            </a:r>
            <a:r>
              <a:rPr lang="en-US" altLang="zh-TW" sz="1800">
                <a:latin typeface="Arial" charset="0"/>
                <a:ea typeface="PMingLiU" pitchFamily="18" charset="-120"/>
                <a:cs typeface="Times New Roman" pitchFamily="18" charset="0"/>
              </a:rPr>
              <a:t> </a:t>
            </a:r>
            <a:r>
              <a:rPr lang="en-US" altLang="zh-TW" sz="1800">
                <a:solidFill>
                  <a:srgbClr val="000000"/>
                </a:solidFill>
                <a:latin typeface="Arial" charset="0"/>
                <a:ea typeface="PMingLiU" pitchFamily="18" charset="-120"/>
                <a:cs typeface="Times New Roman" pitchFamily="18" charset="0"/>
              </a:rPr>
              <a:t>(</a:t>
            </a:r>
            <a:r>
              <a:rPr lang="en-US" altLang="zh-TW" sz="1800" b="1">
                <a:solidFill>
                  <a:srgbClr val="FF0000"/>
                </a:solidFill>
                <a:latin typeface="Arial" charset="0"/>
                <a:ea typeface="PMingLiU" pitchFamily="18" charset="-120"/>
                <a:cs typeface="Times New Roman" pitchFamily="18" charset="0"/>
              </a:rPr>
              <a:t>–</a:t>
            </a:r>
            <a:r>
              <a:rPr lang="en-US" altLang="zh-TW" sz="1800">
                <a:solidFill>
                  <a:srgbClr val="000000"/>
                </a:solidFill>
                <a:latin typeface="Arial" charset="0"/>
                <a:ea typeface="PMingLiU" pitchFamily="18" charset="-120"/>
                <a:cs typeface="Times New Roman" pitchFamily="18" charset="0"/>
              </a:rPr>
              <a:t>)</a:t>
            </a:r>
            <a:endParaRPr lang="en-US" altLang="zh-TW" sz="2200">
              <a:solidFill>
                <a:srgbClr val="000000"/>
              </a:solidFill>
              <a:ea typeface="PMingLiU" pitchFamily="18" charset="-120"/>
              <a:cs typeface="Times New Roman" pitchFamily="18" charset="0"/>
            </a:endParaRPr>
          </a:p>
        </p:txBody>
      </p:sp>
      <p:sp>
        <p:nvSpPr>
          <p:cNvPr id="45070" name="Rectangle 455"/>
          <p:cNvSpPr>
            <a:spLocks noChangeArrowheads="1"/>
          </p:cNvSpPr>
          <p:nvPr/>
        </p:nvSpPr>
        <p:spPr bwMode="auto">
          <a:xfrm>
            <a:off x="895350" y="666750"/>
            <a:ext cx="3133725" cy="1177925"/>
          </a:xfrm>
          <a:prstGeom prst="rect">
            <a:avLst/>
          </a:prstGeom>
          <a:noFill/>
          <a:ln w="9525">
            <a:solidFill>
              <a:schemeClr val="tx1"/>
            </a:solidFill>
            <a:miter lim="800000"/>
            <a:headEnd/>
            <a:tailEnd/>
          </a:ln>
        </p:spPr>
        <p:txBody>
          <a:bodyPr/>
          <a:lstStyle/>
          <a:p>
            <a:pPr marL="342900" indent="-342900" fontAlgn="t"/>
            <a:r>
              <a:rPr lang="en-US" altLang="zh-TW" sz="2200" b="1">
                <a:solidFill>
                  <a:srgbClr val="000000"/>
                </a:solidFill>
                <a:ea typeface="PMingLiU" pitchFamily="18" charset="-120"/>
                <a:cs typeface="Times New Roman" pitchFamily="18" charset="0"/>
              </a:rPr>
              <a:t>Social Metacognition</a:t>
            </a:r>
          </a:p>
          <a:p>
            <a:pPr marL="342900" indent="-342900" fontAlgn="t"/>
            <a:r>
              <a:rPr lang="en-US" altLang="zh-TW" sz="2200">
                <a:solidFill>
                  <a:srgbClr val="000000"/>
                </a:solidFill>
                <a:ea typeface="PMingLiU" pitchFamily="18" charset="-120"/>
                <a:cs typeface="Times New Roman" pitchFamily="18" charset="0"/>
              </a:rPr>
              <a:t>Ask Questions (+)</a:t>
            </a:r>
            <a:endParaRPr lang="en-US" altLang="zh-TW" sz="2200" b="1">
              <a:solidFill>
                <a:srgbClr val="000000"/>
              </a:solidFill>
              <a:ea typeface="PMingLiU" pitchFamily="18" charset="-120"/>
              <a:cs typeface="Times New Roman" pitchFamily="18" charset="0"/>
            </a:endParaRPr>
          </a:p>
          <a:p>
            <a:pPr marL="342900" indent="-342900" fontAlgn="t"/>
            <a:r>
              <a:rPr lang="en-US" altLang="zh-TW" sz="2200">
                <a:solidFill>
                  <a:srgbClr val="000000"/>
                </a:solidFill>
                <a:ea typeface="PMingLiU" pitchFamily="18" charset="-120"/>
                <a:cs typeface="Times New Roman" pitchFamily="18" charset="0"/>
              </a:rPr>
              <a:t>Disagree (+)</a:t>
            </a:r>
          </a:p>
        </p:txBody>
      </p:sp>
      <p:sp>
        <p:nvSpPr>
          <p:cNvPr id="45071" name="Line 566"/>
          <p:cNvSpPr>
            <a:spLocks noChangeShapeType="1"/>
          </p:cNvSpPr>
          <p:nvPr/>
        </p:nvSpPr>
        <p:spPr bwMode="auto">
          <a:xfrm>
            <a:off x="4033838" y="1247775"/>
            <a:ext cx="1958975" cy="0"/>
          </a:xfrm>
          <a:prstGeom prst="line">
            <a:avLst/>
          </a:prstGeom>
          <a:noFill/>
          <a:ln w="9525">
            <a:solidFill>
              <a:srgbClr val="000000"/>
            </a:solidFill>
            <a:round/>
            <a:headEnd/>
            <a:tailEnd type="stealth" w="med" len="med"/>
          </a:ln>
        </p:spPr>
        <p:txBody>
          <a:bodyPr/>
          <a:lstStyle/>
          <a:p>
            <a:endParaRPr lang="en-US"/>
          </a:p>
        </p:txBody>
      </p:sp>
      <p:sp>
        <p:nvSpPr>
          <p:cNvPr id="45072" name="Rectangle 618"/>
          <p:cNvSpPr>
            <a:spLocks noChangeArrowheads="1"/>
          </p:cNvSpPr>
          <p:nvPr/>
        </p:nvSpPr>
        <p:spPr bwMode="auto">
          <a:xfrm>
            <a:off x="893763" y="4057650"/>
            <a:ext cx="3133725" cy="2111375"/>
          </a:xfrm>
          <a:prstGeom prst="rect">
            <a:avLst/>
          </a:prstGeom>
          <a:noFill/>
          <a:ln w="9525">
            <a:solidFill>
              <a:schemeClr val="tx1"/>
            </a:solidFill>
            <a:miter lim="800000"/>
            <a:headEnd/>
            <a:tailEnd/>
          </a:ln>
        </p:spPr>
        <p:txBody>
          <a:bodyPr>
            <a:spAutoFit/>
          </a:bodyPr>
          <a:lstStyle/>
          <a:p>
            <a:r>
              <a:rPr lang="en-US" altLang="zh-TW" sz="2200" u="sng">
                <a:solidFill>
                  <a:srgbClr val="000000"/>
                </a:solidFill>
                <a:ea typeface="PMingLiU" pitchFamily="18" charset="-120"/>
              </a:rPr>
              <a:t>Control variables</a:t>
            </a:r>
          </a:p>
          <a:p>
            <a:r>
              <a:rPr lang="en-US" altLang="zh-TW" sz="2200">
                <a:solidFill>
                  <a:srgbClr val="000000"/>
                </a:solidFill>
                <a:ea typeface="PMingLiU" pitchFamily="18" charset="-120"/>
              </a:rPr>
              <a:t>Math grade</a:t>
            </a:r>
          </a:p>
          <a:p>
            <a:r>
              <a:rPr lang="en-US" altLang="zh-TW" sz="2200">
                <a:solidFill>
                  <a:srgbClr val="000000"/>
                </a:solidFill>
                <a:ea typeface="PMingLiU" pitchFamily="18" charset="-120"/>
              </a:rPr>
              <a:t>Peer Friendship</a:t>
            </a:r>
          </a:p>
          <a:p>
            <a:r>
              <a:rPr lang="en-US" altLang="zh-TW" sz="2200">
                <a:solidFill>
                  <a:srgbClr val="000000"/>
                </a:solidFill>
                <a:ea typeface="PMingLiU" pitchFamily="18" charset="-120"/>
              </a:rPr>
              <a:t>Gender, ethnicity, …</a:t>
            </a:r>
          </a:p>
          <a:p>
            <a:r>
              <a:rPr lang="en-US" altLang="zh-TW" sz="2200" i="1">
                <a:solidFill>
                  <a:srgbClr val="000000"/>
                </a:solidFill>
                <a:ea typeface="PMingLiU" pitchFamily="18" charset="-120"/>
              </a:rPr>
              <a:t>Group</a:t>
            </a:r>
            <a:r>
              <a:rPr lang="en-US" altLang="zh-TW" sz="2200">
                <a:solidFill>
                  <a:srgbClr val="000000"/>
                </a:solidFill>
                <a:ea typeface="PMingLiU" pitchFamily="18" charset="-120"/>
              </a:rPr>
              <a:t> mean grade, </a:t>
            </a:r>
          </a:p>
          <a:p>
            <a:r>
              <a:rPr lang="en-US" altLang="zh-TW" sz="2200" i="1">
                <a:solidFill>
                  <a:srgbClr val="000000"/>
                </a:solidFill>
                <a:ea typeface="PMingLiU" pitchFamily="18" charset="-120"/>
              </a:rPr>
              <a:t>Group</a:t>
            </a:r>
            <a:r>
              <a:rPr lang="en-US" altLang="zh-TW" sz="2200">
                <a:solidFill>
                  <a:srgbClr val="000000"/>
                </a:solidFill>
                <a:ea typeface="PMingLiU" pitchFamily="18" charset="-120"/>
              </a:rPr>
              <a:t> gender variance …</a:t>
            </a:r>
            <a:endParaRPr lang="en-US" sz="2200">
              <a:solidFill>
                <a:srgbClr val="000000"/>
              </a:solidFill>
              <a:ea typeface="PMingLiU" pitchFamily="18" charset="-120"/>
            </a:endParaRPr>
          </a:p>
        </p:txBody>
      </p:sp>
      <p:sp>
        <p:nvSpPr>
          <p:cNvPr id="45073" name="Line 566"/>
          <p:cNvSpPr>
            <a:spLocks noChangeShapeType="1"/>
          </p:cNvSpPr>
          <p:nvPr/>
        </p:nvSpPr>
        <p:spPr bwMode="auto">
          <a:xfrm>
            <a:off x="4040188" y="2989263"/>
            <a:ext cx="1958975" cy="0"/>
          </a:xfrm>
          <a:prstGeom prst="line">
            <a:avLst/>
          </a:prstGeom>
          <a:noFill/>
          <a:ln w="9525">
            <a:solidFill>
              <a:srgbClr val="000000"/>
            </a:solidFill>
            <a:round/>
            <a:headEnd/>
            <a:tailEnd type="stealth" w="med" len="med"/>
          </a:ln>
        </p:spPr>
        <p:txBody>
          <a:bodyPr/>
          <a:lstStyle/>
          <a:p>
            <a:endParaRPr lang="en-US"/>
          </a:p>
        </p:txBody>
      </p:sp>
      <p:sp>
        <p:nvSpPr>
          <p:cNvPr id="45074" name="Line 566"/>
          <p:cNvSpPr>
            <a:spLocks noChangeShapeType="1"/>
          </p:cNvSpPr>
          <p:nvPr/>
        </p:nvSpPr>
        <p:spPr bwMode="auto">
          <a:xfrm>
            <a:off x="4033838" y="5118100"/>
            <a:ext cx="1958975" cy="0"/>
          </a:xfrm>
          <a:prstGeom prst="line">
            <a:avLst/>
          </a:prstGeom>
          <a:noFill/>
          <a:ln w="9525">
            <a:solidFill>
              <a:srgbClr val="000000"/>
            </a:solidFill>
            <a:round/>
            <a:headEnd/>
            <a:tailEnd type="stealth" w="med" len="med"/>
          </a:ln>
        </p:spPr>
        <p:txBody>
          <a:bodyPr/>
          <a:lstStyle/>
          <a:p>
            <a:endParaRPr lang="en-US"/>
          </a:p>
        </p:txBody>
      </p:sp>
    </p:spTree>
  </p:cSld>
  <p:clrMapOvr>
    <a:masterClrMapping/>
  </p:clrMapOvr>
  <p:transition xmlns:p14="http://schemas.microsoft.com/office/powerpoint/2010/main" advTm="7889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334963"/>
            <a:ext cx="8229600" cy="909637"/>
          </a:xfrm>
        </p:spPr>
        <p:txBody>
          <a:bodyPr/>
          <a:lstStyle/>
          <a:p>
            <a:pPr eaLnBrk="1" hangingPunct="1"/>
            <a:r>
              <a:rPr lang="en-US" altLang="ko-KR" sz="3800" b="1" smtClean="0">
                <a:ea typeface="굴림" pitchFamily="34" charset="-127"/>
              </a:rPr>
              <a:t>Videotape Group Problem Solving</a:t>
            </a:r>
            <a:endParaRPr lang="en-US" altLang="zh-TW" sz="3800" b="1" smtClean="0">
              <a:ea typeface="PMingLiU" pitchFamily="18" charset="-120"/>
            </a:endParaRPr>
          </a:p>
        </p:txBody>
      </p:sp>
      <p:sp>
        <p:nvSpPr>
          <p:cNvPr id="297987" name="Rectangle 3" descr="Parchment"/>
          <p:cNvSpPr>
            <a:spLocks noGrp="1" noChangeArrowheads="1"/>
          </p:cNvSpPr>
          <p:nvPr>
            <p:ph type="body" idx="1"/>
          </p:nvPr>
        </p:nvSpPr>
        <p:spPr>
          <a:xfrm>
            <a:off x="381000" y="1319213"/>
            <a:ext cx="8534400" cy="5375275"/>
          </a:xfrm>
        </p:spPr>
        <p:txBody>
          <a:bodyPr/>
          <a:lstStyle/>
          <a:p>
            <a:pPr eaLnBrk="1" hangingPunct="1">
              <a:lnSpc>
                <a:spcPct val="90000"/>
              </a:lnSpc>
            </a:pPr>
            <a:r>
              <a:rPr lang="en-US" altLang="ko-KR" smtClean="0">
                <a:latin typeface="Times New Roman" pitchFamily="18" charset="0"/>
                <a:ea typeface="굴림" pitchFamily="34" charset="-127"/>
              </a:rPr>
              <a:t>84  9</a:t>
            </a:r>
            <a:r>
              <a:rPr lang="en-US" altLang="ko-KR" baseline="30000" smtClean="0">
                <a:latin typeface="Times New Roman" pitchFamily="18" charset="0"/>
                <a:ea typeface="굴림" pitchFamily="34" charset="-127"/>
              </a:rPr>
              <a:t>th</a:t>
            </a:r>
            <a:r>
              <a:rPr lang="en-US" altLang="ko-KR" smtClean="0">
                <a:latin typeface="Times New Roman" pitchFamily="18" charset="0"/>
                <a:ea typeface="굴림" pitchFamily="34" charset="-127"/>
              </a:rPr>
              <a:t> grade, average ability students in US city</a:t>
            </a:r>
          </a:p>
          <a:p>
            <a:pPr lvl="1" eaLnBrk="1" hangingPunct="1">
              <a:lnSpc>
                <a:spcPct val="90000"/>
              </a:lnSpc>
            </a:pPr>
            <a:r>
              <a:rPr lang="en-US" altLang="ko-KR" sz="3200" smtClean="0">
                <a:latin typeface="Times New Roman" pitchFamily="18" charset="0"/>
                <a:ea typeface="굴림" pitchFamily="34" charset="-127"/>
              </a:rPr>
              <a:t>Work in 21 groups of 4</a:t>
            </a:r>
            <a:endParaRPr lang="en-US" altLang="ko-KR" sz="3200" b="1" smtClean="0">
              <a:latin typeface="Times New Roman" pitchFamily="18" charset="0"/>
              <a:ea typeface="굴림" pitchFamily="34" charset="-127"/>
              <a:sym typeface="Symbol" pitchFamily="18" charset="2"/>
            </a:endParaRPr>
          </a:p>
          <a:p>
            <a:pPr lvl="2" eaLnBrk="1" hangingPunct="1">
              <a:lnSpc>
                <a:spcPct val="90000"/>
              </a:lnSpc>
            </a:pPr>
            <a:r>
              <a:rPr lang="en-US" altLang="ko-KR" sz="3200" smtClean="0">
                <a:latin typeface="Times New Roman" pitchFamily="18" charset="0"/>
                <a:ea typeface="굴림" pitchFamily="34" charset="-127"/>
              </a:rPr>
              <a:t>Not friends</a:t>
            </a:r>
          </a:p>
          <a:p>
            <a:pPr eaLnBrk="1" hangingPunct="1">
              <a:lnSpc>
                <a:spcPct val="90000"/>
              </a:lnSpc>
            </a:pPr>
            <a:r>
              <a:rPr lang="en-US" altLang="ko-KR" smtClean="0">
                <a:latin typeface="Times New Roman" pitchFamily="18" charset="0"/>
                <a:ea typeface="굴림" pitchFamily="34" charset="-127"/>
              </a:rPr>
              <a:t>Introducing 2 variable algebraic equations</a:t>
            </a:r>
          </a:p>
          <a:p>
            <a:pPr lvl="1" eaLnBrk="1" hangingPunct="1">
              <a:lnSpc>
                <a:spcPct val="90000"/>
              </a:lnSpc>
            </a:pPr>
            <a:r>
              <a:rPr lang="en-US" altLang="ko-KR" smtClean="0">
                <a:latin typeface="Times New Roman" pitchFamily="18" charset="0"/>
                <a:ea typeface="굴림" pitchFamily="34" charset="-127"/>
              </a:rPr>
              <a:t>1st day of group work</a:t>
            </a:r>
          </a:p>
          <a:p>
            <a:pPr lvl="1" eaLnBrk="1" hangingPunct="1">
              <a:lnSpc>
                <a:spcPct val="90000"/>
              </a:lnSpc>
            </a:pPr>
            <a:r>
              <a:rPr lang="en-US" altLang="ko-KR" smtClean="0">
                <a:latin typeface="Times New Roman" pitchFamily="18" charset="0"/>
                <a:ea typeface="굴림" pitchFamily="34" charset="-127"/>
              </a:rPr>
              <a:t>No group work preparation</a:t>
            </a:r>
          </a:p>
          <a:p>
            <a:pPr lvl="1" eaLnBrk="1" hangingPunct="1">
              <a:lnSpc>
                <a:spcPct val="90000"/>
              </a:lnSpc>
            </a:pPr>
            <a:r>
              <a:rPr lang="en-US" altLang="ko-KR" smtClean="0">
                <a:latin typeface="Times New Roman" pitchFamily="18" charset="0"/>
                <a:ea typeface="굴림" pitchFamily="34" charset="-127"/>
              </a:rPr>
              <a:t>Work on problem for 30 minutes</a:t>
            </a:r>
          </a:p>
          <a:p>
            <a:pPr eaLnBrk="1" hangingPunct="1">
              <a:lnSpc>
                <a:spcPct val="90000"/>
              </a:lnSpc>
            </a:pPr>
            <a:r>
              <a:rPr lang="en-US" altLang="ko-KR" smtClean="0">
                <a:latin typeface="Times New Roman" pitchFamily="18" charset="0"/>
                <a:ea typeface="굴림" pitchFamily="34" charset="-127"/>
              </a:rPr>
              <a:t>Videotape &amp; Transcripts</a:t>
            </a:r>
            <a:endParaRPr lang="en-US" altLang="ko-KR" b="1" smtClean="0">
              <a:latin typeface="Times New Roman" pitchFamily="18" charset="0"/>
              <a:ea typeface="굴림" pitchFamily="34" charset="-127"/>
              <a:sym typeface="Symbol" pitchFamily="18" charset="2"/>
            </a:endParaRPr>
          </a:p>
          <a:p>
            <a:pPr lvl="1" eaLnBrk="1" hangingPunct="1">
              <a:lnSpc>
                <a:spcPct val="90000"/>
              </a:lnSpc>
            </a:pPr>
            <a:r>
              <a:rPr lang="en-US" altLang="ko-KR" smtClean="0">
                <a:latin typeface="Times New Roman" pitchFamily="18" charset="0"/>
                <a:ea typeface="굴림" pitchFamily="34" charset="-127"/>
              </a:rPr>
              <a:t>Two RAs coded each student turn </a:t>
            </a:r>
          </a:p>
          <a:p>
            <a:pPr lvl="1" eaLnBrk="1" hangingPunct="1">
              <a:lnSpc>
                <a:spcPct val="90000"/>
              </a:lnSpc>
            </a:pPr>
            <a:r>
              <a:rPr lang="en-US" altLang="ko-KR" smtClean="0">
                <a:latin typeface="Times New Roman" pitchFamily="18" charset="0"/>
                <a:ea typeface="굴림" pitchFamily="34" charset="-127"/>
              </a:rPr>
              <a:t>Krippendorf’s </a:t>
            </a:r>
            <a:r>
              <a:rPr lang="en-US" altLang="ko-KR" smtClean="0">
                <a:latin typeface="Times New Roman" pitchFamily="18" charset="0"/>
                <a:ea typeface="굴림" pitchFamily="34" charset="-127"/>
                <a:sym typeface="Symbol" pitchFamily="18" charset="2"/>
              </a:rPr>
              <a:t></a:t>
            </a:r>
            <a:r>
              <a:rPr lang="en-US" altLang="ko-KR" smtClean="0">
                <a:latin typeface="Times New Roman" pitchFamily="18" charset="0"/>
                <a:ea typeface="굴림" pitchFamily="34" charset="-127"/>
              </a:rPr>
              <a:t> </a:t>
            </a:r>
          </a:p>
          <a:p>
            <a:pPr lvl="1" eaLnBrk="1" hangingPunct="1">
              <a:lnSpc>
                <a:spcPct val="90000"/>
              </a:lnSpc>
            </a:pPr>
            <a:endParaRPr lang="en-US" altLang="zh-TW" smtClean="0">
              <a:latin typeface="Times New Roman" pitchFamily="18" charset="0"/>
              <a:ea typeface="굴림" pitchFamily="34" charset="-127"/>
            </a:endParaRPr>
          </a:p>
        </p:txBody>
      </p:sp>
    </p:spTree>
    <p:custDataLst>
      <p:tags r:id="rId1"/>
    </p:custDataLst>
  </p:cSld>
  <p:clrMapOvr>
    <a:masterClrMapping/>
  </p:clrMapOvr>
  <p:transition xmlns:p14="http://schemas.microsoft.com/office/powerpoint/2010/main" advTm="8087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98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798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7987">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798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798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7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0" y="274638"/>
            <a:ext cx="9144000" cy="1143000"/>
          </a:xfrm>
        </p:spPr>
        <p:txBody>
          <a:bodyPr/>
          <a:lstStyle/>
          <a:p>
            <a:pPr eaLnBrk="1" hangingPunct="1"/>
            <a:r>
              <a:rPr lang="en-US" b="1" smtClean="0"/>
              <a:t>Content analysis</a:t>
            </a:r>
          </a:p>
        </p:txBody>
      </p:sp>
      <p:sp>
        <p:nvSpPr>
          <p:cNvPr id="447491" name="Rectangle 3" descr="Parchment"/>
          <p:cNvSpPr>
            <a:spLocks noGrp="1" noChangeArrowheads="1"/>
          </p:cNvSpPr>
          <p:nvPr>
            <p:ph type="body" idx="1"/>
          </p:nvPr>
        </p:nvSpPr>
        <p:spPr>
          <a:xfrm>
            <a:off x="457200" y="1181100"/>
            <a:ext cx="8229600" cy="5499100"/>
          </a:xfrm>
        </p:spPr>
        <p:txBody>
          <a:bodyPr/>
          <a:lstStyle/>
          <a:p>
            <a:pPr eaLnBrk="1" hangingPunct="1">
              <a:buFontTx/>
              <a:buNone/>
            </a:pPr>
            <a:r>
              <a:rPr lang="en-US" altLang="ko-KR" smtClean="0">
                <a:latin typeface="Times New Roman" pitchFamily="18" charset="0"/>
                <a:ea typeface="굴림" pitchFamily="34" charset="-127"/>
              </a:rPr>
              <a:t>	Jay:  A hundred eighty dollars.</a:t>
            </a:r>
          </a:p>
          <a:p>
            <a:pPr eaLnBrk="1" hangingPunct="1">
              <a:buFontTx/>
              <a:buNone/>
            </a:pPr>
            <a:r>
              <a:rPr lang="en-US" altLang="ko-KR" smtClean="0">
                <a:latin typeface="Times New Roman" pitchFamily="18" charset="0"/>
                <a:ea typeface="굴림" pitchFamily="34" charset="-127"/>
              </a:rPr>
              <a:t>	Ben: </a:t>
            </a:r>
            <a:r>
              <a:rPr lang="en-US" smtClean="0">
                <a:solidFill>
                  <a:srgbClr val="000000"/>
                </a:solidFill>
                <a:latin typeface="Times New Roman" pitchFamily="18" charset="0"/>
              </a:rPr>
              <a:t>If we multiply by ten cents, don’t we get </a:t>
            </a:r>
          </a:p>
          <a:p>
            <a:pPr eaLnBrk="1" hangingPunct="1">
              <a:buFontTx/>
              <a:buNone/>
            </a:pPr>
            <a:r>
              <a:rPr lang="en-US" smtClean="0">
                <a:solidFill>
                  <a:srgbClr val="000000"/>
                </a:solidFill>
                <a:latin typeface="Times New Roman" pitchFamily="18" charset="0"/>
              </a:rPr>
              <a:t>		   a hundred and eighty cents?</a:t>
            </a:r>
            <a:endParaRPr lang="en-US" altLang="ko-KR" smtClean="0">
              <a:latin typeface="Times New Roman" pitchFamily="18" charset="0"/>
              <a:ea typeface="굴림" pitchFamily="34" charset="-127"/>
            </a:endParaRPr>
          </a:p>
          <a:p>
            <a:pPr eaLnBrk="1" hangingPunct="1"/>
            <a:r>
              <a:rPr lang="en-US" altLang="ko-KR" smtClean="0">
                <a:latin typeface="Times New Roman" pitchFamily="18" charset="0"/>
                <a:ea typeface="굴림" pitchFamily="34" charset="-127"/>
              </a:rPr>
              <a:t> Ben</a:t>
            </a:r>
          </a:p>
          <a:p>
            <a:pPr lvl="1" eaLnBrk="1" hangingPunct="1"/>
            <a:r>
              <a:rPr lang="en-US" altLang="ko-KR" smtClean="0">
                <a:latin typeface="Times New Roman" pitchFamily="18" charset="0"/>
                <a:ea typeface="굴림" pitchFamily="34" charset="-127"/>
              </a:rPr>
              <a:t>Disagrees politely</a:t>
            </a:r>
          </a:p>
          <a:p>
            <a:pPr lvl="1" eaLnBrk="1" hangingPunct="1"/>
            <a:r>
              <a:rPr lang="en-US" altLang="ko-KR" smtClean="0">
                <a:latin typeface="Times New Roman" pitchFamily="18" charset="0"/>
                <a:ea typeface="굴림" pitchFamily="34" charset="-127"/>
              </a:rPr>
              <a:t>New information</a:t>
            </a:r>
          </a:p>
          <a:p>
            <a:pPr lvl="1" eaLnBrk="1" hangingPunct="1"/>
            <a:r>
              <a:rPr lang="en-US" altLang="ko-KR" smtClean="0">
                <a:latin typeface="Times New Roman" pitchFamily="18" charset="0"/>
                <a:ea typeface="굴림" pitchFamily="34" charset="-127"/>
              </a:rPr>
              <a:t>Correct</a:t>
            </a:r>
          </a:p>
          <a:p>
            <a:pPr lvl="1" eaLnBrk="1" hangingPunct="1"/>
            <a:r>
              <a:rPr lang="en-US" altLang="ko-KR" smtClean="0">
                <a:latin typeface="Times New Roman" pitchFamily="18" charset="0"/>
                <a:ea typeface="굴림" pitchFamily="34" charset="-127"/>
              </a:rPr>
              <a:t>Justifies</a:t>
            </a:r>
          </a:p>
          <a:p>
            <a:pPr lvl="1" eaLnBrk="1" hangingPunct="1"/>
            <a:r>
              <a:rPr lang="en-US" altLang="ko-KR" smtClean="0">
                <a:latin typeface="Times New Roman" pitchFamily="18" charset="0"/>
                <a:ea typeface="굴림" pitchFamily="34" charset="-127"/>
              </a:rPr>
              <a:t>Question</a:t>
            </a:r>
          </a:p>
        </p:txBody>
      </p:sp>
    </p:spTree>
    <p:custDataLst>
      <p:tags r:id="rId1"/>
    </p:custDataLst>
  </p:cSld>
  <p:clrMapOvr>
    <a:masterClrMapping/>
  </p:clrMapOvr>
  <p:transition xmlns:p14="http://schemas.microsoft.com/office/powerpoint/2010/main" advTm="3537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74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74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749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749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749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74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b="1" smtClean="0"/>
              <a:t>Multi-dimensional Coding</a:t>
            </a:r>
          </a:p>
        </p:txBody>
      </p:sp>
      <p:sp>
        <p:nvSpPr>
          <p:cNvPr id="448515" name="Rectangle 3" descr="Parchment"/>
          <p:cNvSpPr>
            <a:spLocks noGrp="1" noChangeArrowheads="1"/>
          </p:cNvSpPr>
          <p:nvPr>
            <p:ph type="body" idx="1"/>
          </p:nvPr>
        </p:nvSpPr>
        <p:spPr>
          <a:xfrm>
            <a:off x="457200" y="1203325"/>
            <a:ext cx="8686800" cy="5476875"/>
          </a:xfrm>
        </p:spPr>
        <p:txBody>
          <a:bodyPr/>
          <a:lstStyle/>
          <a:p>
            <a:pPr eaLnBrk="1" hangingPunct="1">
              <a:lnSpc>
                <a:spcPct val="90000"/>
              </a:lnSpc>
              <a:buFontTx/>
              <a:buNone/>
            </a:pPr>
            <a:r>
              <a:rPr lang="en-US" altLang="ko-KR" smtClean="0">
                <a:latin typeface="Times New Roman" pitchFamily="18" charset="0"/>
                <a:ea typeface="굴림" pitchFamily="34" charset="-127"/>
              </a:rPr>
              <a:t>Evaluation of the previous action</a:t>
            </a:r>
          </a:p>
          <a:p>
            <a:pPr lvl="1" eaLnBrk="1" hangingPunct="1">
              <a:lnSpc>
                <a:spcPct val="90000"/>
              </a:lnSpc>
            </a:pPr>
            <a:r>
              <a:rPr lang="en-US" altLang="ko-KR" smtClean="0">
                <a:latin typeface="Times New Roman" pitchFamily="18" charset="0"/>
                <a:ea typeface="굴림" pitchFamily="34" charset="-127"/>
              </a:rPr>
              <a:t>Agree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 Neutral ( </a:t>
            </a:r>
            <a:r>
              <a:rPr lang="en-US" altLang="ko-KR" b="1" smtClean="0">
                <a:latin typeface="Times New Roman" pitchFamily="18" charset="0"/>
                <a:ea typeface="굴림" pitchFamily="34" charset="-127"/>
              </a:rPr>
              <a:t>n</a:t>
            </a:r>
            <a:r>
              <a:rPr lang="en-US" altLang="ko-KR" smtClean="0">
                <a:latin typeface="Times New Roman" pitchFamily="18" charset="0"/>
                <a:ea typeface="굴림" pitchFamily="34" charset="-127"/>
              </a:rPr>
              <a:t> ), Ignore/New topic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 Disagree rudely (</a:t>
            </a:r>
            <a:r>
              <a:rPr lang="en-US" altLang="ko-KR" b="1" smtClean="0">
                <a:solidFill>
                  <a:srgbClr val="FF0000"/>
                </a:solidFill>
                <a:latin typeface="Times New Roman" pitchFamily="18" charset="0"/>
                <a:ea typeface="굴림" pitchFamily="34" charset="-127"/>
              </a:rPr>
              <a:t>––</a:t>
            </a:r>
            <a:r>
              <a:rPr lang="en-US" altLang="ko-KR" smtClean="0">
                <a:latin typeface="Times New Roman" pitchFamily="18" charset="0"/>
                <a:ea typeface="굴림" pitchFamily="34" charset="-127"/>
              </a:rPr>
              <a:t>), Disagree politely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a:t>
            </a:r>
          </a:p>
          <a:p>
            <a:pPr eaLnBrk="1" hangingPunct="1">
              <a:lnSpc>
                <a:spcPct val="90000"/>
              </a:lnSpc>
              <a:buFontTx/>
              <a:buNone/>
            </a:pPr>
            <a:r>
              <a:rPr lang="en-US" altLang="ko-KR" smtClean="0">
                <a:latin typeface="Times New Roman" pitchFamily="18" charset="0"/>
                <a:ea typeface="굴림" pitchFamily="34" charset="-127"/>
              </a:rPr>
              <a:t>Knowledge content regarding problem</a:t>
            </a:r>
          </a:p>
          <a:p>
            <a:pPr lvl="1" eaLnBrk="1" hangingPunct="1">
              <a:lnSpc>
                <a:spcPct val="90000"/>
              </a:lnSpc>
            </a:pPr>
            <a:r>
              <a:rPr lang="en-US" altLang="ko-KR" smtClean="0">
                <a:latin typeface="Times New Roman" pitchFamily="18" charset="0"/>
                <a:ea typeface="굴림" pitchFamily="34" charset="-127"/>
              </a:rPr>
              <a:t>New idea, Old idea, Null-content ( </a:t>
            </a:r>
            <a:r>
              <a:rPr lang="en-US" altLang="ko-KR" b="1" smtClean="0">
                <a:latin typeface="Times New Roman" pitchFamily="18" charset="0"/>
                <a:ea typeface="굴림" pitchFamily="34" charset="-127"/>
              </a:rPr>
              <a:t>{} </a:t>
            </a:r>
            <a:r>
              <a:rPr lang="en-US" altLang="ko-KR" smtClean="0">
                <a:latin typeface="Times New Roman" pitchFamily="18" charset="0"/>
                <a:ea typeface="굴림" pitchFamily="34" charset="-127"/>
              </a:rPr>
              <a:t>)</a:t>
            </a:r>
          </a:p>
          <a:p>
            <a:pPr eaLnBrk="1" hangingPunct="1">
              <a:lnSpc>
                <a:spcPct val="90000"/>
              </a:lnSpc>
              <a:buFontTx/>
              <a:buNone/>
            </a:pPr>
            <a:r>
              <a:rPr lang="en-US" altLang="ko-KR" smtClean="0">
                <a:latin typeface="Times New Roman" pitchFamily="18" charset="0"/>
                <a:ea typeface="굴림" pitchFamily="34" charset="-127"/>
              </a:rPr>
              <a:t>Validity</a:t>
            </a:r>
          </a:p>
          <a:p>
            <a:pPr lvl="1" eaLnBrk="1" hangingPunct="1">
              <a:lnSpc>
                <a:spcPct val="90000"/>
              </a:lnSpc>
            </a:pPr>
            <a:r>
              <a:rPr lang="en-US" altLang="ko-KR" smtClean="0">
                <a:latin typeface="Times New Roman" pitchFamily="18" charset="0"/>
                <a:ea typeface="굴림" pitchFamily="34" charset="-127"/>
              </a:rPr>
              <a:t>Correct ( </a:t>
            </a:r>
            <a:r>
              <a:rPr lang="en-US" altLang="ko-KR" b="1" smtClean="0">
                <a:latin typeface="Times New Roman" pitchFamily="18" charset="0"/>
                <a:ea typeface="굴림" pitchFamily="34" charset="-127"/>
                <a:sym typeface="Symbol" pitchFamily="18" charset="2"/>
              </a:rPr>
              <a:t></a:t>
            </a:r>
            <a:r>
              <a:rPr lang="en-US" altLang="ko-KR" smtClean="0">
                <a:latin typeface="Times New Roman" pitchFamily="18" charset="0"/>
                <a:ea typeface="굴림" pitchFamily="34" charset="-127"/>
              </a:rPr>
              <a:t> ), Wrong ( </a:t>
            </a:r>
            <a:r>
              <a:rPr lang="en-US" altLang="ko-KR" b="1" smtClean="0">
                <a:latin typeface="Times New Roman" pitchFamily="18" charset="0"/>
                <a:ea typeface="굴림" pitchFamily="34" charset="-127"/>
              </a:rPr>
              <a:t>X</a:t>
            </a:r>
            <a:r>
              <a:rPr lang="en-US" altLang="ko-KR" smtClean="0">
                <a:latin typeface="Times New Roman" pitchFamily="18" charset="0"/>
                <a:ea typeface="굴림" pitchFamily="34" charset="-127"/>
              </a:rPr>
              <a:t> ), Null-content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a:t>
            </a:r>
          </a:p>
          <a:p>
            <a:pPr eaLnBrk="1" hangingPunct="1">
              <a:lnSpc>
                <a:spcPct val="90000"/>
              </a:lnSpc>
              <a:buFontTx/>
              <a:buNone/>
            </a:pPr>
            <a:r>
              <a:rPr lang="en-US" altLang="ko-KR" smtClean="0">
                <a:latin typeface="Times New Roman" pitchFamily="18" charset="0"/>
                <a:ea typeface="굴림" pitchFamily="34" charset="-127"/>
              </a:rPr>
              <a:t>Justification </a:t>
            </a:r>
          </a:p>
          <a:p>
            <a:pPr lvl="1" eaLnBrk="1" hangingPunct="1">
              <a:lnSpc>
                <a:spcPct val="90000"/>
              </a:lnSpc>
            </a:pPr>
            <a:r>
              <a:rPr lang="en-US" altLang="ko-KR" smtClean="0">
                <a:latin typeface="Times New Roman" pitchFamily="18" charset="0"/>
                <a:ea typeface="굴림" pitchFamily="34" charset="-127"/>
              </a:rPr>
              <a:t>Justify ( </a:t>
            </a:r>
            <a:r>
              <a:rPr lang="en-US" altLang="ko-KR" b="1" smtClean="0">
                <a:latin typeface="Times New Roman" pitchFamily="18" charset="0"/>
                <a:ea typeface="굴림" pitchFamily="34" charset="-127"/>
              </a:rPr>
              <a:t>J</a:t>
            </a:r>
            <a:r>
              <a:rPr lang="en-US" altLang="ko-KR" smtClean="0">
                <a:latin typeface="Times New Roman" pitchFamily="18" charset="0"/>
                <a:ea typeface="굴림" pitchFamily="34" charset="-127"/>
              </a:rPr>
              <a:t> ), No justification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 Null-content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a:t>
            </a:r>
          </a:p>
          <a:p>
            <a:pPr eaLnBrk="1" hangingPunct="1">
              <a:lnSpc>
                <a:spcPct val="90000"/>
              </a:lnSpc>
              <a:buFontTx/>
              <a:buNone/>
            </a:pPr>
            <a:r>
              <a:rPr lang="en-US" altLang="ko-KR" smtClean="0">
                <a:latin typeface="Times New Roman" pitchFamily="18" charset="0"/>
                <a:ea typeface="굴림" pitchFamily="34" charset="-127"/>
              </a:rPr>
              <a:t>Invitation to participate</a:t>
            </a:r>
          </a:p>
          <a:p>
            <a:pPr lvl="1" eaLnBrk="1" hangingPunct="1">
              <a:lnSpc>
                <a:spcPct val="90000"/>
              </a:lnSpc>
            </a:pPr>
            <a:r>
              <a:rPr lang="en-US" altLang="ko-KR" smtClean="0">
                <a:latin typeface="Times New Roman" pitchFamily="18" charset="0"/>
                <a:ea typeface="굴림" pitchFamily="34" charset="-127"/>
              </a:rPr>
              <a:t>Command ( </a:t>
            </a:r>
            <a:r>
              <a:rPr lang="en-US" altLang="ko-KR" b="1" smtClean="0">
                <a:solidFill>
                  <a:srgbClr val="FF0000"/>
                </a:solidFill>
                <a:latin typeface="Times New Roman" pitchFamily="18" charset="0"/>
                <a:ea typeface="굴림" pitchFamily="34" charset="-127"/>
              </a:rPr>
              <a:t>!</a:t>
            </a:r>
            <a:r>
              <a:rPr lang="en-US" altLang="ko-KR" smtClean="0">
                <a:latin typeface="Times New Roman" pitchFamily="18" charset="0"/>
                <a:ea typeface="굴림" pitchFamily="34" charset="-127"/>
              </a:rPr>
              <a:t> ), Question ( </a:t>
            </a:r>
            <a:r>
              <a:rPr lang="en-US" altLang="ko-KR" b="1" smtClean="0">
                <a:latin typeface="Times New Roman" pitchFamily="18" charset="0"/>
                <a:ea typeface="굴림" pitchFamily="34" charset="-127"/>
              </a:rPr>
              <a:t>?</a:t>
            </a:r>
            <a:r>
              <a:rPr lang="en-US" altLang="ko-KR" smtClean="0">
                <a:latin typeface="Times New Roman" pitchFamily="18" charset="0"/>
                <a:ea typeface="굴림" pitchFamily="34" charset="-127"/>
              </a:rPr>
              <a:t> ), Statement  ( </a:t>
            </a:r>
            <a:r>
              <a:rPr lang="en-US" altLang="ko-KR" b="1" smtClean="0">
                <a:latin typeface="Times New Roman" pitchFamily="18" charset="0"/>
                <a:ea typeface="굴림" pitchFamily="34" charset="-127"/>
              </a:rPr>
              <a:t>_.</a:t>
            </a:r>
            <a:r>
              <a:rPr lang="en-US" altLang="ko-KR" smtClean="0">
                <a:latin typeface="Times New Roman" pitchFamily="18" charset="0"/>
                <a:ea typeface="굴림" pitchFamily="34" charset="-127"/>
              </a:rPr>
              <a:t> )</a:t>
            </a:r>
            <a:endParaRPr lang="en-US" smtClean="0">
              <a:latin typeface="Times New Roman" pitchFamily="18" charset="0"/>
              <a:ea typeface="굴림" pitchFamily="34" charset="-127"/>
            </a:endParaRPr>
          </a:p>
        </p:txBody>
      </p:sp>
    </p:spTree>
    <p:custDataLst>
      <p:tags r:id="rId1"/>
    </p:custDataLst>
  </p:cSld>
  <p:clrMapOvr>
    <a:masterClrMapping/>
  </p:clrMapOvr>
  <p:transition xmlns:p14="http://schemas.microsoft.com/office/powerpoint/2010/main" advTm="129312"/>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8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85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85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851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85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Rectangle 3" descr="Parchment"/>
          <p:cNvSpPr>
            <a:spLocks noGrp="1" noChangeArrowheads="1"/>
          </p:cNvSpPr>
          <p:nvPr>
            <p:ph type="body" idx="1"/>
          </p:nvPr>
        </p:nvSpPr>
        <p:spPr>
          <a:xfrm>
            <a:off x="231775" y="0"/>
            <a:ext cx="8912225" cy="6858000"/>
          </a:xfrm>
        </p:spPr>
        <p:txBody>
          <a:bodyPr/>
          <a:lstStyle/>
          <a:p>
            <a:pPr algn="ctr" eaLnBrk="1" hangingPunct="1">
              <a:lnSpc>
                <a:spcPct val="80000"/>
              </a:lnSpc>
              <a:buFontTx/>
              <a:buNone/>
            </a:pPr>
            <a:r>
              <a:rPr lang="en-US" altLang="ko-KR" sz="4000" b="1" smtClean="0">
                <a:ea typeface="굴림" pitchFamily="34" charset="-127"/>
              </a:rPr>
              <a:t>Invitational Form Decision Tree</a:t>
            </a:r>
          </a:p>
          <a:p>
            <a:pPr eaLnBrk="1" hangingPunct="1">
              <a:buFontTx/>
              <a:buNone/>
            </a:pPr>
            <a:r>
              <a:rPr lang="en-US" sz="2400" b="1" smtClean="0">
                <a:latin typeface="Times New Roman" pitchFamily="18" charset="0"/>
              </a:rPr>
              <a:t>Minimize Number of Coding Decisions to </a:t>
            </a:r>
            <a:r>
              <a:rPr lang="en-US" sz="2400" b="1" smtClean="0">
                <a:latin typeface="Times New Roman" pitchFamily="18" charset="0"/>
                <a:sym typeface="Symbol" pitchFamily="18" charset="2"/>
              </a:rPr>
              <a:t></a:t>
            </a:r>
            <a:r>
              <a:rPr lang="en-US" sz="2400" b="1" smtClean="0">
                <a:latin typeface="Times New Roman" pitchFamily="18" charset="0"/>
              </a:rPr>
              <a:t>  inter-coder reliability</a:t>
            </a:r>
          </a:p>
          <a:p>
            <a:pPr eaLnBrk="1" hangingPunct="1">
              <a:lnSpc>
                <a:spcPct val="60000"/>
              </a:lnSpc>
              <a:buFontTx/>
              <a:buNone/>
            </a:pPr>
            <a:r>
              <a:rPr lang="en-US" sz="2400" smtClean="0">
                <a:latin typeface="Times New Roman" pitchFamily="18" charset="0"/>
              </a:rPr>
              <a:t>	 </a:t>
            </a:r>
            <a:r>
              <a:rPr lang="en-US" altLang="ko-KR" smtClean="0">
                <a:latin typeface="Times New Roman" pitchFamily="18" charset="0"/>
                <a:ea typeface="굴림" pitchFamily="34" charset="-127"/>
                <a:cs typeface="Times New Roman" pitchFamily="18" charset="0"/>
              </a:rPr>
              <a:t>• </a:t>
            </a:r>
            <a:r>
              <a:rPr lang="en-US" sz="2400" smtClean="0">
                <a:latin typeface="Times New Roman" pitchFamily="18" charset="0"/>
                <a:ea typeface="굴림" pitchFamily="34" charset="-127"/>
                <a:cs typeface="Times New Roman" pitchFamily="18" charset="0"/>
              </a:rPr>
              <a:t>Minimize Depth of decision tree</a:t>
            </a:r>
          </a:p>
          <a:p>
            <a:pPr eaLnBrk="1" hangingPunct="1">
              <a:lnSpc>
                <a:spcPct val="70000"/>
              </a:lnSpc>
              <a:buFontTx/>
              <a:buNone/>
            </a:pPr>
            <a:r>
              <a:rPr lang="en-US" sz="2400" u="sng" smtClean="0">
                <a:latin typeface="Times New Roman" pitchFamily="18" charset="0"/>
                <a:ea typeface="굴림" pitchFamily="34" charset="-127"/>
                <a:cs typeface="Times New Roman" pitchFamily="18" charset="0"/>
              </a:rPr>
              <a:t>	 </a:t>
            </a:r>
            <a:r>
              <a:rPr lang="en-US" altLang="ko-KR" u="sng" smtClean="0">
                <a:latin typeface="Times New Roman" pitchFamily="18" charset="0"/>
                <a:ea typeface="굴림" pitchFamily="34" charset="-127"/>
              </a:rPr>
              <a:t>• </a:t>
            </a:r>
            <a:r>
              <a:rPr lang="en-US" sz="2400" u="sng" smtClean="0">
                <a:latin typeface="Times New Roman" pitchFamily="18" charset="0"/>
              </a:rPr>
              <a:t>Put highly likely actions at the top				</a:t>
            </a:r>
            <a:r>
              <a:rPr lang="en-US" altLang="ko-KR" sz="2200" u="sng" smtClean="0">
                <a:latin typeface="Times New Roman" pitchFamily="18" charset="0"/>
                <a:ea typeface="굴림" pitchFamily="34" charset="-127"/>
              </a:rPr>
              <a:t> </a:t>
            </a:r>
          </a:p>
          <a:p>
            <a:pPr eaLnBrk="1" hangingPunct="1">
              <a:lnSpc>
                <a:spcPct val="90000"/>
              </a:lnSpc>
              <a:buFontTx/>
              <a:buNone/>
            </a:pPr>
            <a:r>
              <a:rPr lang="en-US" altLang="ko-KR" sz="2200" smtClean="0">
                <a:latin typeface="Times New Roman" pitchFamily="18" charset="0"/>
                <a:ea typeface="굴림" pitchFamily="34" charset="-127"/>
              </a:rPr>
              <a:t>Do any of the clauses proscribe an action?</a:t>
            </a:r>
          </a:p>
          <a:p>
            <a:pPr eaLnBrk="1" hangingPunct="1">
              <a:lnSpc>
                <a:spcPct val="80000"/>
              </a:lnSpc>
            </a:pPr>
            <a:r>
              <a:rPr lang="en-US" altLang="ko-KR" sz="2200" smtClean="0">
                <a:latin typeface="Times New Roman" pitchFamily="18" charset="0"/>
                <a:ea typeface="굴림" pitchFamily="34" charset="-127"/>
              </a:rPr>
              <a:t>Yes, code as </a:t>
            </a:r>
            <a:r>
              <a:rPr lang="en-US" altLang="ko-KR" sz="2200" u="sng" smtClean="0">
                <a:latin typeface="Times New Roman" pitchFamily="18" charset="0"/>
                <a:ea typeface="굴림" pitchFamily="34" charset="-127"/>
              </a:rPr>
              <a:t>command</a:t>
            </a:r>
            <a:r>
              <a:rPr lang="en-US" altLang="ko-KR" sz="2200" smtClean="0">
                <a:latin typeface="Times New Roman" pitchFamily="18" charset="0"/>
                <a:ea typeface="굴림" pitchFamily="34" charset="-127"/>
              </a:rPr>
              <a:t> (</a:t>
            </a:r>
            <a:r>
              <a:rPr lang="en-US" altLang="ko-KR" sz="2200" i="1" smtClean="0">
                <a:latin typeface="Times New Roman" pitchFamily="18" charset="0"/>
                <a:ea typeface="굴림" pitchFamily="34" charset="-127"/>
              </a:rPr>
              <a:t>imperative</a:t>
            </a:r>
            <a:r>
              <a:rPr lang="en-US" altLang="ko-KR" sz="2200" smtClean="0">
                <a:latin typeface="Times New Roman" pitchFamily="18" charset="0"/>
                <a:ea typeface="굴림" pitchFamily="34" charset="-127"/>
              </a:rPr>
              <a:t>)</a:t>
            </a:r>
          </a:p>
          <a:p>
            <a:pPr eaLnBrk="1" hangingPunct="1">
              <a:lnSpc>
                <a:spcPct val="80000"/>
              </a:lnSpc>
            </a:pPr>
            <a:r>
              <a:rPr lang="en-US" altLang="ko-KR" sz="2200" smtClean="0">
                <a:latin typeface="Times New Roman" pitchFamily="18" charset="0"/>
                <a:ea typeface="굴림" pitchFamily="34" charset="-127"/>
              </a:rPr>
              <a:t>No, is the subject the addressee?</a:t>
            </a:r>
          </a:p>
          <a:p>
            <a:pPr lvl="1" eaLnBrk="1" hangingPunct="1">
              <a:lnSpc>
                <a:spcPct val="80000"/>
              </a:lnSpc>
            </a:pPr>
            <a:r>
              <a:rPr lang="en-US" altLang="ko-KR" sz="2200" smtClean="0">
                <a:latin typeface="Times New Roman" pitchFamily="18" charset="0"/>
                <a:ea typeface="굴림" pitchFamily="34" charset="-127"/>
              </a:rPr>
              <a:t>No, are any of the clauses in the form of a question?</a:t>
            </a:r>
          </a:p>
          <a:p>
            <a:pPr lvl="2" eaLnBrk="1" hangingPunct="1">
              <a:lnSpc>
                <a:spcPct val="80000"/>
              </a:lnSpc>
            </a:pPr>
            <a:r>
              <a:rPr lang="en-US" altLang="ko-KR" sz="2200" smtClean="0">
                <a:latin typeface="Times New Roman" pitchFamily="18" charset="0"/>
                <a:ea typeface="굴림" pitchFamily="34" charset="-127"/>
              </a:rPr>
              <a:t>No, code as </a:t>
            </a:r>
            <a:r>
              <a:rPr lang="en-US" altLang="ko-KR" sz="2200" u="sng" smtClean="0">
                <a:latin typeface="Times New Roman" pitchFamily="18" charset="0"/>
                <a:ea typeface="굴림" pitchFamily="34" charset="-127"/>
              </a:rPr>
              <a:t>statement</a:t>
            </a:r>
            <a:r>
              <a:rPr lang="en-US" altLang="ko-KR" sz="2200" smtClean="0">
                <a:latin typeface="Times New Roman" pitchFamily="18" charset="0"/>
                <a:ea typeface="굴림" pitchFamily="34" charset="-127"/>
              </a:rPr>
              <a:t> (</a:t>
            </a:r>
            <a:r>
              <a:rPr lang="en-US" altLang="ko-KR" sz="2200" i="1" smtClean="0">
                <a:latin typeface="Times New Roman" pitchFamily="18" charset="0"/>
                <a:ea typeface="굴림" pitchFamily="34" charset="-127"/>
              </a:rPr>
              <a:t>declarative</a:t>
            </a:r>
            <a:r>
              <a:rPr lang="en-US" altLang="ko-KR" sz="2200" smtClean="0">
                <a:latin typeface="Times New Roman" pitchFamily="18" charset="0"/>
                <a:ea typeface="굴림" pitchFamily="34" charset="-127"/>
              </a:rPr>
              <a:t>)</a:t>
            </a:r>
            <a:endParaRPr lang="en-US" altLang="ko-KR" sz="2200" u="sng" smtClean="0">
              <a:latin typeface="Times New Roman" pitchFamily="18" charset="0"/>
              <a:ea typeface="굴림" pitchFamily="34" charset="-127"/>
            </a:endParaRPr>
          </a:p>
          <a:p>
            <a:pPr lvl="2" eaLnBrk="1" hangingPunct="1">
              <a:lnSpc>
                <a:spcPct val="80000"/>
              </a:lnSpc>
            </a:pPr>
            <a:r>
              <a:rPr lang="en-US" altLang="ko-KR" sz="2200" smtClean="0">
                <a:latin typeface="Times New Roman" pitchFamily="18" charset="0"/>
                <a:ea typeface="굴림" pitchFamily="34" charset="-127"/>
              </a:rPr>
              <a:t>Yes, code as </a:t>
            </a:r>
            <a:r>
              <a:rPr lang="en-US" altLang="ko-KR" sz="2200" u="sng" smtClean="0">
                <a:latin typeface="Times New Roman" pitchFamily="18" charset="0"/>
                <a:ea typeface="굴림" pitchFamily="34" charset="-127"/>
              </a:rPr>
              <a:t>question</a:t>
            </a:r>
            <a:r>
              <a:rPr lang="en-US" altLang="ko-KR" sz="2200" i="1" smtClean="0">
                <a:latin typeface="Times New Roman" pitchFamily="18" charset="0"/>
                <a:ea typeface="굴림" pitchFamily="34" charset="-127"/>
              </a:rPr>
              <a:t> </a:t>
            </a:r>
            <a:r>
              <a:rPr lang="en-US" altLang="ko-KR" sz="2200" smtClean="0">
                <a:latin typeface="Times New Roman" pitchFamily="18" charset="0"/>
                <a:ea typeface="굴림" pitchFamily="34" charset="-127"/>
              </a:rPr>
              <a:t>(</a:t>
            </a:r>
            <a:r>
              <a:rPr lang="en-US" altLang="ko-KR" sz="2200" i="1" smtClean="0">
                <a:latin typeface="Times New Roman" pitchFamily="18" charset="0"/>
                <a:ea typeface="굴림" pitchFamily="34" charset="-127"/>
              </a:rPr>
              <a:t>interrogative</a:t>
            </a:r>
            <a:r>
              <a:rPr lang="en-US" altLang="ko-KR" sz="2200" smtClean="0">
                <a:latin typeface="Times New Roman" pitchFamily="18" charset="0"/>
                <a:ea typeface="굴림" pitchFamily="34" charset="-127"/>
              </a:rPr>
              <a:t>)</a:t>
            </a:r>
          </a:p>
          <a:p>
            <a:pPr lvl="1" eaLnBrk="1" hangingPunct="1">
              <a:lnSpc>
                <a:spcPct val="80000"/>
              </a:lnSpc>
            </a:pPr>
            <a:r>
              <a:rPr lang="en-US" altLang="ko-KR" sz="2200" smtClean="0">
                <a:latin typeface="Times New Roman" pitchFamily="18" charset="0"/>
                <a:ea typeface="굴림" pitchFamily="34" charset="-127"/>
              </a:rPr>
              <a:t>Yes, is the verb a modal?</a:t>
            </a:r>
          </a:p>
          <a:p>
            <a:pPr lvl="2" eaLnBrk="1" hangingPunct="1">
              <a:lnSpc>
                <a:spcPct val="80000"/>
              </a:lnSpc>
            </a:pPr>
            <a:r>
              <a:rPr lang="en-US" altLang="zh-TW" sz="2200" smtClean="0">
                <a:latin typeface="Times New Roman" pitchFamily="18" charset="0"/>
                <a:ea typeface="PMingLiU" pitchFamily="18" charset="-120"/>
              </a:rPr>
              <a:t>No, should the described action have been performed, but not done? </a:t>
            </a:r>
          </a:p>
          <a:p>
            <a:pPr lvl="3" eaLnBrk="1" hangingPunct="1">
              <a:lnSpc>
                <a:spcPct val="80000"/>
              </a:lnSpc>
            </a:pPr>
            <a:r>
              <a:rPr lang="en-US" altLang="ko-KR" sz="2200" smtClean="0">
                <a:latin typeface="Times New Roman" pitchFamily="18" charset="0"/>
                <a:ea typeface="굴림" pitchFamily="34" charset="-127"/>
              </a:rPr>
              <a:t>Yes, code as a </a:t>
            </a:r>
            <a:r>
              <a:rPr lang="en-US" altLang="ko-KR" sz="2200" u="sng" smtClean="0">
                <a:latin typeface="Times New Roman" pitchFamily="18" charset="0"/>
                <a:ea typeface="굴림" pitchFamily="34" charset="-127"/>
              </a:rPr>
              <a:t>command</a:t>
            </a:r>
          </a:p>
          <a:p>
            <a:pPr lvl="3" eaLnBrk="1" hangingPunct="1">
              <a:lnSpc>
                <a:spcPct val="80000"/>
              </a:lnSpc>
            </a:pPr>
            <a:r>
              <a:rPr lang="en-US" altLang="ko-KR" sz="2200" smtClean="0">
                <a:latin typeface="Times New Roman" pitchFamily="18" charset="0"/>
                <a:ea typeface="굴림" pitchFamily="34" charset="-127"/>
              </a:rPr>
              <a:t>No, code as a </a:t>
            </a:r>
            <a:r>
              <a:rPr lang="en-US" altLang="ko-KR" sz="2200" u="sng" smtClean="0">
                <a:latin typeface="Times New Roman" pitchFamily="18" charset="0"/>
                <a:ea typeface="굴림" pitchFamily="34" charset="-127"/>
              </a:rPr>
              <a:t>question</a:t>
            </a:r>
            <a:endParaRPr lang="en-US" altLang="zh-TW" sz="2200" u="sng" smtClean="0">
              <a:latin typeface="Times New Roman" pitchFamily="18" charset="0"/>
              <a:ea typeface="PMingLiU" pitchFamily="18" charset="-120"/>
            </a:endParaRPr>
          </a:p>
          <a:p>
            <a:pPr lvl="2" eaLnBrk="1" hangingPunct="1">
              <a:lnSpc>
                <a:spcPct val="80000"/>
              </a:lnSpc>
            </a:pPr>
            <a:r>
              <a:rPr lang="en-US" altLang="zh-TW" sz="2200" smtClean="0">
                <a:latin typeface="Times New Roman" pitchFamily="18" charset="0"/>
                <a:ea typeface="PMingLiU" pitchFamily="18" charset="-120"/>
              </a:rPr>
              <a:t>Yes, Is it a Wh- question (who, what, where, why, when, how)?</a:t>
            </a:r>
          </a:p>
          <a:p>
            <a:pPr lvl="3" eaLnBrk="1" hangingPunct="1">
              <a:lnSpc>
                <a:spcPct val="80000"/>
              </a:lnSpc>
            </a:pPr>
            <a:r>
              <a:rPr lang="en-US" altLang="ko-KR" sz="2200" smtClean="0">
                <a:latin typeface="Times New Roman" pitchFamily="18" charset="0"/>
                <a:ea typeface="굴림" pitchFamily="34" charset="-127"/>
              </a:rPr>
              <a:t>Yes, code as an </a:t>
            </a:r>
            <a:r>
              <a:rPr lang="en-US" altLang="ko-KR" sz="2200" u="sng" smtClean="0">
                <a:latin typeface="Times New Roman" pitchFamily="18" charset="0"/>
                <a:ea typeface="굴림" pitchFamily="34" charset="-127"/>
              </a:rPr>
              <a:t>question</a:t>
            </a:r>
          </a:p>
          <a:p>
            <a:pPr lvl="3" eaLnBrk="1" hangingPunct="1">
              <a:lnSpc>
                <a:spcPct val="80000"/>
              </a:lnSpc>
            </a:pPr>
            <a:r>
              <a:rPr lang="en-US" altLang="ko-KR" sz="2200" smtClean="0">
                <a:latin typeface="Times New Roman" pitchFamily="18" charset="0"/>
                <a:ea typeface="굴림" pitchFamily="34" charset="-127"/>
              </a:rPr>
              <a:t>No, is the action feasible?</a:t>
            </a:r>
          </a:p>
          <a:p>
            <a:pPr lvl="4" eaLnBrk="1" hangingPunct="1">
              <a:lnSpc>
                <a:spcPct val="80000"/>
              </a:lnSpc>
              <a:buFontTx/>
              <a:buNone/>
            </a:pPr>
            <a:r>
              <a:rPr lang="en-US" altLang="ko-KR" sz="2200" smtClean="0">
                <a:latin typeface="Times New Roman" pitchFamily="18" charset="0"/>
                <a:ea typeface="굴림" pitchFamily="34" charset="-127"/>
              </a:rPr>
              <a:t>• Yes, code as a </a:t>
            </a:r>
            <a:r>
              <a:rPr lang="en-US" altLang="ko-KR" sz="2200" u="sng" smtClean="0">
                <a:latin typeface="Times New Roman" pitchFamily="18" charset="0"/>
                <a:ea typeface="굴림" pitchFamily="34" charset="-127"/>
              </a:rPr>
              <a:t>command</a:t>
            </a:r>
          </a:p>
          <a:p>
            <a:pPr lvl="4" eaLnBrk="1" hangingPunct="1">
              <a:lnSpc>
                <a:spcPct val="80000"/>
              </a:lnSpc>
              <a:buFontTx/>
              <a:buNone/>
            </a:pPr>
            <a:r>
              <a:rPr lang="en-US" altLang="ko-KR" sz="2200" smtClean="0">
                <a:latin typeface="Times New Roman" pitchFamily="18" charset="0"/>
                <a:ea typeface="굴림" pitchFamily="34" charset="-127"/>
              </a:rPr>
              <a:t>•  No, code as an </a:t>
            </a:r>
            <a:r>
              <a:rPr lang="en-US" altLang="ko-KR" sz="2200" u="sng" smtClean="0">
                <a:latin typeface="Times New Roman" pitchFamily="18" charset="0"/>
                <a:ea typeface="굴림" pitchFamily="34" charset="-127"/>
              </a:rPr>
              <a:t>question </a:t>
            </a:r>
            <a:r>
              <a:rPr lang="en-US" altLang="ko-KR" sz="2200" smtClean="0">
                <a:latin typeface="Times New Roman" pitchFamily="18" charset="0"/>
                <a:ea typeface="굴림" pitchFamily="34" charset="-127"/>
              </a:rPr>
              <a:t>        </a:t>
            </a:r>
            <a:r>
              <a:rPr lang="en-US" sz="1800" i="1" smtClean="0">
                <a:latin typeface="Times New Roman" pitchFamily="18" charset="0"/>
              </a:rPr>
              <a:t>Based on Labov (2001), Tsui (1992)</a:t>
            </a:r>
            <a:r>
              <a:rPr lang="en-US" sz="1800" smtClean="0">
                <a:latin typeface="Times New Roman" pitchFamily="18" charset="0"/>
              </a:rPr>
              <a:t> </a:t>
            </a:r>
          </a:p>
        </p:txBody>
      </p:sp>
    </p:spTree>
  </p:cSld>
  <p:clrMapOvr>
    <a:masterClrMapping/>
  </p:clrMapOvr>
  <p:transition xmlns:p14="http://schemas.microsoft.com/office/powerpoint/2010/main" advTm="368"/>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Rectangle 5"/>
          <p:cNvSpPr>
            <a:spLocks noGrp="1" noChangeArrowheads="1"/>
          </p:cNvSpPr>
          <p:nvPr>
            <p:ph type="title"/>
          </p:nvPr>
        </p:nvSpPr>
        <p:spPr>
          <a:xfrm>
            <a:off x="411163" y="0"/>
            <a:ext cx="8229600" cy="876300"/>
          </a:xfrm>
        </p:spPr>
        <p:txBody>
          <a:bodyPr/>
          <a:lstStyle/>
          <a:p>
            <a:pPr eaLnBrk="1" hangingPunct="1"/>
            <a:r>
              <a:rPr lang="en-US" altLang="ko-KR" sz="4000" b="1" smtClean="0">
                <a:ea typeface="굴림" pitchFamily="34" charset="-127"/>
              </a:rPr>
              <a:t>Coded Transcript</a:t>
            </a:r>
            <a:endParaRPr lang="en-US" sz="4000" b="1" smtClean="0"/>
          </a:p>
        </p:txBody>
      </p:sp>
      <p:graphicFrame>
        <p:nvGraphicFramePr>
          <p:cNvPr id="37946" name="Group 58"/>
          <p:cNvGraphicFramePr>
            <a:graphicFrameLocks noGrp="1"/>
          </p:cNvGraphicFramePr>
          <p:nvPr/>
        </p:nvGraphicFramePr>
        <p:xfrm>
          <a:off x="0" y="831850"/>
          <a:ext cx="9144000" cy="4116071"/>
        </p:xfrm>
        <a:graphic>
          <a:graphicData uri="http://schemas.openxmlformats.org/drawingml/2006/table">
            <a:tbl>
              <a:tblPr/>
              <a:tblGrid>
                <a:gridCol w="833438"/>
                <a:gridCol w="4351337"/>
                <a:gridCol w="787400"/>
                <a:gridCol w="649288"/>
                <a:gridCol w="1006475"/>
                <a:gridCol w="1003300"/>
                <a:gridCol w="512762"/>
              </a:tblGrid>
              <a:tr h="442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ID</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Action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EPA</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KC</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Valid?</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Justify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IF</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Fay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Do ten times eighteen.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C</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rPr>
                        <a:t></a:t>
                      </a: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Ten times eighteen</a:t>
                      </a:r>
                      <a:r>
                        <a:rPr kumimoji="0" lang="en-US" sz="1800" b="0" i="0" u="none" strike="noStrike" cap="none" normalizeH="0" baseline="0" smtClean="0">
                          <a:ln>
                            <a:noFill/>
                          </a:ln>
                          <a:solidFill>
                            <a:schemeClr val="tx1"/>
                          </a:solidFill>
                          <a:effectLst/>
                          <a:latin typeface="Arial" charset="0"/>
                          <a:ea typeface="BatangChe" pitchFamily="49" charset="-127"/>
                          <a:cs typeface="Times New Roman" pitchFamily="18" charset="0"/>
                        </a:rPr>
                        <a:t> </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is</a:t>
                      </a: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_.</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5016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Eva</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Twenty-eight.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C</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_.</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5048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Jay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Wrong. A hundred eighty dollars.</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000000"/>
                          </a:solidFill>
                          <a:effectLst/>
                          <a:latin typeface="Arial"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C</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rPr>
                        <a:t>X</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_.</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657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If we multiply by ten cents, don</a:t>
                      </a: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 we get a hundred and eighty cents?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C</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rPr>
                        <a: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J</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442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Fay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Yep.</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rPr>
                        <a:t></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_.</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5351" name="Text Box 3" descr="Parchment"/>
          <p:cNvSpPr txBox="1">
            <a:spLocks noChangeArrowheads="1"/>
          </p:cNvSpPr>
          <p:nvPr/>
        </p:nvSpPr>
        <p:spPr bwMode="auto">
          <a:xfrm>
            <a:off x="904875" y="5335588"/>
            <a:ext cx="8239125" cy="1187450"/>
          </a:xfrm>
          <a:prstGeom prst="rect">
            <a:avLst/>
          </a:prstGeom>
          <a:blipFill dpi="0" rotWithShape="1">
            <a:blip r:embed="rId4"/>
            <a:srcRect/>
            <a:tile tx="0" ty="0" sx="100000" sy="100000" flip="none" algn="tl"/>
          </a:blipFill>
          <a:ln w="9525">
            <a:noFill/>
            <a:miter lim="800000"/>
            <a:headEnd/>
            <a:tailEnd/>
          </a:ln>
        </p:spPr>
        <p:txBody>
          <a:bodyPr>
            <a:spAutoFit/>
          </a:bodyPr>
          <a:lstStyle/>
          <a:p>
            <a:r>
              <a:rPr lang="en-US" sz="2400" b="1"/>
              <a:t>Add other variables at each speaker turn</a:t>
            </a:r>
            <a:r>
              <a:rPr lang="en-US" sz="2400"/>
              <a:t>: </a:t>
            </a:r>
          </a:p>
          <a:p>
            <a:r>
              <a:rPr lang="en-US" sz="2400"/>
              <a:t>    Student: Gender, ethnicity, mid-year algebra grade, …</a:t>
            </a:r>
          </a:p>
          <a:p>
            <a:r>
              <a:rPr lang="en-US" sz="2400"/>
              <a:t>    Group: Group’s mean mid-year algebra grade, …</a:t>
            </a:r>
          </a:p>
        </p:txBody>
      </p:sp>
      <p:sp>
        <p:nvSpPr>
          <p:cNvPr id="39993" name="Text Box 57" descr="Parchment"/>
          <p:cNvSpPr txBox="1">
            <a:spLocks noChangeArrowheads="1"/>
          </p:cNvSpPr>
          <p:nvPr/>
        </p:nvSpPr>
        <p:spPr bwMode="auto">
          <a:xfrm>
            <a:off x="833438" y="5305425"/>
            <a:ext cx="7766050" cy="1552575"/>
          </a:xfrm>
          <a:prstGeom prst="rect">
            <a:avLst/>
          </a:prstGeom>
          <a:blipFill dpi="0" rotWithShape="1">
            <a:blip r:embed="rId4"/>
            <a:srcRect/>
            <a:tile tx="0" ty="0" sx="100000" sy="100000" flip="none" algn="tl"/>
          </a:blipFill>
          <a:ln w="9525">
            <a:noFill/>
            <a:miter lim="800000"/>
            <a:headEnd/>
            <a:tailEnd/>
          </a:ln>
        </p:spPr>
        <p:txBody>
          <a:bodyPr>
            <a:spAutoFit/>
          </a:bodyPr>
          <a:lstStyle/>
          <a:p>
            <a:pPr>
              <a:spcBef>
                <a:spcPct val="50000"/>
              </a:spcBef>
            </a:pPr>
            <a:endParaRPr lang="en-US" sz="2400">
              <a:solidFill>
                <a:srgbClr val="000000"/>
              </a:solidFill>
            </a:endParaRPr>
          </a:p>
          <a:p>
            <a:pPr>
              <a:spcBef>
                <a:spcPct val="50000"/>
              </a:spcBef>
            </a:pPr>
            <a:endParaRPr lang="en-US" sz="2400">
              <a:solidFill>
                <a:srgbClr val="000000"/>
              </a:solidFill>
            </a:endParaRPr>
          </a:p>
          <a:p>
            <a:pPr>
              <a:spcBef>
                <a:spcPct val="50000"/>
              </a:spcBef>
            </a:pPr>
            <a:endParaRPr lang="en-US" sz="2400">
              <a:solidFill>
                <a:srgbClr val="000000"/>
              </a:solidFill>
            </a:endParaRPr>
          </a:p>
        </p:txBody>
      </p:sp>
      <p:sp>
        <p:nvSpPr>
          <p:cNvPr id="39994" name="Text Box 58" descr="Parchment"/>
          <p:cNvSpPr txBox="1">
            <a:spLocks noChangeArrowheads="1"/>
          </p:cNvSpPr>
          <p:nvPr/>
        </p:nvSpPr>
        <p:spPr bwMode="auto">
          <a:xfrm>
            <a:off x="0" y="1776413"/>
            <a:ext cx="9144000" cy="3195637"/>
          </a:xfrm>
          <a:prstGeom prst="rect">
            <a:avLst/>
          </a:prstGeom>
          <a:blipFill dpi="0" rotWithShape="1">
            <a:blip r:embed="rId4"/>
            <a:srcRect/>
            <a:tile tx="0" ty="0" sx="100000" sy="100000" flip="none" algn="tl"/>
          </a:blipFill>
          <a:ln w="9525">
            <a:noFill/>
            <a:miter lim="800000"/>
            <a:headEnd/>
            <a:tailEnd/>
          </a:ln>
        </p:spPr>
        <p:txBody>
          <a:bodyPr>
            <a:spAutoFit/>
          </a:bodyPr>
          <a:lstStyle/>
          <a:p>
            <a:pPr>
              <a:spcBef>
                <a:spcPct val="50000"/>
              </a:spcBef>
            </a:pPr>
            <a:endParaRPr lang="en-US" sz="2400">
              <a:solidFill>
                <a:srgbClr val="000000"/>
              </a:solidFill>
            </a:endParaRPr>
          </a:p>
          <a:p>
            <a:pPr>
              <a:spcBef>
                <a:spcPct val="50000"/>
              </a:spcBef>
            </a:pPr>
            <a:endParaRPr lang="en-US" sz="2400">
              <a:solidFill>
                <a:srgbClr val="000000"/>
              </a:solidFill>
            </a:endParaRPr>
          </a:p>
          <a:p>
            <a:pPr>
              <a:spcBef>
                <a:spcPct val="50000"/>
              </a:spcBef>
            </a:pPr>
            <a:endParaRPr lang="en-US" sz="2400">
              <a:solidFill>
                <a:srgbClr val="000000"/>
              </a:solidFill>
            </a:endParaRPr>
          </a:p>
          <a:p>
            <a:pPr>
              <a:spcBef>
                <a:spcPct val="50000"/>
              </a:spcBef>
            </a:pPr>
            <a:endParaRPr lang="en-US" sz="2400">
              <a:solidFill>
                <a:srgbClr val="000000"/>
              </a:solidFill>
            </a:endParaRPr>
          </a:p>
          <a:p>
            <a:pPr>
              <a:spcBef>
                <a:spcPct val="50000"/>
              </a:spcBef>
            </a:pPr>
            <a:endParaRPr lang="en-US" sz="2400">
              <a:solidFill>
                <a:srgbClr val="000000"/>
              </a:solidFill>
            </a:endParaRPr>
          </a:p>
          <a:p>
            <a:pPr>
              <a:spcBef>
                <a:spcPct val="50000"/>
              </a:spcBef>
            </a:pPr>
            <a:endParaRPr lang="en-US" sz="2400">
              <a:solidFill>
                <a:srgbClr val="000000"/>
              </a:solidFill>
            </a:endParaRPr>
          </a:p>
        </p:txBody>
      </p:sp>
    </p:spTree>
    <p:custDataLst>
      <p:tags r:id="rId1"/>
    </p:custDataLst>
  </p:cSld>
  <p:clrMapOvr>
    <a:masterClrMapping/>
  </p:clrMapOvr>
  <p:transition xmlns:p14="http://schemas.microsoft.com/office/powerpoint/2010/main" advTm="11509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9994"/>
                                        </p:tgtEl>
                                        <p:attrNameLst>
                                          <p:attrName>ppt_x</p:attrName>
                                        </p:attrNameLst>
                                      </p:cBhvr>
                                      <p:tavLst>
                                        <p:tav tm="0">
                                          <p:val>
                                            <p:strVal val="ppt_x"/>
                                          </p:val>
                                        </p:tav>
                                        <p:tav tm="100000">
                                          <p:val>
                                            <p:strVal val="ppt_x"/>
                                          </p:val>
                                        </p:tav>
                                      </p:tavLst>
                                    </p:anim>
                                    <p:anim calcmode="lin" valueType="num">
                                      <p:cBhvr additive="base">
                                        <p:cTn id="7" dur="500"/>
                                        <p:tgtEl>
                                          <p:spTgt spid="39994"/>
                                        </p:tgtEl>
                                        <p:attrNameLst>
                                          <p:attrName>ppt_y</p:attrName>
                                        </p:attrNameLst>
                                      </p:cBhvr>
                                      <p:tavLst>
                                        <p:tav tm="0">
                                          <p:val>
                                            <p:strVal val="ppt_y"/>
                                          </p:val>
                                        </p:tav>
                                        <p:tav tm="100000">
                                          <p:val>
                                            <p:strVal val="1+ppt_h/2"/>
                                          </p:val>
                                        </p:tav>
                                      </p:tavLst>
                                    </p:anim>
                                    <p:set>
                                      <p:cBhvr>
                                        <p:cTn id="8" dur="1" fill="hold">
                                          <p:stCondLst>
                                            <p:cond delay="499"/>
                                          </p:stCondLst>
                                        </p:cTn>
                                        <p:tgtEl>
                                          <p:spTgt spid="3999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9993"/>
                                        </p:tgtEl>
                                        <p:attrNameLst>
                                          <p:attrName>ppt_x</p:attrName>
                                        </p:attrNameLst>
                                      </p:cBhvr>
                                      <p:tavLst>
                                        <p:tav tm="0">
                                          <p:val>
                                            <p:strVal val="ppt_x"/>
                                          </p:val>
                                        </p:tav>
                                        <p:tav tm="100000">
                                          <p:val>
                                            <p:strVal val="ppt_x"/>
                                          </p:val>
                                        </p:tav>
                                      </p:tavLst>
                                    </p:anim>
                                    <p:anim calcmode="lin" valueType="num">
                                      <p:cBhvr additive="base">
                                        <p:cTn id="13" dur="500"/>
                                        <p:tgtEl>
                                          <p:spTgt spid="39993"/>
                                        </p:tgtEl>
                                        <p:attrNameLst>
                                          <p:attrName>ppt_y</p:attrName>
                                        </p:attrNameLst>
                                      </p:cBhvr>
                                      <p:tavLst>
                                        <p:tav tm="0">
                                          <p:val>
                                            <p:strVal val="ppt_y"/>
                                          </p:val>
                                        </p:tav>
                                        <p:tav tm="100000">
                                          <p:val>
                                            <p:strVal val="1+ppt_h/2"/>
                                          </p:val>
                                        </p:tav>
                                      </p:tavLst>
                                    </p:anim>
                                    <p:set>
                                      <p:cBhvr>
                                        <p:cTn id="14" dur="1" fill="hold">
                                          <p:stCondLst>
                                            <p:cond delay="499"/>
                                          </p:stCondLst>
                                        </p:cTn>
                                        <p:tgtEl>
                                          <p:spTgt spid="399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3" grpId="0" animBg="1"/>
      <p:bldP spid="3999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descr="Parchment"/>
          <p:cNvSpPr>
            <a:spLocks noGrp="1" noChangeArrowheads="1"/>
          </p:cNvSpPr>
          <p:nvPr>
            <p:ph type="body" idx="4294967295"/>
          </p:nvPr>
        </p:nvSpPr>
        <p:spPr>
          <a:xfrm>
            <a:off x="457200" y="1174750"/>
            <a:ext cx="8229600" cy="4951413"/>
          </a:xfrm>
        </p:spPr>
        <p:txBody>
          <a:bodyPr/>
          <a:lstStyle/>
          <a:p>
            <a:pPr>
              <a:lnSpc>
                <a:spcPct val="140000"/>
              </a:lnSpc>
              <a:buFontTx/>
              <a:buNone/>
            </a:pPr>
            <a:r>
              <a:rPr lang="en-US" b="1" smtClean="0">
                <a:solidFill>
                  <a:srgbClr val="FF0000"/>
                </a:solidFill>
                <a:latin typeface="Times New Roman" pitchFamily="18" charset="0"/>
              </a:rPr>
              <a:t>4 types of Analytical</a:t>
            </a:r>
            <a:r>
              <a:rPr lang="en-US" b="1" smtClean="0">
                <a:latin typeface="Times New Roman" pitchFamily="18" charset="0"/>
              </a:rPr>
              <a:t> </a:t>
            </a:r>
            <a:r>
              <a:rPr lang="en-US" b="1" smtClean="0">
                <a:solidFill>
                  <a:srgbClr val="FF0000"/>
                </a:solidFill>
                <a:latin typeface="Times New Roman" pitchFamily="18" charset="0"/>
              </a:rPr>
              <a:t>Difficulties</a:t>
            </a:r>
          </a:p>
          <a:p>
            <a:pPr>
              <a:lnSpc>
                <a:spcPct val="140000"/>
              </a:lnSpc>
            </a:pPr>
            <a:r>
              <a:rPr lang="en-US" smtClean="0">
                <a:latin typeface="Times New Roman" pitchFamily="18" charset="0"/>
              </a:rPr>
              <a:t>Time</a:t>
            </a:r>
          </a:p>
          <a:p>
            <a:pPr>
              <a:lnSpc>
                <a:spcPct val="140000"/>
              </a:lnSpc>
            </a:pPr>
            <a:r>
              <a:rPr lang="en-US" smtClean="0">
                <a:latin typeface="Times New Roman" pitchFamily="18" charset="0"/>
              </a:rPr>
              <a:t>Outcomes</a:t>
            </a:r>
          </a:p>
          <a:p>
            <a:pPr>
              <a:lnSpc>
                <a:spcPct val="140000"/>
              </a:lnSpc>
            </a:pPr>
            <a:r>
              <a:rPr lang="en-US" smtClean="0">
                <a:latin typeface="Times New Roman" pitchFamily="18" charset="0"/>
              </a:rPr>
              <a:t>Explanatory variables</a:t>
            </a:r>
          </a:p>
          <a:p>
            <a:pPr>
              <a:lnSpc>
                <a:spcPct val="140000"/>
              </a:lnSpc>
            </a:pPr>
            <a:r>
              <a:rPr lang="en-US" smtClean="0">
                <a:latin typeface="Times New Roman" pitchFamily="18" charset="0"/>
              </a:rPr>
              <a:t>Data set</a:t>
            </a:r>
          </a:p>
        </p:txBody>
      </p:sp>
      <p:sp>
        <p:nvSpPr>
          <p:cNvPr id="57346" name="標題 1"/>
          <p:cNvSpPr>
            <a:spLocks/>
          </p:cNvSpPr>
          <p:nvPr/>
        </p:nvSpPr>
        <p:spPr bwMode="auto">
          <a:xfrm>
            <a:off x="457200" y="274638"/>
            <a:ext cx="8229600" cy="796925"/>
          </a:xfrm>
          <a:prstGeom prst="rect">
            <a:avLst/>
          </a:prstGeom>
          <a:noFill/>
          <a:ln w="9525">
            <a:noFill/>
            <a:miter lim="800000"/>
            <a:headEnd/>
            <a:tailEnd/>
          </a:ln>
        </p:spPr>
        <p:txBody>
          <a:bodyPr anchor="ctr"/>
          <a:lstStyle/>
          <a:p>
            <a:pPr algn="ctr"/>
            <a:r>
              <a:rPr lang="en-US" sz="4000" b="1">
                <a:solidFill>
                  <a:schemeClr val="tx2"/>
                </a:solidFill>
                <a:latin typeface="Arial" charset="0"/>
                <a:cs typeface="Times New Roman" pitchFamily="18" charset="0"/>
              </a:rPr>
              <a:t>Statistical Discourse Analysis</a:t>
            </a:r>
            <a:endParaRPr lang="zh-TW" altLang="en-US" sz="4000" b="1">
              <a:solidFill>
                <a:schemeClr val="tx2"/>
              </a:solidFill>
              <a:latin typeface="Arial" charset="0"/>
              <a:ea typeface="PMingLiU" pitchFamily="18" charset="-12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descr="Parchment"/>
          <p:cNvSpPr>
            <a:spLocks noGrp="1" noChangeArrowheads="1"/>
          </p:cNvSpPr>
          <p:nvPr>
            <p:ph type="body" sz="half" idx="4294967295"/>
          </p:nvPr>
        </p:nvSpPr>
        <p:spPr>
          <a:xfrm>
            <a:off x="542925" y="1214438"/>
            <a:ext cx="8385175" cy="5643562"/>
          </a:xfrm>
        </p:spPr>
        <p:txBody>
          <a:bodyPr/>
          <a:lstStyle/>
          <a:p>
            <a:pPr marL="533400" indent="-533400">
              <a:buFontTx/>
              <a:buNone/>
            </a:pPr>
            <a:r>
              <a:rPr lang="en-US" altLang="ko-KR" sz="2800" smtClean="0">
                <a:latin typeface="Times New Roman" pitchFamily="18" charset="0"/>
                <a:ea typeface="굴림" pitchFamily="34" charset="-127"/>
              </a:rPr>
              <a:t>Under the </a:t>
            </a:r>
            <a:r>
              <a:rPr lang="en-US" altLang="ko-KR" sz="2800" i="1" smtClean="0">
                <a:latin typeface="Times New Roman" pitchFamily="18" charset="0"/>
                <a:ea typeface="굴림" pitchFamily="34" charset="-127"/>
              </a:rPr>
              <a:t>Universal</a:t>
            </a:r>
            <a:r>
              <a:rPr lang="en-US" altLang="ko-KR" sz="2800" smtClean="0">
                <a:latin typeface="Times New Roman" pitchFamily="18" charset="0"/>
                <a:ea typeface="굴림" pitchFamily="34" charset="-127"/>
              </a:rPr>
              <a:t> </a:t>
            </a:r>
            <a:r>
              <a:rPr lang="en-US" altLang="ko-KR" sz="2800" i="1" smtClean="0">
                <a:latin typeface="Times New Roman" pitchFamily="18" charset="0"/>
                <a:ea typeface="굴림" pitchFamily="34" charset="-127"/>
              </a:rPr>
              <a:t>Texting </a:t>
            </a:r>
            <a:r>
              <a:rPr lang="en-US" altLang="ko-KR" sz="2800" smtClean="0">
                <a:latin typeface="Times New Roman" pitchFamily="18" charset="0"/>
                <a:ea typeface="굴림" pitchFamily="34" charset="-127"/>
              </a:rPr>
              <a:t>plan, each text message costs $.10. </a:t>
            </a:r>
            <a:r>
              <a:rPr lang="en-US" altLang="ko-KR" sz="2800" i="1" smtClean="0">
                <a:latin typeface="Times New Roman" pitchFamily="18" charset="0"/>
                <a:ea typeface="굴림" pitchFamily="34" charset="-127"/>
              </a:rPr>
              <a:t>Budget</a:t>
            </a:r>
            <a:r>
              <a:rPr lang="en-US" altLang="ko-KR" sz="2800" smtClean="0">
                <a:latin typeface="Times New Roman" pitchFamily="18" charset="0"/>
                <a:ea typeface="굴림" pitchFamily="34" charset="-127"/>
              </a:rPr>
              <a:t> </a:t>
            </a:r>
            <a:r>
              <a:rPr lang="en-US" altLang="ko-KR" sz="2800" i="1" smtClean="0">
                <a:latin typeface="Times New Roman" pitchFamily="18" charset="0"/>
                <a:ea typeface="굴림" pitchFamily="34" charset="-127"/>
              </a:rPr>
              <a:t>Texting </a:t>
            </a:r>
            <a:r>
              <a:rPr lang="en-US" altLang="ko-KR" sz="2800" smtClean="0">
                <a:latin typeface="Times New Roman" pitchFamily="18" charset="0"/>
                <a:ea typeface="굴림" pitchFamily="34" charset="-127"/>
              </a:rPr>
              <a:t>costs $.01 per text message, but charges a monthly fee, $18. </a:t>
            </a:r>
          </a:p>
          <a:p>
            <a:pPr marL="533400" indent="-533400">
              <a:buFontTx/>
              <a:buNone/>
            </a:pPr>
            <a:endParaRPr lang="en-US" altLang="ko-KR" sz="900" smtClean="0">
              <a:latin typeface="Times New Roman" pitchFamily="18" charset="0"/>
              <a:ea typeface="굴림" pitchFamily="34" charset="-127"/>
            </a:endParaRPr>
          </a:p>
          <a:p>
            <a:pPr marL="533400" indent="-533400">
              <a:buFontTx/>
              <a:buAutoNum type="arabicParenR"/>
            </a:pPr>
            <a:r>
              <a:rPr lang="en-US" altLang="ko-KR" sz="2800" smtClean="0">
                <a:latin typeface="Times New Roman" pitchFamily="18" charset="0"/>
                <a:ea typeface="굴림" pitchFamily="34" charset="-127"/>
              </a:rPr>
              <a:t>How many text messages do you send each month? </a:t>
            </a:r>
          </a:p>
          <a:p>
            <a:pPr marL="533400" indent="-533400">
              <a:buFontTx/>
              <a:buAutoNum type="arabicParenR"/>
            </a:pPr>
            <a:endParaRPr lang="en-US" altLang="ko-KR" sz="900" smtClean="0">
              <a:latin typeface="Times New Roman" pitchFamily="18" charset="0"/>
              <a:ea typeface="굴림" pitchFamily="34" charset="-127"/>
            </a:endParaRPr>
          </a:p>
          <a:p>
            <a:pPr marL="533400" indent="-533400">
              <a:buFontTx/>
              <a:buNone/>
            </a:pPr>
            <a:r>
              <a:rPr lang="en-US" altLang="ko-KR" sz="2800" smtClean="0">
                <a:latin typeface="Times New Roman" pitchFamily="18" charset="0"/>
                <a:ea typeface="굴림" pitchFamily="34" charset="-127"/>
              </a:rPr>
              <a:t>2)  Which company costs less for you? </a:t>
            </a:r>
          </a:p>
          <a:p>
            <a:pPr marL="533400" indent="-533400">
              <a:buFontTx/>
              <a:buNone/>
            </a:pPr>
            <a:endParaRPr lang="en-US" altLang="ko-KR" sz="900" smtClean="0">
              <a:latin typeface="Times New Roman" pitchFamily="18" charset="0"/>
              <a:ea typeface="굴림" pitchFamily="34" charset="-127"/>
            </a:endParaRPr>
          </a:p>
          <a:p>
            <a:pPr marL="533400" indent="-533400">
              <a:buFontTx/>
              <a:buNone/>
            </a:pPr>
            <a:r>
              <a:rPr lang="en-US" altLang="ko-KR" sz="2800" smtClean="0">
                <a:latin typeface="Times New Roman" pitchFamily="18" charset="0"/>
                <a:ea typeface="굴림" pitchFamily="34" charset="-127"/>
              </a:rPr>
              <a:t>3)  How many texts should you send for the </a:t>
            </a:r>
          </a:p>
          <a:p>
            <a:pPr marL="533400" indent="-533400">
              <a:buFontTx/>
              <a:buNone/>
            </a:pPr>
            <a:r>
              <a:rPr lang="en-US" altLang="ko-KR" sz="2800" i="1" smtClean="0">
                <a:latin typeface="Times New Roman" pitchFamily="18" charset="0"/>
                <a:ea typeface="굴림" pitchFamily="34" charset="-127"/>
              </a:rPr>
              <a:t>	Universal</a:t>
            </a:r>
            <a:r>
              <a:rPr lang="en-US" altLang="ko-KR" sz="2800" smtClean="0">
                <a:latin typeface="Times New Roman" pitchFamily="18" charset="0"/>
                <a:ea typeface="굴림" pitchFamily="34" charset="-127"/>
              </a:rPr>
              <a:t> plan and the </a:t>
            </a:r>
            <a:r>
              <a:rPr lang="en-US" altLang="ko-KR" sz="2800" i="1" smtClean="0">
                <a:latin typeface="Times New Roman" pitchFamily="18" charset="0"/>
                <a:ea typeface="굴림" pitchFamily="34" charset="-127"/>
              </a:rPr>
              <a:t>Budget</a:t>
            </a:r>
            <a:r>
              <a:rPr lang="en-US" altLang="ko-KR" sz="2800" smtClean="0">
                <a:latin typeface="Times New Roman" pitchFamily="18" charset="0"/>
                <a:ea typeface="굴림" pitchFamily="34" charset="-127"/>
              </a:rPr>
              <a:t> plan </a:t>
            </a:r>
          </a:p>
          <a:p>
            <a:pPr marL="533400" indent="-533400">
              <a:buFontTx/>
              <a:buNone/>
            </a:pPr>
            <a:r>
              <a:rPr lang="en-US" altLang="ko-KR" sz="2800" smtClean="0">
                <a:latin typeface="Times New Roman" pitchFamily="18" charset="0"/>
                <a:ea typeface="굴림" pitchFamily="34" charset="-127"/>
              </a:rPr>
              <a:t>	to cost the same? </a:t>
            </a:r>
          </a:p>
        </p:txBody>
      </p:sp>
      <p:pic>
        <p:nvPicPr>
          <p:cNvPr id="20482" name="Picture 3"/>
          <p:cNvPicPr>
            <a:picLocks noGrp="1" noChangeAspect="1" noChangeArrowheads="1"/>
          </p:cNvPicPr>
          <p:nvPr>
            <p:ph sz="half" idx="4294967295"/>
          </p:nvPr>
        </p:nvPicPr>
        <p:blipFill>
          <a:blip r:embed="rId3"/>
          <a:srcRect/>
          <a:stretch>
            <a:fillRect/>
          </a:stretch>
        </p:blipFill>
        <p:spPr>
          <a:xfrm>
            <a:off x="8370888" y="0"/>
            <a:ext cx="773112" cy="712788"/>
          </a:xfrm>
          <a:solidFill>
            <a:schemeClr val="bg1">
              <a:alpha val="0"/>
            </a:schemeClr>
          </a:solidFill>
        </p:spPr>
      </p:pic>
      <p:sp>
        <p:nvSpPr>
          <p:cNvPr id="20483" name="Rectangle 4"/>
          <p:cNvSpPr>
            <a:spLocks noGrp="1" noChangeArrowheads="1"/>
          </p:cNvSpPr>
          <p:nvPr>
            <p:ph type="title" idx="4294967295"/>
          </p:nvPr>
        </p:nvSpPr>
        <p:spPr>
          <a:xfrm>
            <a:off x="188913" y="376238"/>
            <a:ext cx="8678862" cy="882650"/>
          </a:xfrm>
        </p:spPr>
        <p:txBody>
          <a:bodyPr/>
          <a:lstStyle/>
          <a:p>
            <a:r>
              <a:rPr lang="en-US" altLang="ko-KR" sz="3600" b="1" smtClean="0">
                <a:ea typeface="굴림" pitchFamily="34" charset="-127"/>
              </a:rPr>
              <a:t>Solving problems &amp; Micro-creativity</a:t>
            </a:r>
            <a:endParaRPr lang="en-US" altLang="zh-TW" sz="3600" b="1" smtClean="0">
              <a:ea typeface="굴림" pitchFamily="34" charset="-127"/>
            </a:endParaRPr>
          </a:p>
        </p:txBody>
      </p:sp>
      <p:pic>
        <p:nvPicPr>
          <p:cNvPr id="20484" name="Picture 13" descr="text_messaging.jpg"/>
          <p:cNvPicPr>
            <a:picLocks noChangeAspect="1" noChangeArrowheads="1"/>
          </p:cNvPicPr>
          <p:nvPr/>
        </p:nvPicPr>
        <p:blipFill>
          <a:blip r:embed="rId4"/>
          <a:srcRect/>
          <a:stretch>
            <a:fillRect/>
          </a:stretch>
        </p:blipFill>
        <p:spPr bwMode="auto">
          <a:xfrm>
            <a:off x="7789863" y="5048250"/>
            <a:ext cx="1354137" cy="1809750"/>
          </a:xfrm>
          <a:prstGeom prst="rect">
            <a:avLst/>
          </a:prstGeom>
          <a:noFill/>
          <a:ln w="9525">
            <a:noFill/>
            <a:miter lim="800000"/>
            <a:headEnd/>
            <a:tailEnd/>
          </a:ln>
        </p:spPr>
      </p:pic>
    </p:spTree>
  </p:cSld>
  <p:clrMapOvr>
    <a:masterClrMapping/>
  </p:clrMapOvr>
  <p:transition xmlns:p14="http://schemas.microsoft.com/office/powerpoint/2010/main" advTm="29234"/>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93187" name="Text Box 3"/>
          <p:cNvSpPr txBox="1">
            <a:spLocks noChangeArrowheads="1"/>
          </p:cNvSpPr>
          <p:nvPr/>
        </p:nvSpPr>
        <p:spPr bwMode="auto">
          <a:xfrm>
            <a:off x="161925" y="1231900"/>
            <a:ext cx="4146550" cy="2428875"/>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Difficulties</a:t>
            </a:r>
            <a:r>
              <a:rPr lang="en-US" sz="2400" b="1">
                <a:solidFill>
                  <a:srgbClr val="000000"/>
                </a:solidFill>
                <a:sym typeface="Symbol" pitchFamily="18" charset="2"/>
              </a:rPr>
              <a:t> </a:t>
            </a:r>
            <a:r>
              <a:rPr lang="en-US" sz="2400" b="1">
                <a:solidFill>
                  <a:srgbClr val="FF0000"/>
                </a:solidFill>
                <a:sym typeface="Symbol" pitchFamily="18" charset="2"/>
              </a:rPr>
              <a:t>regarding Time</a:t>
            </a:r>
          </a:p>
          <a:p>
            <a:pPr>
              <a:lnSpc>
                <a:spcPct val="120000"/>
              </a:lnSpc>
              <a:buFont typeface="Symbol" pitchFamily="18" charset="2"/>
              <a:buChar char="·"/>
            </a:pPr>
            <a:r>
              <a:rPr lang="en-US" sz="2400">
                <a:solidFill>
                  <a:srgbClr val="000000"/>
                </a:solidFill>
              </a:rPr>
              <a:t> Time periods differ (T</a:t>
            </a:r>
            <a:r>
              <a:rPr lang="en-US" sz="2400" baseline="-25000">
                <a:solidFill>
                  <a:srgbClr val="000000"/>
                </a:solidFill>
              </a:rPr>
              <a:t>2</a:t>
            </a:r>
            <a:r>
              <a:rPr lang="en-US" sz="2400">
                <a:solidFill>
                  <a:srgbClr val="000000"/>
                </a:solidFill>
              </a:rPr>
              <a:t> </a:t>
            </a:r>
            <a:r>
              <a:rPr lang="en-US" sz="2400">
                <a:solidFill>
                  <a:srgbClr val="FF0000"/>
                </a:solidFill>
                <a:sym typeface="Symbol" pitchFamily="18" charset="2"/>
              </a:rPr>
              <a:t></a:t>
            </a:r>
            <a:r>
              <a:rPr lang="en-US" sz="2400">
                <a:solidFill>
                  <a:srgbClr val="000000"/>
                </a:solidFill>
              </a:rPr>
              <a:t> T</a:t>
            </a:r>
            <a:r>
              <a:rPr lang="en-US" sz="2400" baseline="-25000">
                <a:solidFill>
                  <a:srgbClr val="000000"/>
                </a:solidFill>
              </a:rPr>
              <a:t>4</a:t>
            </a:r>
            <a:r>
              <a:rPr lang="en-US" sz="2400">
                <a:solidFill>
                  <a:srgbClr val="000000"/>
                </a:solidFill>
              </a:rPr>
              <a:t>)</a:t>
            </a:r>
          </a:p>
          <a:p>
            <a:pPr>
              <a:lnSpc>
                <a:spcPct val="120000"/>
              </a:lnSpc>
              <a:buFont typeface="Symbol" pitchFamily="18" charset="2"/>
              <a:buNone/>
            </a:pPr>
            <a:endParaRPr lang="en-US" sz="2400">
              <a:solidFill>
                <a:srgbClr val="000000"/>
              </a:solidFill>
            </a:endParaRPr>
          </a:p>
          <a:p>
            <a:pPr>
              <a:lnSpc>
                <a:spcPct val="300000"/>
              </a:lnSpc>
            </a:pPr>
            <a:r>
              <a:rPr lang="en-US" sz="2400">
                <a:solidFill>
                  <a:srgbClr val="000000"/>
                </a:solidFill>
                <a:sym typeface="Symbol" pitchFamily="18" charset="2"/>
              </a:rPr>
              <a:t> </a:t>
            </a:r>
            <a:r>
              <a:rPr lang="en-US" sz="2400">
                <a:solidFill>
                  <a:srgbClr val="000000"/>
                </a:solidFill>
              </a:rPr>
              <a:t>Serial correlation (t</a:t>
            </a:r>
            <a:r>
              <a:rPr lang="en-US" sz="2400" baseline="-25000">
                <a:solidFill>
                  <a:srgbClr val="000000"/>
                </a:solidFill>
              </a:rPr>
              <a:t>8</a:t>
            </a:r>
            <a:r>
              <a:rPr lang="en-US" sz="2400">
                <a:solidFill>
                  <a:srgbClr val="000000"/>
                </a:solidFill>
              </a:rPr>
              <a:t> </a:t>
            </a:r>
            <a:r>
              <a:rPr lang="en-US" sz="2400">
                <a:solidFill>
                  <a:srgbClr val="FF0000"/>
                </a:solidFill>
              </a:rPr>
              <a:t>→</a:t>
            </a:r>
            <a:r>
              <a:rPr lang="en-US" sz="2400">
                <a:solidFill>
                  <a:srgbClr val="000000"/>
                </a:solidFill>
              </a:rPr>
              <a:t> t</a:t>
            </a:r>
            <a:r>
              <a:rPr lang="en-US" sz="2400" baseline="-25000">
                <a:solidFill>
                  <a:srgbClr val="000000"/>
                </a:solidFill>
              </a:rPr>
              <a:t>9</a:t>
            </a:r>
            <a:r>
              <a:rPr lang="en-US" sz="2400">
                <a:solidFill>
                  <a:srgbClr val="000000"/>
                </a:solidFill>
              </a:rPr>
              <a:t>)</a:t>
            </a:r>
          </a:p>
        </p:txBody>
      </p:sp>
      <p:sp>
        <p:nvSpPr>
          <p:cNvPr id="93188" name="Text Box 4"/>
          <p:cNvSpPr txBox="1">
            <a:spLocks noChangeArrowheads="1"/>
          </p:cNvSpPr>
          <p:nvPr/>
        </p:nvSpPr>
        <p:spPr bwMode="auto">
          <a:xfrm>
            <a:off x="4191000" y="1239838"/>
            <a:ext cx="4953000" cy="1443037"/>
          </a:xfrm>
          <a:prstGeom prst="rect">
            <a:avLst/>
          </a:prstGeom>
          <a:noFill/>
          <a:ln w="9525">
            <a:noFill/>
            <a:miter lim="800000"/>
            <a:headEnd/>
            <a:tailEnd/>
          </a:ln>
        </p:spPr>
        <p:txBody>
          <a:bodyPr>
            <a:spAutoFit/>
          </a:bodyPr>
          <a:lstStyle/>
          <a:p>
            <a:pPr>
              <a:spcBef>
                <a:spcPct val="50000"/>
              </a:spcBef>
            </a:pPr>
            <a:r>
              <a:rPr lang="en-US" sz="2400" b="1"/>
              <a:t>Strategies</a:t>
            </a:r>
          </a:p>
          <a:p>
            <a:pPr>
              <a:lnSpc>
                <a:spcPct val="110000"/>
              </a:lnSpc>
              <a:buFont typeface="Symbol" pitchFamily="18" charset="2"/>
              <a:buChar char="·"/>
            </a:pPr>
            <a:r>
              <a:rPr lang="en-US" sz="2400">
                <a:solidFill>
                  <a:srgbClr val="000000"/>
                </a:solidFill>
              </a:rPr>
              <a:t> Breakpoint analysis </a:t>
            </a:r>
          </a:p>
          <a:p>
            <a:pPr>
              <a:lnSpc>
                <a:spcPct val="160000"/>
              </a:lnSpc>
              <a:buFont typeface="Symbol" pitchFamily="18" charset="2"/>
              <a:buNone/>
            </a:pPr>
            <a:endParaRPr lang="en-US" sz="2400">
              <a:solidFill>
                <a:srgbClr val="000000"/>
              </a:solidFill>
            </a:endParaRP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318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pPr eaLnBrk="1" hangingPunct="1"/>
            <a:r>
              <a:rPr lang="en-US" b="1" smtClean="0"/>
              <a:t>Identify Breakpoints</a:t>
            </a:r>
          </a:p>
        </p:txBody>
      </p:sp>
      <p:sp>
        <p:nvSpPr>
          <p:cNvPr id="502787" name="Rectangle 3" descr="Parchment"/>
          <p:cNvSpPr>
            <a:spLocks noGrp="1" noChangeArrowheads="1"/>
          </p:cNvSpPr>
          <p:nvPr>
            <p:ph type="body" idx="4294967295"/>
          </p:nvPr>
        </p:nvSpPr>
        <p:spPr>
          <a:xfrm>
            <a:off x="531813" y="1287463"/>
            <a:ext cx="8448675" cy="5330825"/>
          </a:xfrm>
        </p:spPr>
        <p:txBody>
          <a:bodyPr/>
          <a:lstStyle/>
          <a:p>
            <a:pPr eaLnBrk="1" hangingPunct="1">
              <a:buFontTx/>
              <a:buNone/>
            </a:pPr>
            <a:r>
              <a:rPr lang="en-US" b="1" smtClean="0">
                <a:latin typeface="Times New Roman" pitchFamily="18" charset="0"/>
              </a:rPr>
              <a:t>Breakpoints</a:t>
            </a:r>
          </a:p>
          <a:p>
            <a:pPr eaLnBrk="1" hangingPunct="1"/>
            <a:r>
              <a:rPr lang="en-US" smtClean="0">
                <a:latin typeface="Times New Roman" pitchFamily="18" charset="0"/>
              </a:rPr>
              <a:t>Critical events radically change interactions </a:t>
            </a:r>
          </a:p>
          <a:p>
            <a:pPr eaLnBrk="1" hangingPunct="1"/>
            <a:endParaRPr lang="en-US" smtClean="0">
              <a:latin typeface="Times New Roman" pitchFamily="18" charset="0"/>
            </a:endParaRPr>
          </a:p>
          <a:p>
            <a:pPr eaLnBrk="1" hangingPunct="1"/>
            <a:r>
              <a:rPr lang="en-US" u="sng" smtClean="0">
                <a:latin typeface="Times New Roman" pitchFamily="18" charset="0"/>
              </a:rPr>
              <a:t>Statistically</a:t>
            </a:r>
            <a:r>
              <a:rPr lang="en-US" smtClean="0">
                <a:latin typeface="Times New Roman" pitchFamily="18" charset="0"/>
              </a:rPr>
              <a:t> identify breakpoints</a:t>
            </a:r>
          </a:p>
          <a:p>
            <a:pPr lvl="1" eaLnBrk="1" hangingPunct="1"/>
            <a:r>
              <a:rPr lang="en-US" smtClean="0">
                <a:latin typeface="Times New Roman" pitchFamily="18" charset="0"/>
              </a:rPr>
              <a:t>Test possible combinations of breakpoints</a:t>
            </a:r>
          </a:p>
          <a:p>
            <a:pPr lvl="1" eaLnBrk="1" hangingPunct="1"/>
            <a:r>
              <a:rPr lang="en-US" smtClean="0">
                <a:latin typeface="Times New Roman" pitchFamily="18" charset="0"/>
              </a:rPr>
              <a:t>Model with smallest Bayesian Info Criterion (BIC)</a:t>
            </a:r>
          </a:p>
          <a:p>
            <a:pPr lvl="1" eaLnBrk="1" hangingPunct="1">
              <a:buFontTx/>
              <a:buNone/>
            </a:pPr>
            <a:r>
              <a:rPr lang="en-US" altLang="ko-KR" sz="3200" b="1" smtClean="0">
                <a:latin typeface="Times New Roman" pitchFamily="18" charset="0"/>
                <a:ea typeface="굴림" pitchFamily="34" charset="-127"/>
                <a:sym typeface="Symbol" pitchFamily="18" charset="2"/>
              </a:rPr>
              <a:t></a:t>
            </a:r>
            <a:r>
              <a:rPr lang="en-US" smtClean="0">
                <a:latin typeface="Times New Roman" pitchFamily="18" charset="0"/>
              </a:rPr>
              <a:t> Explain the most variance w/ fewest breakpoints</a:t>
            </a:r>
          </a:p>
        </p:txBody>
      </p:sp>
    </p:spTree>
  </p:cSld>
  <p:clrMapOvr>
    <a:masterClrMapping/>
  </p:clrMapOvr>
  <p:transition xmlns:p14="http://schemas.microsoft.com/office/powerpoint/2010/main" advTm="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278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278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2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lstStyle/>
          <a:p>
            <a:pPr eaLnBrk="1" hangingPunct="1"/>
            <a:r>
              <a:rPr lang="en-US" b="1" smtClean="0"/>
              <a:t>Breakpoints in 1 group</a:t>
            </a:r>
          </a:p>
        </p:txBody>
      </p:sp>
      <p:sp>
        <p:nvSpPr>
          <p:cNvPr id="63490" name="Text Box 4"/>
          <p:cNvSpPr txBox="1">
            <a:spLocks noChangeArrowheads="1"/>
          </p:cNvSpPr>
          <p:nvPr/>
        </p:nvSpPr>
        <p:spPr bwMode="auto">
          <a:xfrm rot="10800000">
            <a:off x="811213" y="1979613"/>
            <a:ext cx="549275" cy="3041650"/>
          </a:xfrm>
          <a:prstGeom prst="rect">
            <a:avLst/>
          </a:prstGeom>
          <a:solidFill>
            <a:schemeClr val="bg1"/>
          </a:solidFill>
          <a:ln w="9525">
            <a:noFill/>
            <a:miter lim="800000"/>
            <a:headEnd/>
            <a:tailEnd/>
          </a:ln>
        </p:spPr>
        <p:txBody>
          <a:bodyPr vert="eaVert">
            <a:spAutoFit/>
          </a:bodyPr>
          <a:lstStyle/>
          <a:p>
            <a:pPr>
              <a:spcBef>
                <a:spcPct val="50000"/>
              </a:spcBef>
            </a:pPr>
            <a:r>
              <a:rPr lang="en-US" sz="2400"/>
              <a:t>% Micro-creativity</a:t>
            </a:r>
          </a:p>
        </p:txBody>
      </p:sp>
      <p:grpSp>
        <p:nvGrpSpPr>
          <p:cNvPr id="63491" name="Group 7"/>
          <p:cNvGrpSpPr>
            <a:grpSpLocks noChangeAspect="1"/>
          </p:cNvGrpSpPr>
          <p:nvPr/>
        </p:nvGrpSpPr>
        <p:grpSpPr bwMode="auto">
          <a:xfrm>
            <a:off x="701675" y="1181100"/>
            <a:ext cx="7602538" cy="5691188"/>
            <a:chOff x="442" y="744"/>
            <a:chExt cx="4789" cy="3585"/>
          </a:xfrm>
        </p:grpSpPr>
        <p:sp>
          <p:nvSpPr>
            <p:cNvPr id="63492" name="AutoShape 6"/>
            <p:cNvSpPr>
              <a:spLocks noChangeAspect="1" noChangeArrowheads="1" noTextEdit="1"/>
            </p:cNvSpPr>
            <p:nvPr/>
          </p:nvSpPr>
          <p:spPr bwMode="auto">
            <a:xfrm>
              <a:off x="442" y="744"/>
              <a:ext cx="4789" cy="3585"/>
            </a:xfrm>
            <a:prstGeom prst="rect">
              <a:avLst/>
            </a:prstGeom>
            <a:noFill/>
            <a:ln w="9525">
              <a:noFill/>
              <a:miter lim="800000"/>
              <a:headEnd/>
              <a:tailEnd/>
            </a:ln>
          </p:spPr>
          <p:txBody>
            <a:bodyPr/>
            <a:lstStyle/>
            <a:p>
              <a:endParaRPr lang="en-US"/>
            </a:p>
          </p:txBody>
        </p:sp>
        <p:sp useBgFill="1">
          <p:nvSpPr>
            <p:cNvPr id="63493" name="Rectangle 8"/>
            <p:cNvSpPr>
              <a:spLocks noChangeArrowheads="1"/>
            </p:cNvSpPr>
            <p:nvPr/>
          </p:nvSpPr>
          <p:spPr bwMode="auto">
            <a:xfrm>
              <a:off x="514" y="816"/>
              <a:ext cx="4660" cy="3456"/>
            </a:xfrm>
            <a:prstGeom prst="rect">
              <a:avLst/>
            </a:prstGeom>
            <a:ln w="9525">
              <a:noFill/>
              <a:miter lim="800000"/>
              <a:headEnd/>
              <a:tailEnd/>
            </a:ln>
          </p:spPr>
          <p:txBody>
            <a:bodyPr/>
            <a:lstStyle/>
            <a:p>
              <a:endParaRPr lang="en-US" sz="1800">
                <a:latin typeface="Arial" charset="0"/>
              </a:endParaRPr>
            </a:p>
          </p:txBody>
        </p:sp>
        <p:sp>
          <p:nvSpPr>
            <p:cNvPr id="63494" name="Line 9"/>
            <p:cNvSpPr>
              <a:spLocks noChangeShapeType="1"/>
            </p:cNvSpPr>
            <p:nvPr/>
          </p:nvSpPr>
          <p:spPr bwMode="auto">
            <a:xfrm>
              <a:off x="1374" y="988"/>
              <a:ext cx="1" cy="2552"/>
            </a:xfrm>
            <a:prstGeom prst="line">
              <a:avLst/>
            </a:prstGeom>
            <a:noFill/>
            <a:ln w="0">
              <a:solidFill>
                <a:srgbClr val="000000"/>
              </a:solidFill>
              <a:round/>
              <a:headEnd/>
              <a:tailEnd/>
            </a:ln>
          </p:spPr>
          <p:txBody>
            <a:bodyPr/>
            <a:lstStyle/>
            <a:p>
              <a:endParaRPr lang="en-US"/>
            </a:p>
          </p:txBody>
        </p:sp>
        <p:sp>
          <p:nvSpPr>
            <p:cNvPr id="63495" name="Line 10"/>
            <p:cNvSpPr>
              <a:spLocks noChangeShapeType="1"/>
            </p:cNvSpPr>
            <p:nvPr/>
          </p:nvSpPr>
          <p:spPr bwMode="auto">
            <a:xfrm>
              <a:off x="1317" y="3540"/>
              <a:ext cx="57" cy="1"/>
            </a:xfrm>
            <a:prstGeom prst="line">
              <a:avLst/>
            </a:prstGeom>
            <a:noFill/>
            <a:ln w="0">
              <a:solidFill>
                <a:srgbClr val="000000"/>
              </a:solidFill>
              <a:round/>
              <a:headEnd/>
              <a:tailEnd/>
            </a:ln>
          </p:spPr>
          <p:txBody>
            <a:bodyPr/>
            <a:lstStyle/>
            <a:p>
              <a:endParaRPr lang="en-US"/>
            </a:p>
          </p:txBody>
        </p:sp>
        <p:sp>
          <p:nvSpPr>
            <p:cNvPr id="63496" name="Line 11"/>
            <p:cNvSpPr>
              <a:spLocks noChangeShapeType="1"/>
            </p:cNvSpPr>
            <p:nvPr/>
          </p:nvSpPr>
          <p:spPr bwMode="auto">
            <a:xfrm>
              <a:off x="1317" y="3038"/>
              <a:ext cx="57" cy="1"/>
            </a:xfrm>
            <a:prstGeom prst="line">
              <a:avLst/>
            </a:prstGeom>
            <a:noFill/>
            <a:ln w="0">
              <a:solidFill>
                <a:srgbClr val="000000"/>
              </a:solidFill>
              <a:round/>
              <a:headEnd/>
              <a:tailEnd/>
            </a:ln>
          </p:spPr>
          <p:txBody>
            <a:bodyPr/>
            <a:lstStyle/>
            <a:p>
              <a:endParaRPr lang="en-US"/>
            </a:p>
          </p:txBody>
        </p:sp>
        <p:sp>
          <p:nvSpPr>
            <p:cNvPr id="63497" name="Line 12"/>
            <p:cNvSpPr>
              <a:spLocks noChangeShapeType="1"/>
            </p:cNvSpPr>
            <p:nvPr/>
          </p:nvSpPr>
          <p:spPr bwMode="auto">
            <a:xfrm>
              <a:off x="1317" y="2522"/>
              <a:ext cx="57" cy="1"/>
            </a:xfrm>
            <a:prstGeom prst="line">
              <a:avLst/>
            </a:prstGeom>
            <a:noFill/>
            <a:ln w="0">
              <a:solidFill>
                <a:srgbClr val="000000"/>
              </a:solidFill>
              <a:round/>
              <a:headEnd/>
              <a:tailEnd/>
            </a:ln>
          </p:spPr>
          <p:txBody>
            <a:bodyPr/>
            <a:lstStyle/>
            <a:p>
              <a:endParaRPr lang="en-US"/>
            </a:p>
          </p:txBody>
        </p:sp>
        <p:sp>
          <p:nvSpPr>
            <p:cNvPr id="63498" name="Line 13"/>
            <p:cNvSpPr>
              <a:spLocks noChangeShapeType="1"/>
            </p:cNvSpPr>
            <p:nvPr/>
          </p:nvSpPr>
          <p:spPr bwMode="auto">
            <a:xfrm>
              <a:off x="1317" y="2020"/>
              <a:ext cx="57" cy="1"/>
            </a:xfrm>
            <a:prstGeom prst="line">
              <a:avLst/>
            </a:prstGeom>
            <a:noFill/>
            <a:ln w="0">
              <a:solidFill>
                <a:srgbClr val="000000"/>
              </a:solidFill>
              <a:round/>
              <a:headEnd/>
              <a:tailEnd/>
            </a:ln>
          </p:spPr>
          <p:txBody>
            <a:bodyPr/>
            <a:lstStyle/>
            <a:p>
              <a:endParaRPr lang="en-US"/>
            </a:p>
          </p:txBody>
        </p:sp>
        <p:sp>
          <p:nvSpPr>
            <p:cNvPr id="63499" name="Line 14"/>
            <p:cNvSpPr>
              <a:spLocks noChangeShapeType="1"/>
            </p:cNvSpPr>
            <p:nvPr/>
          </p:nvSpPr>
          <p:spPr bwMode="auto">
            <a:xfrm>
              <a:off x="1317" y="1490"/>
              <a:ext cx="57" cy="1"/>
            </a:xfrm>
            <a:prstGeom prst="line">
              <a:avLst/>
            </a:prstGeom>
            <a:noFill/>
            <a:ln w="0">
              <a:solidFill>
                <a:srgbClr val="000000"/>
              </a:solidFill>
              <a:round/>
              <a:headEnd/>
              <a:tailEnd/>
            </a:ln>
          </p:spPr>
          <p:txBody>
            <a:bodyPr/>
            <a:lstStyle/>
            <a:p>
              <a:endParaRPr lang="en-US"/>
            </a:p>
          </p:txBody>
        </p:sp>
        <p:sp>
          <p:nvSpPr>
            <p:cNvPr id="63500" name="Line 15"/>
            <p:cNvSpPr>
              <a:spLocks noChangeShapeType="1"/>
            </p:cNvSpPr>
            <p:nvPr/>
          </p:nvSpPr>
          <p:spPr bwMode="auto">
            <a:xfrm>
              <a:off x="1317" y="988"/>
              <a:ext cx="57" cy="1"/>
            </a:xfrm>
            <a:prstGeom prst="line">
              <a:avLst/>
            </a:prstGeom>
            <a:noFill/>
            <a:ln w="0">
              <a:solidFill>
                <a:srgbClr val="000000"/>
              </a:solidFill>
              <a:round/>
              <a:headEnd/>
              <a:tailEnd/>
            </a:ln>
          </p:spPr>
          <p:txBody>
            <a:bodyPr/>
            <a:lstStyle/>
            <a:p>
              <a:endParaRPr lang="en-US"/>
            </a:p>
          </p:txBody>
        </p:sp>
        <p:sp>
          <p:nvSpPr>
            <p:cNvPr id="63501" name="Line 16"/>
            <p:cNvSpPr>
              <a:spLocks noChangeShapeType="1"/>
            </p:cNvSpPr>
            <p:nvPr/>
          </p:nvSpPr>
          <p:spPr bwMode="auto">
            <a:xfrm>
              <a:off x="1374" y="3540"/>
              <a:ext cx="3656" cy="1"/>
            </a:xfrm>
            <a:prstGeom prst="line">
              <a:avLst/>
            </a:prstGeom>
            <a:noFill/>
            <a:ln w="0">
              <a:solidFill>
                <a:srgbClr val="000000"/>
              </a:solidFill>
              <a:round/>
              <a:headEnd/>
              <a:tailEnd/>
            </a:ln>
          </p:spPr>
          <p:txBody>
            <a:bodyPr/>
            <a:lstStyle/>
            <a:p>
              <a:endParaRPr lang="en-US"/>
            </a:p>
          </p:txBody>
        </p:sp>
        <p:sp>
          <p:nvSpPr>
            <p:cNvPr id="63502" name="Line 17"/>
            <p:cNvSpPr>
              <a:spLocks noChangeShapeType="1"/>
            </p:cNvSpPr>
            <p:nvPr/>
          </p:nvSpPr>
          <p:spPr bwMode="auto">
            <a:xfrm flipV="1">
              <a:off x="1374" y="3540"/>
              <a:ext cx="1" cy="58"/>
            </a:xfrm>
            <a:prstGeom prst="line">
              <a:avLst/>
            </a:prstGeom>
            <a:noFill/>
            <a:ln w="0">
              <a:solidFill>
                <a:srgbClr val="000000"/>
              </a:solidFill>
              <a:round/>
              <a:headEnd/>
              <a:tailEnd/>
            </a:ln>
          </p:spPr>
          <p:txBody>
            <a:bodyPr/>
            <a:lstStyle/>
            <a:p>
              <a:endParaRPr lang="en-US"/>
            </a:p>
          </p:txBody>
        </p:sp>
        <p:sp>
          <p:nvSpPr>
            <p:cNvPr id="63503" name="Line 18"/>
            <p:cNvSpPr>
              <a:spLocks noChangeShapeType="1"/>
            </p:cNvSpPr>
            <p:nvPr/>
          </p:nvSpPr>
          <p:spPr bwMode="auto">
            <a:xfrm flipV="1">
              <a:off x="2593" y="3540"/>
              <a:ext cx="1" cy="58"/>
            </a:xfrm>
            <a:prstGeom prst="line">
              <a:avLst/>
            </a:prstGeom>
            <a:noFill/>
            <a:ln w="0">
              <a:solidFill>
                <a:srgbClr val="000000"/>
              </a:solidFill>
              <a:round/>
              <a:headEnd/>
              <a:tailEnd/>
            </a:ln>
          </p:spPr>
          <p:txBody>
            <a:bodyPr/>
            <a:lstStyle/>
            <a:p>
              <a:endParaRPr lang="en-US"/>
            </a:p>
          </p:txBody>
        </p:sp>
        <p:sp>
          <p:nvSpPr>
            <p:cNvPr id="63504" name="Line 19"/>
            <p:cNvSpPr>
              <a:spLocks noChangeShapeType="1"/>
            </p:cNvSpPr>
            <p:nvPr/>
          </p:nvSpPr>
          <p:spPr bwMode="auto">
            <a:xfrm flipV="1">
              <a:off x="3812" y="3540"/>
              <a:ext cx="1" cy="58"/>
            </a:xfrm>
            <a:prstGeom prst="line">
              <a:avLst/>
            </a:prstGeom>
            <a:noFill/>
            <a:ln w="0">
              <a:solidFill>
                <a:srgbClr val="000000"/>
              </a:solidFill>
              <a:round/>
              <a:headEnd/>
              <a:tailEnd/>
            </a:ln>
          </p:spPr>
          <p:txBody>
            <a:bodyPr/>
            <a:lstStyle/>
            <a:p>
              <a:endParaRPr lang="en-US"/>
            </a:p>
          </p:txBody>
        </p:sp>
        <p:sp>
          <p:nvSpPr>
            <p:cNvPr id="63505" name="Line 20"/>
            <p:cNvSpPr>
              <a:spLocks noChangeShapeType="1"/>
            </p:cNvSpPr>
            <p:nvPr/>
          </p:nvSpPr>
          <p:spPr bwMode="auto">
            <a:xfrm flipV="1">
              <a:off x="5030" y="3540"/>
              <a:ext cx="1" cy="58"/>
            </a:xfrm>
            <a:prstGeom prst="line">
              <a:avLst/>
            </a:prstGeom>
            <a:noFill/>
            <a:ln w="0">
              <a:solidFill>
                <a:srgbClr val="000000"/>
              </a:solidFill>
              <a:round/>
              <a:headEnd/>
              <a:tailEnd/>
            </a:ln>
          </p:spPr>
          <p:txBody>
            <a:bodyPr/>
            <a:lstStyle/>
            <a:p>
              <a:endParaRPr lang="en-US"/>
            </a:p>
          </p:txBody>
        </p:sp>
        <p:sp>
          <p:nvSpPr>
            <p:cNvPr id="63506" name="Rectangle 21"/>
            <p:cNvSpPr>
              <a:spLocks noChangeArrowheads="1"/>
            </p:cNvSpPr>
            <p:nvPr/>
          </p:nvSpPr>
          <p:spPr bwMode="auto">
            <a:xfrm>
              <a:off x="1417" y="973"/>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07" name="Rectangle 22"/>
            <p:cNvSpPr>
              <a:spLocks noChangeArrowheads="1"/>
            </p:cNvSpPr>
            <p:nvPr/>
          </p:nvSpPr>
          <p:spPr bwMode="auto">
            <a:xfrm>
              <a:off x="1546" y="973"/>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08" name="Rectangle 23"/>
            <p:cNvSpPr>
              <a:spLocks noChangeArrowheads="1"/>
            </p:cNvSpPr>
            <p:nvPr/>
          </p:nvSpPr>
          <p:spPr bwMode="auto">
            <a:xfrm>
              <a:off x="1661" y="973"/>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09" name="Rectangle 24"/>
            <p:cNvSpPr>
              <a:spLocks noChangeArrowheads="1"/>
            </p:cNvSpPr>
            <p:nvPr/>
          </p:nvSpPr>
          <p:spPr bwMode="auto">
            <a:xfrm>
              <a:off x="1790" y="3268"/>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0" name="Rectangle 25"/>
            <p:cNvSpPr>
              <a:spLocks noChangeArrowheads="1"/>
            </p:cNvSpPr>
            <p:nvPr/>
          </p:nvSpPr>
          <p:spPr bwMode="auto">
            <a:xfrm>
              <a:off x="1905" y="3268"/>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1" name="Rectangle 26"/>
            <p:cNvSpPr>
              <a:spLocks noChangeArrowheads="1"/>
            </p:cNvSpPr>
            <p:nvPr/>
          </p:nvSpPr>
          <p:spPr bwMode="auto">
            <a:xfrm>
              <a:off x="2034" y="3268"/>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2" name="Rectangle 27"/>
            <p:cNvSpPr>
              <a:spLocks noChangeArrowheads="1"/>
            </p:cNvSpPr>
            <p:nvPr/>
          </p:nvSpPr>
          <p:spPr bwMode="auto">
            <a:xfrm>
              <a:off x="2148" y="213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3" name="Rectangle 28"/>
            <p:cNvSpPr>
              <a:spLocks noChangeArrowheads="1"/>
            </p:cNvSpPr>
            <p:nvPr/>
          </p:nvSpPr>
          <p:spPr bwMode="auto">
            <a:xfrm>
              <a:off x="2277" y="213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4" name="Rectangle 29"/>
            <p:cNvSpPr>
              <a:spLocks noChangeArrowheads="1"/>
            </p:cNvSpPr>
            <p:nvPr/>
          </p:nvSpPr>
          <p:spPr bwMode="auto">
            <a:xfrm>
              <a:off x="2406" y="2135"/>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5" name="Rectangle 30"/>
            <p:cNvSpPr>
              <a:spLocks noChangeArrowheads="1"/>
            </p:cNvSpPr>
            <p:nvPr/>
          </p:nvSpPr>
          <p:spPr bwMode="auto">
            <a:xfrm>
              <a:off x="2521" y="213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6" name="Rectangle 31"/>
            <p:cNvSpPr>
              <a:spLocks noChangeArrowheads="1"/>
            </p:cNvSpPr>
            <p:nvPr/>
          </p:nvSpPr>
          <p:spPr bwMode="auto">
            <a:xfrm>
              <a:off x="2650" y="2135"/>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7" name="Rectangle 32"/>
            <p:cNvSpPr>
              <a:spLocks noChangeArrowheads="1"/>
            </p:cNvSpPr>
            <p:nvPr/>
          </p:nvSpPr>
          <p:spPr bwMode="auto">
            <a:xfrm>
              <a:off x="2765" y="213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8" name="Rectangle 33"/>
            <p:cNvSpPr>
              <a:spLocks noChangeArrowheads="1"/>
            </p:cNvSpPr>
            <p:nvPr/>
          </p:nvSpPr>
          <p:spPr bwMode="auto">
            <a:xfrm>
              <a:off x="2894" y="3325"/>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19" name="Rectangle 34"/>
            <p:cNvSpPr>
              <a:spLocks noChangeArrowheads="1"/>
            </p:cNvSpPr>
            <p:nvPr/>
          </p:nvSpPr>
          <p:spPr bwMode="auto">
            <a:xfrm>
              <a:off x="3009"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0" name="Rectangle 35"/>
            <p:cNvSpPr>
              <a:spLocks noChangeArrowheads="1"/>
            </p:cNvSpPr>
            <p:nvPr/>
          </p:nvSpPr>
          <p:spPr bwMode="auto">
            <a:xfrm>
              <a:off x="3138" y="3325"/>
              <a:ext cx="157"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1" name="Rectangle 36"/>
            <p:cNvSpPr>
              <a:spLocks noChangeArrowheads="1"/>
            </p:cNvSpPr>
            <p:nvPr/>
          </p:nvSpPr>
          <p:spPr bwMode="auto">
            <a:xfrm>
              <a:off x="3238"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2" name="Rectangle 37"/>
            <p:cNvSpPr>
              <a:spLocks noChangeArrowheads="1"/>
            </p:cNvSpPr>
            <p:nvPr/>
          </p:nvSpPr>
          <p:spPr bwMode="auto">
            <a:xfrm>
              <a:off x="3367" y="3325"/>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3" name="Rectangle 38"/>
            <p:cNvSpPr>
              <a:spLocks noChangeArrowheads="1"/>
            </p:cNvSpPr>
            <p:nvPr/>
          </p:nvSpPr>
          <p:spPr bwMode="auto">
            <a:xfrm>
              <a:off x="3482"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4" name="Rectangle 39"/>
            <p:cNvSpPr>
              <a:spLocks noChangeArrowheads="1"/>
            </p:cNvSpPr>
            <p:nvPr/>
          </p:nvSpPr>
          <p:spPr bwMode="auto">
            <a:xfrm>
              <a:off x="3611" y="3325"/>
              <a:ext cx="157"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5" name="Rectangle 40"/>
            <p:cNvSpPr>
              <a:spLocks noChangeArrowheads="1"/>
            </p:cNvSpPr>
            <p:nvPr/>
          </p:nvSpPr>
          <p:spPr bwMode="auto">
            <a:xfrm>
              <a:off x="3725" y="3325"/>
              <a:ext cx="173"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6" name="Rectangle 41"/>
            <p:cNvSpPr>
              <a:spLocks noChangeArrowheads="1"/>
            </p:cNvSpPr>
            <p:nvPr/>
          </p:nvSpPr>
          <p:spPr bwMode="auto">
            <a:xfrm>
              <a:off x="3855"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7" name="Rectangle 42"/>
            <p:cNvSpPr>
              <a:spLocks noChangeArrowheads="1"/>
            </p:cNvSpPr>
            <p:nvPr/>
          </p:nvSpPr>
          <p:spPr bwMode="auto">
            <a:xfrm>
              <a:off x="3969"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8" name="Rectangle 43"/>
            <p:cNvSpPr>
              <a:spLocks noChangeArrowheads="1"/>
            </p:cNvSpPr>
            <p:nvPr/>
          </p:nvSpPr>
          <p:spPr bwMode="auto">
            <a:xfrm>
              <a:off x="4098"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29" name="Rectangle 44"/>
            <p:cNvSpPr>
              <a:spLocks noChangeArrowheads="1"/>
            </p:cNvSpPr>
            <p:nvPr/>
          </p:nvSpPr>
          <p:spPr bwMode="auto">
            <a:xfrm>
              <a:off x="4213"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30" name="Rectangle 45"/>
            <p:cNvSpPr>
              <a:spLocks noChangeArrowheads="1"/>
            </p:cNvSpPr>
            <p:nvPr/>
          </p:nvSpPr>
          <p:spPr bwMode="auto">
            <a:xfrm>
              <a:off x="4342" y="3325"/>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31" name="Rectangle 46"/>
            <p:cNvSpPr>
              <a:spLocks noChangeArrowheads="1"/>
            </p:cNvSpPr>
            <p:nvPr/>
          </p:nvSpPr>
          <p:spPr bwMode="auto">
            <a:xfrm>
              <a:off x="4471" y="3325"/>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32" name="Rectangle 47"/>
            <p:cNvSpPr>
              <a:spLocks noChangeArrowheads="1"/>
            </p:cNvSpPr>
            <p:nvPr/>
          </p:nvSpPr>
          <p:spPr bwMode="auto">
            <a:xfrm>
              <a:off x="4586" y="1289"/>
              <a:ext cx="172"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33" name="Rectangle 48"/>
            <p:cNvSpPr>
              <a:spLocks noChangeArrowheads="1"/>
            </p:cNvSpPr>
            <p:nvPr/>
          </p:nvSpPr>
          <p:spPr bwMode="auto">
            <a:xfrm>
              <a:off x="4715" y="1289"/>
              <a:ext cx="158" cy="29"/>
            </a:xfrm>
            <a:prstGeom prst="rect">
              <a:avLst/>
            </a:prstGeom>
            <a:solidFill>
              <a:srgbClr val="000000"/>
            </a:solidFill>
            <a:ln w="14">
              <a:solidFill>
                <a:srgbClr val="000000"/>
              </a:solidFill>
              <a:miter lim="800000"/>
              <a:headEnd/>
              <a:tailEnd/>
            </a:ln>
          </p:spPr>
          <p:txBody>
            <a:bodyPr/>
            <a:lstStyle/>
            <a:p>
              <a:endParaRPr lang="en-US" sz="1800">
                <a:latin typeface="Arial" charset="0"/>
              </a:endParaRPr>
            </a:p>
          </p:txBody>
        </p:sp>
        <p:sp>
          <p:nvSpPr>
            <p:cNvPr id="63534" name="Rectangle 49"/>
            <p:cNvSpPr>
              <a:spLocks noChangeArrowheads="1"/>
            </p:cNvSpPr>
            <p:nvPr/>
          </p:nvSpPr>
          <p:spPr bwMode="auto">
            <a:xfrm>
              <a:off x="958" y="3440"/>
              <a:ext cx="373" cy="301"/>
            </a:xfrm>
            <a:prstGeom prst="rect">
              <a:avLst/>
            </a:prstGeom>
            <a:noFill/>
            <a:ln w="9525">
              <a:noFill/>
              <a:miter lim="800000"/>
              <a:headEnd/>
              <a:tailEnd/>
            </a:ln>
          </p:spPr>
          <p:txBody>
            <a:bodyPr wrap="none" lIns="0" tIns="0" rIns="0" bIns="0">
              <a:spAutoFit/>
            </a:bodyPr>
            <a:lstStyle/>
            <a:p>
              <a:r>
                <a:rPr lang="en-US" sz="2500">
                  <a:solidFill>
                    <a:srgbClr val="000000"/>
                  </a:solidFill>
                </a:rPr>
                <a:t>0%</a:t>
              </a:r>
              <a:endParaRPr lang="en-US" sz="1800">
                <a:latin typeface="Arial" charset="0"/>
              </a:endParaRPr>
            </a:p>
          </p:txBody>
        </p:sp>
        <p:sp>
          <p:nvSpPr>
            <p:cNvPr id="63535" name="Rectangle 50"/>
            <p:cNvSpPr>
              <a:spLocks noChangeArrowheads="1"/>
            </p:cNvSpPr>
            <p:nvPr/>
          </p:nvSpPr>
          <p:spPr bwMode="auto">
            <a:xfrm>
              <a:off x="872" y="2938"/>
              <a:ext cx="473" cy="301"/>
            </a:xfrm>
            <a:prstGeom prst="rect">
              <a:avLst/>
            </a:prstGeom>
            <a:noFill/>
            <a:ln w="9525">
              <a:noFill/>
              <a:miter lim="800000"/>
              <a:headEnd/>
              <a:tailEnd/>
            </a:ln>
          </p:spPr>
          <p:txBody>
            <a:bodyPr wrap="none" lIns="0" tIns="0" rIns="0" bIns="0">
              <a:spAutoFit/>
            </a:bodyPr>
            <a:lstStyle/>
            <a:p>
              <a:r>
                <a:rPr lang="en-US" sz="2500">
                  <a:solidFill>
                    <a:srgbClr val="000000"/>
                  </a:solidFill>
                </a:rPr>
                <a:t>20%</a:t>
              </a:r>
              <a:endParaRPr lang="en-US" sz="1800">
                <a:latin typeface="Arial" charset="0"/>
              </a:endParaRPr>
            </a:p>
          </p:txBody>
        </p:sp>
        <p:sp>
          <p:nvSpPr>
            <p:cNvPr id="63536" name="Rectangle 51"/>
            <p:cNvSpPr>
              <a:spLocks noChangeArrowheads="1"/>
            </p:cNvSpPr>
            <p:nvPr/>
          </p:nvSpPr>
          <p:spPr bwMode="auto">
            <a:xfrm>
              <a:off x="872" y="2407"/>
              <a:ext cx="473" cy="301"/>
            </a:xfrm>
            <a:prstGeom prst="rect">
              <a:avLst/>
            </a:prstGeom>
            <a:noFill/>
            <a:ln w="9525">
              <a:noFill/>
              <a:miter lim="800000"/>
              <a:headEnd/>
              <a:tailEnd/>
            </a:ln>
          </p:spPr>
          <p:txBody>
            <a:bodyPr wrap="none" lIns="0" tIns="0" rIns="0" bIns="0">
              <a:spAutoFit/>
            </a:bodyPr>
            <a:lstStyle/>
            <a:p>
              <a:r>
                <a:rPr lang="en-US" sz="2500">
                  <a:solidFill>
                    <a:srgbClr val="000000"/>
                  </a:solidFill>
                </a:rPr>
                <a:t>40%</a:t>
              </a:r>
              <a:endParaRPr lang="en-US" sz="1800">
                <a:latin typeface="Arial" charset="0"/>
              </a:endParaRPr>
            </a:p>
          </p:txBody>
        </p:sp>
        <p:sp>
          <p:nvSpPr>
            <p:cNvPr id="63537" name="Rectangle 52"/>
            <p:cNvSpPr>
              <a:spLocks noChangeArrowheads="1"/>
            </p:cNvSpPr>
            <p:nvPr/>
          </p:nvSpPr>
          <p:spPr bwMode="auto">
            <a:xfrm>
              <a:off x="872" y="1906"/>
              <a:ext cx="473" cy="301"/>
            </a:xfrm>
            <a:prstGeom prst="rect">
              <a:avLst/>
            </a:prstGeom>
            <a:noFill/>
            <a:ln w="9525">
              <a:noFill/>
              <a:miter lim="800000"/>
              <a:headEnd/>
              <a:tailEnd/>
            </a:ln>
          </p:spPr>
          <p:txBody>
            <a:bodyPr wrap="none" lIns="0" tIns="0" rIns="0" bIns="0">
              <a:spAutoFit/>
            </a:bodyPr>
            <a:lstStyle/>
            <a:p>
              <a:r>
                <a:rPr lang="en-US" sz="2500">
                  <a:solidFill>
                    <a:srgbClr val="000000"/>
                  </a:solidFill>
                </a:rPr>
                <a:t>60%</a:t>
              </a:r>
              <a:endParaRPr lang="en-US" sz="1800">
                <a:latin typeface="Arial" charset="0"/>
              </a:endParaRPr>
            </a:p>
          </p:txBody>
        </p:sp>
        <p:sp>
          <p:nvSpPr>
            <p:cNvPr id="63538" name="Rectangle 53"/>
            <p:cNvSpPr>
              <a:spLocks noChangeArrowheads="1"/>
            </p:cNvSpPr>
            <p:nvPr/>
          </p:nvSpPr>
          <p:spPr bwMode="auto">
            <a:xfrm>
              <a:off x="872" y="1389"/>
              <a:ext cx="473" cy="301"/>
            </a:xfrm>
            <a:prstGeom prst="rect">
              <a:avLst/>
            </a:prstGeom>
            <a:noFill/>
            <a:ln w="9525">
              <a:noFill/>
              <a:miter lim="800000"/>
              <a:headEnd/>
              <a:tailEnd/>
            </a:ln>
          </p:spPr>
          <p:txBody>
            <a:bodyPr wrap="none" lIns="0" tIns="0" rIns="0" bIns="0">
              <a:spAutoFit/>
            </a:bodyPr>
            <a:lstStyle/>
            <a:p>
              <a:r>
                <a:rPr lang="en-US" sz="2500">
                  <a:solidFill>
                    <a:srgbClr val="000000"/>
                  </a:solidFill>
                </a:rPr>
                <a:t>80%</a:t>
              </a:r>
              <a:endParaRPr lang="en-US" sz="1800">
                <a:latin typeface="Arial" charset="0"/>
              </a:endParaRPr>
            </a:p>
          </p:txBody>
        </p:sp>
        <p:sp>
          <p:nvSpPr>
            <p:cNvPr id="63539" name="Rectangle 54"/>
            <p:cNvSpPr>
              <a:spLocks noChangeArrowheads="1"/>
            </p:cNvSpPr>
            <p:nvPr/>
          </p:nvSpPr>
          <p:spPr bwMode="auto">
            <a:xfrm>
              <a:off x="772" y="887"/>
              <a:ext cx="574" cy="301"/>
            </a:xfrm>
            <a:prstGeom prst="rect">
              <a:avLst/>
            </a:prstGeom>
            <a:noFill/>
            <a:ln w="9525">
              <a:noFill/>
              <a:miter lim="800000"/>
              <a:headEnd/>
              <a:tailEnd/>
            </a:ln>
          </p:spPr>
          <p:txBody>
            <a:bodyPr wrap="none" lIns="0" tIns="0" rIns="0" bIns="0">
              <a:spAutoFit/>
            </a:bodyPr>
            <a:lstStyle/>
            <a:p>
              <a:r>
                <a:rPr lang="en-US" sz="2500">
                  <a:solidFill>
                    <a:srgbClr val="000000"/>
                  </a:solidFill>
                </a:rPr>
                <a:t>100%</a:t>
              </a:r>
              <a:endParaRPr lang="en-US" sz="1800">
                <a:latin typeface="Arial" charset="0"/>
              </a:endParaRPr>
            </a:p>
          </p:txBody>
        </p:sp>
        <p:sp>
          <p:nvSpPr>
            <p:cNvPr id="63540" name="Rectangle 55"/>
            <p:cNvSpPr>
              <a:spLocks noChangeArrowheads="1"/>
            </p:cNvSpPr>
            <p:nvPr/>
          </p:nvSpPr>
          <p:spPr bwMode="auto">
            <a:xfrm>
              <a:off x="1331" y="3727"/>
              <a:ext cx="186" cy="301"/>
            </a:xfrm>
            <a:prstGeom prst="rect">
              <a:avLst/>
            </a:prstGeom>
            <a:noFill/>
            <a:ln w="9525">
              <a:noFill/>
              <a:miter lim="800000"/>
              <a:headEnd/>
              <a:tailEnd/>
            </a:ln>
          </p:spPr>
          <p:txBody>
            <a:bodyPr wrap="none" lIns="0" tIns="0" rIns="0" bIns="0">
              <a:spAutoFit/>
            </a:bodyPr>
            <a:lstStyle/>
            <a:p>
              <a:r>
                <a:rPr lang="en-US" sz="2500">
                  <a:solidFill>
                    <a:srgbClr val="000000"/>
                  </a:solidFill>
                </a:rPr>
                <a:t>0</a:t>
              </a:r>
              <a:endParaRPr lang="en-US" sz="1800">
                <a:latin typeface="Arial" charset="0"/>
              </a:endParaRPr>
            </a:p>
          </p:txBody>
        </p:sp>
        <p:sp>
          <p:nvSpPr>
            <p:cNvPr id="63541" name="Rectangle 56"/>
            <p:cNvSpPr>
              <a:spLocks noChangeArrowheads="1"/>
            </p:cNvSpPr>
            <p:nvPr/>
          </p:nvSpPr>
          <p:spPr bwMode="auto">
            <a:xfrm>
              <a:off x="2507" y="3727"/>
              <a:ext cx="287" cy="301"/>
            </a:xfrm>
            <a:prstGeom prst="rect">
              <a:avLst/>
            </a:prstGeom>
            <a:noFill/>
            <a:ln w="9525">
              <a:noFill/>
              <a:miter lim="800000"/>
              <a:headEnd/>
              <a:tailEnd/>
            </a:ln>
          </p:spPr>
          <p:txBody>
            <a:bodyPr wrap="none" lIns="0" tIns="0" rIns="0" bIns="0">
              <a:spAutoFit/>
            </a:bodyPr>
            <a:lstStyle/>
            <a:p>
              <a:r>
                <a:rPr lang="en-US" sz="2500">
                  <a:solidFill>
                    <a:srgbClr val="000000"/>
                  </a:solidFill>
                </a:rPr>
                <a:t>10</a:t>
              </a:r>
              <a:endParaRPr lang="en-US" sz="1800">
                <a:latin typeface="Arial" charset="0"/>
              </a:endParaRPr>
            </a:p>
          </p:txBody>
        </p:sp>
        <p:sp>
          <p:nvSpPr>
            <p:cNvPr id="63542" name="Rectangle 57"/>
            <p:cNvSpPr>
              <a:spLocks noChangeArrowheads="1"/>
            </p:cNvSpPr>
            <p:nvPr/>
          </p:nvSpPr>
          <p:spPr bwMode="auto">
            <a:xfrm>
              <a:off x="3711" y="3727"/>
              <a:ext cx="287" cy="301"/>
            </a:xfrm>
            <a:prstGeom prst="rect">
              <a:avLst/>
            </a:prstGeom>
            <a:noFill/>
            <a:ln w="9525">
              <a:noFill/>
              <a:miter lim="800000"/>
              <a:headEnd/>
              <a:tailEnd/>
            </a:ln>
          </p:spPr>
          <p:txBody>
            <a:bodyPr wrap="none" lIns="0" tIns="0" rIns="0" bIns="0">
              <a:spAutoFit/>
            </a:bodyPr>
            <a:lstStyle/>
            <a:p>
              <a:r>
                <a:rPr lang="en-US" sz="2500">
                  <a:solidFill>
                    <a:srgbClr val="000000"/>
                  </a:solidFill>
                </a:rPr>
                <a:t>20</a:t>
              </a:r>
              <a:endParaRPr lang="en-US" sz="1800">
                <a:latin typeface="Arial" charset="0"/>
              </a:endParaRPr>
            </a:p>
          </p:txBody>
        </p:sp>
        <p:sp>
          <p:nvSpPr>
            <p:cNvPr id="63543" name="Rectangle 58"/>
            <p:cNvSpPr>
              <a:spLocks noChangeArrowheads="1"/>
            </p:cNvSpPr>
            <p:nvPr/>
          </p:nvSpPr>
          <p:spPr bwMode="auto">
            <a:xfrm>
              <a:off x="4944" y="3727"/>
              <a:ext cx="287" cy="301"/>
            </a:xfrm>
            <a:prstGeom prst="rect">
              <a:avLst/>
            </a:prstGeom>
            <a:noFill/>
            <a:ln w="9525">
              <a:noFill/>
              <a:miter lim="800000"/>
              <a:headEnd/>
              <a:tailEnd/>
            </a:ln>
          </p:spPr>
          <p:txBody>
            <a:bodyPr wrap="none" lIns="0" tIns="0" rIns="0" bIns="0">
              <a:spAutoFit/>
            </a:bodyPr>
            <a:lstStyle/>
            <a:p>
              <a:r>
                <a:rPr lang="en-US" sz="2500">
                  <a:solidFill>
                    <a:srgbClr val="000000"/>
                  </a:solidFill>
                </a:rPr>
                <a:t>30</a:t>
              </a:r>
              <a:endParaRPr lang="en-US" sz="1800">
                <a:latin typeface="Arial" charset="0"/>
              </a:endParaRPr>
            </a:p>
          </p:txBody>
        </p:sp>
        <p:sp>
          <p:nvSpPr>
            <p:cNvPr id="63544" name="Rectangle 59"/>
            <p:cNvSpPr>
              <a:spLocks noChangeArrowheads="1"/>
            </p:cNvSpPr>
            <p:nvPr/>
          </p:nvSpPr>
          <p:spPr bwMode="auto">
            <a:xfrm>
              <a:off x="2722" y="3956"/>
              <a:ext cx="1104" cy="301"/>
            </a:xfrm>
            <a:prstGeom prst="rect">
              <a:avLst/>
            </a:prstGeom>
            <a:noFill/>
            <a:ln w="9525">
              <a:noFill/>
              <a:miter lim="800000"/>
              <a:headEnd/>
              <a:tailEnd/>
            </a:ln>
          </p:spPr>
          <p:txBody>
            <a:bodyPr wrap="none" lIns="0" tIns="0" rIns="0" bIns="0">
              <a:spAutoFit/>
            </a:bodyPr>
            <a:lstStyle/>
            <a:p>
              <a:r>
                <a:rPr lang="en-US" sz="2500">
                  <a:solidFill>
                    <a:srgbClr val="000000"/>
                  </a:solidFill>
                </a:rPr>
                <a:t>Time (mins)</a:t>
              </a:r>
              <a:endParaRPr lang="en-US" sz="1800">
                <a:latin typeface="Arial" charset="0"/>
              </a:endParaRPr>
            </a:p>
          </p:txBody>
        </p:sp>
        <p:sp>
          <p:nvSpPr>
            <p:cNvPr id="63545" name="Rectangle 60"/>
            <p:cNvSpPr>
              <a:spLocks noChangeArrowheads="1"/>
            </p:cNvSpPr>
            <p:nvPr/>
          </p:nvSpPr>
          <p:spPr bwMode="auto">
            <a:xfrm rot="-5400000">
              <a:off x="162" y="2017"/>
              <a:ext cx="1056" cy="240"/>
            </a:xfrm>
            <a:prstGeom prst="rect">
              <a:avLst/>
            </a:prstGeom>
            <a:noFill/>
            <a:ln w="9525">
              <a:noFill/>
              <a:miter lim="800000"/>
              <a:headEnd/>
              <a:tailEnd/>
            </a:ln>
          </p:spPr>
          <p:txBody>
            <a:bodyPr wrap="none" lIns="0" tIns="0" rIns="0" bIns="0">
              <a:spAutoFit/>
            </a:bodyPr>
            <a:lstStyle/>
            <a:p>
              <a:r>
                <a:rPr lang="en-US" sz="2500">
                  <a:solidFill>
                    <a:srgbClr val="000000"/>
                  </a:solidFill>
                </a:rPr>
                <a:t>% New ideas</a:t>
              </a:r>
              <a:endParaRPr lang="en-US" sz="1800">
                <a:latin typeface="Arial" charset="0"/>
              </a:endParaRPr>
            </a:p>
          </p:txBody>
        </p:sp>
      </p:grpSp>
    </p:spTree>
  </p:cSld>
  <p:clrMapOvr>
    <a:masterClrMapping/>
  </p:clrMapOvr>
  <p:transition xmlns:p14="http://schemas.microsoft.com/office/powerpoint/2010/main" advTm="56187"/>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65538" name="Text Box 3"/>
          <p:cNvSpPr txBox="1">
            <a:spLocks noChangeArrowheads="1"/>
          </p:cNvSpPr>
          <p:nvPr/>
        </p:nvSpPr>
        <p:spPr bwMode="auto">
          <a:xfrm>
            <a:off x="161925" y="1231900"/>
            <a:ext cx="4146550" cy="2428875"/>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Difficulties</a:t>
            </a:r>
            <a:r>
              <a:rPr lang="en-US" sz="2400" b="1">
                <a:solidFill>
                  <a:srgbClr val="000000"/>
                </a:solidFill>
                <a:sym typeface="Symbol" pitchFamily="18" charset="2"/>
              </a:rPr>
              <a:t> </a:t>
            </a:r>
            <a:r>
              <a:rPr lang="en-US" sz="2400" b="1">
                <a:solidFill>
                  <a:srgbClr val="FF0000"/>
                </a:solidFill>
                <a:sym typeface="Symbol" pitchFamily="18" charset="2"/>
              </a:rPr>
              <a:t>regarding Time</a:t>
            </a:r>
          </a:p>
          <a:p>
            <a:pPr>
              <a:lnSpc>
                <a:spcPct val="120000"/>
              </a:lnSpc>
              <a:buFont typeface="Symbol" pitchFamily="18" charset="2"/>
              <a:buChar char="·"/>
            </a:pPr>
            <a:r>
              <a:rPr lang="en-US" sz="2400">
                <a:solidFill>
                  <a:srgbClr val="000000"/>
                </a:solidFill>
              </a:rPr>
              <a:t> Time periods differ (T</a:t>
            </a:r>
            <a:r>
              <a:rPr lang="en-US" sz="2400" baseline="-25000">
                <a:solidFill>
                  <a:srgbClr val="000000"/>
                </a:solidFill>
              </a:rPr>
              <a:t>2</a:t>
            </a:r>
            <a:r>
              <a:rPr lang="en-US" sz="2400">
                <a:solidFill>
                  <a:srgbClr val="000000"/>
                </a:solidFill>
              </a:rPr>
              <a:t> </a:t>
            </a:r>
            <a:r>
              <a:rPr lang="en-US" sz="2400">
                <a:solidFill>
                  <a:srgbClr val="FF0000"/>
                </a:solidFill>
                <a:sym typeface="Symbol" pitchFamily="18" charset="2"/>
              </a:rPr>
              <a:t></a:t>
            </a:r>
            <a:r>
              <a:rPr lang="en-US" sz="2400">
                <a:solidFill>
                  <a:srgbClr val="000000"/>
                </a:solidFill>
              </a:rPr>
              <a:t> T</a:t>
            </a:r>
            <a:r>
              <a:rPr lang="en-US" sz="2400" baseline="-25000">
                <a:solidFill>
                  <a:srgbClr val="000000"/>
                </a:solidFill>
              </a:rPr>
              <a:t>4</a:t>
            </a:r>
            <a:r>
              <a:rPr lang="en-US" sz="2400">
                <a:solidFill>
                  <a:srgbClr val="000000"/>
                </a:solidFill>
              </a:rPr>
              <a:t>)</a:t>
            </a:r>
          </a:p>
          <a:p>
            <a:pPr>
              <a:lnSpc>
                <a:spcPct val="120000"/>
              </a:lnSpc>
              <a:buFont typeface="Symbol" pitchFamily="18" charset="2"/>
              <a:buNone/>
            </a:pPr>
            <a:endParaRPr lang="en-US" sz="2400">
              <a:solidFill>
                <a:srgbClr val="000000"/>
              </a:solidFill>
            </a:endParaRPr>
          </a:p>
          <a:p>
            <a:pPr>
              <a:lnSpc>
                <a:spcPct val="300000"/>
              </a:lnSpc>
            </a:pPr>
            <a:r>
              <a:rPr lang="en-US" sz="2400">
                <a:solidFill>
                  <a:srgbClr val="000000"/>
                </a:solidFill>
                <a:sym typeface="Symbol" pitchFamily="18" charset="2"/>
              </a:rPr>
              <a:t> </a:t>
            </a:r>
            <a:r>
              <a:rPr lang="en-US" sz="2400">
                <a:solidFill>
                  <a:srgbClr val="000000"/>
                </a:solidFill>
              </a:rPr>
              <a:t>Serial correlation (t</a:t>
            </a:r>
            <a:r>
              <a:rPr lang="en-US" sz="2400" baseline="-25000">
                <a:solidFill>
                  <a:srgbClr val="000000"/>
                </a:solidFill>
              </a:rPr>
              <a:t>8</a:t>
            </a:r>
            <a:r>
              <a:rPr lang="en-US" sz="2400">
                <a:solidFill>
                  <a:srgbClr val="000000"/>
                </a:solidFill>
              </a:rPr>
              <a:t> </a:t>
            </a:r>
            <a:r>
              <a:rPr lang="en-US" sz="2400">
                <a:solidFill>
                  <a:srgbClr val="FF0000"/>
                </a:solidFill>
              </a:rPr>
              <a:t>→</a:t>
            </a:r>
            <a:r>
              <a:rPr lang="en-US" sz="2400">
                <a:solidFill>
                  <a:srgbClr val="000000"/>
                </a:solidFill>
              </a:rPr>
              <a:t> t</a:t>
            </a:r>
            <a:r>
              <a:rPr lang="en-US" sz="2400" baseline="-25000">
                <a:solidFill>
                  <a:srgbClr val="000000"/>
                </a:solidFill>
              </a:rPr>
              <a:t>9</a:t>
            </a:r>
            <a:r>
              <a:rPr lang="en-US" sz="2400">
                <a:solidFill>
                  <a:srgbClr val="000000"/>
                </a:solidFill>
              </a:rPr>
              <a:t>)</a:t>
            </a:r>
          </a:p>
        </p:txBody>
      </p:sp>
      <p:sp>
        <p:nvSpPr>
          <p:cNvPr id="82948" name="Text Box 4"/>
          <p:cNvSpPr txBox="1">
            <a:spLocks noChangeArrowheads="1"/>
          </p:cNvSpPr>
          <p:nvPr/>
        </p:nvSpPr>
        <p:spPr bwMode="auto">
          <a:xfrm>
            <a:off x="4191000" y="1239838"/>
            <a:ext cx="4953000" cy="3889375"/>
          </a:xfrm>
          <a:prstGeom prst="rect">
            <a:avLst/>
          </a:prstGeom>
          <a:noFill/>
          <a:ln w="9525">
            <a:noFill/>
            <a:miter lim="800000"/>
            <a:headEnd/>
            <a:tailEnd/>
          </a:ln>
        </p:spPr>
        <p:txBody>
          <a:bodyPr>
            <a:spAutoFit/>
          </a:bodyPr>
          <a:lstStyle/>
          <a:p>
            <a:pPr>
              <a:spcBef>
                <a:spcPct val="50000"/>
              </a:spcBef>
            </a:pPr>
            <a:r>
              <a:rPr lang="en-US" sz="2400" b="1"/>
              <a:t>Strategies</a:t>
            </a:r>
          </a:p>
          <a:p>
            <a:pPr>
              <a:lnSpc>
                <a:spcPct val="110000"/>
              </a:lnSpc>
              <a:buFont typeface="Symbol" pitchFamily="18" charset="2"/>
              <a:buChar char="·"/>
            </a:pPr>
            <a:r>
              <a:rPr lang="en-US" sz="2400">
                <a:solidFill>
                  <a:srgbClr val="000000"/>
                </a:solidFill>
              </a:rPr>
              <a:t> Breakpoint analysis </a:t>
            </a:r>
          </a:p>
          <a:p>
            <a:pPr>
              <a:lnSpc>
                <a:spcPct val="130000"/>
              </a:lnSpc>
              <a:buFont typeface="Symbol" pitchFamily="18" charset="2"/>
              <a:buChar char="·"/>
            </a:pPr>
            <a:r>
              <a:rPr lang="en-US" sz="2400">
                <a:solidFill>
                  <a:srgbClr val="000000"/>
                </a:solidFill>
              </a:rPr>
              <a:t> Multilevel analysis (MLn, HLM)</a:t>
            </a:r>
          </a:p>
          <a:p>
            <a:pPr>
              <a:lnSpc>
                <a:spcPct val="110000"/>
              </a:lnSpc>
              <a:buFont typeface="Symbol" pitchFamily="18" charset="2"/>
              <a:buChar char="·"/>
            </a:pPr>
            <a:endParaRPr lang="zh-TW" altLang="en-US" sz="2400">
              <a:solidFill>
                <a:srgbClr val="000000"/>
              </a:solidFill>
              <a:ea typeface="PMingLiU" pitchFamily="18" charset="-120"/>
            </a:endParaRPr>
          </a:p>
          <a:p>
            <a:pPr>
              <a:lnSpc>
                <a:spcPct val="170000"/>
              </a:lnSpc>
              <a:buFont typeface="Symbol" pitchFamily="18" charset="2"/>
              <a:buChar char="·"/>
            </a:pPr>
            <a:r>
              <a:rPr lang="en-US" sz="2400">
                <a:solidFill>
                  <a:srgbClr val="000000"/>
                </a:solidFill>
              </a:rPr>
              <a:t> Test with Q-statistics</a:t>
            </a:r>
          </a:p>
          <a:p>
            <a:pPr>
              <a:lnSpc>
                <a:spcPct val="130000"/>
              </a:lnSpc>
              <a:buFont typeface="Symbol" pitchFamily="18" charset="2"/>
              <a:buNone/>
            </a:pPr>
            <a:r>
              <a:rPr lang="en-US" sz="2400">
                <a:solidFill>
                  <a:srgbClr val="000000"/>
                </a:solidFill>
                <a:sym typeface="Symbol" pitchFamily="18" charset="2"/>
              </a:rPr>
              <a:t></a:t>
            </a:r>
            <a:r>
              <a:rPr lang="en-US" sz="2400">
                <a:solidFill>
                  <a:srgbClr val="000000"/>
                </a:solidFill>
              </a:rPr>
              <a:t> Model with lag outcomes</a:t>
            </a:r>
          </a:p>
          <a:p>
            <a:pPr>
              <a:lnSpc>
                <a:spcPct val="130000"/>
              </a:lnSpc>
              <a:buFont typeface="Symbol" pitchFamily="18" charset="2"/>
              <a:buNone/>
            </a:pPr>
            <a:r>
              <a:rPr lang="en-US" sz="2400">
                <a:solidFill>
                  <a:srgbClr val="000000"/>
                </a:solidFill>
              </a:rPr>
              <a:t>	e.g. Justify (-1)</a:t>
            </a:r>
          </a:p>
          <a:p>
            <a:pPr>
              <a:lnSpc>
                <a:spcPct val="160000"/>
              </a:lnSpc>
              <a:buFont typeface="Symbol" pitchFamily="18" charset="2"/>
              <a:buNone/>
            </a:pPr>
            <a:endParaRPr lang="en-US" sz="2400">
              <a:solidFill>
                <a:srgbClr val="000000"/>
              </a:solidFill>
            </a:endParaRP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94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94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86019" name="Text Box 3"/>
          <p:cNvSpPr txBox="1">
            <a:spLocks noChangeArrowheads="1"/>
          </p:cNvSpPr>
          <p:nvPr/>
        </p:nvSpPr>
        <p:spPr bwMode="auto">
          <a:xfrm>
            <a:off x="0" y="1231900"/>
            <a:ext cx="4308475" cy="2647950"/>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Outcome Difficulties</a:t>
            </a:r>
            <a:endParaRPr lang="en-US" sz="2400" b="1">
              <a:solidFill>
                <a:srgbClr val="000000"/>
              </a:solidFill>
              <a:sym typeface="Symbol" pitchFamily="18" charset="2"/>
            </a:endParaRPr>
          </a:p>
          <a:p>
            <a:endParaRPr lang="en-US" sz="2400">
              <a:solidFill>
                <a:srgbClr val="000000"/>
              </a:solidFill>
              <a:sym typeface="Symbol" pitchFamily="18" charset="2"/>
            </a:endParaRPr>
          </a:p>
          <a:p>
            <a:pPr>
              <a:buFont typeface="Arial" charset="0"/>
              <a:buNone/>
            </a:pPr>
            <a:r>
              <a:rPr lang="en-US" sz="2400">
                <a:solidFill>
                  <a:srgbClr val="000000"/>
                </a:solidFill>
                <a:sym typeface="Symbol" pitchFamily="18" charset="2"/>
              </a:rPr>
              <a:t></a:t>
            </a:r>
            <a:r>
              <a:rPr lang="en-US" sz="2400">
                <a:solidFill>
                  <a:srgbClr val="000000"/>
                </a:solidFill>
              </a:rPr>
              <a:t> Discrete outcomes (Yes / No)</a:t>
            </a:r>
            <a:endParaRPr lang="zh-TW" altLang="en-US" sz="2400">
              <a:ea typeface="PMingLiU" pitchFamily="18" charset="-120"/>
            </a:endParaRPr>
          </a:p>
          <a:p>
            <a:pPr>
              <a:buFont typeface="Arial" charset="0"/>
              <a:buNone/>
            </a:pPr>
            <a:r>
              <a:rPr lang="en-US" sz="2400">
                <a:solidFill>
                  <a:srgbClr val="000000"/>
                </a:solidFill>
              </a:rPr>
              <a:t>  </a:t>
            </a:r>
          </a:p>
          <a:p>
            <a:pPr>
              <a:buFont typeface="Arial" charset="0"/>
              <a:buNone/>
            </a:pPr>
            <a:endParaRPr lang="en-US" sz="2400">
              <a:solidFill>
                <a:srgbClr val="000000"/>
              </a:solidFill>
              <a:sym typeface="Symbol" pitchFamily="18" charset="2"/>
            </a:endParaRPr>
          </a:p>
          <a:p>
            <a:pPr>
              <a:buFont typeface="Symbol" pitchFamily="18" charset="2"/>
              <a:buChar char="·"/>
            </a:pPr>
            <a:r>
              <a:rPr lang="en-US" sz="2400">
                <a:solidFill>
                  <a:srgbClr val="000000"/>
                </a:solidFill>
              </a:rPr>
              <a:t> Multiple outcomes (Y</a:t>
            </a:r>
            <a:r>
              <a:rPr lang="en-US" sz="2400" baseline="-25000">
                <a:solidFill>
                  <a:srgbClr val="000000"/>
                </a:solidFill>
              </a:rPr>
              <a:t>1</a:t>
            </a:r>
            <a:r>
              <a:rPr lang="en-US" sz="2400">
                <a:solidFill>
                  <a:srgbClr val="000000"/>
                </a:solidFill>
              </a:rPr>
              <a:t>, </a:t>
            </a:r>
            <a:r>
              <a:rPr lang="en-US" sz="2400">
                <a:solidFill>
                  <a:srgbClr val="FF0000"/>
                </a:solidFill>
              </a:rPr>
              <a:t>Y</a:t>
            </a:r>
            <a:r>
              <a:rPr lang="en-US" sz="2400" baseline="-25000">
                <a:solidFill>
                  <a:srgbClr val="FF0000"/>
                </a:solidFill>
              </a:rPr>
              <a:t>2</a:t>
            </a:r>
            <a:r>
              <a:rPr lang="en-US" sz="2400">
                <a:solidFill>
                  <a:srgbClr val="000000"/>
                </a:solidFill>
              </a:rPr>
              <a:t>)</a:t>
            </a:r>
            <a:endParaRPr lang="en-US" altLang="zh-TW" sz="2400">
              <a:ea typeface="PMingLiU" pitchFamily="18" charset="-120"/>
            </a:endParaRPr>
          </a:p>
          <a:p>
            <a:pPr>
              <a:buFont typeface="Symbol" pitchFamily="18" charset="2"/>
              <a:buNone/>
            </a:pPr>
            <a:r>
              <a:rPr lang="en-US" sz="2400">
                <a:solidFill>
                  <a:srgbClr val="000000"/>
                </a:solidFill>
              </a:rPr>
              <a:t>	New idea &amp; Justify</a:t>
            </a:r>
          </a:p>
        </p:txBody>
      </p:sp>
      <p:sp>
        <p:nvSpPr>
          <p:cNvPr id="86020" name="Text Box 4"/>
          <p:cNvSpPr txBox="1">
            <a:spLocks noChangeArrowheads="1"/>
          </p:cNvSpPr>
          <p:nvPr/>
        </p:nvSpPr>
        <p:spPr bwMode="auto">
          <a:xfrm>
            <a:off x="4191000" y="1239838"/>
            <a:ext cx="4953000" cy="2647950"/>
          </a:xfrm>
          <a:prstGeom prst="rect">
            <a:avLst/>
          </a:prstGeom>
          <a:noFill/>
          <a:ln w="9525">
            <a:noFill/>
            <a:miter lim="800000"/>
            <a:headEnd/>
            <a:tailEnd/>
          </a:ln>
        </p:spPr>
        <p:txBody>
          <a:bodyPr>
            <a:spAutoFit/>
          </a:bodyPr>
          <a:lstStyle/>
          <a:p>
            <a:pPr>
              <a:spcBef>
                <a:spcPct val="50000"/>
              </a:spcBef>
            </a:pPr>
            <a:r>
              <a:rPr lang="en-US" sz="2400" b="1"/>
              <a:t>Strategies</a:t>
            </a:r>
          </a:p>
          <a:p>
            <a:endParaRPr lang="en-US" sz="2400">
              <a:solidFill>
                <a:srgbClr val="000000"/>
              </a:solidFill>
              <a:sym typeface="Symbol" pitchFamily="18" charset="2"/>
            </a:endParaRPr>
          </a:p>
          <a:p>
            <a:pPr>
              <a:buFont typeface="Arial" charset="0"/>
              <a:buNone/>
            </a:pPr>
            <a:r>
              <a:rPr lang="en-US" sz="2400">
                <a:solidFill>
                  <a:srgbClr val="000000"/>
                </a:solidFill>
                <a:sym typeface="Symbol" pitchFamily="18" charset="2"/>
              </a:rPr>
              <a:t></a:t>
            </a:r>
            <a:r>
              <a:rPr lang="en-US" sz="2400">
                <a:solidFill>
                  <a:srgbClr val="000000"/>
                </a:solidFill>
              </a:rPr>
              <a:t> Logit / Probit</a:t>
            </a:r>
            <a:endParaRPr lang="zh-TW" altLang="en-US" sz="2400">
              <a:ea typeface="PMingLiU" pitchFamily="18" charset="-120"/>
            </a:endParaRPr>
          </a:p>
          <a:p>
            <a:pPr>
              <a:buFont typeface="Symbol" pitchFamily="18" charset="2"/>
              <a:buNone/>
            </a:pPr>
            <a:r>
              <a:rPr lang="en-US" sz="2400">
                <a:solidFill>
                  <a:srgbClr val="000000"/>
                </a:solidFill>
              </a:rPr>
              <a:t>   </a:t>
            </a:r>
          </a:p>
          <a:p>
            <a:pPr>
              <a:buFont typeface="Symbol" pitchFamily="18" charset="2"/>
              <a:buNone/>
            </a:pPr>
            <a:endParaRPr lang="zh-TW" altLang="en-US" sz="2400">
              <a:solidFill>
                <a:srgbClr val="000000"/>
              </a:solidFill>
              <a:ea typeface="PMingLiU" pitchFamily="18" charset="-120"/>
            </a:endParaRPr>
          </a:p>
          <a:p>
            <a:pPr>
              <a:buFont typeface="Symbol" pitchFamily="18" charset="2"/>
              <a:buChar char="·"/>
            </a:pPr>
            <a:r>
              <a:rPr lang="en-US" sz="2400">
                <a:solidFill>
                  <a:srgbClr val="000000"/>
                </a:solidFill>
              </a:rPr>
              <a:t> Multivariate, multilevel analysis</a:t>
            </a:r>
          </a:p>
          <a:p>
            <a:pPr>
              <a:buFont typeface="Symbol" pitchFamily="18" charset="2"/>
              <a:buNone/>
            </a:pPr>
            <a:endParaRPr lang="zh-TW" altLang="en-US" sz="2400">
              <a:ea typeface="PMingLiU" pitchFamily="18" charset="-120"/>
            </a:endParaRP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6020">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2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2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60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87043" name="Text Box 3"/>
          <p:cNvSpPr txBox="1">
            <a:spLocks noChangeArrowheads="1"/>
          </p:cNvSpPr>
          <p:nvPr/>
        </p:nvSpPr>
        <p:spPr bwMode="auto">
          <a:xfrm>
            <a:off x="0" y="1231900"/>
            <a:ext cx="4573588" cy="3743325"/>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Explanatory model Difficulties</a:t>
            </a:r>
            <a:endParaRPr lang="en-US" sz="2400" b="1">
              <a:solidFill>
                <a:srgbClr val="000000"/>
              </a:solidFill>
              <a:sym typeface="Symbol" pitchFamily="18" charset="2"/>
            </a:endParaRPr>
          </a:p>
          <a:p>
            <a:endParaRPr lang="en-US" sz="2400">
              <a:solidFill>
                <a:srgbClr val="000000"/>
              </a:solidFill>
              <a:sym typeface="Symbol" pitchFamily="18" charset="2"/>
            </a:endParaRPr>
          </a:p>
          <a:p>
            <a:pPr>
              <a:buFont typeface="Symbol" pitchFamily="18" charset="2"/>
              <a:buChar char="·"/>
            </a:pPr>
            <a:r>
              <a:rPr lang="en-US" altLang="ko-KR" sz="2400">
                <a:ea typeface="굴림" pitchFamily="34" charset="-127"/>
              </a:rPr>
              <a:t> People &amp; Groups differ</a:t>
            </a:r>
            <a:r>
              <a:rPr lang="en-US" altLang="ko-KR" sz="2400">
                <a:solidFill>
                  <a:srgbClr val="0000FF"/>
                </a:solidFill>
                <a:ea typeface="굴림" pitchFamily="34" charset="-127"/>
                <a:sym typeface="Webdings" pitchFamily="18" charset="2"/>
              </a:rPr>
              <a:t></a:t>
            </a:r>
            <a:r>
              <a:rPr lang="en-US" altLang="ko-KR" sz="2400" b="1">
                <a:solidFill>
                  <a:srgbClr val="FF0000"/>
                </a:solidFill>
                <a:ea typeface="굴림" pitchFamily="34" charset="-127"/>
                <a:sym typeface="Symbol" pitchFamily="18" charset="2"/>
              </a:rPr>
              <a:t></a:t>
            </a:r>
            <a:r>
              <a:rPr lang="en-US" altLang="ko-KR" sz="2400">
                <a:solidFill>
                  <a:srgbClr val="FF00FF"/>
                </a:solidFill>
                <a:ea typeface="굴림" pitchFamily="34" charset="-127"/>
                <a:sym typeface="Webdings" pitchFamily="18" charset="2"/>
              </a:rPr>
              <a:t></a:t>
            </a:r>
            <a:r>
              <a:rPr lang="en-US" sz="2400">
                <a:solidFill>
                  <a:srgbClr val="000000"/>
                </a:solidFill>
              </a:rPr>
              <a:t>  </a:t>
            </a:r>
          </a:p>
          <a:p>
            <a:pPr>
              <a:buFont typeface="Symbol" pitchFamily="18" charset="2"/>
              <a:buChar char="·"/>
            </a:pPr>
            <a:endParaRPr lang="en-US" sz="2400">
              <a:solidFill>
                <a:srgbClr val="000000"/>
              </a:solidFill>
              <a:sym typeface="Symbol" pitchFamily="18" charset="2"/>
            </a:endParaRPr>
          </a:p>
          <a:p>
            <a:pPr>
              <a:buFont typeface="Symbol" pitchFamily="18" charset="2"/>
              <a:buChar char="·"/>
            </a:pPr>
            <a:r>
              <a:rPr lang="en-US" sz="2400">
                <a:solidFill>
                  <a:srgbClr val="000000"/>
                </a:solidFill>
              </a:rPr>
              <a:t> Mediation effects (X→</a:t>
            </a:r>
            <a:r>
              <a:rPr lang="en-US" sz="2400">
                <a:solidFill>
                  <a:srgbClr val="FF0000"/>
                </a:solidFill>
              </a:rPr>
              <a:t>M</a:t>
            </a:r>
            <a:r>
              <a:rPr lang="en-US" sz="2400">
                <a:solidFill>
                  <a:srgbClr val="000000"/>
                </a:solidFill>
              </a:rPr>
              <a:t>→Y)</a:t>
            </a:r>
          </a:p>
          <a:p>
            <a:pPr>
              <a:buFont typeface="Symbol" pitchFamily="18" charset="2"/>
              <a:buChar char="·"/>
            </a:pPr>
            <a:endParaRPr lang="en-US" sz="2400">
              <a:solidFill>
                <a:srgbClr val="000000"/>
              </a:solidFill>
            </a:endParaRPr>
          </a:p>
          <a:p>
            <a:pPr>
              <a:buFont typeface="Symbol" pitchFamily="18" charset="2"/>
              <a:buChar char="·"/>
            </a:pPr>
            <a:r>
              <a:rPr lang="en-US" sz="2400">
                <a:solidFill>
                  <a:srgbClr val="000000"/>
                </a:solidFill>
              </a:rPr>
              <a:t> False positives (</a:t>
            </a:r>
            <a:r>
              <a:rPr lang="en-US" altLang="ko-KR" sz="2400">
                <a:ea typeface="굴림" pitchFamily="34" charset="-127"/>
              </a:rPr>
              <a:t>+ + + +</a:t>
            </a:r>
            <a:r>
              <a:rPr lang="en-US" sz="2400">
                <a:solidFill>
                  <a:srgbClr val="000000"/>
                </a:solidFill>
              </a:rPr>
              <a:t>)</a:t>
            </a:r>
          </a:p>
          <a:p>
            <a:pPr>
              <a:buFont typeface="Symbol" pitchFamily="18" charset="2"/>
              <a:buChar char="·"/>
            </a:pPr>
            <a:endParaRPr lang="en-US" sz="2400">
              <a:solidFill>
                <a:srgbClr val="000000"/>
              </a:solidFill>
            </a:endParaRPr>
          </a:p>
          <a:p>
            <a:pPr>
              <a:buFont typeface="Symbol" pitchFamily="18" charset="2"/>
              <a:buChar char="·"/>
            </a:pPr>
            <a:r>
              <a:rPr lang="en-US" sz="2400">
                <a:solidFill>
                  <a:srgbClr val="000000"/>
                </a:solidFill>
              </a:rPr>
              <a:t> Effect across turns (X</a:t>
            </a:r>
            <a:r>
              <a:rPr lang="en-US" sz="2400" baseline="-25000">
                <a:solidFill>
                  <a:srgbClr val="000000"/>
                </a:solidFill>
              </a:rPr>
              <a:t>6</a:t>
            </a:r>
            <a:r>
              <a:rPr lang="en-US" sz="2400">
                <a:solidFill>
                  <a:srgbClr val="FF0000"/>
                </a:solidFill>
              </a:rPr>
              <a:t>→</a:t>
            </a:r>
            <a:r>
              <a:rPr lang="en-US" sz="2400">
                <a:solidFill>
                  <a:srgbClr val="000000"/>
                </a:solidFill>
              </a:rPr>
              <a:t>Y</a:t>
            </a:r>
            <a:r>
              <a:rPr lang="en-US" sz="2400" baseline="-25000">
                <a:solidFill>
                  <a:srgbClr val="000000"/>
                </a:solidFill>
              </a:rPr>
              <a:t>9</a:t>
            </a:r>
            <a:r>
              <a:rPr lang="en-US" sz="2400">
                <a:solidFill>
                  <a:srgbClr val="000000"/>
                </a:solidFill>
              </a:rPr>
              <a:t>)</a:t>
            </a:r>
          </a:p>
          <a:p>
            <a:pPr>
              <a:buFont typeface="Symbol" pitchFamily="18" charset="2"/>
              <a:buChar char="·"/>
            </a:pPr>
            <a:endParaRPr lang="en-US" sz="2400">
              <a:solidFill>
                <a:srgbClr val="000000"/>
              </a:solidFill>
            </a:endParaRPr>
          </a:p>
        </p:txBody>
      </p:sp>
      <p:sp>
        <p:nvSpPr>
          <p:cNvPr id="58418" name="Rectangle 50"/>
          <p:cNvSpPr>
            <a:spLocks noChangeArrowheads="1"/>
          </p:cNvSpPr>
          <p:nvPr/>
        </p:nvSpPr>
        <p:spPr bwMode="auto">
          <a:xfrm>
            <a:off x="2668588" y="3459163"/>
            <a:ext cx="476250" cy="366712"/>
          </a:xfrm>
          <a:prstGeom prst="rect">
            <a:avLst/>
          </a:prstGeom>
          <a:noFill/>
          <a:ln w="9525">
            <a:noFill/>
            <a:miter lim="800000"/>
            <a:headEnd/>
            <a:tailEnd/>
          </a:ln>
        </p:spPr>
        <p:txBody>
          <a:bodyPr wrap="none" anchor="ctr">
            <a:spAutoFit/>
          </a:bodyPr>
          <a:lstStyle/>
          <a:p>
            <a:pPr eaLnBrk="0" hangingPunct="0"/>
            <a:r>
              <a:rPr lang="en-US" sz="1800" b="1">
                <a:solidFill>
                  <a:srgbClr val="FF0000"/>
                </a:solidFill>
                <a:latin typeface="Arial" charset="0"/>
                <a:sym typeface="Webdings" pitchFamily="18" charset="2"/>
              </a:rPr>
              <a:t></a:t>
            </a:r>
            <a:r>
              <a:rPr lang="en-US" sz="1800">
                <a:latin typeface="Arial" charset="0"/>
              </a:rPr>
              <a:t> </a:t>
            </a: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4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4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r>
              <a:rPr lang="en-US" altLang="zh-TW" b="1" smtClean="0">
                <a:ea typeface="PMingLiU" pitchFamily="18" charset="-120"/>
              </a:rPr>
              <a:t>Effects across several turns</a:t>
            </a:r>
            <a:endParaRPr lang="en-US" b="1" smtClean="0"/>
          </a:p>
        </p:txBody>
      </p:sp>
      <p:sp>
        <p:nvSpPr>
          <p:cNvPr id="71682" name="Text Box 3" descr="Parchment"/>
          <p:cNvSpPr>
            <a:spLocks noGrp="1" noChangeArrowheads="1"/>
          </p:cNvSpPr>
          <p:nvPr>
            <p:ph type="body" idx="1"/>
          </p:nvPr>
        </p:nvSpPr>
        <p:spPr>
          <a:xfrm>
            <a:off x="457200" y="1600200"/>
            <a:ext cx="4460875" cy="4525963"/>
          </a:xfrm>
        </p:spPr>
        <p:txBody>
          <a:bodyPr/>
          <a:lstStyle/>
          <a:p>
            <a:pPr marL="0" indent="0" eaLnBrk="1" hangingPunct="1">
              <a:buFontTx/>
              <a:buNone/>
            </a:pPr>
            <a:r>
              <a:rPr lang="en-US" altLang="zh-TW" smtClean="0">
                <a:latin typeface="Times New Roman" pitchFamily="18" charset="0"/>
                <a:ea typeface="PMingLiU" pitchFamily="18" charset="-120"/>
              </a:rPr>
              <a:t>Ben: 10 times 18 is 				</a:t>
            </a:r>
          </a:p>
          <a:p>
            <a:pPr marL="0" indent="0" eaLnBrk="1" hangingPunct="1">
              <a:buFontTx/>
              <a:buNone/>
            </a:pPr>
            <a:r>
              <a:rPr lang="en-US" altLang="zh-TW" smtClean="0">
                <a:latin typeface="Times New Roman" pitchFamily="18" charset="0"/>
                <a:ea typeface="PMingLiU" pitchFamily="18" charset="-120"/>
              </a:rPr>
              <a:t>Eva: </a:t>
            </a:r>
            <a:r>
              <a:rPr lang="en-US" smtClean="0">
                <a:solidFill>
                  <a:srgbClr val="000000"/>
                </a:solidFill>
                <a:latin typeface="Times New Roman" pitchFamily="18" charset="0"/>
              </a:rPr>
              <a:t> 28</a:t>
            </a:r>
            <a:r>
              <a:rPr lang="en-US" altLang="zh-TW" smtClean="0">
                <a:latin typeface="Times New Roman" pitchFamily="18" charset="0"/>
                <a:ea typeface="PMingLiU" pitchFamily="18" charset="-120"/>
              </a:rPr>
              <a:t>.</a:t>
            </a:r>
          </a:p>
          <a:p>
            <a:pPr marL="0" indent="0" eaLnBrk="1" hangingPunct="1">
              <a:buFontTx/>
              <a:buNone/>
            </a:pPr>
            <a:endParaRPr lang="en-US" altLang="zh-TW" smtClean="0">
              <a:latin typeface="Times New Roman" pitchFamily="18" charset="0"/>
              <a:ea typeface="PMingLiU" pitchFamily="18" charset="-120"/>
            </a:endParaRPr>
          </a:p>
          <a:p>
            <a:pPr marL="0" indent="0" eaLnBrk="1" hangingPunct="1">
              <a:buFontTx/>
              <a:buNone/>
            </a:pPr>
            <a:r>
              <a:rPr lang="en-US" altLang="zh-TW" smtClean="0">
                <a:latin typeface="Times New Roman" pitchFamily="18" charset="0"/>
                <a:ea typeface="PMingLiU" pitchFamily="18" charset="-120"/>
              </a:rPr>
              <a:t>Jay: 	Wrong, 180 dollars.			</a:t>
            </a:r>
          </a:p>
        </p:txBody>
      </p:sp>
      <p:sp>
        <p:nvSpPr>
          <p:cNvPr id="71683" name="Text Box 4"/>
          <p:cNvSpPr txBox="1">
            <a:spLocks noChangeArrowheads="1"/>
          </p:cNvSpPr>
          <p:nvPr/>
        </p:nvSpPr>
        <p:spPr bwMode="auto">
          <a:xfrm>
            <a:off x="4775200" y="1598613"/>
            <a:ext cx="4216400" cy="4259262"/>
          </a:xfrm>
          <a:prstGeom prst="rect">
            <a:avLst/>
          </a:prstGeom>
          <a:noFill/>
          <a:ln w="9525">
            <a:noFill/>
            <a:miter lim="800000"/>
            <a:headEnd/>
            <a:tailEnd/>
          </a:ln>
        </p:spPr>
        <p:txBody>
          <a:bodyPr/>
          <a:lstStyle/>
          <a:p>
            <a:pPr>
              <a:spcBef>
                <a:spcPct val="20000"/>
              </a:spcBef>
            </a:pPr>
            <a:r>
              <a:rPr lang="en-US" altLang="zh-TW" sz="3200">
                <a:solidFill>
                  <a:srgbClr val="0000FF"/>
                </a:solidFill>
                <a:ea typeface="PMingLiU" pitchFamily="18" charset="-120"/>
              </a:rPr>
              <a:t>2 speakers ago = (</a:t>
            </a:r>
            <a:r>
              <a:rPr lang="en-US" altLang="ko-KR" sz="3200">
                <a:solidFill>
                  <a:srgbClr val="0000FF"/>
                </a:solidFill>
                <a:ea typeface="굴림" pitchFamily="34" charset="-127"/>
              </a:rPr>
              <a:t>– </a:t>
            </a:r>
            <a:r>
              <a:rPr lang="en-US" altLang="zh-TW" sz="3200">
                <a:solidFill>
                  <a:srgbClr val="0000FF"/>
                </a:solidFill>
                <a:ea typeface="PMingLiU" pitchFamily="18" charset="-120"/>
              </a:rPr>
              <a:t>2)</a:t>
            </a:r>
          </a:p>
          <a:p>
            <a:pPr>
              <a:lnSpc>
                <a:spcPct val="60000"/>
              </a:lnSpc>
              <a:spcBef>
                <a:spcPct val="20000"/>
              </a:spcBef>
            </a:pPr>
            <a:endParaRPr lang="en-US" altLang="zh-TW" sz="3200">
              <a:solidFill>
                <a:srgbClr val="0000FF"/>
              </a:solidFill>
              <a:ea typeface="PMingLiU" pitchFamily="18" charset="-120"/>
            </a:endParaRPr>
          </a:p>
          <a:p>
            <a:pPr>
              <a:lnSpc>
                <a:spcPct val="130000"/>
              </a:lnSpc>
              <a:spcBef>
                <a:spcPct val="20000"/>
              </a:spcBef>
            </a:pPr>
            <a:r>
              <a:rPr lang="en-US" altLang="zh-TW" sz="3200">
                <a:solidFill>
                  <a:srgbClr val="0000FF"/>
                </a:solidFill>
                <a:ea typeface="PMingLiU" pitchFamily="18" charset="-120"/>
              </a:rPr>
              <a:t>1 speaker ago  = (</a:t>
            </a:r>
            <a:r>
              <a:rPr lang="en-US" altLang="ko-KR" sz="3200">
                <a:solidFill>
                  <a:srgbClr val="0000FF"/>
                </a:solidFill>
                <a:ea typeface="굴림" pitchFamily="34" charset="-127"/>
              </a:rPr>
              <a:t>– 1)</a:t>
            </a:r>
            <a:endParaRPr lang="en-US" altLang="zh-TW" sz="3200">
              <a:solidFill>
                <a:srgbClr val="0000FF"/>
              </a:solidFill>
              <a:ea typeface="PMingLiU" pitchFamily="18" charset="-120"/>
            </a:endParaRPr>
          </a:p>
          <a:p>
            <a:pPr>
              <a:spcBef>
                <a:spcPct val="20000"/>
              </a:spcBef>
            </a:pPr>
            <a:endParaRPr lang="en-US" altLang="zh-TW" sz="3200">
              <a:solidFill>
                <a:srgbClr val="0000FF"/>
              </a:solidFill>
              <a:ea typeface="PMingLiU" pitchFamily="18" charset="-120"/>
            </a:endParaRPr>
          </a:p>
          <a:p>
            <a:pPr>
              <a:spcBef>
                <a:spcPct val="20000"/>
              </a:spcBef>
            </a:pPr>
            <a:endParaRPr lang="en-US" altLang="zh-TW" sz="3200">
              <a:ea typeface="PMingLiU" pitchFamily="18" charset="-120"/>
            </a:endParaRPr>
          </a:p>
          <a:p>
            <a:pPr>
              <a:spcBef>
                <a:spcPct val="20000"/>
              </a:spcBef>
            </a:pPr>
            <a:endParaRPr lang="en-US" altLang="zh-TW" sz="3200">
              <a:ea typeface="PMingLiU" pitchFamily="18" charset="-120"/>
            </a:endParaRPr>
          </a:p>
          <a:p>
            <a:pPr>
              <a:spcBef>
                <a:spcPct val="20000"/>
              </a:spcBef>
            </a:pPr>
            <a:r>
              <a:rPr lang="en-US" altLang="zh-TW" sz="3200">
                <a:latin typeface="Arial" charset="0"/>
                <a:ea typeface="PMingLiU" pitchFamily="18" charset="-120"/>
              </a:rPr>
              <a:t>			</a:t>
            </a:r>
          </a:p>
        </p:txBody>
      </p:sp>
    </p:spTree>
  </p:cSld>
  <p:clrMapOvr>
    <a:masterClrMapping/>
  </p:clrMapOvr>
  <p:transition xmlns:p14="http://schemas.microsoft.com/office/powerpoint/2010/main" advTm="42422"/>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73730" name="Text Box 3"/>
          <p:cNvSpPr txBox="1">
            <a:spLocks noChangeArrowheads="1"/>
          </p:cNvSpPr>
          <p:nvPr/>
        </p:nvSpPr>
        <p:spPr bwMode="auto">
          <a:xfrm>
            <a:off x="0" y="1231900"/>
            <a:ext cx="4573588" cy="3743325"/>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Explanatory model Difficulties</a:t>
            </a:r>
            <a:endParaRPr lang="en-US" sz="2400" b="1">
              <a:solidFill>
                <a:srgbClr val="000000"/>
              </a:solidFill>
              <a:sym typeface="Symbol" pitchFamily="18" charset="2"/>
            </a:endParaRPr>
          </a:p>
          <a:p>
            <a:endParaRPr lang="en-US" sz="2400">
              <a:solidFill>
                <a:srgbClr val="000000"/>
              </a:solidFill>
              <a:sym typeface="Symbol" pitchFamily="18" charset="2"/>
            </a:endParaRPr>
          </a:p>
          <a:p>
            <a:pPr>
              <a:buFont typeface="Symbol" pitchFamily="18" charset="2"/>
              <a:buChar char="·"/>
            </a:pPr>
            <a:r>
              <a:rPr lang="en-US" altLang="ko-KR" sz="2400">
                <a:ea typeface="굴림" pitchFamily="34" charset="-127"/>
              </a:rPr>
              <a:t> People &amp; Groups differ</a:t>
            </a:r>
            <a:r>
              <a:rPr lang="en-US" altLang="ko-KR" sz="2400">
                <a:solidFill>
                  <a:srgbClr val="0000FF"/>
                </a:solidFill>
                <a:ea typeface="굴림" pitchFamily="34" charset="-127"/>
                <a:sym typeface="Webdings" pitchFamily="18" charset="2"/>
              </a:rPr>
              <a:t></a:t>
            </a:r>
            <a:r>
              <a:rPr lang="en-US" altLang="ko-KR" sz="2400" b="1">
                <a:solidFill>
                  <a:srgbClr val="FF0000"/>
                </a:solidFill>
                <a:ea typeface="굴림" pitchFamily="34" charset="-127"/>
                <a:sym typeface="Symbol" pitchFamily="18" charset="2"/>
              </a:rPr>
              <a:t></a:t>
            </a:r>
            <a:r>
              <a:rPr lang="en-US" altLang="ko-KR" sz="2400">
                <a:solidFill>
                  <a:srgbClr val="FF00FF"/>
                </a:solidFill>
                <a:ea typeface="굴림" pitchFamily="34" charset="-127"/>
                <a:sym typeface="Webdings" pitchFamily="18" charset="2"/>
              </a:rPr>
              <a:t></a:t>
            </a:r>
            <a:r>
              <a:rPr lang="en-US" sz="2400">
                <a:solidFill>
                  <a:srgbClr val="000000"/>
                </a:solidFill>
              </a:rPr>
              <a:t>  </a:t>
            </a:r>
          </a:p>
          <a:p>
            <a:pPr>
              <a:buFont typeface="Symbol" pitchFamily="18" charset="2"/>
              <a:buChar char="·"/>
            </a:pPr>
            <a:endParaRPr lang="en-US" sz="2400">
              <a:solidFill>
                <a:srgbClr val="000000"/>
              </a:solidFill>
              <a:sym typeface="Symbol" pitchFamily="18" charset="2"/>
            </a:endParaRPr>
          </a:p>
          <a:p>
            <a:pPr>
              <a:buFont typeface="Symbol" pitchFamily="18" charset="2"/>
              <a:buChar char="·"/>
            </a:pPr>
            <a:r>
              <a:rPr lang="en-US" sz="2400">
                <a:solidFill>
                  <a:srgbClr val="000000"/>
                </a:solidFill>
              </a:rPr>
              <a:t> Mediation effects (X→</a:t>
            </a:r>
            <a:r>
              <a:rPr lang="en-US" sz="2400">
                <a:solidFill>
                  <a:srgbClr val="FF0000"/>
                </a:solidFill>
              </a:rPr>
              <a:t>M</a:t>
            </a:r>
            <a:r>
              <a:rPr lang="en-US" sz="2400">
                <a:solidFill>
                  <a:srgbClr val="000000"/>
                </a:solidFill>
              </a:rPr>
              <a:t>→Y)</a:t>
            </a:r>
          </a:p>
          <a:p>
            <a:pPr>
              <a:buFont typeface="Symbol" pitchFamily="18" charset="2"/>
              <a:buChar char="·"/>
            </a:pPr>
            <a:endParaRPr lang="en-US" sz="2400">
              <a:solidFill>
                <a:srgbClr val="000000"/>
              </a:solidFill>
            </a:endParaRPr>
          </a:p>
          <a:p>
            <a:pPr>
              <a:buFont typeface="Symbol" pitchFamily="18" charset="2"/>
              <a:buChar char="·"/>
            </a:pPr>
            <a:r>
              <a:rPr lang="en-US" sz="2400">
                <a:solidFill>
                  <a:srgbClr val="000000"/>
                </a:solidFill>
              </a:rPr>
              <a:t> False positives (</a:t>
            </a:r>
            <a:r>
              <a:rPr lang="en-US" altLang="ko-KR" sz="2400">
                <a:ea typeface="굴림" pitchFamily="34" charset="-127"/>
              </a:rPr>
              <a:t>+ + + +</a:t>
            </a:r>
            <a:r>
              <a:rPr lang="en-US" sz="2400">
                <a:solidFill>
                  <a:srgbClr val="000000"/>
                </a:solidFill>
              </a:rPr>
              <a:t>)</a:t>
            </a:r>
          </a:p>
          <a:p>
            <a:pPr>
              <a:buFont typeface="Symbol" pitchFamily="18" charset="2"/>
              <a:buChar char="·"/>
            </a:pPr>
            <a:endParaRPr lang="en-US" sz="2400">
              <a:solidFill>
                <a:srgbClr val="000000"/>
              </a:solidFill>
            </a:endParaRPr>
          </a:p>
          <a:p>
            <a:pPr>
              <a:buFont typeface="Symbol" pitchFamily="18" charset="2"/>
              <a:buChar char="·"/>
            </a:pPr>
            <a:r>
              <a:rPr lang="en-US" sz="2400">
                <a:solidFill>
                  <a:srgbClr val="000000"/>
                </a:solidFill>
              </a:rPr>
              <a:t> Effect across turns (X</a:t>
            </a:r>
            <a:r>
              <a:rPr lang="en-US" sz="2400" baseline="-25000">
                <a:solidFill>
                  <a:srgbClr val="000000"/>
                </a:solidFill>
              </a:rPr>
              <a:t>6</a:t>
            </a:r>
            <a:r>
              <a:rPr lang="en-US" sz="2400">
                <a:solidFill>
                  <a:srgbClr val="FF0000"/>
                </a:solidFill>
              </a:rPr>
              <a:t>→</a:t>
            </a:r>
            <a:r>
              <a:rPr lang="en-US" sz="2400">
                <a:solidFill>
                  <a:srgbClr val="000000"/>
                </a:solidFill>
              </a:rPr>
              <a:t>Y</a:t>
            </a:r>
            <a:r>
              <a:rPr lang="en-US" sz="2400" baseline="-25000">
                <a:solidFill>
                  <a:srgbClr val="000000"/>
                </a:solidFill>
              </a:rPr>
              <a:t>9</a:t>
            </a:r>
            <a:r>
              <a:rPr lang="en-US" sz="2400">
                <a:solidFill>
                  <a:srgbClr val="000000"/>
                </a:solidFill>
              </a:rPr>
              <a:t>)</a:t>
            </a:r>
          </a:p>
          <a:p>
            <a:pPr>
              <a:buFont typeface="Symbol" pitchFamily="18" charset="2"/>
              <a:buChar char="·"/>
            </a:pPr>
            <a:endParaRPr lang="en-US" sz="2400">
              <a:solidFill>
                <a:srgbClr val="000000"/>
              </a:solidFill>
            </a:endParaRPr>
          </a:p>
        </p:txBody>
      </p:sp>
      <p:sp>
        <p:nvSpPr>
          <p:cNvPr id="96260" name="Text Box 4"/>
          <p:cNvSpPr txBox="1">
            <a:spLocks noChangeArrowheads="1"/>
          </p:cNvSpPr>
          <p:nvPr/>
        </p:nvSpPr>
        <p:spPr bwMode="auto">
          <a:xfrm>
            <a:off x="4600575" y="1239838"/>
            <a:ext cx="4546600" cy="5349875"/>
          </a:xfrm>
          <a:prstGeom prst="rect">
            <a:avLst/>
          </a:prstGeom>
          <a:noFill/>
          <a:ln w="9525">
            <a:noFill/>
            <a:miter lim="800000"/>
            <a:headEnd/>
            <a:tailEnd/>
          </a:ln>
        </p:spPr>
        <p:txBody>
          <a:bodyPr>
            <a:spAutoFit/>
          </a:bodyPr>
          <a:lstStyle/>
          <a:p>
            <a:pPr>
              <a:spcBef>
                <a:spcPct val="50000"/>
              </a:spcBef>
            </a:pPr>
            <a:r>
              <a:rPr lang="en-US" sz="2400" b="1"/>
              <a:t>Strategies</a:t>
            </a:r>
          </a:p>
          <a:p>
            <a:endParaRPr lang="en-US" sz="2400">
              <a:solidFill>
                <a:srgbClr val="000000"/>
              </a:solidFill>
              <a:sym typeface="Symbol" pitchFamily="18" charset="2"/>
            </a:endParaRPr>
          </a:p>
          <a:p>
            <a:pPr>
              <a:buFont typeface="Symbol" pitchFamily="18" charset="2"/>
              <a:buChar char="·"/>
            </a:pPr>
            <a:r>
              <a:rPr lang="en-US" sz="2400">
                <a:solidFill>
                  <a:srgbClr val="000000"/>
                </a:solidFill>
              </a:rPr>
              <a:t> Multilevel cross-classification </a:t>
            </a:r>
          </a:p>
          <a:p>
            <a:pPr>
              <a:buFont typeface="Symbol" pitchFamily="18" charset="2"/>
              <a:buNone/>
            </a:pPr>
            <a:r>
              <a:rPr lang="en-US" sz="2400">
                <a:solidFill>
                  <a:srgbClr val="000000"/>
                </a:solidFill>
              </a:rPr>
              <a:t>   </a:t>
            </a:r>
            <a:endParaRPr lang="zh-TW" altLang="en-US" sz="2400">
              <a:solidFill>
                <a:srgbClr val="000000"/>
              </a:solidFill>
              <a:ea typeface="PMingLiU" pitchFamily="18" charset="-120"/>
            </a:endParaRPr>
          </a:p>
          <a:p>
            <a:pPr>
              <a:lnSpc>
                <a:spcPct val="90000"/>
              </a:lnSpc>
            </a:pPr>
            <a:r>
              <a:rPr lang="en-US" sz="2400">
                <a:solidFill>
                  <a:srgbClr val="000000"/>
                </a:solidFill>
                <a:sym typeface="Symbol" pitchFamily="18" charset="2"/>
              </a:rPr>
              <a:t> </a:t>
            </a:r>
            <a:r>
              <a:rPr lang="en-US" sz="2400">
                <a:solidFill>
                  <a:srgbClr val="000000"/>
                </a:solidFill>
              </a:rPr>
              <a:t>Multilevel mediation tests  </a:t>
            </a:r>
          </a:p>
          <a:p>
            <a:pPr>
              <a:lnSpc>
                <a:spcPct val="220000"/>
              </a:lnSpc>
              <a:buFont typeface="Symbol" pitchFamily="18" charset="2"/>
              <a:buChar char="·"/>
            </a:pPr>
            <a:r>
              <a:rPr lang="en-US" sz="2400">
                <a:solidFill>
                  <a:srgbClr val="000000"/>
                </a:solidFill>
              </a:rPr>
              <a:t> 2-stage linear step-up procedure</a:t>
            </a:r>
          </a:p>
          <a:p>
            <a:pPr>
              <a:lnSpc>
                <a:spcPct val="210000"/>
              </a:lnSpc>
              <a:buFont typeface="Symbol" pitchFamily="18" charset="2"/>
              <a:buChar char="·"/>
            </a:pPr>
            <a:r>
              <a:rPr lang="en-US" sz="2400">
                <a:solidFill>
                  <a:srgbClr val="000000"/>
                </a:solidFill>
              </a:rPr>
              <a:t> Vector Auto-Regression (VAR)</a:t>
            </a:r>
          </a:p>
          <a:p>
            <a:pPr lvl="1"/>
            <a:r>
              <a:rPr lang="en-US" altLang="zh-TW" sz="2400">
                <a:solidFill>
                  <a:srgbClr val="000000"/>
                </a:solidFill>
                <a:ea typeface="PMingLiU" pitchFamily="18" charset="-120"/>
              </a:rPr>
              <a:t>	Lag explanatory variables</a:t>
            </a:r>
          </a:p>
          <a:p>
            <a:pPr lvl="1"/>
            <a:r>
              <a:rPr lang="en-US" altLang="zh-TW" sz="2400">
                <a:solidFill>
                  <a:srgbClr val="000000"/>
                </a:solidFill>
                <a:ea typeface="PMingLiU" pitchFamily="18" charset="-120"/>
              </a:rPr>
              <a:t>	e.g., Disagree (-1), Girl (-1)</a:t>
            </a:r>
          </a:p>
          <a:p>
            <a:pPr lvl="1"/>
            <a:r>
              <a:rPr lang="en-US" altLang="zh-TW" sz="2400">
                <a:solidFill>
                  <a:srgbClr val="000000"/>
                </a:solidFill>
                <a:ea typeface="PMingLiU" pitchFamily="18" charset="-120"/>
              </a:rPr>
              <a:t>	        Disagree (-2)</a:t>
            </a:r>
            <a:endParaRPr lang="en-US" sz="2400">
              <a:solidFill>
                <a:srgbClr val="000000"/>
              </a:solidFill>
            </a:endParaRPr>
          </a:p>
          <a:p>
            <a:pPr>
              <a:lnSpc>
                <a:spcPct val="220000"/>
              </a:lnSpc>
              <a:buFont typeface="Symbol" pitchFamily="18" charset="2"/>
              <a:buChar char="·"/>
            </a:pPr>
            <a:endParaRPr lang="en-US" sz="2400">
              <a:solidFill>
                <a:srgbClr val="000000"/>
              </a:solidFill>
            </a:endParaRPr>
          </a:p>
        </p:txBody>
      </p:sp>
      <p:sp>
        <p:nvSpPr>
          <p:cNvPr id="73732" name="Rectangle 50"/>
          <p:cNvSpPr>
            <a:spLocks noChangeArrowheads="1"/>
          </p:cNvSpPr>
          <p:nvPr/>
        </p:nvSpPr>
        <p:spPr bwMode="auto">
          <a:xfrm>
            <a:off x="2668588" y="3459163"/>
            <a:ext cx="476250" cy="366712"/>
          </a:xfrm>
          <a:prstGeom prst="rect">
            <a:avLst/>
          </a:prstGeom>
          <a:noFill/>
          <a:ln w="9525">
            <a:noFill/>
            <a:miter lim="800000"/>
            <a:headEnd/>
            <a:tailEnd/>
          </a:ln>
        </p:spPr>
        <p:txBody>
          <a:bodyPr wrap="none" anchor="ctr">
            <a:spAutoFit/>
          </a:bodyPr>
          <a:lstStyle/>
          <a:p>
            <a:pPr eaLnBrk="0" hangingPunct="0"/>
            <a:r>
              <a:rPr lang="en-US" sz="1800" b="1">
                <a:solidFill>
                  <a:srgbClr val="FF0000"/>
                </a:solidFill>
                <a:latin typeface="Arial" charset="0"/>
                <a:sym typeface="Webdings" pitchFamily="18" charset="2"/>
              </a:rPr>
              <a:t></a:t>
            </a:r>
            <a:r>
              <a:rPr lang="en-US" sz="1800">
                <a:latin typeface="Arial" charset="0"/>
              </a:rPr>
              <a:t> </a:t>
            </a: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6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626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26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626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626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26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5"/>
          <p:cNvSpPr>
            <a:spLocks noGrp="1" noChangeArrowheads="1"/>
          </p:cNvSpPr>
          <p:nvPr>
            <p:ph type="title" idx="4294967295"/>
          </p:nvPr>
        </p:nvSpPr>
        <p:spPr>
          <a:xfrm>
            <a:off x="411163" y="0"/>
            <a:ext cx="8229600" cy="876300"/>
          </a:xfrm>
        </p:spPr>
        <p:txBody>
          <a:bodyPr/>
          <a:lstStyle/>
          <a:p>
            <a:pPr eaLnBrk="1" hangingPunct="1"/>
            <a:r>
              <a:rPr lang="en-US" altLang="ko-KR" sz="4000" b="1" smtClean="0">
                <a:ea typeface="굴림" pitchFamily="34" charset="-127"/>
              </a:rPr>
              <a:t>VAR models effects across turns</a:t>
            </a:r>
            <a:endParaRPr lang="en-US" sz="4000" b="1" smtClean="0"/>
          </a:p>
        </p:txBody>
      </p:sp>
      <p:graphicFrame>
        <p:nvGraphicFramePr>
          <p:cNvPr id="49222" name="Group 70"/>
          <p:cNvGraphicFramePr>
            <a:graphicFrameLocks noGrp="1"/>
          </p:cNvGraphicFramePr>
          <p:nvPr/>
        </p:nvGraphicFramePr>
        <p:xfrm>
          <a:off x="44450" y="831850"/>
          <a:ext cx="9079230" cy="4799966"/>
        </p:xfrm>
        <a:graphic>
          <a:graphicData uri="http://schemas.openxmlformats.org/drawingml/2006/table">
            <a:tbl>
              <a:tblPr/>
              <a:tblGrid>
                <a:gridCol w="841375"/>
                <a:gridCol w="3357563"/>
                <a:gridCol w="1395412"/>
                <a:gridCol w="1266825"/>
                <a:gridCol w="209550"/>
                <a:gridCol w="1800225"/>
                <a:gridCol w="208280"/>
              </a:tblGrid>
              <a:tr h="442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ID</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Action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Justify</a:t>
                      </a: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Disagree</a:t>
                      </a: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Disagree (-1)</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Fay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Do ten times eighteen.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rPr>
                        <a:t>0</a:t>
                      </a: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t>
                      </a: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Ten times eighteen</a:t>
                      </a:r>
                      <a:r>
                        <a:rPr kumimoji="0" lang="en-US" sz="1800" b="0" i="0" u="none" strike="noStrike" cap="none" normalizeH="0" baseline="0" smtClean="0">
                          <a:ln>
                            <a:noFill/>
                          </a:ln>
                          <a:solidFill>
                            <a:schemeClr val="tx1"/>
                          </a:solidFill>
                          <a:effectLst/>
                          <a:latin typeface="Arial" charset="0"/>
                          <a:ea typeface="BatangChe" pitchFamily="49" charset="-127"/>
                          <a:cs typeface="Times New Roman" pitchFamily="18" charset="0"/>
                        </a:rPr>
                        <a:t> </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is</a:t>
                      </a: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5016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Eva</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Twenty-eight.</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5048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Jay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Wrong. A hundred eighty dollars.</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657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Ben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If we multiply by ten cents, don</a:t>
                      </a: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 we get a hundred and eighty cents?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a:noFill/>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Fay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Yep.</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sym typeface="Symbol" pitchFamily="18" charset="2"/>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9223" name="Text Box 71" descr="Parchment"/>
          <p:cNvSpPr txBox="1">
            <a:spLocks noChangeArrowheads="1"/>
          </p:cNvSpPr>
          <p:nvPr/>
        </p:nvSpPr>
        <p:spPr bwMode="auto">
          <a:xfrm>
            <a:off x="6945313" y="820738"/>
            <a:ext cx="2198687" cy="4838700"/>
          </a:xfrm>
          <a:prstGeom prst="rect">
            <a:avLst/>
          </a:prstGeom>
          <a:blipFill dpi="0" rotWithShape="1">
            <a:blip r:embed="rId4"/>
            <a:srcRect/>
            <a:tile tx="0" ty="0" sx="100000" sy="100000" flip="none" algn="tl"/>
          </a:blipFill>
          <a:ln w="9525">
            <a:noFill/>
            <a:miter lim="800000"/>
            <a:headEnd/>
            <a:tailEnd/>
          </a:ln>
        </p:spPr>
        <p:txBody>
          <a:bodyPr>
            <a:spAutoFit/>
          </a:bodyPr>
          <a:lstStyle/>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p:txBody>
      </p:sp>
    </p:spTree>
    <p:custDataLst>
      <p:tags r:id="rId1"/>
    </p:custDataLst>
  </p:cSld>
  <p:clrMapOvr>
    <a:masterClrMapping/>
  </p:clrMapOvr>
  <p:transition xmlns:p14="http://schemas.microsoft.com/office/powerpoint/2010/main" advTm="11509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49223"/>
                                        </p:tgtEl>
                                        <p:attrNameLst>
                                          <p:attrName>ppt_x</p:attrName>
                                        </p:attrNameLst>
                                      </p:cBhvr>
                                      <p:tavLst>
                                        <p:tav tm="0">
                                          <p:val>
                                            <p:strVal val="ppt_x"/>
                                          </p:val>
                                        </p:tav>
                                        <p:tav tm="100000">
                                          <p:val>
                                            <p:strVal val="1+ppt_w/2"/>
                                          </p:val>
                                        </p:tav>
                                      </p:tavLst>
                                    </p:anim>
                                    <p:anim calcmode="lin" valueType="num">
                                      <p:cBhvr additive="base">
                                        <p:cTn id="7" dur="500"/>
                                        <p:tgtEl>
                                          <p:spTgt spid="49223"/>
                                        </p:tgtEl>
                                        <p:attrNameLst>
                                          <p:attrName>ppt_y</p:attrName>
                                        </p:attrNameLst>
                                      </p:cBhvr>
                                      <p:tavLst>
                                        <p:tav tm="0">
                                          <p:val>
                                            <p:strVal val="ppt_y"/>
                                          </p:val>
                                        </p:tav>
                                        <p:tav tm="100000">
                                          <p:val>
                                            <p:strVal val="ppt_y"/>
                                          </p:val>
                                        </p:tav>
                                      </p:tavLst>
                                    </p:anim>
                                    <p:set>
                                      <p:cBhvr>
                                        <p:cTn id="8" dur="1" fill="hold">
                                          <p:stCondLst>
                                            <p:cond delay="499"/>
                                          </p:stCondLst>
                                        </p:cTn>
                                        <p:tgtEl>
                                          <p:spTgt spid="492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標題 1"/>
          <p:cNvSpPr>
            <a:spLocks noGrp="1"/>
          </p:cNvSpPr>
          <p:nvPr>
            <p:ph type="title" idx="4294967295"/>
          </p:nvPr>
        </p:nvSpPr>
        <p:spPr>
          <a:xfrm>
            <a:off x="457200" y="274638"/>
            <a:ext cx="8229600" cy="796925"/>
          </a:xfrm>
        </p:spPr>
        <p:txBody>
          <a:bodyPr/>
          <a:lstStyle/>
          <a:p>
            <a:pPr eaLnBrk="1" hangingPunct="1"/>
            <a:r>
              <a:rPr lang="en-US" sz="4000" b="1" smtClean="0">
                <a:cs typeface="Times New Roman" pitchFamily="18" charset="0"/>
              </a:rPr>
              <a:t>Statistical Discourse Analysis</a:t>
            </a:r>
            <a:endParaRPr lang="zh-TW" altLang="en-US" sz="4000" b="1" smtClean="0">
              <a:ea typeface="PMingLiU" pitchFamily="18" charset="-120"/>
              <a:cs typeface="Times New Roman" pitchFamily="18" charset="0"/>
            </a:endParaRPr>
          </a:p>
        </p:txBody>
      </p:sp>
      <p:sp>
        <p:nvSpPr>
          <p:cNvPr id="88067" name="Text Box 3"/>
          <p:cNvSpPr txBox="1">
            <a:spLocks noChangeArrowheads="1"/>
          </p:cNvSpPr>
          <p:nvPr/>
        </p:nvSpPr>
        <p:spPr bwMode="auto">
          <a:xfrm>
            <a:off x="161925" y="1231900"/>
            <a:ext cx="4146550" cy="3414713"/>
          </a:xfrm>
          <a:prstGeom prst="rect">
            <a:avLst/>
          </a:prstGeom>
          <a:noFill/>
          <a:ln w="9525">
            <a:noFill/>
            <a:miter lim="800000"/>
            <a:headEnd/>
            <a:tailEnd/>
          </a:ln>
        </p:spPr>
        <p:txBody>
          <a:bodyPr>
            <a:spAutoFit/>
          </a:bodyPr>
          <a:lstStyle/>
          <a:p>
            <a:r>
              <a:rPr lang="en-US" sz="2400" b="1">
                <a:solidFill>
                  <a:srgbClr val="FF0000"/>
                </a:solidFill>
                <a:sym typeface="Symbol" pitchFamily="18" charset="2"/>
              </a:rPr>
              <a:t>Data Difficulties</a:t>
            </a:r>
          </a:p>
          <a:p>
            <a:endParaRPr lang="en-US" sz="2400" b="1">
              <a:solidFill>
                <a:srgbClr val="000000"/>
              </a:solidFill>
              <a:sym typeface="Symbol" pitchFamily="18" charset="2"/>
            </a:endParaRPr>
          </a:p>
          <a:p>
            <a:r>
              <a:rPr lang="en-US" sz="2400">
                <a:solidFill>
                  <a:srgbClr val="000000"/>
                </a:solidFill>
                <a:sym typeface="Symbol" pitchFamily="18" charset="2"/>
              </a:rPr>
              <a:t></a:t>
            </a:r>
            <a:r>
              <a:rPr lang="en-US" sz="2400">
                <a:solidFill>
                  <a:srgbClr val="000000"/>
                </a:solidFill>
              </a:rPr>
              <a:t> Missing data </a:t>
            </a:r>
            <a:r>
              <a:rPr lang="en-US" altLang="ko-KR" sz="2400">
                <a:ea typeface="굴림" pitchFamily="34" charset="-127"/>
              </a:rPr>
              <a:t>(101</a:t>
            </a:r>
            <a:r>
              <a:rPr lang="en-US" altLang="ko-KR" sz="2400">
                <a:solidFill>
                  <a:srgbClr val="FF0000"/>
                </a:solidFill>
                <a:ea typeface="굴림" pitchFamily="34" charset="-127"/>
              </a:rPr>
              <a:t>?</a:t>
            </a:r>
            <a:r>
              <a:rPr lang="en-US" altLang="ko-KR" sz="2400">
                <a:ea typeface="굴림" pitchFamily="34" charset="-127"/>
              </a:rPr>
              <a:t>001</a:t>
            </a:r>
            <a:r>
              <a:rPr lang="en-US" altLang="ko-KR" sz="2400">
                <a:solidFill>
                  <a:srgbClr val="FF0000"/>
                </a:solidFill>
                <a:ea typeface="굴림" pitchFamily="34" charset="-127"/>
              </a:rPr>
              <a:t>?</a:t>
            </a:r>
            <a:r>
              <a:rPr lang="en-US" altLang="ko-KR" sz="2400">
                <a:ea typeface="굴림" pitchFamily="34" charset="-127"/>
              </a:rPr>
              <a:t>10)</a:t>
            </a:r>
            <a:endParaRPr lang="en-US" sz="2400">
              <a:solidFill>
                <a:srgbClr val="000000"/>
              </a:solidFill>
            </a:endParaRPr>
          </a:p>
          <a:p>
            <a:pPr>
              <a:lnSpc>
                <a:spcPct val="110000"/>
              </a:lnSpc>
              <a:buFont typeface="Arial" charset="0"/>
              <a:buNone/>
            </a:pPr>
            <a:endParaRPr lang="en-US" sz="2400">
              <a:solidFill>
                <a:srgbClr val="000000"/>
              </a:solidFill>
              <a:sym typeface="Symbol" pitchFamily="18" charset="2"/>
            </a:endParaRPr>
          </a:p>
          <a:p>
            <a:pPr>
              <a:lnSpc>
                <a:spcPct val="110000"/>
              </a:lnSpc>
              <a:buFont typeface="Arial" charset="0"/>
              <a:buNone/>
            </a:pPr>
            <a:endParaRPr lang="en-US" sz="2400">
              <a:solidFill>
                <a:srgbClr val="000000"/>
              </a:solidFill>
              <a:sym typeface="Symbol" pitchFamily="18" charset="2"/>
            </a:endParaRPr>
          </a:p>
          <a:p>
            <a:pPr>
              <a:lnSpc>
                <a:spcPct val="110000"/>
              </a:lnSpc>
              <a:buFont typeface="Arial" charset="0"/>
              <a:buNone/>
            </a:pPr>
            <a:r>
              <a:rPr lang="en-US" sz="2400">
                <a:solidFill>
                  <a:srgbClr val="000000"/>
                </a:solidFill>
                <a:sym typeface="Symbol" pitchFamily="18" charset="2"/>
              </a:rPr>
              <a:t></a:t>
            </a:r>
            <a:r>
              <a:rPr lang="en-US" sz="2400">
                <a:solidFill>
                  <a:srgbClr val="000000"/>
                </a:solidFill>
              </a:rPr>
              <a:t> Robustness</a:t>
            </a:r>
            <a:endParaRPr lang="zh-TW" altLang="en-US" sz="2400">
              <a:ea typeface="PMingLiU" pitchFamily="18" charset="-120"/>
            </a:endParaRPr>
          </a:p>
          <a:p>
            <a:pPr>
              <a:lnSpc>
                <a:spcPct val="280000"/>
              </a:lnSpc>
            </a:pPr>
            <a:endParaRPr lang="en-US" sz="2400">
              <a:solidFill>
                <a:srgbClr val="000000"/>
              </a:solidFill>
              <a:sym typeface="Wingdings 3" pitchFamily="18" charset="2"/>
            </a:endParaRPr>
          </a:p>
        </p:txBody>
      </p:sp>
      <p:sp>
        <p:nvSpPr>
          <p:cNvPr id="88068" name="Text Box 4"/>
          <p:cNvSpPr txBox="1">
            <a:spLocks noChangeArrowheads="1"/>
          </p:cNvSpPr>
          <p:nvPr/>
        </p:nvSpPr>
        <p:spPr bwMode="auto">
          <a:xfrm>
            <a:off x="4191000" y="1239838"/>
            <a:ext cx="4953000" cy="3597275"/>
          </a:xfrm>
          <a:prstGeom prst="rect">
            <a:avLst/>
          </a:prstGeom>
          <a:noFill/>
          <a:ln w="9525">
            <a:noFill/>
            <a:miter lim="800000"/>
            <a:headEnd/>
            <a:tailEnd/>
          </a:ln>
        </p:spPr>
        <p:txBody>
          <a:bodyPr>
            <a:spAutoFit/>
          </a:bodyPr>
          <a:lstStyle/>
          <a:p>
            <a:pPr>
              <a:spcBef>
                <a:spcPct val="50000"/>
              </a:spcBef>
            </a:pPr>
            <a:r>
              <a:rPr lang="en-US" sz="2400" b="1"/>
              <a:t>Strategies</a:t>
            </a:r>
          </a:p>
          <a:p>
            <a:endParaRPr lang="en-US" sz="2400">
              <a:solidFill>
                <a:srgbClr val="000000"/>
              </a:solidFill>
              <a:sym typeface="Symbol" pitchFamily="18" charset="2"/>
            </a:endParaRPr>
          </a:p>
          <a:p>
            <a:pPr>
              <a:buFont typeface="Symbol" pitchFamily="18" charset="2"/>
              <a:buChar char="·"/>
            </a:pPr>
            <a:r>
              <a:rPr lang="en-US" sz="2400">
                <a:solidFill>
                  <a:srgbClr val="000000"/>
                </a:solidFill>
              </a:rPr>
              <a:t> Markov Chain Monte Carlo </a:t>
            </a:r>
          </a:p>
          <a:p>
            <a:pPr>
              <a:lnSpc>
                <a:spcPct val="160000"/>
              </a:lnSpc>
              <a:buFont typeface="Symbol" pitchFamily="18" charset="2"/>
              <a:buNone/>
            </a:pPr>
            <a:r>
              <a:rPr lang="en-US" sz="2400">
                <a:solidFill>
                  <a:srgbClr val="000000"/>
                </a:solidFill>
              </a:rPr>
              <a:t>	multiple imputation  </a:t>
            </a:r>
            <a:endParaRPr lang="zh-TW" altLang="en-US" sz="2400">
              <a:solidFill>
                <a:srgbClr val="000000"/>
              </a:solidFill>
              <a:ea typeface="PMingLiU" pitchFamily="18" charset="-120"/>
            </a:endParaRPr>
          </a:p>
          <a:p>
            <a:pPr>
              <a:lnSpc>
                <a:spcPct val="180000"/>
              </a:lnSpc>
              <a:buFont typeface="Symbol" pitchFamily="18" charset="2"/>
              <a:buChar char="·"/>
            </a:pPr>
            <a:r>
              <a:rPr lang="en-US" sz="2400">
                <a:solidFill>
                  <a:srgbClr val="000000"/>
                </a:solidFill>
              </a:rPr>
              <a:t> Separate outcome models </a:t>
            </a:r>
          </a:p>
          <a:p>
            <a:pPr>
              <a:lnSpc>
                <a:spcPct val="160000"/>
              </a:lnSpc>
              <a:buFont typeface="Symbol" pitchFamily="18" charset="2"/>
              <a:buChar char="·"/>
            </a:pPr>
            <a:r>
              <a:rPr lang="en-US" sz="2400">
                <a:solidFill>
                  <a:srgbClr val="000000"/>
                </a:solidFill>
              </a:rPr>
              <a:t> Use data subsets </a:t>
            </a:r>
          </a:p>
          <a:p>
            <a:pPr>
              <a:lnSpc>
                <a:spcPct val="160000"/>
              </a:lnSpc>
              <a:buFont typeface="Symbol" pitchFamily="18" charset="2"/>
              <a:buChar char="·"/>
            </a:pPr>
            <a:r>
              <a:rPr lang="en-US" sz="2400">
                <a:solidFill>
                  <a:srgbClr val="000000"/>
                </a:solidFill>
              </a:rPr>
              <a:t> Use unimputed data</a:t>
            </a: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6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06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806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06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6771" name="Rectangle 3" descr="Parchment"/>
          <p:cNvSpPr>
            <a:spLocks noGrp="1" noChangeArrowheads="1"/>
          </p:cNvSpPr>
          <p:nvPr>
            <p:ph type="body" sz="half" idx="1"/>
          </p:nvPr>
        </p:nvSpPr>
        <p:spPr>
          <a:xfrm>
            <a:off x="542925" y="1255713"/>
            <a:ext cx="8385175" cy="5602287"/>
          </a:xfrm>
        </p:spPr>
        <p:txBody>
          <a:bodyPr/>
          <a:lstStyle/>
          <a:p>
            <a:pPr eaLnBrk="1" hangingPunct="1">
              <a:spcBef>
                <a:spcPct val="50000"/>
              </a:spcBef>
            </a:pPr>
            <a:r>
              <a:rPr lang="en-US" altLang="ko-KR" smtClean="0">
                <a:latin typeface="Times New Roman" pitchFamily="18" charset="0"/>
                <a:ea typeface="굴림" pitchFamily="34" charset="-127"/>
                <a:cs typeface="Times New Roman" pitchFamily="18" charset="0"/>
              </a:rPr>
              <a:t>Difficult problem for students learning algebra</a:t>
            </a:r>
          </a:p>
          <a:p>
            <a:pPr eaLnBrk="1" hangingPunct="1">
              <a:spcBef>
                <a:spcPct val="50000"/>
              </a:spcBef>
            </a:pPr>
            <a:r>
              <a:rPr lang="en-US" altLang="ko-KR" smtClean="0">
                <a:latin typeface="Times New Roman" pitchFamily="18" charset="0"/>
                <a:ea typeface="굴림" pitchFamily="34" charset="-127"/>
                <a:cs typeface="Times New Roman" pitchFamily="18" charset="0"/>
              </a:rPr>
              <a:t>To solve this problem, novice students create </a:t>
            </a:r>
            <a:r>
              <a:rPr lang="en-US" altLang="ko-KR" u="sng" smtClean="0">
                <a:latin typeface="Times New Roman" pitchFamily="18" charset="0"/>
                <a:ea typeface="굴림" pitchFamily="34" charset="-127"/>
                <a:cs typeface="Times New Roman" pitchFamily="18" charset="0"/>
              </a:rPr>
              <a:t>new ideas</a:t>
            </a:r>
            <a:r>
              <a:rPr lang="en-US" altLang="ko-KR" b="1" smtClean="0">
                <a:latin typeface="Times New Roman" pitchFamily="18" charset="0"/>
                <a:ea typeface="굴림" pitchFamily="34" charset="-127"/>
                <a:cs typeface="Times New Roman" pitchFamily="18" charset="0"/>
              </a:rPr>
              <a:t> </a:t>
            </a:r>
            <a:r>
              <a:rPr lang="en-US" altLang="ko-KR" smtClean="0">
                <a:latin typeface="Times New Roman" pitchFamily="18" charset="0"/>
                <a:ea typeface="굴림" pitchFamily="34" charset="-127"/>
                <a:cs typeface="Times New Roman" pitchFamily="18" charset="0"/>
              </a:rPr>
              <a:t>and</a:t>
            </a:r>
            <a:r>
              <a:rPr lang="en-US" altLang="ko-KR" b="1" smtClean="0">
                <a:latin typeface="Times New Roman" pitchFamily="18" charset="0"/>
                <a:ea typeface="굴림" pitchFamily="34" charset="-127"/>
                <a:cs typeface="Times New Roman" pitchFamily="18" charset="0"/>
              </a:rPr>
              <a:t> </a:t>
            </a:r>
            <a:r>
              <a:rPr lang="en-US" altLang="ko-KR" smtClean="0">
                <a:latin typeface="Times New Roman" pitchFamily="18" charset="0"/>
                <a:ea typeface="굴림" pitchFamily="34" charset="-127"/>
                <a:cs typeface="Times New Roman" pitchFamily="18" charset="0"/>
              </a:rPr>
              <a:t>check/</a:t>
            </a:r>
            <a:r>
              <a:rPr lang="en-US" altLang="ko-KR" u="sng" smtClean="0">
                <a:latin typeface="Times New Roman" pitchFamily="18" charset="0"/>
                <a:ea typeface="굴림" pitchFamily="34" charset="-127"/>
                <a:cs typeface="Times New Roman" pitchFamily="18" charset="0"/>
              </a:rPr>
              <a:t>justify</a:t>
            </a:r>
            <a:r>
              <a:rPr lang="en-US" altLang="ko-KR" smtClean="0">
                <a:latin typeface="Times New Roman" pitchFamily="18" charset="0"/>
                <a:ea typeface="굴림" pitchFamily="34" charset="-127"/>
                <a:cs typeface="Times New Roman" pitchFamily="18" charset="0"/>
              </a:rPr>
              <a:t> their utility      (</a:t>
            </a:r>
            <a:r>
              <a:rPr lang="en-US" altLang="ko-KR" i="1" smtClean="0">
                <a:latin typeface="Times New Roman" pitchFamily="18" charset="0"/>
                <a:ea typeface="굴림" pitchFamily="34" charset="-127"/>
                <a:cs typeface="Times New Roman" pitchFamily="18" charset="0"/>
              </a:rPr>
              <a:t>micro-creativity processes</a:t>
            </a:r>
            <a:r>
              <a:rPr lang="en-US" altLang="ko-KR" smtClean="0">
                <a:latin typeface="Times New Roman" pitchFamily="18" charset="0"/>
                <a:ea typeface="굴림" pitchFamily="34" charset="-127"/>
                <a:cs typeface="Times New Roman" pitchFamily="18" charset="0"/>
              </a:rPr>
              <a:t>).</a:t>
            </a:r>
          </a:p>
          <a:p>
            <a:pPr eaLnBrk="1" hangingPunct="1">
              <a:spcBef>
                <a:spcPct val="50000"/>
              </a:spcBef>
            </a:pPr>
            <a:r>
              <a:rPr lang="en-US" altLang="ko-KR" smtClean="0">
                <a:latin typeface="Times New Roman" pitchFamily="18" charset="0"/>
                <a:ea typeface="굴림" pitchFamily="34" charset="-127"/>
                <a:cs typeface="Times New Roman" pitchFamily="18" charset="0"/>
              </a:rPr>
              <a:t>More micro-creativity processes</a:t>
            </a:r>
          </a:p>
          <a:p>
            <a:pPr eaLnBrk="1" hangingPunct="1">
              <a:spcBef>
                <a:spcPct val="50000"/>
              </a:spcBef>
              <a:buFontTx/>
              <a:buNone/>
            </a:pPr>
            <a:r>
              <a:rPr lang="en-US" altLang="ko-KR" smtClean="0">
                <a:latin typeface="Times New Roman" pitchFamily="18" charset="0"/>
                <a:ea typeface="굴림" pitchFamily="34" charset="-127"/>
                <a:cs typeface="Times New Roman" pitchFamily="18" charset="0"/>
              </a:rPr>
              <a:t>		 </a:t>
            </a:r>
            <a:r>
              <a:rPr lang="en-US" altLang="ko-KR" b="1" smtClean="0">
                <a:latin typeface="Times New Roman" pitchFamily="18" charset="0"/>
                <a:ea typeface="굴림" pitchFamily="34" charset="-127"/>
                <a:cs typeface="Times New Roman" pitchFamily="18" charset="0"/>
                <a:sym typeface="Symbol" pitchFamily="18" charset="2"/>
              </a:rPr>
              <a:t> </a:t>
            </a:r>
            <a:r>
              <a:rPr lang="en-US" altLang="ko-KR" smtClean="0">
                <a:latin typeface="Times New Roman" pitchFamily="18" charset="0"/>
                <a:ea typeface="굴림" pitchFamily="34" charset="-127"/>
                <a:cs typeface="Times New Roman" pitchFamily="18" charset="0"/>
              </a:rPr>
              <a:t>Solve problem</a:t>
            </a:r>
          </a:p>
          <a:p>
            <a:pPr eaLnBrk="1" hangingPunct="1">
              <a:spcBef>
                <a:spcPct val="50000"/>
              </a:spcBef>
            </a:pPr>
            <a:r>
              <a:rPr lang="en-US" altLang="ko-KR" smtClean="0">
                <a:latin typeface="Times New Roman" pitchFamily="18" charset="0"/>
                <a:ea typeface="굴림" pitchFamily="34" charset="-127"/>
                <a:cs typeface="Times New Roman" pitchFamily="18" charset="0"/>
              </a:rPr>
              <a:t>What group </a:t>
            </a:r>
            <a:r>
              <a:rPr lang="en-US" altLang="ko-KR" smtClean="0">
                <a:latin typeface="Times New Roman" pitchFamily="18" charset="0"/>
                <a:ea typeface="굴림" pitchFamily="34" charset="-127"/>
                <a:cs typeface="Times New Roman" pitchFamily="18" charset="0"/>
                <a:sym typeface="Symbol" pitchFamily="18" charset="2"/>
              </a:rPr>
              <a:t>processes </a:t>
            </a:r>
          </a:p>
          <a:p>
            <a:pPr eaLnBrk="1" hangingPunct="1">
              <a:spcBef>
                <a:spcPct val="50000"/>
              </a:spcBef>
              <a:buFontTx/>
              <a:buNone/>
            </a:pPr>
            <a:r>
              <a:rPr lang="en-US" altLang="ko-KR" smtClean="0">
                <a:latin typeface="Times New Roman" pitchFamily="18" charset="0"/>
                <a:ea typeface="굴림" pitchFamily="34" charset="-127"/>
                <a:cs typeface="Times New Roman" pitchFamily="18" charset="0"/>
                <a:sym typeface="Symbol" pitchFamily="18" charset="2"/>
              </a:rPr>
              <a:t>		 mic</a:t>
            </a:r>
            <a:r>
              <a:rPr lang="en-US" altLang="ko-KR" smtClean="0">
                <a:latin typeface="Times New Roman" pitchFamily="18" charset="0"/>
                <a:ea typeface="굴림" pitchFamily="34" charset="-127"/>
                <a:cs typeface="Times New Roman" pitchFamily="18" charset="0"/>
              </a:rPr>
              <a:t>ro-creativity processes?</a:t>
            </a:r>
          </a:p>
        </p:txBody>
      </p:sp>
      <p:sp>
        <p:nvSpPr>
          <p:cNvPr id="22530" name="Rectangle 2"/>
          <p:cNvSpPr>
            <a:spLocks noGrp="1" noChangeArrowheads="1"/>
          </p:cNvSpPr>
          <p:nvPr>
            <p:ph type="title"/>
          </p:nvPr>
        </p:nvSpPr>
        <p:spPr>
          <a:xfrm>
            <a:off x="188913" y="376238"/>
            <a:ext cx="8678862" cy="882650"/>
          </a:xfrm>
        </p:spPr>
        <p:txBody>
          <a:bodyPr/>
          <a:lstStyle/>
          <a:p>
            <a:pPr eaLnBrk="1" hangingPunct="1"/>
            <a:r>
              <a:rPr lang="en-US" altLang="ko-KR" sz="3600" b="1" smtClean="0">
                <a:ea typeface="굴림" pitchFamily="34" charset="-127"/>
              </a:rPr>
              <a:t>Solving problems &amp; Micro-creativity</a:t>
            </a:r>
            <a:endParaRPr lang="en-US" altLang="zh-TW" sz="3600" b="1" smtClean="0">
              <a:ea typeface="굴림" pitchFamily="34" charset="-127"/>
            </a:endParaRPr>
          </a:p>
        </p:txBody>
      </p:sp>
      <p:pic>
        <p:nvPicPr>
          <p:cNvPr id="22531" name="Picture 17" descr="text_messaging.jpg"/>
          <p:cNvPicPr>
            <a:picLocks noChangeAspect="1" noChangeArrowheads="1"/>
          </p:cNvPicPr>
          <p:nvPr/>
        </p:nvPicPr>
        <p:blipFill>
          <a:blip r:embed="rId4"/>
          <a:srcRect/>
          <a:stretch>
            <a:fillRect/>
          </a:stretch>
        </p:blipFill>
        <p:spPr bwMode="auto">
          <a:xfrm>
            <a:off x="8004175" y="5334000"/>
            <a:ext cx="1139825" cy="1524000"/>
          </a:xfrm>
          <a:prstGeom prst="rect">
            <a:avLst/>
          </a:prstGeom>
          <a:noFill/>
          <a:ln w="9525">
            <a:noFill/>
            <a:miter lim="800000"/>
            <a:headEnd/>
            <a:tailEnd/>
          </a:ln>
        </p:spPr>
      </p:pic>
      <p:pic>
        <p:nvPicPr>
          <p:cNvPr id="22532" name="Picture 19"/>
          <p:cNvPicPr>
            <a:picLocks noChangeAspect="1" noChangeArrowheads="1"/>
          </p:cNvPicPr>
          <p:nvPr/>
        </p:nvPicPr>
        <p:blipFill>
          <a:blip r:embed="rId5"/>
          <a:srcRect/>
          <a:stretch>
            <a:fillRect/>
          </a:stretch>
        </p:blipFill>
        <p:spPr bwMode="auto">
          <a:xfrm>
            <a:off x="8370888" y="0"/>
            <a:ext cx="773112" cy="712788"/>
          </a:xfrm>
          <a:prstGeom prst="rect">
            <a:avLst/>
          </a:prstGeom>
          <a:solidFill>
            <a:schemeClr val="bg1">
              <a:alpha val="0"/>
            </a:schemeClr>
          </a:solidFill>
          <a:ln w="9525">
            <a:noFill/>
            <a:miter lim="800000"/>
            <a:headEnd/>
            <a:tailEnd/>
          </a:ln>
        </p:spPr>
      </p:pic>
    </p:spTree>
    <p:custDataLst>
      <p:tags r:id="rId1"/>
    </p:custDataLst>
  </p:cSld>
  <p:clrMapOvr>
    <a:masterClrMapping/>
  </p:clrMapOvr>
  <p:transition xmlns:p14="http://schemas.microsoft.com/office/powerpoint/2010/main" advTm="4253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7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67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677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idx="4294967295"/>
          </p:nvPr>
        </p:nvSpPr>
        <p:spPr/>
        <p:txBody>
          <a:bodyPr/>
          <a:lstStyle/>
          <a:p>
            <a:r>
              <a:rPr lang="en-US" b="1" smtClean="0"/>
              <a:t>Results: Breakpoints </a:t>
            </a:r>
          </a:p>
        </p:txBody>
      </p:sp>
      <p:sp>
        <p:nvSpPr>
          <p:cNvPr id="79874" name="Rectangle 3" descr="Parchment"/>
          <p:cNvSpPr>
            <a:spLocks noGrp="1" noChangeArrowheads="1"/>
          </p:cNvSpPr>
          <p:nvPr>
            <p:ph type="body" idx="4294967295"/>
          </p:nvPr>
        </p:nvSpPr>
        <p:spPr>
          <a:xfrm>
            <a:off x="457200" y="1600200"/>
            <a:ext cx="8542338" cy="4525963"/>
          </a:xfrm>
        </p:spPr>
        <p:txBody>
          <a:bodyPr/>
          <a:lstStyle/>
          <a:p>
            <a:pPr>
              <a:lnSpc>
                <a:spcPct val="90000"/>
              </a:lnSpc>
            </a:pPr>
            <a:r>
              <a:rPr lang="en-US" smtClean="0">
                <a:latin typeface="Times New Roman" pitchFamily="18" charset="0"/>
              </a:rPr>
              <a:t>2.65 new idea breakpoints per group</a:t>
            </a:r>
          </a:p>
          <a:p>
            <a:pPr>
              <a:lnSpc>
                <a:spcPct val="90000"/>
              </a:lnSpc>
              <a:buFontTx/>
              <a:buNone/>
            </a:pPr>
            <a:r>
              <a:rPr lang="en-US" smtClean="0">
                <a:latin typeface="Times New Roman" pitchFamily="18" charset="0"/>
              </a:rPr>
              <a:t>		3.65 time periods per group (min=1; max =6)</a:t>
            </a:r>
          </a:p>
          <a:p>
            <a:pPr>
              <a:lnSpc>
                <a:spcPct val="90000"/>
              </a:lnSpc>
              <a:buFontTx/>
              <a:buNone/>
            </a:pPr>
            <a:endParaRPr lang="en-US" smtClean="0">
              <a:latin typeface="Times New Roman" pitchFamily="18" charset="0"/>
            </a:endParaRPr>
          </a:p>
          <a:p>
            <a:pPr>
              <a:lnSpc>
                <a:spcPct val="90000"/>
              </a:lnSpc>
            </a:pPr>
            <a:r>
              <a:rPr lang="en-US" smtClean="0">
                <a:latin typeface="Times New Roman" pitchFamily="18" charset="0"/>
              </a:rPr>
              <a:t>2.05 justification breakpoints per group</a:t>
            </a:r>
          </a:p>
          <a:p>
            <a:pPr>
              <a:lnSpc>
                <a:spcPct val="90000"/>
              </a:lnSpc>
              <a:buFontTx/>
              <a:buNone/>
            </a:pPr>
            <a:r>
              <a:rPr lang="en-US" smtClean="0">
                <a:latin typeface="Times New Roman" pitchFamily="18" charset="0"/>
              </a:rPr>
              <a:t>		3.05 time periods per group (min=1; max =6)</a:t>
            </a:r>
          </a:p>
          <a:p>
            <a:pPr>
              <a:lnSpc>
                <a:spcPct val="90000"/>
              </a:lnSpc>
              <a:buFontTx/>
              <a:buNone/>
            </a:pPr>
            <a:endParaRPr lang="en-US" smtClean="0">
              <a:latin typeface="Times New Roman" pitchFamily="18" charset="0"/>
            </a:endParaRPr>
          </a:p>
          <a:p>
            <a:pPr>
              <a:lnSpc>
                <a:spcPct val="90000"/>
              </a:lnSpc>
            </a:pPr>
            <a:r>
              <a:rPr lang="en-US" smtClean="0">
                <a:latin typeface="Times New Roman" pitchFamily="18" charset="0"/>
              </a:rPr>
              <a:t>Number of breakpoints did not differ across groups that solved vs. did not solve the problem</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b="1" smtClean="0"/>
              <a:t>3 Types of Breakpoints</a:t>
            </a:r>
          </a:p>
        </p:txBody>
      </p:sp>
      <p:sp>
        <p:nvSpPr>
          <p:cNvPr id="81922" name="Rectangle 3" descr="Parchment"/>
          <p:cNvSpPr>
            <a:spLocks noGrp="1" noChangeArrowheads="1"/>
          </p:cNvSpPr>
          <p:nvPr>
            <p:ph type="body" idx="1"/>
          </p:nvPr>
        </p:nvSpPr>
        <p:spPr>
          <a:xfrm>
            <a:off x="457200" y="1320800"/>
            <a:ext cx="8229600" cy="4805363"/>
          </a:xfrm>
        </p:spPr>
        <p:txBody>
          <a:bodyPr/>
          <a:lstStyle/>
          <a:p>
            <a:pPr eaLnBrk="1" hangingPunct="1"/>
            <a:r>
              <a:rPr lang="en-US" smtClean="0">
                <a:latin typeface="Times New Roman" pitchFamily="18" charset="0"/>
              </a:rPr>
              <a:t>Creativity process generators</a:t>
            </a:r>
          </a:p>
          <a:p>
            <a:pPr lvl="1" eaLnBrk="1" hangingPunct="1"/>
            <a:r>
              <a:rPr lang="en-US" smtClean="0">
                <a:latin typeface="Times New Roman" pitchFamily="18" charset="0"/>
              </a:rPr>
              <a:t>Sharply increase new ideas or justifications</a:t>
            </a:r>
          </a:p>
          <a:p>
            <a:pPr lvl="1" eaLnBrk="1" hangingPunct="1"/>
            <a:endParaRPr lang="en-US" smtClean="0">
              <a:latin typeface="Times New Roman" pitchFamily="18" charset="0"/>
            </a:endParaRPr>
          </a:p>
          <a:p>
            <a:pPr eaLnBrk="1" hangingPunct="1"/>
            <a:r>
              <a:rPr lang="en-US" smtClean="0">
                <a:latin typeface="Times New Roman" pitchFamily="18" charset="0"/>
              </a:rPr>
              <a:t>Creativity process dampeners</a:t>
            </a:r>
          </a:p>
          <a:p>
            <a:pPr lvl="1" eaLnBrk="1" hangingPunct="1"/>
            <a:r>
              <a:rPr lang="en-US" smtClean="0">
                <a:latin typeface="Times New Roman" pitchFamily="18" charset="0"/>
              </a:rPr>
              <a:t>Sharply decrease new ideas or justifications</a:t>
            </a:r>
          </a:p>
          <a:p>
            <a:pPr lvl="1" eaLnBrk="1" hangingPunct="1"/>
            <a:endParaRPr lang="en-US" smtClean="0">
              <a:latin typeface="Times New Roman" pitchFamily="18" charset="0"/>
            </a:endParaRPr>
          </a:p>
          <a:p>
            <a:pPr eaLnBrk="1" hangingPunct="1"/>
            <a:r>
              <a:rPr lang="en-US" smtClean="0">
                <a:latin typeface="Times New Roman" pitchFamily="18" charset="0"/>
              </a:rPr>
              <a:t>On-task </a:t>
            </a:r>
            <a:r>
              <a:rPr lang="en-US" altLang="ko-KR" smtClean="0">
                <a:latin typeface="Times New Roman" pitchFamily="18" charset="0"/>
                <a:ea typeface="굴림" pitchFamily="34" charset="-127"/>
                <a:sym typeface="Symbol" pitchFamily="18" charset="2"/>
              </a:rPr>
              <a:t></a:t>
            </a:r>
            <a:r>
              <a:rPr lang="en-US" smtClean="0">
                <a:latin typeface="Times New Roman" pitchFamily="18" charset="0"/>
              </a:rPr>
              <a:t> Off-task transitions</a:t>
            </a:r>
          </a:p>
        </p:txBody>
      </p:sp>
    </p:spTree>
  </p:cSld>
  <p:clrMapOvr>
    <a:masterClrMapping/>
  </p:clrMapOvr>
  <p:transition xmlns:p14="http://schemas.microsoft.com/office/powerpoint/2010/main" advTm="18938"/>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b="1" smtClean="0"/>
              <a:t>Creativity generator</a:t>
            </a:r>
          </a:p>
        </p:txBody>
      </p:sp>
      <p:sp>
        <p:nvSpPr>
          <p:cNvPr id="44039" name="Rectangle 7"/>
          <p:cNvSpPr>
            <a:spLocks noChangeArrowheads="1"/>
          </p:cNvSpPr>
          <p:nvPr/>
        </p:nvSpPr>
        <p:spPr bwMode="auto">
          <a:xfrm>
            <a:off x="0" y="1265238"/>
            <a:ext cx="9105900" cy="5219700"/>
          </a:xfrm>
          <a:prstGeom prst="rect">
            <a:avLst/>
          </a:prstGeom>
          <a:noFill/>
          <a:ln w="9525">
            <a:noFill/>
            <a:miter lim="800000"/>
            <a:headEnd/>
            <a:tailEnd/>
          </a:ln>
        </p:spPr>
        <p:txBody>
          <a:bodyPr anchor="ctr">
            <a:spAutoFit/>
          </a:bodyPr>
          <a:lstStyle/>
          <a:p>
            <a:pPr indent="457200">
              <a:lnSpc>
                <a:spcPct val="120000"/>
              </a:lnSpc>
            </a:pPr>
            <a:r>
              <a:rPr lang="en-US" sz="2800"/>
              <a:t>Ana	How can they be equal?</a:t>
            </a:r>
          </a:p>
          <a:p>
            <a:pPr indent="457200">
              <a:lnSpc>
                <a:spcPct val="120000"/>
              </a:lnSpc>
            </a:pPr>
            <a:r>
              <a:rPr lang="en-US" sz="2800"/>
              <a:t>Bob	I don’t know </a:t>
            </a:r>
          </a:p>
          <a:p>
            <a:pPr indent="457200">
              <a:lnSpc>
                <a:spcPct val="120000"/>
              </a:lnSpc>
            </a:pPr>
            <a:r>
              <a:rPr lang="en-US" sz="2800"/>
              <a:t>Cate	Try another number?</a:t>
            </a:r>
          </a:p>
          <a:p>
            <a:pPr indent="457200">
              <a:lnSpc>
                <a:spcPct val="120000"/>
              </a:lnSpc>
            </a:pPr>
            <a:r>
              <a:rPr lang="en-US" sz="2800"/>
              <a:t>Dan	Which number?</a:t>
            </a:r>
          </a:p>
          <a:p>
            <a:pPr indent="457200">
              <a:lnSpc>
                <a:spcPct val="120000"/>
              </a:lnSpc>
            </a:pPr>
            <a:r>
              <a:rPr lang="en-US" sz="2800"/>
              <a:t>	[8 seconds of silence; each student looks at own paper] </a:t>
            </a:r>
          </a:p>
          <a:p>
            <a:pPr indent="457200">
              <a:lnSpc>
                <a:spcPct val="120000"/>
              </a:lnSpc>
            </a:pPr>
            <a:r>
              <a:rPr lang="en-US" sz="2800" b="1"/>
              <a:t>Cate</a:t>
            </a:r>
            <a:r>
              <a:rPr lang="en-US" sz="2800"/>
              <a:t>	</a:t>
            </a:r>
            <a:r>
              <a:rPr lang="en-US" sz="2800" b="1"/>
              <a:t>[looks at Ana’s paper] Yours is much closer. </a:t>
            </a:r>
          </a:p>
          <a:p>
            <a:pPr indent="457200">
              <a:lnSpc>
                <a:spcPct val="120000"/>
              </a:lnSpc>
            </a:pPr>
            <a:r>
              <a:rPr lang="en-US" sz="2800" b="1"/>
              <a:t>		So, try a number close to yours</a:t>
            </a:r>
          </a:p>
          <a:p>
            <a:pPr indent="457200">
              <a:lnSpc>
                <a:spcPct val="120000"/>
              </a:lnSpc>
            </a:pPr>
            <a:r>
              <a:rPr lang="en-US" sz="2800"/>
              <a:t>Dan	[looks at Ana’s paper] Mine’s even closer</a:t>
            </a:r>
          </a:p>
          <a:p>
            <a:pPr indent="457200">
              <a:lnSpc>
                <a:spcPct val="120000"/>
              </a:lnSpc>
            </a:pPr>
            <a:r>
              <a:rPr lang="en-US" sz="2800"/>
              <a:t>Ana	[looks at Dan’s paper] Oh! More messages get us </a:t>
            </a:r>
          </a:p>
          <a:p>
            <a:pPr indent="457200">
              <a:lnSpc>
                <a:spcPct val="120000"/>
              </a:lnSpc>
            </a:pPr>
            <a:r>
              <a:rPr lang="en-US" sz="2800"/>
              <a:t>		closer</a:t>
            </a:r>
          </a:p>
        </p:txBody>
      </p:sp>
    </p:spTree>
    <p:custDataLst>
      <p:tags r:id="rId1"/>
    </p:custDataLst>
  </p:cSld>
  <p:clrMapOvr>
    <a:masterClrMapping/>
  </p:clrMapOvr>
  <p:transition xmlns:p14="http://schemas.microsoft.com/office/powerpoint/2010/main" advTm="4754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9">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03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03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eaLnBrk="1" hangingPunct="1"/>
            <a:r>
              <a:rPr lang="en-US" b="1" smtClean="0"/>
              <a:t>Creativity dampener</a:t>
            </a:r>
          </a:p>
        </p:txBody>
      </p:sp>
      <p:sp>
        <p:nvSpPr>
          <p:cNvPr id="45063" name="Rectangle 7"/>
          <p:cNvSpPr>
            <a:spLocks noChangeArrowheads="1"/>
          </p:cNvSpPr>
          <p:nvPr/>
        </p:nvSpPr>
        <p:spPr bwMode="auto">
          <a:xfrm>
            <a:off x="577850" y="1196975"/>
            <a:ext cx="8108950" cy="5553075"/>
          </a:xfrm>
          <a:prstGeom prst="rect">
            <a:avLst/>
          </a:prstGeom>
          <a:noFill/>
          <a:ln w="9525">
            <a:noFill/>
            <a:miter lim="800000"/>
            <a:headEnd/>
            <a:tailEnd/>
          </a:ln>
        </p:spPr>
        <p:txBody>
          <a:bodyPr anchor="ctr">
            <a:spAutoFit/>
          </a:bodyPr>
          <a:lstStyle/>
          <a:p>
            <a:pPr>
              <a:lnSpc>
                <a:spcPct val="140000"/>
              </a:lnSpc>
            </a:pPr>
            <a:r>
              <a:rPr lang="en-US" sz="3200"/>
              <a:t>Kay	Let’s try a hundred.</a:t>
            </a:r>
          </a:p>
          <a:p>
            <a:pPr>
              <a:lnSpc>
                <a:spcPct val="140000"/>
              </a:lnSpc>
            </a:pPr>
            <a:r>
              <a:rPr lang="en-US" sz="3200"/>
              <a:t>Lee	Ok. That’s a thousand.</a:t>
            </a:r>
          </a:p>
          <a:p>
            <a:pPr>
              <a:lnSpc>
                <a:spcPct val="140000"/>
              </a:lnSpc>
            </a:pPr>
            <a:r>
              <a:rPr lang="en-US" sz="3200"/>
              <a:t>Tom	And that’s one, so nineteen.</a:t>
            </a:r>
          </a:p>
          <a:p>
            <a:pPr>
              <a:lnSpc>
                <a:spcPct val="140000"/>
              </a:lnSpc>
            </a:pPr>
            <a:r>
              <a:rPr lang="en-US" sz="3200"/>
              <a:t>Kay	That’s like over nine hundred away.</a:t>
            </a:r>
          </a:p>
          <a:p>
            <a:pPr>
              <a:lnSpc>
                <a:spcPct val="140000"/>
              </a:lnSpc>
            </a:pPr>
            <a:r>
              <a:rPr lang="en-US" sz="3200" b="1"/>
              <a:t>Jan	Maybe it’s one of those trick questions.</a:t>
            </a:r>
          </a:p>
          <a:p>
            <a:pPr>
              <a:lnSpc>
                <a:spcPct val="140000"/>
              </a:lnSpc>
            </a:pPr>
            <a:r>
              <a:rPr lang="en-US" sz="3200"/>
              <a:t>Tom	Yeah, like it can’t be done.</a:t>
            </a:r>
          </a:p>
          <a:p>
            <a:pPr>
              <a:lnSpc>
                <a:spcPct val="140000"/>
              </a:lnSpc>
            </a:pPr>
            <a:r>
              <a:rPr lang="en-US" sz="3200"/>
              <a:t>Kay	So, maybe there’s no answer.</a:t>
            </a:r>
          </a:p>
          <a:p>
            <a:pPr>
              <a:lnSpc>
                <a:spcPct val="140000"/>
              </a:lnSpc>
            </a:pPr>
            <a:r>
              <a:rPr lang="en-US" sz="3200"/>
              <a:t>Lee	Then, we’re done.</a:t>
            </a:r>
          </a:p>
        </p:txBody>
      </p:sp>
    </p:spTree>
    <p:custDataLst>
      <p:tags r:id="rId1"/>
    </p:custDataLst>
  </p:cSld>
  <p:clrMapOvr>
    <a:masterClrMapping/>
  </p:clrMapOvr>
  <p:transition xmlns:p14="http://schemas.microsoft.com/office/powerpoint/2010/main" advTm="5912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6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22"/>
          <p:cNvSpPr txBox="1">
            <a:spLocks noChangeArrowheads="1"/>
          </p:cNvSpPr>
          <p:nvPr/>
        </p:nvSpPr>
        <p:spPr bwMode="auto">
          <a:xfrm>
            <a:off x="7391400" y="1017588"/>
            <a:ext cx="1558925" cy="3403600"/>
          </a:xfrm>
          <a:prstGeom prst="rect">
            <a:avLst/>
          </a:prstGeom>
          <a:noFill/>
          <a:ln w="9525">
            <a:solidFill>
              <a:srgbClr val="000000"/>
            </a:solidFill>
            <a:miter lim="800000"/>
            <a:headEnd/>
            <a:tailEnd/>
          </a:ln>
        </p:spPr>
        <p:txBody>
          <a:bodyPr/>
          <a:lstStyle/>
          <a:p>
            <a:pPr algn="ctr"/>
            <a:r>
              <a:rPr lang="en-US" altLang="zh-CN" sz="2400" b="1">
                <a:ea typeface="BatangChe" pitchFamily="49" charset="-127"/>
              </a:rPr>
              <a:t>New Idea</a:t>
            </a:r>
            <a:endParaRPr lang="en-US" sz="3600" b="1">
              <a:latin typeface="Arial" charset="0"/>
            </a:endParaRPr>
          </a:p>
        </p:txBody>
      </p:sp>
      <p:sp>
        <p:nvSpPr>
          <p:cNvPr id="48150" name="Text Box 23"/>
          <p:cNvSpPr txBox="1">
            <a:spLocks noChangeArrowheads="1"/>
          </p:cNvSpPr>
          <p:nvPr/>
        </p:nvSpPr>
        <p:spPr bwMode="auto">
          <a:xfrm>
            <a:off x="7391400" y="4524375"/>
            <a:ext cx="1597025" cy="2187575"/>
          </a:xfrm>
          <a:prstGeom prst="rect">
            <a:avLst/>
          </a:prstGeom>
          <a:noFill/>
          <a:ln w="9525">
            <a:solidFill>
              <a:srgbClr val="000000"/>
            </a:solidFill>
            <a:miter lim="800000"/>
            <a:headEnd/>
            <a:tailEnd/>
          </a:ln>
        </p:spPr>
        <p:txBody>
          <a:bodyPr lIns="0" tIns="0" rIns="0" bIns="0"/>
          <a:lstStyle/>
          <a:p>
            <a:pPr algn="ctr"/>
            <a:r>
              <a:rPr lang="en-US" altLang="zh-CN" sz="2400" b="1">
                <a:ea typeface="BatangChe" pitchFamily="49" charset="-127"/>
              </a:rPr>
              <a:t>Justify</a:t>
            </a:r>
            <a:endParaRPr lang="en-US" sz="3600" b="1">
              <a:latin typeface="Arial" charset="0"/>
            </a:endParaRPr>
          </a:p>
        </p:txBody>
      </p:sp>
      <p:sp>
        <p:nvSpPr>
          <p:cNvPr id="48158" name="Text Box 13"/>
          <p:cNvSpPr txBox="1">
            <a:spLocks noChangeArrowheads="1"/>
          </p:cNvSpPr>
          <p:nvPr/>
        </p:nvSpPr>
        <p:spPr bwMode="auto">
          <a:xfrm>
            <a:off x="3643313" y="1508125"/>
            <a:ext cx="2733675" cy="422275"/>
          </a:xfrm>
          <a:prstGeom prst="rect">
            <a:avLst/>
          </a:prstGeom>
          <a:noFill/>
          <a:ln w="19050">
            <a:solidFill>
              <a:srgbClr val="FF0000"/>
            </a:solidFill>
            <a:miter lim="800000"/>
            <a:headEnd/>
            <a:tailEnd/>
          </a:ln>
        </p:spPr>
        <p:txBody>
          <a:bodyPr anchor="ctr"/>
          <a:lstStyle/>
          <a:p>
            <a:pPr algn="ctr"/>
            <a:r>
              <a:rPr lang="en-US" altLang="zh-CN" sz="2400">
                <a:ea typeface="BatangChe" pitchFamily="49" charset="-127"/>
              </a:rPr>
              <a:t>Agree</a:t>
            </a:r>
            <a:endParaRPr lang="en-US" sz="3600">
              <a:latin typeface="Arial" charset="0"/>
            </a:endParaRPr>
          </a:p>
        </p:txBody>
      </p:sp>
      <p:sp>
        <p:nvSpPr>
          <p:cNvPr id="48159" name="Text Box 14"/>
          <p:cNvSpPr txBox="1">
            <a:spLocks noChangeArrowheads="1"/>
          </p:cNvSpPr>
          <p:nvPr/>
        </p:nvSpPr>
        <p:spPr bwMode="auto">
          <a:xfrm>
            <a:off x="3657600" y="1027113"/>
            <a:ext cx="2719388" cy="384175"/>
          </a:xfrm>
          <a:prstGeom prst="rect">
            <a:avLst/>
          </a:prstGeom>
          <a:noFill/>
          <a:ln w="25400">
            <a:solidFill>
              <a:srgbClr val="FF0000"/>
            </a:solidFill>
            <a:miter lim="800000"/>
            <a:headEnd/>
            <a:tailEnd/>
          </a:ln>
        </p:spPr>
        <p:txBody>
          <a:bodyPr anchor="ctr"/>
          <a:lstStyle/>
          <a:p>
            <a:pPr algn="ctr"/>
            <a:r>
              <a:rPr lang="en-US" altLang="zh-CN" sz="2400">
                <a:ea typeface="BatangChe" pitchFamily="49" charset="-127"/>
              </a:rPr>
              <a:t>Rudely Disagree</a:t>
            </a:r>
            <a:endParaRPr lang="en-US" sz="3600">
              <a:latin typeface="Arial" charset="0"/>
            </a:endParaRPr>
          </a:p>
        </p:txBody>
      </p:sp>
      <p:sp>
        <p:nvSpPr>
          <p:cNvPr id="48160" name="Line 25"/>
          <p:cNvSpPr>
            <a:spLocks noChangeShapeType="1"/>
          </p:cNvSpPr>
          <p:nvPr/>
        </p:nvSpPr>
        <p:spPr bwMode="auto">
          <a:xfrm>
            <a:off x="6376988" y="1690688"/>
            <a:ext cx="1017587" cy="0"/>
          </a:xfrm>
          <a:prstGeom prst="line">
            <a:avLst/>
          </a:prstGeom>
          <a:noFill/>
          <a:ln w="19050">
            <a:solidFill>
              <a:srgbClr val="FF0000"/>
            </a:solidFill>
            <a:round/>
            <a:headEnd/>
            <a:tailEnd type="stealth" w="med" len="med"/>
          </a:ln>
        </p:spPr>
        <p:txBody>
          <a:bodyPr/>
          <a:lstStyle/>
          <a:p>
            <a:endParaRPr lang="en-US"/>
          </a:p>
        </p:txBody>
      </p:sp>
      <p:sp>
        <p:nvSpPr>
          <p:cNvPr id="48161" name="Line 26"/>
          <p:cNvSpPr>
            <a:spLocks noChangeShapeType="1"/>
          </p:cNvSpPr>
          <p:nvPr/>
        </p:nvSpPr>
        <p:spPr bwMode="auto">
          <a:xfrm>
            <a:off x="6396038" y="1204913"/>
            <a:ext cx="998537" cy="0"/>
          </a:xfrm>
          <a:prstGeom prst="line">
            <a:avLst/>
          </a:prstGeom>
          <a:noFill/>
          <a:ln w="25400">
            <a:solidFill>
              <a:srgbClr val="FF0000"/>
            </a:solidFill>
            <a:round/>
            <a:headEnd/>
            <a:tailEnd type="stealth" w="med" len="med"/>
          </a:ln>
        </p:spPr>
        <p:txBody>
          <a:bodyPr/>
          <a:lstStyle/>
          <a:p>
            <a:endParaRPr lang="en-US"/>
          </a:p>
        </p:txBody>
      </p:sp>
      <p:sp>
        <p:nvSpPr>
          <p:cNvPr id="48153" name="Text Box 18"/>
          <p:cNvSpPr txBox="1">
            <a:spLocks noChangeArrowheads="1"/>
          </p:cNvSpPr>
          <p:nvPr/>
        </p:nvSpPr>
        <p:spPr bwMode="auto">
          <a:xfrm>
            <a:off x="3649663" y="4868863"/>
            <a:ext cx="2727325" cy="422275"/>
          </a:xfrm>
          <a:prstGeom prst="rect">
            <a:avLst/>
          </a:prstGeom>
          <a:noFill/>
          <a:ln w="28575">
            <a:solidFill>
              <a:srgbClr val="000000"/>
            </a:solidFill>
            <a:miter lim="800000"/>
            <a:headEnd/>
            <a:tailEnd/>
          </a:ln>
        </p:spPr>
        <p:txBody>
          <a:bodyPr/>
          <a:lstStyle/>
          <a:p>
            <a:pPr algn="ctr"/>
            <a:r>
              <a:rPr lang="en-US" altLang="zh-CN" sz="2400">
                <a:ea typeface="BatangChe" pitchFamily="49" charset="-127"/>
              </a:rPr>
              <a:t>Politely Disagree</a:t>
            </a:r>
            <a:endParaRPr lang="en-US" sz="2400">
              <a:latin typeface="Arial" charset="0"/>
            </a:endParaRPr>
          </a:p>
        </p:txBody>
      </p:sp>
      <p:sp>
        <p:nvSpPr>
          <p:cNvPr id="48154" name="Text Box 21"/>
          <p:cNvSpPr txBox="1">
            <a:spLocks noChangeArrowheads="1"/>
          </p:cNvSpPr>
          <p:nvPr/>
        </p:nvSpPr>
        <p:spPr bwMode="auto">
          <a:xfrm>
            <a:off x="3649663" y="4292600"/>
            <a:ext cx="2727325" cy="401638"/>
          </a:xfrm>
          <a:prstGeom prst="rect">
            <a:avLst/>
          </a:prstGeom>
          <a:noFill/>
          <a:ln w="15875">
            <a:solidFill>
              <a:srgbClr val="000000"/>
            </a:solidFill>
            <a:miter lim="800000"/>
            <a:headEnd/>
            <a:tailEnd/>
          </a:ln>
        </p:spPr>
        <p:txBody>
          <a:bodyPr anchor="ctr"/>
          <a:lstStyle/>
          <a:p>
            <a:pPr algn="ctr"/>
            <a:r>
              <a:rPr lang="en-US" altLang="zh-CN" sz="2400">
                <a:ea typeface="BatangChe" pitchFamily="49" charset="-127"/>
              </a:rPr>
              <a:t>Peer Friendship</a:t>
            </a:r>
            <a:endParaRPr lang="en-US" sz="3600">
              <a:latin typeface="Arial" charset="0"/>
            </a:endParaRPr>
          </a:p>
        </p:txBody>
      </p:sp>
      <p:sp>
        <p:nvSpPr>
          <p:cNvPr id="48155" name="Line 29"/>
          <p:cNvSpPr>
            <a:spLocks noChangeShapeType="1"/>
          </p:cNvSpPr>
          <p:nvPr/>
        </p:nvSpPr>
        <p:spPr bwMode="auto">
          <a:xfrm>
            <a:off x="6367463" y="5060950"/>
            <a:ext cx="1036637" cy="0"/>
          </a:xfrm>
          <a:prstGeom prst="line">
            <a:avLst/>
          </a:prstGeom>
          <a:noFill/>
          <a:ln w="28575">
            <a:solidFill>
              <a:srgbClr val="000000"/>
            </a:solidFill>
            <a:round/>
            <a:headEnd/>
            <a:tailEnd type="stealth" w="med" len="med"/>
          </a:ln>
        </p:spPr>
        <p:txBody>
          <a:bodyPr/>
          <a:lstStyle/>
          <a:p>
            <a:endParaRPr lang="en-US"/>
          </a:p>
        </p:txBody>
      </p:sp>
      <p:sp>
        <p:nvSpPr>
          <p:cNvPr id="48156" name="Line 31"/>
          <p:cNvSpPr>
            <a:spLocks noChangeShapeType="1"/>
          </p:cNvSpPr>
          <p:nvPr/>
        </p:nvSpPr>
        <p:spPr bwMode="auto">
          <a:xfrm>
            <a:off x="6367463" y="4600575"/>
            <a:ext cx="1036637" cy="0"/>
          </a:xfrm>
          <a:prstGeom prst="line">
            <a:avLst/>
          </a:prstGeom>
          <a:noFill/>
          <a:ln w="15875">
            <a:solidFill>
              <a:srgbClr val="000000"/>
            </a:solidFill>
            <a:round/>
            <a:headEnd/>
            <a:tailEnd type="stealth" w="med" len="med"/>
          </a:ln>
        </p:spPr>
        <p:txBody>
          <a:bodyPr/>
          <a:lstStyle/>
          <a:p>
            <a:endParaRPr lang="en-US"/>
          </a:p>
        </p:txBody>
      </p:sp>
      <p:sp>
        <p:nvSpPr>
          <p:cNvPr id="48146" name="Text Box 16"/>
          <p:cNvSpPr txBox="1">
            <a:spLocks noChangeArrowheads="1"/>
          </p:cNvSpPr>
          <p:nvPr/>
        </p:nvSpPr>
        <p:spPr bwMode="auto">
          <a:xfrm>
            <a:off x="539750" y="2203450"/>
            <a:ext cx="2189163" cy="844550"/>
          </a:xfrm>
          <a:prstGeom prst="rect">
            <a:avLst/>
          </a:prstGeom>
          <a:noFill/>
          <a:ln w="57150">
            <a:solidFill>
              <a:srgbClr val="FF0000"/>
            </a:solidFill>
            <a:miter lim="800000"/>
            <a:headEnd/>
            <a:tailEnd/>
          </a:ln>
        </p:spPr>
        <p:txBody>
          <a:bodyPr lIns="0" tIns="10800" rIns="0" bIns="0" anchor="ctr"/>
          <a:lstStyle/>
          <a:p>
            <a:pPr algn="ctr"/>
            <a:r>
              <a:rPr lang="en-US" altLang="zh-CN" sz="2400">
                <a:ea typeface="BatangChe" pitchFamily="49" charset="-127"/>
              </a:rPr>
              <a:t>Rudely Disagree (-1) * Unsolved</a:t>
            </a:r>
            <a:endParaRPr lang="en-US" sz="3600">
              <a:latin typeface="Arial" charset="0"/>
            </a:endParaRPr>
          </a:p>
        </p:txBody>
      </p:sp>
      <p:sp>
        <p:nvSpPr>
          <p:cNvPr id="48147" name="Text Box 17"/>
          <p:cNvSpPr txBox="1">
            <a:spLocks noChangeArrowheads="1"/>
          </p:cNvSpPr>
          <p:nvPr/>
        </p:nvSpPr>
        <p:spPr bwMode="auto">
          <a:xfrm>
            <a:off x="539750" y="3163888"/>
            <a:ext cx="2189163" cy="806450"/>
          </a:xfrm>
          <a:prstGeom prst="rect">
            <a:avLst/>
          </a:prstGeom>
          <a:noFill/>
          <a:ln w="50800">
            <a:solidFill>
              <a:srgbClr val="000000"/>
            </a:solidFill>
            <a:miter lim="800000"/>
            <a:headEnd/>
            <a:tailEnd/>
          </a:ln>
        </p:spPr>
        <p:txBody>
          <a:bodyPr lIns="0" tIns="10800" rIns="0" bIns="0" anchor="ctr"/>
          <a:lstStyle/>
          <a:p>
            <a:pPr algn="ctr"/>
            <a:r>
              <a:rPr lang="en-US" altLang="zh-CN" sz="2400">
                <a:ea typeface="BatangChe" pitchFamily="49" charset="-127"/>
              </a:rPr>
              <a:t>Rudely Disagree (-1) *Wrong (-2)</a:t>
            </a:r>
            <a:endParaRPr lang="en-US" sz="2400">
              <a:latin typeface="Arial" charset="0"/>
            </a:endParaRPr>
          </a:p>
        </p:txBody>
      </p:sp>
      <p:sp>
        <p:nvSpPr>
          <p:cNvPr id="48148" name="Line 27"/>
          <p:cNvSpPr>
            <a:spLocks noChangeShapeType="1"/>
          </p:cNvSpPr>
          <p:nvPr/>
        </p:nvSpPr>
        <p:spPr bwMode="auto">
          <a:xfrm>
            <a:off x="2719388" y="2603500"/>
            <a:ext cx="4684712" cy="0"/>
          </a:xfrm>
          <a:prstGeom prst="line">
            <a:avLst/>
          </a:prstGeom>
          <a:noFill/>
          <a:ln w="63500">
            <a:solidFill>
              <a:srgbClr val="FF0000"/>
            </a:solidFill>
            <a:round/>
            <a:headEnd/>
            <a:tailEnd type="stealth" w="med" len="med"/>
          </a:ln>
        </p:spPr>
        <p:txBody>
          <a:bodyPr/>
          <a:lstStyle/>
          <a:p>
            <a:endParaRPr lang="en-US"/>
          </a:p>
        </p:txBody>
      </p:sp>
      <p:sp>
        <p:nvSpPr>
          <p:cNvPr id="48149" name="Line 28"/>
          <p:cNvSpPr>
            <a:spLocks noChangeShapeType="1"/>
          </p:cNvSpPr>
          <p:nvPr/>
        </p:nvSpPr>
        <p:spPr bwMode="auto">
          <a:xfrm flipV="1">
            <a:off x="2719388" y="3535363"/>
            <a:ext cx="4684712" cy="0"/>
          </a:xfrm>
          <a:prstGeom prst="line">
            <a:avLst/>
          </a:prstGeom>
          <a:noFill/>
          <a:ln w="50800">
            <a:solidFill>
              <a:srgbClr val="000000"/>
            </a:solidFill>
            <a:round/>
            <a:headEnd/>
            <a:tailEnd type="stealth" w="med" len="med"/>
          </a:ln>
        </p:spPr>
        <p:txBody>
          <a:bodyPr/>
          <a:lstStyle/>
          <a:p>
            <a:endParaRPr lang="en-US"/>
          </a:p>
        </p:txBody>
      </p:sp>
      <p:sp>
        <p:nvSpPr>
          <p:cNvPr id="48145" name="Line 24"/>
          <p:cNvSpPr>
            <a:spLocks noChangeShapeType="1"/>
          </p:cNvSpPr>
          <p:nvPr/>
        </p:nvSpPr>
        <p:spPr bwMode="auto">
          <a:xfrm flipV="1">
            <a:off x="2728913" y="2011363"/>
            <a:ext cx="4675187" cy="0"/>
          </a:xfrm>
          <a:prstGeom prst="line">
            <a:avLst/>
          </a:prstGeom>
          <a:noFill/>
          <a:ln w="28575">
            <a:solidFill>
              <a:srgbClr val="000000"/>
            </a:solidFill>
            <a:round/>
            <a:headEnd/>
            <a:tailEnd type="stealth" w="med" len="med"/>
          </a:ln>
        </p:spPr>
        <p:txBody>
          <a:bodyPr/>
          <a:lstStyle/>
          <a:p>
            <a:endParaRPr lang="en-US"/>
          </a:p>
        </p:txBody>
      </p:sp>
      <p:sp>
        <p:nvSpPr>
          <p:cNvPr id="2" name="Text Box 15"/>
          <p:cNvSpPr txBox="1">
            <a:spLocks noChangeArrowheads="1"/>
          </p:cNvSpPr>
          <p:nvPr/>
        </p:nvSpPr>
        <p:spPr bwMode="auto">
          <a:xfrm>
            <a:off x="539750" y="1023938"/>
            <a:ext cx="2189163" cy="1074737"/>
          </a:xfrm>
          <a:prstGeom prst="rect">
            <a:avLst/>
          </a:prstGeom>
          <a:noFill/>
          <a:ln w="12700">
            <a:solidFill>
              <a:srgbClr val="000000"/>
            </a:solidFill>
            <a:miter lim="800000"/>
            <a:headEnd/>
            <a:tailEnd/>
          </a:ln>
        </p:spPr>
        <p:txBody>
          <a:bodyPr tIns="0" anchor="ctr"/>
          <a:lstStyle/>
          <a:p>
            <a:pPr algn="ctr"/>
            <a:r>
              <a:rPr lang="en-US" altLang="zh-CN" sz="2400">
                <a:ea typeface="BatangChe" pitchFamily="49" charset="-127"/>
              </a:rPr>
              <a:t>Rudely Disagree (-1)</a:t>
            </a:r>
            <a:endParaRPr lang="en-US" sz="3600">
              <a:latin typeface="Arial" charset="0"/>
            </a:endParaRPr>
          </a:p>
        </p:txBody>
      </p:sp>
      <p:sp>
        <p:nvSpPr>
          <p:cNvPr id="48151" name="Line 36"/>
          <p:cNvSpPr>
            <a:spLocks noChangeShapeType="1"/>
          </p:cNvSpPr>
          <p:nvPr/>
        </p:nvSpPr>
        <p:spPr bwMode="auto">
          <a:xfrm flipV="1">
            <a:off x="2728913" y="1212850"/>
            <a:ext cx="920750" cy="0"/>
          </a:xfrm>
          <a:prstGeom prst="line">
            <a:avLst/>
          </a:prstGeom>
          <a:noFill/>
          <a:ln w="57150">
            <a:solidFill>
              <a:srgbClr val="000000"/>
            </a:solidFill>
            <a:round/>
            <a:headEnd/>
            <a:tailEnd type="stealth" w="med" len="med"/>
          </a:ln>
        </p:spPr>
        <p:txBody>
          <a:bodyPr/>
          <a:lstStyle/>
          <a:p>
            <a:endParaRPr lang="en-US"/>
          </a:p>
        </p:txBody>
      </p:sp>
      <p:sp>
        <p:nvSpPr>
          <p:cNvPr id="48152" name="Line 40"/>
          <p:cNvSpPr>
            <a:spLocks noChangeShapeType="1"/>
          </p:cNvSpPr>
          <p:nvPr/>
        </p:nvSpPr>
        <p:spPr bwMode="auto">
          <a:xfrm>
            <a:off x="2728913" y="1735138"/>
            <a:ext cx="911225" cy="0"/>
          </a:xfrm>
          <a:prstGeom prst="line">
            <a:avLst/>
          </a:prstGeom>
          <a:noFill/>
          <a:ln w="19050">
            <a:solidFill>
              <a:srgbClr val="FF0000"/>
            </a:solidFill>
            <a:round/>
            <a:headEnd/>
            <a:tailEnd type="stealth" w="med" len="med"/>
          </a:ln>
        </p:spPr>
        <p:txBody>
          <a:bodyPr/>
          <a:lstStyle/>
          <a:p>
            <a:endParaRPr lang="en-US"/>
          </a:p>
        </p:txBody>
      </p:sp>
      <p:sp>
        <p:nvSpPr>
          <p:cNvPr id="48137" name="Text Box 19"/>
          <p:cNvSpPr txBox="1">
            <a:spLocks noChangeArrowheads="1"/>
          </p:cNvSpPr>
          <p:nvPr/>
        </p:nvSpPr>
        <p:spPr bwMode="auto">
          <a:xfrm>
            <a:off x="539750" y="5329238"/>
            <a:ext cx="2190750" cy="538162"/>
          </a:xfrm>
          <a:prstGeom prst="rect">
            <a:avLst/>
          </a:prstGeom>
          <a:noFill/>
          <a:ln w="25400">
            <a:solidFill>
              <a:srgbClr val="000000"/>
            </a:solidFill>
            <a:miter lim="800000"/>
            <a:headEnd/>
            <a:tailEnd/>
          </a:ln>
        </p:spPr>
        <p:txBody>
          <a:bodyPr anchor="ctr"/>
          <a:lstStyle/>
          <a:p>
            <a:pPr algn="ctr"/>
            <a:r>
              <a:rPr lang="en-US" altLang="zh-CN" sz="2400">
                <a:ea typeface="BatangChe" pitchFamily="49" charset="-127"/>
              </a:rPr>
              <a:t>Math grade (-1)</a:t>
            </a:r>
            <a:endParaRPr lang="en-US" sz="3600">
              <a:latin typeface="Arial" charset="0"/>
            </a:endParaRPr>
          </a:p>
        </p:txBody>
      </p:sp>
      <p:sp>
        <p:nvSpPr>
          <p:cNvPr id="48138" name="Text Box 20"/>
          <p:cNvSpPr txBox="1">
            <a:spLocks noChangeArrowheads="1"/>
          </p:cNvSpPr>
          <p:nvPr/>
        </p:nvSpPr>
        <p:spPr bwMode="auto">
          <a:xfrm>
            <a:off x="539750" y="5972175"/>
            <a:ext cx="2190750" cy="741363"/>
          </a:xfrm>
          <a:prstGeom prst="rect">
            <a:avLst/>
          </a:prstGeom>
          <a:noFill/>
          <a:ln w="28575">
            <a:solidFill>
              <a:srgbClr val="FF0000"/>
            </a:solidFill>
            <a:miter lim="800000"/>
            <a:headEnd/>
            <a:tailEnd/>
          </a:ln>
        </p:spPr>
        <p:txBody>
          <a:bodyPr tIns="10800" anchor="ctr"/>
          <a:lstStyle/>
          <a:p>
            <a:pPr algn="ctr"/>
            <a:r>
              <a:rPr lang="en-US" altLang="zh-CN" sz="2400">
                <a:ea typeface="BatangChe" pitchFamily="49" charset="-127"/>
              </a:rPr>
              <a:t>Math grade (-1) *Unsolved</a:t>
            </a:r>
            <a:endParaRPr lang="en-US" sz="3600">
              <a:latin typeface="Arial" charset="0"/>
            </a:endParaRPr>
          </a:p>
        </p:txBody>
      </p:sp>
      <p:sp>
        <p:nvSpPr>
          <p:cNvPr id="48141" name="Line 33"/>
          <p:cNvSpPr>
            <a:spLocks noChangeShapeType="1"/>
          </p:cNvSpPr>
          <p:nvPr/>
        </p:nvSpPr>
        <p:spPr bwMode="auto">
          <a:xfrm flipV="1">
            <a:off x="2728913" y="5597525"/>
            <a:ext cx="4675187" cy="0"/>
          </a:xfrm>
          <a:prstGeom prst="line">
            <a:avLst/>
          </a:prstGeom>
          <a:noFill/>
          <a:ln w="25400">
            <a:solidFill>
              <a:srgbClr val="000000"/>
            </a:solidFill>
            <a:round/>
            <a:headEnd/>
            <a:tailEnd type="stealth" w="med" len="med"/>
          </a:ln>
        </p:spPr>
        <p:txBody>
          <a:bodyPr/>
          <a:lstStyle/>
          <a:p>
            <a:endParaRPr lang="en-US"/>
          </a:p>
        </p:txBody>
      </p:sp>
      <p:sp>
        <p:nvSpPr>
          <p:cNvPr id="48142" name="Line 34"/>
          <p:cNvSpPr>
            <a:spLocks noChangeShapeType="1"/>
          </p:cNvSpPr>
          <p:nvPr/>
        </p:nvSpPr>
        <p:spPr bwMode="auto">
          <a:xfrm>
            <a:off x="2747963" y="6332538"/>
            <a:ext cx="4646612" cy="0"/>
          </a:xfrm>
          <a:prstGeom prst="line">
            <a:avLst/>
          </a:prstGeom>
          <a:noFill/>
          <a:ln w="28575">
            <a:solidFill>
              <a:srgbClr val="FF0000"/>
            </a:solidFill>
            <a:round/>
            <a:headEnd/>
            <a:tailEnd type="stealth" w="med" len="med"/>
          </a:ln>
        </p:spPr>
        <p:txBody>
          <a:bodyPr/>
          <a:lstStyle/>
          <a:p>
            <a:endParaRPr lang="en-US"/>
          </a:p>
        </p:txBody>
      </p:sp>
      <p:sp>
        <p:nvSpPr>
          <p:cNvPr id="48139" name="Line 30"/>
          <p:cNvSpPr>
            <a:spLocks noChangeShapeType="1"/>
          </p:cNvSpPr>
          <p:nvPr/>
        </p:nvSpPr>
        <p:spPr bwMode="auto">
          <a:xfrm flipV="1">
            <a:off x="2728913" y="4213225"/>
            <a:ext cx="4665662" cy="0"/>
          </a:xfrm>
          <a:prstGeom prst="line">
            <a:avLst/>
          </a:prstGeom>
          <a:noFill/>
          <a:ln w="22225">
            <a:solidFill>
              <a:srgbClr val="FF0000"/>
            </a:solidFill>
            <a:round/>
            <a:headEnd/>
            <a:tailEnd type="stealth" w="med" len="med"/>
          </a:ln>
        </p:spPr>
        <p:txBody>
          <a:bodyPr/>
          <a:lstStyle/>
          <a:p>
            <a:endParaRPr lang="en-US"/>
          </a:p>
        </p:txBody>
      </p:sp>
      <p:sp>
        <p:nvSpPr>
          <p:cNvPr id="48140" name="Line 32"/>
          <p:cNvSpPr>
            <a:spLocks noChangeShapeType="1"/>
          </p:cNvSpPr>
          <p:nvPr/>
        </p:nvSpPr>
        <p:spPr bwMode="auto">
          <a:xfrm flipV="1">
            <a:off x="2728913" y="4791075"/>
            <a:ext cx="4675187" cy="0"/>
          </a:xfrm>
          <a:prstGeom prst="line">
            <a:avLst/>
          </a:prstGeom>
          <a:noFill/>
          <a:ln w="38100">
            <a:solidFill>
              <a:srgbClr val="FF0000"/>
            </a:solidFill>
            <a:round/>
            <a:headEnd/>
            <a:tailEnd type="stealth" w="med" len="med"/>
          </a:ln>
        </p:spPr>
        <p:txBody>
          <a:bodyPr/>
          <a:lstStyle/>
          <a:p>
            <a:endParaRPr lang="en-US"/>
          </a:p>
        </p:txBody>
      </p:sp>
      <p:sp>
        <p:nvSpPr>
          <p:cNvPr id="48143" name="Line 37"/>
          <p:cNvSpPr>
            <a:spLocks noChangeShapeType="1"/>
          </p:cNvSpPr>
          <p:nvPr/>
        </p:nvSpPr>
        <p:spPr bwMode="auto">
          <a:xfrm>
            <a:off x="2728913" y="5060950"/>
            <a:ext cx="920750" cy="0"/>
          </a:xfrm>
          <a:prstGeom prst="line">
            <a:avLst/>
          </a:prstGeom>
          <a:noFill/>
          <a:ln w="22225">
            <a:solidFill>
              <a:srgbClr val="000000"/>
            </a:solidFill>
            <a:round/>
            <a:headEnd/>
            <a:tailEnd type="stealth" w="med" len="med"/>
          </a:ln>
        </p:spPr>
        <p:txBody>
          <a:bodyPr/>
          <a:lstStyle/>
          <a:p>
            <a:endParaRPr lang="en-US"/>
          </a:p>
        </p:txBody>
      </p:sp>
      <p:sp>
        <p:nvSpPr>
          <p:cNvPr id="48144" name="Text Box 42"/>
          <p:cNvSpPr txBox="1">
            <a:spLocks noChangeArrowheads="1"/>
          </p:cNvSpPr>
          <p:nvPr/>
        </p:nvSpPr>
        <p:spPr bwMode="auto">
          <a:xfrm>
            <a:off x="539750" y="4138613"/>
            <a:ext cx="2192338" cy="1073150"/>
          </a:xfrm>
          <a:prstGeom prst="rect">
            <a:avLst/>
          </a:prstGeom>
          <a:noFill/>
          <a:ln w="22225">
            <a:solidFill>
              <a:srgbClr val="FF0000"/>
            </a:solidFill>
            <a:miter lim="800000"/>
            <a:headEnd/>
            <a:tailEnd/>
          </a:ln>
        </p:spPr>
        <p:txBody>
          <a:bodyPr anchor="ctr"/>
          <a:lstStyle/>
          <a:p>
            <a:pPr algn="ctr"/>
            <a:r>
              <a:rPr lang="en-US" altLang="zh-CN" sz="2400">
                <a:ea typeface="BatangChe" pitchFamily="49" charset="-127"/>
              </a:rPr>
              <a:t>Command (-1)</a:t>
            </a:r>
            <a:endParaRPr lang="en-US" sz="3600">
              <a:latin typeface="Arial" charset="0"/>
            </a:endParaRPr>
          </a:p>
        </p:txBody>
      </p:sp>
      <p:sp>
        <p:nvSpPr>
          <p:cNvPr id="88091" name="Rectangle 44"/>
          <p:cNvSpPr>
            <a:spLocks noChangeArrowheads="1"/>
          </p:cNvSpPr>
          <p:nvPr/>
        </p:nvSpPr>
        <p:spPr bwMode="auto">
          <a:xfrm>
            <a:off x="385763" y="566738"/>
            <a:ext cx="8610600" cy="457200"/>
          </a:xfrm>
          <a:prstGeom prst="rect">
            <a:avLst/>
          </a:prstGeom>
          <a:noFill/>
          <a:ln w="9525">
            <a:noFill/>
            <a:miter lim="800000"/>
            <a:headEnd/>
            <a:tailEnd/>
          </a:ln>
        </p:spPr>
        <p:txBody>
          <a:bodyPr anchor="ctr">
            <a:spAutoFit/>
          </a:bodyPr>
          <a:lstStyle/>
          <a:p>
            <a:pPr eaLnBrk="0" hangingPunct="0"/>
            <a:r>
              <a:rPr lang="en-US" sz="2400"/>
              <a:t> </a:t>
            </a:r>
            <a:r>
              <a:rPr lang="en-US" sz="2400" u="sng"/>
              <a:t>Previous turn (-1)</a:t>
            </a:r>
            <a:r>
              <a:rPr lang="en-US" sz="2400"/>
              <a:t>   		</a:t>
            </a:r>
            <a:r>
              <a:rPr lang="en-US" sz="2400" u="sng"/>
              <a:t>Current turn</a:t>
            </a:r>
            <a:r>
              <a:rPr lang="en-US" sz="2400"/>
              <a:t>      	        </a:t>
            </a:r>
            <a:r>
              <a:rPr lang="en-US" sz="2400" u="sng"/>
              <a:t>Outcomes</a:t>
            </a:r>
          </a:p>
        </p:txBody>
      </p:sp>
      <p:sp>
        <p:nvSpPr>
          <p:cNvPr id="88092" name="Text Box 40"/>
          <p:cNvSpPr txBox="1">
            <a:spLocks noChangeArrowheads="1"/>
          </p:cNvSpPr>
          <p:nvPr/>
        </p:nvSpPr>
        <p:spPr bwMode="auto">
          <a:xfrm>
            <a:off x="0" y="0"/>
            <a:ext cx="9144000" cy="641350"/>
          </a:xfrm>
          <a:prstGeom prst="rect">
            <a:avLst/>
          </a:prstGeom>
          <a:noFill/>
          <a:ln w="9525">
            <a:noFill/>
            <a:miter lim="800000"/>
            <a:headEnd/>
            <a:tailEnd/>
          </a:ln>
        </p:spPr>
        <p:txBody>
          <a:bodyPr>
            <a:spAutoFit/>
          </a:bodyPr>
          <a:lstStyle/>
          <a:p>
            <a:pPr algn="ctr">
              <a:spcBef>
                <a:spcPct val="50000"/>
              </a:spcBef>
            </a:pPr>
            <a:r>
              <a:rPr lang="en-US" sz="3600" b="1">
                <a:latin typeface="Arial" charset="0"/>
              </a:rPr>
              <a:t>Explanatory model: New Idea &amp; Justify</a:t>
            </a:r>
          </a:p>
        </p:txBody>
      </p:sp>
      <p:sp>
        <p:nvSpPr>
          <p:cNvPr id="48169" name="Line 31"/>
          <p:cNvSpPr>
            <a:spLocks noChangeShapeType="1"/>
          </p:cNvSpPr>
          <p:nvPr/>
        </p:nvSpPr>
        <p:spPr bwMode="auto">
          <a:xfrm>
            <a:off x="6367463" y="4332288"/>
            <a:ext cx="1028700" cy="0"/>
          </a:xfrm>
          <a:prstGeom prst="line">
            <a:avLst/>
          </a:prstGeom>
          <a:noFill/>
          <a:ln w="15875">
            <a:solidFill>
              <a:srgbClr val="000000"/>
            </a:solidFill>
            <a:round/>
            <a:headEnd/>
            <a:tailEnd type="stealth" w="med" len="me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1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1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1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1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1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1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81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1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14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81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8150">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150">
                                            <p:bg/>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81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1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815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1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81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81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81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813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8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0" grpId="0" uiExpand="1" build="allAtOnce" animBg="1"/>
      <p:bldP spid="48158" grpId="0" animBg="1"/>
      <p:bldP spid="48159" grpId="0" animBg="1"/>
      <p:bldP spid="48160" grpId="0" animBg="1"/>
      <p:bldP spid="48161" grpId="0" animBg="1"/>
      <p:bldP spid="48153" grpId="0" animBg="1"/>
      <p:bldP spid="48154" grpId="0" animBg="1"/>
      <p:bldP spid="48155" grpId="0" animBg="1"/>
      <p:bldP spid="48156" grpId="0" animBg="1"/>
      <p:bldP spid="48146" grpId="0" animBg="1"/>
      <p:bldP spid="48147" grpId="0" animBg="1"/>
      <p:bldP spid="48148" grpId="0" animBg="1"/>
      <p:bldP spid="48149" grpId="0" animBg="1"/>
      <p:bldP spid="48145" grpId="0" animBg="1"/>
      <p:bldP spid="2" grpId="0" animBg="1"/>
      <p:bldP spid="48151" grpId="0" animBg="1"/>
      <p:bldP spid="48152" grpId="0" animBg="1"/>
      <p:bldP spid="48137" grpId="0" animBg="1"/>
      <p:bldP spid="48138" grpId="0" animBg="1"/>
      <p:bldP spid="48141" grpId="0" animBg="1"/>
      <p:bldP spid="48142" grpId="0" animBg="1"/>
      <p:bldP spid="48139" grpId="0" animBg="1"/>
      <p:bldP spid="48140" grpId="0" animBg="1"/>
      <p:bldP spid="48143" grpId="0" animBg="1"/>
      <p:bldP spid="48144" grpId="0" animBg="1"/>
      <p:bldP spid="4816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idx="4294967295"/>
          </p:nvPr>
        </p:nvSpPr>
        <p:spPr>
          <a:xfrm>
            <a:off x="0" y="274638"/>
            <a:ext cx="9144000" cy="1143000"/>
          </a:xfrm>
        </p:spPr>
        <p:txBody>
          <a:bodyPr/>
          <a:lstStyle/>
          <a:p>
            <a:r>
              <a:rPr lang="en-US" b="1" smtClean="0"/>
              <a:t>Group + Time Period Differences</a:t>
            </a:r>
          </a:p>
        </p:txBody>
      </p:sp>
      <p:sp>
        <p:nvSpPr>
          <p:cNvPr id="90114" name="Rectangle 3" descr="Parchment"/>
          <p:cNvSpPr>
            <a:spLocks noGrp="1" noChangeArrowheads="1"/>
          </p:cNvSpPr>
          <p:nvPr>
            <p:ph type="body" idx="4294967295"/>
          </p:nvPr>
        </p:nvSpPr>
        <p:spPr>
          <a:xfrm>
            <a:off x="457200" y="1217613"/>
            <a:ext cx="8686800" cy="5640387"/>
          </a:xfrm>
        </p:spPr>
        <p:txBody>
          <a:bodyPr/>
          <a:lstStyle/>
          <a:p>
            <a:pPr>
              <a:buFontTx/>
              <a:buNone/>
            </a:pPr>
            <a:r>
              <a:rPr lang="en-US" sz="2800" smtClean="0">
                <a:latin typeface="Times New Roman" pitchFamily="18" charset="0"/>
              </a:rPr>
              <a:t>Unsuccessful groups:</a:t>
            </a:r>
          </a:p>
          <a:p>
            <a:pPr>
              <a:buFontTx/>
              <a:buNone/>
            </a:pPr>
            <a:r>
              <a:rPr lang="en-US" sz="2800" smtClean="0">
                <a:latin typeface="Times New Roman" pitchFamily="18" charset="0"/>
              </a:rPr>
              <a:t>	Negative effect of Rudely disagree (-1) on new ideas</a:t>
            </a:r>
          </a:p>
          <a:p>
            <a:pPr>
              <a:buFontTx/>
              <a:buNone/>
            </a:pPr>
            <a:r>
              <a:rPr lang="en-US" sz="2800" smtClean="0">
                <a:latin typeface="Times New Roman" pitchFamily="18" charset="0"/>
              </a:rPr>
              <a:t>	Negative effect of Math grade (-1) on justifications</a:t>
            </a:r>
          </a:p>
          <a:p>
            <a:pPr>
              <a:buFontTx/>
              <a:buNone/>
            </a:pPr>
            <a:endParaRPr lang="en-US" sz="2800" u="sng" smtClean="0">
              <a:latin typeface="Times New Roman" pitchFamily="18" charset="0"/>
            </a:endParaRPr>
          </a:p>
          <a:p>
            <a:pPr eaLnBrk="1" hangingPunct="1">
              <a:lnSpc>
                <a:spcPct val="130000"/>
              </a:lnSpc>
              <a:spcBef>
                <a:spcPct val="0"/>
              </a:spcBef>
              <a:buFontTx/>
              <a:buNone/>
            </a:pPr>
            <a:r>
              <a:rPr lang="en-US" altLang="zh-TW" sz="2800" smtClean="0">
                <a:latin typeface="Times New Roman" pitchFamily="18" charset="0"/>
                <a:ea typeface="PMingLiU" pitchFamily="18" charset="-120"/>
              </a:rPr>
              <a:t>Mathematics grade’s effect on justifications</a:t>
            </a:r>
          </a:p>
          <a:p>
            <a:pPr lvl="1" eaLnBrk="1" hangingPunct="1">
              <a:lnSpc>
                <a:spcPct val="130000"/>
              </a:lnSpc>
              <a:spcBef>
                <a:spcPct val="0"/>
              </a:spcBef>
              <a:buFontTx/>
              <a:buNone/>
            </a:pPr>
            <a:r>
              <a:rPr lang="en-US" altLang="zh-TW" smtClean="0">
                <a:latin typeface="Times New Roman" pitchFamily="18" charset="0"/>
                <a:ea typeface="PMingLiU" pitchFamily="18" charset="-120"/>
              </a:rPr>
              <a:t>Differed across both time periods and across groups</a:t>
            </a:r>
          </a:p>
          <a:p>
            <a:pPr lvl="1" eaLnBrk="1" hangingPunct="1">
              <a:lnSpc>
                <a:spcPct val="130000"/>
              </a:lnSpc>
              <a:spcBef>
                <a:spcPct val="0"/>
              </a:spcBef>
              <a:buFontTx/>
              <a:buNone/>
            </a:pPr>
            <a:r>
              <a:rPr lang="en-US" altLang="zh-TW" smtClean="0">
                <a:solidFill>
                  <a:srgbClr val="FF0000"/>
                </a:solidFill>
                <a:latin typeface="Times New Roman" pitchFamily="18" charset="0"/>
                <a:ea typeface="PMingLiU" pitchFamily="18" charset="-120"/>
              </a:rPr>
              <a:t>-2%</a:t>
            </a:r>
            <a:r>
              <a:rPr lang="en-US" altLang="zh-TW" smtClean="0">
                <a:latin typeface="Times New Roman" pitchFamily="18" charset="0"/>
                <a:ea typeface="PMingLiU" pitchFamily="18" charset="-120"/>
              </a:rPr>
              <a:t> to +1% in unsuccessful groups</a:t>
            </a:r>
            <a:r>
              <a:rPr lang="en-US" altLang="zh-TW" smtClean="0">
                <a:solidFill>
                  <a:srgbClr val="FF0000"/>
                </a:solidFill>
                <a:latin typeface="Times New Roman" pitchFamily="18" charset="0"/>
                <a:ea typeface="PMingLiU" pitchFamily="18" charset="-120"/>
              </a:rPr>
              <a:t> </a:t>
            </a:r>
          </a:p>
          <a:p>
            <a:pPr lvl="1" eaLnBrk="1" hangingPunct="1">
              <a:lnSpc>
                <a:spcPct val="130000"/>
              </a:lnSpc>
              <a:spcBef>
                <a:spcPct val="0"/>
              </a:spcBef>
              <a:buFontTx/>
              <a:buNone/>
            </a:pPr>
            <a:r>
              <a:rPr lang="en-US" altLang="zh-TW" smtClean="0">
                <a:solidFill>
                  <a:srgbClr val="FF0000"/>
                </a:solidFill>
                <a:latin typeface="Times New Roman" pitchFamily="18" charset="0"/>
                <a:ea typeface="PMingLiU" pitchFamily="18" charset="-120"/>
              </a:rPr>
              <a:t>-1%</a:t>
            </a:r>
            <a:r>
              <a:rPr lang="en-US" altLang="zh-TW" smtClean="0">
                <a:latin typeface="Times New Roman" pitchFamily="18" charset="0"/>
                <a:ea typeface="PMingLiU" pitchFamily="18" charset="-120"/>
              </a:rPr>
              <a:t> to +3% in successful groups</a:t>
            </a:r>
          </a:p>
          <a:p>
            <a:pPr lvl="1" eaLnBrk="1" hangingPunct="1">
              <a:lnSpc>
                <a:spcPct val="130000"/>
              </a:lnSpc>
              <a:spcBef>
                <a:spcPct val="0"/>
              </a:spcBef>
              <a:buFontTx/>
              <a:buNone/>
            </a:pPr>
            <a:endParaRPr lang="en-US" smtClean="0">
              <a:latin typeface="Times New Roman" pitchFamily="18" charset="0"/>
              <a:ea typeface="PMingLiU" pitchFamily="18" charset="-12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457200" y="274638"/>
            <a:ext cx="8229600" cy="1071562"/>
          </a:xfrm>
        </p:spPr>
        <p:txBody>
          <a:bodyPr/>
          <a:lstStyle/>
          <a:p>
            <a:pPr eaLnBrk="1" hangingPunct="1"/>
            <a:r>
              <a:rPr lang="en-US" altLang="zh-TW" b="1" smtClean="0">
                <a:ea typeface="PMingLiU" pitchFamily="18" charset="-120"/>
              </a:rPr>
              <a:t>Unsupported Hypotheses</a:t>
            </a:r>
          </a:p>
        </p:txBody>
      </p:sp>
      <p:sp>
        <p:nvSpPr>
          <p:cNvPr id="92162" name="Rectangle 3" descr="Parchment"/>
          <p:cNvSpPr>
            <a:spLocks noGrp="1" noChangeArrowheads="1"/>
          </p:cNvSpPr>
          <p:nvPr>
            <p:ph type="body" idx="1"/>
          </p:nvPr>
        </p:nvSpPr>
        <p:spPr>
          <a:xfrm>
            <a:off x="457200" y="1430338"/>
            <a:ext cx="8491538" cy="4857750"/>
          </a:xfrm>
        </p:spPr>
        <p:txBody>
          <a:bodyPr/>
          <a:lstStyle/>
          <a:p>
            <a:pPr eaLnBrk="1" hangingPunct="1">
              <a:buFontTx/>
              <a:buNone/>
            </a:pPr>
            <a:r>
              <a:rPr lang="en-US" altLang="zh-TW" sz="4000" smtClean="0">
                <a:latin typeface="Times New Roman" pitchFamily="18" charset="0"/>
                <a:ea typeface="PMingLiU" pitchFamily="18" charset="-120"/>
              </a:rPr>
              <a:t>Questions were not linked to</a:t>
            </a:r>
          </a:p>
          <a:p>
            <a:pPr eaLnBrk="1" hangingPunct="1">
              <a:buFontTx/>
              <a:buNone/>
            </a:pPr>
            <a:r>
              <a:rPr lang="en-US" altLang="zh-TW" sz="4000" smtClean="0">
                <a:latin typeface="Times New Roman" pitchFamily="18" charset="0"/>
                <a:ea typeface="PMingLiU" pitchFamily="18" charset="-120"/>
              </a:rPr>
              <a:t>	</a:t>
            </a:r>
            <a:r>
              <a:rPr lang="en-US" altLang="ko-KR" sz="4000" smtClean="0">
                <a:latin typeface="Times New Roman" pitchFamily="18" charset="0"/>
                <a:ea typeface="굴림" pitchFamily="34" charset="-127"/>
                <a:sym typeface="Symbol" pitchFamily="18" charset="2"/>
              </a:rPr>
              <a:t> New idea or Justifications</a:t>
            </a:r>
          </a:p>
          <a:p>
            <a:pPr eaLnBrk="1" hangingPunct="1">
              <a:buFontTx/>
              <a:buNone/>
            </a:pPr>
            <a:endParaRPr lang="en-US" altLang="zh-TW" sz="4000" smtClean="0">
              <a:latin typeface="Times New Roman" pitchFamily="18" charset="0"/>
              <a:ea typeface="PMingLiU" pitchFamily="18" charset="-120"/>
            </a:endParaRPr>
          </a:p>
          <a:p>
            <a:pPr eaLnBrk="1" hangingPunct="1">
              <a:buFontTx/>
              <a:buNone/>
            </a:pPr>
            <a:r>
              <a:rPr lang="en-US" altLang="zh-TW" sz="4000" smtClean="0">
                <a:latin typeface="Times New Roman" pitchFamily="18" charset="0"/>
                <a:ea typeface="PMingLiU" pitchFamily="18" charset="-120"/>
              </a:rPr>
              <a:t>Rudely disagreements</a:t>
            </a:r>
          </a:p>
          <a:p>
            <a:pPr eaLnBrk="1" hangingPunct="1">
              <a:buFontTx/>
              <a:buNone/>
            </a:pPr>
            <a:r>
              <a:rPr lang="en-US" altLang="zh-TW" sz="4000" smtClean="0">
                <a:latin typeface="Times New Roman" pitchFamily="18" charset="0"/>
                <a:ea typeface="PMingLiU" pitchFamily="18" charset="-120"/>
              </a:rPr>
              <a:t>	 were not linked to Justifications</a:t>
            </a:r>
            <a:endParaRPr lang="en-US" altLang="zh-TW" sz="4400" smtClean="0">
              <a:latin typeface="Times New Roman" pitchFamily="18" charset="0"/>
              <a:ea typeface="PMingLiU" pitchFamily="18" charset="-120"/>
            </a:endParaRPr>
          </a:p>
        </p:txBody>
      </p:sp>
    </p:spTree>
  </p:cSld>
  <p:clrMapOvr>
    <a:masterClrMapping/>
  </p:clrMapOvr>
  <p:transition xmlns:p14="http://schemas.microsoft.com/office/powerpoint/2010/main" advTm="14954"/>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descr="Parchment"/>
          <p:cNvSpPr>
            <a:spLocks noGrp="1" noChangeArrowheads="1"/>
          </p:cNvSpPr>
          <p:nvPr>
            <p:ph type="body" sz="half" idx="1"/>
          </p:nvPr>
        </p:nvSpPr>
        <p:spPr>
          <a:xfrm>
            <a:off x="274638" y="866775"/>
            <a:ext cx="8869362" cy="5191125"/>
          </a:xfrm>
        </p:spPr>
        <p:txBody>
          <a:bodyPr/>
          <a:lstStyle/>
          <a:p>
            <a:pPr eaLnBrk="1" hangingPunct="1">
              <a:lnSpc>
                <a:spcPct val="40000"/>
              </a:lnSpc>
              <a:buFontTx/>
              <a:buNone/>
            </a:pPr>
            <a:endParaRPr lang="en-US" altLang="zh-TW" sz="2400" smtClean="0">
              <a:latin typeface="Times New Roman" pitchFamily="18" charset="0"/>
              <a:ea typeface="PMingLiU" pitchFamily="18" charset="-120"/>
            </a:endParaRPr>
          </a:p>
          <a:p>
            <a:pPr eaLnBrk="1" hangingPunct="1">
              <a:lnSpc>
                <a:spcPct val="160000"/>
              </a:lnSpc>
              <a:spcBef>
                <a:spcPct val="0"/>
              </a:spcBef>
              <a:buFontTx/>
              <a:buNone/>
            </a:pPr>
            <a:r>
              <a:rPr lang="en-US" altLang="zh-TW" b="1" smtClean="0">
                <a:latin typeface="Times New Roman" pitchFamily="18" charset="0"/>
                <a:ea typeface="PMingLiU" pitchFamily="18" charset="-120"/>
              </a:rPr>
              <a:t>Increase Group Micro-creativity</a:t>
            </a:r>
          </a:p>
          <a:p>
            <a:pPr eaLnBrk="1" hangingPunct="1">
              <a:lnSpc>
                <a:spcPct val="160000"/>
              </a:lnSpc>
              <a:spcBef>
                <a:spcPct val="0"/>
              </a:spcBef>
            </a:pPr>
            <a:r>
              <a:rPr lang="en-US" altLang="zh-TW" smtClean="0">
                <a:latin typeface="Times New Roman" pitchFamily="18" charset="0"/>
                <a:ea typeface="PMingLiU" pitchFamily="18" charset="-120"/>
              </a:rPr>
              <a:t>Ask questions rather than issue commands  </a:t>
            </a:r>
            <a:r>
              <a:rPr lang="en-US" altLang="zh-TW" b="1" smtClean="0">
                <a:latin typeface="Times New Roman" pitchFamily="18" charset="0"/>
                <a:ea typeface="PMingLiU" pitchFamily="18" charset="-120"/>
              </a:rPr>
              <a:t>!</a:t>
            </a:r>
          </a:p>
          <a:p>
            <a:pPr eaLnBrk="1" hangingPunct="1">
              <a:lnSpc>
                <a:spcPct val="160000"/>
              </a:lnSpc>
              <a:spcBef>
                <a:spcPct val="0"/>
              </a:spcBef>
            </a:pPr>
            <a:r>
              <a:rPr lang="en-US" altLang="zh-TW" smtClean="0">
                <a:latin typeface="Times New Roman" pitchFamily="18" charset="0"/>
                <a:ea typeface="PMingLiU" pitchFamily="18" charset="-120"/>
              </a:rPr>
              <a:t>Disagree politely to encourage justifications</a:t>
            </a:r>
          </a:p>
          <a:p>
            <a:pPr eaLnBrk="1" hangingPunct="1">
              <a:lnSpc>
                <a:spcPct val="160000"/>
              </a:lnSpc>
              <a:spcBef>
                <a:spcPct val="0"/>
              </a:spcBef>
            </a:pPr>
            <a:r>
              <a:rPr lang="en-US" altLang="zh-TW" smtClean="0">
                <a:latin typeface="Times New Roman" pitchFamily="18" charset="0"/>
                <a:ea typeface="PMingLiU" pitchFamily="18" charset="-120"/>
              </a:rPr>
              <a:t>Listen to rude disagreements and use the content to develop new ideas</a:t>
            </a:r>
          </a:p>
        </p:txBody>
      </p:sp>
      <p:sp>
        <p:nvSpPr>
          <p:cNvPr id="3076" name="Rectangle 8"/>
          <p:cNvSpPr>
            <a:spLocks noChangeArrowheads="1"/>
          </p:cNvSpPr>
          <p:nvPr/>
        </p:nvSpPr>
        <p:spPr bwMode="auto">
          <a:xfrm>
            <a:off x="7535863" y="1860550"/>
            <a:ext cx="704850" cy="823913"/>
          </a:xfrm>
          <a:prstGeom prst="rect">
            <a:avLst/>
          </a:prstGeom>
          <a:noFill/>
          <a:ln w="9525">
            <a:noFill/>
            <a:miter lim="800000"/>
            <a:headEnd/>
            <a:tailEnd/>
          </a:ln>
        </p:spPr>
        <p:txBody>
          <a:bodyPr anchor="ctr">
            <a:spAutoFit/>
          </a:bodyPr>
          <a:lstStyle/>
          <a:p>
            <a:pPr eaLnBrk="0" hangingPunct="0"/>
            <a:r>
              <a:rPr lang="en-US" sz="4800" b="1">
                <a:solidFill>
                  <a:srgbClr val="FF0000"/>
                </a:solidFill>
                <a:latin typeface="Arial" charset="0"/>
                <a:sym typeface="Webdings" pitchFamily="18" charset="2"/>
              </a:rPr>
              <a:t></a:t>
            </a:r>
            <a:endParaRPr lang="en-US" sz="1800">
              <a:latin typeface="Arial" charset="0"/>
            </a:endParaRPr>
          </a:p>
        </p:txBody>
      </p:sp>
      <p:sp>
        <p:nvSpPr>
          <p:cNvPr id="3077" name="Rectangle 2"/>
          <p:cNvSpPr>
            <a:spLocks noGrp="1" noChangeArrowheads="1"/>
          </p:cNvSpPr>
          <p:nvPr>
            <p:ph type="title"/>
          </p:nvPr>
        </p:nvSpPr>
        <p:spPr>
          <a:xfrm>
            <a:off x="0" y="274638"/>
            <a:ext cx="9144000" cy="1112837"/>
          </a:xfrm>
        </p:spPr>
        <p:txBody>
          <a:bodyPr/>
          <a:lstStyle/>
          <a:p>
            <a:pPr eaLnBrk="1" hangingPunct="1"/>
            <a:r>
              <a:rPr lang="en-US" altLang="zh-TW" sz="3600" b="1" smtClean="0">
                <a:ea typeface="PMingLiU" pitchFamily="18" charset="-120"/>
              </a:rPr>
              <a:t>Implications for Teachers &amp; Students</a:t>
            </a:r>
          </a:p>
        </p:txBody>
      </p:sp>
      <p:pic>
        <p:nvPicPr>
          <p:cNvPr id="3078" name="Picture 10" descr="Parchment"/>
          <p:cNvPicPr>
            <a:picLocks noGrp="1" noChangeAspect="1" noChangeArrowheads="1"/>
          </p:cNvPicPr>
          <p:nvPr>
            <p:ph sz="quarter" idx="3"/>
          </p:nvPr>
        </p:nvPicPr>
        <p:blipFill>
          <a:blip r:embed="rId4"/>
          <a:srcRect/>
          <a:stretch>
            <a:fillRect/>
          </a:stretch>
        </p:blipFill>
        <p:spPr>
          <a:xfrm>
            <a:off x="7991475" y="2706688"/>
            <a:ext cx="700088" cy="625475"/>
          </a:xfrm>
        </p:spPr>
      </p:pic>
      <p:graphicFrame>
        <p:nvGraphicFramePr>
          <p:cNvPr id="3074" name="Object 12"/>
          <p:cNvGraphicFramePr>
            <a:graphicFrameLocks noChangeAspect="1"/>
          </p:cNvGraphicFramePr>
          <p:nvPr/>
        </p:nvGraphicFramePr>
        <p:xfrm>
          <a:off x="3840163" y="4152900"/>
          <a:ext cx="311150" cy="942975"/>
        </p:xfrm>
        <a:graphic>
          <a:graphicData uri="http://schemas.openxmlformats.org/presentationml/2006/ole">
            <mc:AlternateContent xmlns:mc="http://schemas.openxmlformats.org/markup-compatibility/2006">
              <mc:Choice xmlns:v="urn:schemas-microsoft-com:vml" Requires="v">
                <p:oleObj spid="_x0000_s3076" r:id="rId5" imgW="1295640" imgH="3934080" progId="">
                  <p:embed/>
                </p:oleObj>
              </mc:Choice>
              <mc:Fallback>
                <p:oleObj r:id="rId5" imgW="1295640" imgH="3934080" progId="">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0163" y="4152900"/>
                        <a:ext cx="31115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advTm="43985"/>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p:txBody>
          <a:bodyPr/>
          <a:lstStyle/>
          <a:p>
            <a:r>
              <a:rPr lang="en-US" b="1" smtClean="0"/>
              <a:t>Implications for Researchers</a:t>
            </a:r>
          </a:p>
        </p:txBody>
      </p:sp>
      <p:sp>
        <p:nvSpPr>
          <p:cNvPr id="97282" name="Rectangle 3" descr="Parchment"/>
          <p:cNvSpPr>
            <a:spLocks noGrp="1" noChangeArrowheads="1"/>
          </p:cNvSpPr>
          <p:nvPr>
            <p:ph type="body" idx="4294967295"/>
          </p:nvPr>
        </p:nvSpPr>
        <p:spPr>
          <a:xfrm>
            <a:off x="457200" y="1254125"/>
            <a:ext cx="8686800" cy="5603875"/>
          </a:xfrm>
        </p:spPr>
        <p:txBody>
          <a:bodyPr/>
          <a:lstStyle/>
          <a:p>
            <a:r>
              <a:rPr lang="en-US" smtClean="0">
                <a:latin typeface="Times New Roman" pitchFamily="18" charset="0"/>
              </a:rPr>
              <a:t>Statistically identify critical moments (breakpoints) that radically change subsequent processes</a:t>
            </a:r>
          </a:p>
          <a:p>
            <a:pPr>
              <a:lnSpc>
                <a:spcPct val="130000"/>
              </a:lnSpc>
            </a:pPr>
            <a:r>
              <a:rPr lang="en-US" smtClean="0">
                <a:latin typeface="Times New Roman" pitchFamily="18" charset="0"/>
              </a:rPr>
              <a:t>Effects differ across groups, time periods, turns</a:t>
            </a:r>
          </a:p>
          <a:p>
            <a:pPr lvl="1"/>
            <a:r>
              <a:rPr lang="en-US" smtClean="0">
                <a:latin typeface="Times New Roman" pitchFamily="18" charset="0"/>
              </a:rPr>
              <a:t>Use statistical model to compute specific effect</a:t>
            </a:r>
          </a:p>
          <a:p>
            <a:pPr>
              <a:lnSpc>
                <a:spcPct val="130000"/>
              </a:lnSpc>
            </a:pPr>
            <a:r>
              <a:rPr lang="en-US" smtClean="0">
                <a:latin typeface="Times New Roman" pitchFamily="18" charset="0"/>
              </a:rPr>
              <a:t>Effects of sequences </a:t>
            </a:r>
          </a:p>
          <a:p>
            <a:pPr lvl="1"/>
            <a:r>
              <a:rPr lang="en-US" smtClean="0">
                <a:latin typeface="Times New Roman" pitchFamily="18" charset="0"/>
              </a:rPr>
              <a:t>Look beyond the effects of single actions</a:t>
            </a:r>
          </a:p>
          <a:p>
            <a:pPr>
              <a:lnSpc>
                <a:spcPct val="130000"/>
              </a:lnSpc>
            </a:pPr>
            <a:r>
              <a:rPr lang="en-US" smtClean="0">
                <a:latin typeface="Times New Roman" pitchFamily="18" charset="0"/>
              </a:rPr>
              <a:t>New method for statistically modeling conversations</a:t>
            </a:r>
            <a:endParaRPr lang="en-US" b="1"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457200" y="274638"/>
            <a:ext cx="8483600" cy="1143000"/>
          </a:xfrm>
        </p:spPr>
        <p:txBody>
          <a:bodyPr/>
          <a:lstStyle/>
          <a:p>
            <a:pPr eaLnBrk="1" hangingPunct="1"/>
            <a:r>
              <a:rPr lang="en-US" b="1" smtClean="0"/>
              <a:t>Further applications…</a:t>
            </a:r>
          </a:p>
        </p:txBody>
      </p:sp>
      <p:sp>
        <p:nvSpPr>
          <p:cNvPr id="99330" name="Rectangle 3" descr="Parchment"/>
          <p:cNvSpPr>
            <a:spLocks noGrp="1" noChangeArrowheads="1"/>
          </p:cNvSpPr>
          <p:nvPr>
            <p:ph type="body" idx="1"/>
          </p:nvPr>
        </p:nvSpPr>
        <p:spPr>
          <a:xfrm>
            <a:off x="457200" y="1220788"/>
            <a:ext cx="8524875" cy="5691187"/>
          </a:xfrm>
        </p:spPr>
        <p:txBody>
          <a:bodyPr/>
          <a:lstStyle/>
          <a:p>
            <a:pPr marL="0" indent="0" eaLnBrk="1" hangingPunct="1">
              <a:buFontTx/>
              <a:buNone/>
            </a:pPr>
            <a:r>
              <a:rPr lang="en-US" smtClean="0">
                <a:latin typeface="Times New Roman" pitchFamily="18" charset="0"/>
              </a:rPr>
              <a:t> What major or momentary events affect </a:t>
            </a:r>
          </a:p>
          <a:p>
            <a:pPr marL="0" indent="0" eaLnBrk="1" hangingPunct="1">
              <a:buFontTx/>
              <a:buNone/>
            </a:pPr>
            <a:r>
              <a:rPr lang="en-US" smtClean="0">
                <a:latin typeface="Times New Roman" pitchFamily="18" charset="0"/>
              </a:rPr>
              <a:t>  people’s behaviors over time during …</a:t>
            </a:r>
          </a:p>
          <a:p>
            <a:pPr lvl="1" eaLnBrk="1" hangingPunct="1"/>
            <a:r>
              <a:rPr lang="en-US" sz="3200" smtClean="0">
                <a:latin typeface="Times New Roman" pitchFamily="18" charset="0"/>
              </a:rPr>
              <a:t>Classroom conversations?</a:t>
            </a:r>
          </a:p>
          <a:p>
            <a:pPr lvl="1" eaLnBrk="1" hangingPunct="1"/>
            <a:r>
              <a:rPr lang="en-US" sz="3200" smtClean="0">
                <a:latin typeface="Times New Roman" pitchFamily="18" charset="0"/>
              </a:rPr>
              <a:t>Online discussions?</a:t>
            </a:r>
          </a:p>
          <a:p>
            <a:pPr lvl="1" eaLnBrk="1" hangingPunct="1"/>
            <a:r>
              <a:rPr lang="en-US" sz="3200" smtClean="0">
                <a:latin typeface="Times New Roman" pitchFamily="18" charset="0"/>
              </a:rPr>
              <a:t>A student’s think-aloud problem solving? </a:t>
            </a:r>
          </a:p>
          <a:p>
            <a:pPr lvl="1" eaLnBrk="1" hangingPunct="1"/>
            <a:r>
              <a:rPr lang="en-US" sz="3200" smtClean="0">
                <a:latin typeface="Times New Roman" pitchFamily="18" charset="0"/>
              </a:rPr>
              <a:t>An infant’s learning of a new word?</a:t>
            </a:r>
          </a:p>
          <a:p>
            <a:pPr lvl="1" eaLnBrk="1" hangingPunct="1"/>
            <a:r>
              <a:rPr lang="en-US" sz="3200" smtClean="0">
                <a:latin typeface="Times New Roman" pitchFamily="18" charset="0"/>
              </a:rPr>
              <a:t>Basketball games?</a:t>
            </a:r>
          </a:p>
          <a:p>
            <a:pPr lvl="1" eaLnBrk="1" hangingPunct="1"/>
            <a:r>
              <a:rPr lang="en-US" sz="3200" smtClean="0">
                <a:latin typeface="Times New Roman" pitchFamily="18" charset="0"/>
              </a:rPr>
              <a:t>Stock market transactions? </a:t>
            </a:r>
          </a:p>
          <a:p>
            <a:pPr lvl="1" eaLnBrk="1" hangingPunct="1"/>
            <a:r>
              <a:rPr lang="en-US" sz="3200" smtClean="0">
                <a:latin typeface="Times New Roman" pitchFamily="18" charset="0"/>
              </a:rPr>
              <a:t>Wars?</a:t>
            </a:r>
          </a:p>
        </p:txBody>
      </p:sp>
    </p:spTree>
  </p:cSld>
  <p:clrMapOvr>
    <a:masterClrMapping/>
  </p:clrMapOvr>
  <p:transition xmlns:p14="http://schemas.microsoft.com/office/powerpoint/2010/main" advTm="7764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b="1" smtClean="0"/>
              <a:t>Micro-Creativity Processes </a:t>
            </a:r>
          </a:p>
        </p:txBody>
      </p:sp>
      <p:sp>
        <p:nvSpPr>
          <p:cNvPr id="444419" name="Rectangle 3" descr="Parchment"/>
          <p:cNvSpPr>
            <a:spLocks noGrp="1" noChangeArrowheads="1"/>
          </p:cNvSpPr>
          <p:nvPr>
            <p:ph type="body" idx="1"/>
          </p:nvPr>
        </p:nvSpPr>
        <p:spPr>
          <a:xfrm>
            <a:off x="457200" y="1233488"/>
            <a:ext cx="8229600" cy="5440362"/>
          </a:xfrm>
        </p:spPr>
        <p:txBody>
          <a:bodyPr/>
          <a:lstStyle/>
          <a:p>
            <a:pPr eaLnBrk="1" hangingPunct="1">
              <a:lnSpc>
                <a:spcPct val="90000"/>
              </a:lnSpc>
            </a:pPr>
            <a:r>
              <a:rPr lang="en-US" sz="3600" smtClean="0">
                <a:latin typeface="Times New Roman" pitchFamily="18" charset="0"/>
              </a:rPr>
              <a:t>Creativity processes</a:t>
            </a:r>
          </a:p>
          <a:p>
            <a:pPr lvl="1" eaLnBrk="1" hangingPunct="1">
              <a:lnSpc>
                <a:spcPct val="90000"/>
              </a:lnSpc>
            </a:pPr>
            <a:r>
              <a:rPr lang="en-US" sz="3200" smtClean="0">
                <a:latin typeface="Times New Roman" pitchFamily="18" charset="0"/>
              </a:rPr>
              <a:t>Generate ideas</a:t>
            </a:r>
          </a:p>
          <a:p>
            <a:pPr lvl="1" eaLnBrk="1" hangingPunct="1">
              <a:lnSpc>
                <a:spcPct val="90000"/>
              </a:lnSpc>
            </a:pPr>
            <a:r>
              <a:rPr lang="en-US" sz="3200" smtClean="0">
                <a:latin typeface="Times New Roman" pitchFamily="18" charset="0"/>
              </a:rPr>
              <a:t>Identify/Justify utility</a:t>
            </a:r>
          </a:p>
          <a:p>
            <a:pPr algn="r" eaLnBrk="1" hangingPunct="1">
              <a:lnSpc>
                <a:spcPct val="90000"/>
              </a:lnSpc>
              <a:buFontTx/>
              <a:buNone/>
            </a:pPr>
            <a:r>
              <a:rPr lang="en-US" sz="2000" i="1" smtClean="0">
                <a:latin typeface="Times New Roman" pitchFamily="18" charset="0"/>
              </a:rPr>
              <a:t>( Sternberg &amp; Lubart, 1999 )</a:t>
            </a:r>
            <a:r>
              <a:rPr lang="en-US" sz="2800" smtClean="0">
                <a:latin typeface="Times New Roman" pitchFamily="18" charset="0"/>
              </a:rPr>
              <a:t> </a:t>
            </a:r>
            <a:endParaRPr lang="en-US" sz="3600" smtClean="0">
              <a:latin typeface="Times New Roman" pitchFamily="18" charset="0"/>
            </a:endParaRPr>
          </a:p>
          <a:p>
            <a:pPr eaLnBrk="1" hangingPunct="1">
              <a:lnSpc>
                <a:spcPct val="90000"/>
              </a:lnSpc>
            </a:pPr>
            <a:r>
              <a:rPr lang="en-US" sz="3600" smtClean="0">
                <a:latin typeface="Times New Roman" pitchFamily="18" charset="0"/>
              </a:rPr>
              <a:t>Big “C” creativity affects society</a:t>
            </a:r>
          </a:p>
          <a:p>
            <a:pPr eaLnBrk="1" hangingPunct="1">
              <a:lnSpc>
                <a:spcPct val="90000"/>
              </a:lnSpc>
            </a:pPr>
            <a:r>
              <a:rPr lang="en-US" sz="3600" smtClean="0">
                <a:latin typeface="Times New Roman" pitchFamily="18" charset="0"/>
              </a:rPr>
              <a:t>Small “c” creativity affects person</a:t>
            </a:r>
          </a:p>
          <a:p>
            <a:pPr algn="r" eaLnBrk="1" hangingPunct="1">
              <a:lnSpc>
                <a:spcPct val="90000"/>
              </a:lnSpc>
              <a:buFontTx/>
              <a:buNone/>
            </a:pPr>
            <a:r>
              <a:rPr lang="en-US" sz="2000" i="1" smtClean="0">
                <a:latin typeface="Times New Roman" pitchFamily="18" charset="0"/>
              </a:rPr>
              <a:t>( Gruber &amp; Wallace, 1999 )</a:t>
            </a:r>
            <a:r>
              <a:rPr lang="en-US" sz="2800" smtClean="0">
                <a:latin typeface="Times New Roman" pitchFamily="18" charset="0"/>
              </a:rPr>
              <a:t> </a:t>
            </a:r>
            <a:endParaRPr lang="en-US" sz="3600" smtClean="0">
              <a:latin typeface="Times New Roman" pitchFamily="18" charset="0"/>
            </a:endParaRPr>
          </a:p>
          <a:p>
            <a:pPr eaLnBrk="1" hangingPunct="1">
              <a:lnSpc>
                <a:spcPct val="90000"/>
              </a:lnSpc>
            </a:pPr>
            <a:r>
              <a:rPr lang="en-US" sz="3600" smtClean="0">
                <a:latin typeface="Times New Roman" pitchFamily="18" charset="0"/>
              </a:rPr>
              <a:t>Micro-c creativity processes occur at a moment in time</a:t>
            </a:r>
          </a:p>
          <a:p>
            <a:pPr algn="r" eaLnBrk="1" hangingPunct="1">
              <a:lnSpc>
                <a:spcPct val="90000"/>
              </a:lnSpc>
              <a:buFontTx/>
              <a:buNone/>
            </a:pPr>
            <a:r>
              <a:rPr lang="en-US" sz="2000" i="1" smtClean="0">
                <a:latin typeface="Times New Roman" pitchFamily="18" charset="0"/>
              </a:rPr>
              <a:t>( Chiu, 2008 )</a:t>
            </a:r>
          </a:p>
        </p:txBody>
      </p:sp>
      <p:graphicFrame>
        <p:nvGraphicFramePr>
          <p:cNvPr id="1026" name="Object 4"/>
          <p:cNvGraphicFramePr>
            <a:graphicFrameLocks noChangeAspect="1"/>
          </p:cNvGraphicFramePr>
          <p:nvPr/>
        </p:nvGraphicFramePr>
        <p:xfrm>
          <a:off x="8640763" y="0"/>
          <a:ext cx="392112" cy="1195388"/>
        </p:xfrm>
        <a:graphic>
          <a:graphicData uri="http://schemas.openxmlformats.org/presentationml/2006/ole">
            <mc:AlternateContent xmlns:mc="http://schemas.openxmlformats.org/markup-compatibility/2006">
              <mc:Choice xmlns:v="urn:schemas-microsoft-com:vml" Requires="v">
                <p:oleObj spid="_x0000_s1028" r:id="rId5" imgW="1295640" imgH="3934080" progId="">
                  <p:embed/>
                </p:oleObj>
              </mc:Choice>
              <mc:Fallback>
                <p:oleObj r:id="rId5" imgW="1295640" imgH="393408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0763" y="0"/>
                        <a:ext cx="392112"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ransition xmlns:p14="http://schemas.microsoft.com/office/powerpoint/2010/main" advTm="3548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44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44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441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441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44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5" name="Rectangle 3" descr="Parchment"/>
          <p:cNvSpPr>
            <a:spLocks noGrp="1" noChangeArrowheads="1"/>
          </p:cNvSpPr>
          <p:nvPr>
            <p:ph type="body" idx="1"/>
          </p:nvPr>
        </p:nvSpPr>
        <p:spPr>
          <a:xfrm>
            <a:off x="457200" y="398463"/>
            <a:ext cx="8229600" cy="5727700"/>
          </a:xfrm>
        </p:spPr>
        <p:txBody>
          <a:bodyPr/>
          <a:lstStyle/>
          <a:p>
            <a:pPr algn="ctr" eaLnBrk="1" hangingPunct="1">
              <a:buFontTx/>
              <a:buNone/>
            </a:pPr>
            <a:endParaRPr lang="en-US" sz="9600" smtClean="0">
              <a:solidFill>
                <a:srgbClr val="0000FF"/>
              </a:solidFill>
              <a:latin typeface="Times New Roman" pitchFamily="18" charset="0"/>
            </a:endParaRPr>
          </a:p>
          <a:p>
            <a:pPr algn="ctr" eaLnBrk="1" hangingPunct="1">
              <a:buFontTx/>
              <a:buNone/>
            </a:pPr>
            <a:r>
              <a:rPr lang="en-US" sz="9600" smtClean="0">
                <a:solidFill>
                  <a:srgbClr val="0000FF"/>
                </a:solidFill>
                <a:latin typeface="Times New Roman" pitchFamily="18" charset="0"/>
              </a:rPr>
              <a:t>Thank you!</a:t>
            </a:r>
          </a:p>
        </p:txBody>
      </p:sp>
    </p:spTree>
  </p:cSld>
  <p:clrMapOvr>
    <a:masterClrMapping/>
  </p:clrMapOvr>
  <p:transition xmlns:p14="http://schemas.microsoft.com/office/powerpoint/2010/main" advTm="3125"/>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Group 2"/>
          <p:cNvGraphicFramePr>
            <a:graphicFrameLocks noGrp="1"/>
          </p:cNvGraphicFramePr>
          <p:nvPr>
            <p:ph idx="4294967295"/>
          </p:nvPr>
        </p:nvGraphicFramePr>
        <p:xfrm>
          <a:off x="144463" y="230188"/>
          <a:ext cx="8670925" cy="2651760"/>
        </p:xfrm>
        <a:graphic>
          <a:graphicData uri="http://schemas.openxmlformats.org/drawingml/2006/table">
            <a:tbl>
              <a:tblPr/>
              <a:tblGrid>
                <a:gridCol w="700087"/>
                <a:gridCol w="3622675"/>
                <a:gridCol w="1016000"/>
                <a:gridCol w="1028700"/>
                <a:gridCol w="1265238"/>
                <a:gridCol w="1038225"/>
              </a:tblGrid>
              <a:tr h="558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ID</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Action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 #</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Valid?</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Previous</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Valid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Ana</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Do three times four.</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Times New Roman" pitchFamily="18" charset="0"/>
                        <a:sym typeface="Symbol" pitchFamily="18" charset="2"/>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Ben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seven </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p>
                  </a:txBody>
                  <a:tcPr anchor="b" horzOverflow="overflow">
                    <a:lnL>
                      <a:noFill/>
                    </a:lnL>
                    <a:lnR>
                      <a:noFill/>
                    </a:lnR>
                    <a:lnT>
                      <a:noFill/>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Eva</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nine.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Jay</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twelve.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172" name="Group 36"/>
          <p:cNvGraphicFramePr>
            <a:graphicFrameLocks noGrp="1"/>
          </p:cNvGraphicFramePr>
          <p:nvPr/>
        </p:nvGraphicFramePr>
        <p:xfrm>
          <a:off x="169863" y="3692525"/>
          <a:ext cx="8655050" cy="2651760"/>
        </p:xfrm>
        <a:graphic>
          <a:graphicData uri="http://schemas.openxmlformats.org/drawingml/2006/table">
            <a:tbl>
              <a:tblPr/>
              <a:tblGrid>
                <a:gridCol w="692150"/>
                <a:gridCol w="3584575"/>
                <a:gridCol w="1004887"/>
                <a:gridCol w="1017588"/>
                <a:gridCol w="1476375"/>
                <a:gridCol w="879475"/>
              </a:tblGrid>
              <a:tr h="558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ID</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Action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 #</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Valid?</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Respond</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to turn #?</a:t>
                      </a:r>
                      <a:endParaRPr kumimoji="0" lang="en-US" sz="24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Valid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Ana</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Do three times four.</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Times New Roman" pitchFamily="18" charset="0"/>
                        <a:sym typeface="Symbol" pitchFamily="18" charset="2"/>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Ben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seven </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p>
                  </a:txBody>
                  <a:tcPr anchor="b" horzOverflow="overflow">
                    <a:lnL>
                      <a:noFill/>
                    </a:lnL>
                    <a:lnR>
                      <a:noFill/>
                    </a:lnR>
                    <a:lnT>
                      <a:noFill/>
                    </a:lnT>
                    <a:lnB>
                      <a:noFill/>
                    </a:lnB>
                    <a:lnTlToBr>
                      <a:noFill/>
                    </a:lnTlToBr>
                    <a:lnBlToTr>
                      <a:noFill/>
                    </a:lnBlToTr>
                    <a:noFill/>
                  </a:tcPr>
                </a:tc>
              </a:tr>
              <a:tr h="420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Eva</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nine.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r h="3937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Jay</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twelve.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標題 1"/>
          <p:cNvSpPr>
            <a:spLocks noGrp="1"/>
          </p:cNvSpPr>
          <p:nvPr>
            <p:ph type="title" idx="4294967295"/>
          </p:nvPr>
        </p:nvSpPr>
        <p:spPr>
          <a:xfrm>
            <a:off x="457200" y="274638"/>
            <a:ext cx="8229600" cy="796925"/>
          </a:xfrm>
        </p:spPr>
        <p:txBody>
          <a:bodyPr/>
          <a:lstStyle/>
          <a:p>
            <a:pPr eaLnBrk="1" hangingPunct="1"/>
            <a:r>
              <a:rPr lang="en-US" sz="4000" smtClean="0">
                <a:latin typeface="Times New Roman" pitchFamily="18" charset="0"/>
                <a:cs typeface="Times New Roman" pitchFamily="18" charset="0"/>
              </a:rPr>
              <a:t>Statistical Discourse Analysis</a:t>
            </a:r>
            <a:endParaRPr lang="zh-TW" altLang="en-US" sz="4000" smtClean="0">
              <a:latin typeface="Times New Roman" pitchFamily="18" charset="0"/>
              <a:ea typeface="PMingLiU" pitchFamily="18" charset="-120"/>
              <a:cs typeface="Times New Roman" pitchFamily="18" charset="0"/>
            </a:endParaRPr>
          </a:p>
        </p:txBody>
      </p:sp>
      <p:graphicFrame>
        <p:nvGraphicFramePr>
          <p:cNvPr id="58371" name="Group 3"/>
          <p:cNvGraphicFramePr>
            <a:graphicFrameLocks noGrp="1"/>
          </p:cNvGraphicFramePr>
          <p:nvPr/>
        </p:nvGraphicFramePr>
        <p:xfrm>
          <a:off x="269875" y="992188"/>
          <a:ext cx="8786813" cy="2127251"/>
        </p:xfrm>
        <a:graphic>
          <a:graphicData uri="http://schemas.openxmlformats.org/drawingml/2006/table">
            <a:tbl>
              <a:tblPr/>
              <a:tblGrid>
                <a:gridCol w="3575050"/>
                <a:gridCol w="5211763"/>
              </a:tblGrid>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cs typeface="Times New Roman" pitchFamily="18" charset="0"/>
                        </a:rPr>
                        <a:t>Analytical Difficulty</a:t>
                      </a:r>
                      <a:endParaRPr kumimoji="0" lang="zh-TW" altLang="en-US" sz="2000" b="1" i="0" u="none" strike="noStrike" cap="none" normalizeH="0" baseline="0" smtClean="0">
                        <a:ln>
                          <a:noFill/>
                        </a:ln>
                        <a:solidFill>
                          <a:srgbClr val="FF0000"/>
                        </a:solidFill>
                        <a:effectLst/>
                        <a:latin typeface="Times New Roman" pitchFamily="18" charset="0"/>
                        <a:ea typeface="PMingLiU" pitchFamily="18" charset="-120"/>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1"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Differences across topics</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57200">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Time periods differ (T</a:t>
                      </a:r>
                      <a:r>
                        <a:rPr kumimoji="0" lang="en-US" sz="2000" b="0" i="0" u="none" strike="noStrike" cap="none" normalizeH="0" baseline="-25000" smtClean="0">
                          <a:ln>
                            <a:noFill/>
                          </a:ln>
                          <a:solidFill>
                            <a:srgbClr val="000000"/>
                          </a:solidFill>
                          <a:effectLst/>
                          <a:latin typeface="Times New Roman" pitchFamily="18" charset="0"/>
                          <a:cs typeface="Times New Roman" pitchFamily="18" charset="0"/>
                        </a:rPr>
                        <a:t>2</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T</a:t>
                      </a:r>
                      <a:r>
                        <a:rPr kumimoji="0" lang="en-US" sz="2000" b="0" i="0" u="none" strike="noStrike" cap="none" normalizeH="0" baseline="-25000" smtClean="0">
                          <a:ln>
                            <a:noFill/>
                          </a:ln>
                          <a:solidFill>
                            <a:srgbClr val="000000"/>
                          </a:solidFill>
                          <a:effectLst/>
                          <a:latin typeface="Times New Roman" pitchFamily="18" charset="0"/>
                          <a:cs typeface="Times New Roman" pitchFamily="18" charset="0"/>
                        </a:rPr>
                        <a:t>4</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57200">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Serial correlation (t</a:t>
                      </a:r>
                      <a:r>
                        <a:rPr kumimoji="0" lang="en-US" sz="2000" b="0" i="0" u="none" strike="noStrike" cap="none" normalizeH="0" baseline="-25000" smtClean="0">
                          <a:ln>
                            <a:noFill/>
                          </a:ln>
                          <a:solidFill>
                            <a:srgbClr val="000000"/>
                          </a:solidFill>
                          <a:effectLst/>
                          <a:latin typeface="Times New Roman" pitchFamily="18" charset="0"/>
                          <a:cs typeface="Times New Roman" pitchFamily="18" charset="0"/>
                        </a:rPr>
                        <a:t>8</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t</a:t>
                      </a:r>
                      <a:r>
                        <a:rPr kumimoji="0" lang="en-US" sz="2000" b="0" i="0" u="none" strike="noStrike" cap="none" normalizeH="0" baseline="-25000" smtClean="0">
                          <a:ln>
                            <a:noFill/>
                          </a:ln>
                          <a:solidFill>
                            <a:srgbClr val="000000"/>
                          </a:solidFill>
                          <a:effectLst/>
                          <a:latin typeface="Times New Roman" pitchFamily="18" charset="0"/>
                          <a:cs typeface="Times New Roman" pitchFamily="18" charset="0"/>
                        </a:rPr>
                        <a:t>9</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Parallel talk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Wingdings 3" pitchFamily="18" charset="2"/>
                        </a:rPr>
                        <a:t> )</a:t>
                      </a:r>
                      <a:endPar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sym typeface="Wingdings 3" pitchFamily="18" charset="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384" name="Group 16"/>
          <p:cNvGraphicFramePr>
            <a:graphicFrameLocks noGrp="1"/>
          </p:cNvGraphicFramePr>
          <p:nvPr/>
        </p:nvGraphicFramePr>
        <p:xfrm>
          <a:off x="3687763" y="995363"/>
          <a:ext cx="5456237" cy="2162176"/>
        </p:xfrm>
        <a:graphic>
          <a:graphicData uri="http://schemas.openxmlformats.org/drawingml/2006/table">
            <a:tbl>
              <a:tblPr/>
              <a:tblGrid>
                <a:gridCol w="5456237"/>
              </a:tblGrid>
              <a:tr h="45085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Strategy</a:t>
                      </a:r>
                      <a:endParaRPr kumimoji="0" lang="zh-TW" altLang="en-US" sz="2000" b="1"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2703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Multilevel analysis</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2862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Breakpoint analysis &amp; Multilevel analysis</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I</a:t>
                      </a:r>
                      <a:r>
                        <a:rPr kumimoji="0" lang="en-US" sz="2000" b="0" i="0" u="none" strike="noStrike" cap="none" normalizeH="0" baseline="30000" smtClean="0">
                          <a:ln>
                            <a:noFill/>
                          </a:ln>
                          <a:solidFill>
                            <a:srgbClr val="000000"/>
                          </a:solidFill>
                          <a:effectLst/>
                          <a:latin typeface="Times New Roman" pitchFamily="18" charset="0"/>
                          <a:cs typeface="Times New Roman" pitchFamily="18" charset="0"/>
                        </a:rPr>
                        <a:t>2</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index of Q-statistics; Model with lag variables</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Store path: ID prior turn, Vector Auto-Regression</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bl>
          </a:graphicData>
        </a:graphic>
      </p:graphicFrame>
      <p:graphicFrame>
        <p:nvGraphicFramePr>
          <p:cNvPr id="58390" name="Group 22"/>
          <p:cNvGraphicFramePr>
            <a:graphicFrameLocks noGrp="1"/>
          </p:cNvGraphicFramePr>
          <p:nvPr/>
        </p:nvGraphicFramePr>
        <p:xfrm>
          <a:off x="269875" y="3286125"/>
          <a:ext cx="8786813" cy="1244601"/>
        </p:xfrm>
        <a:graphic>
          <a:graphicData uri="http://schemas.openxmlformats.org/drawingml/2006/table">
            <a:tbl>
              <a:tblPr/>
              <a:tblGrid>
                <a:gridCol w="3575050"/>
                <a:gridCol w="5211763"/>
              </a:tblGrid>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Discrete outcomes (Yes / No)</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Multiple outcomes (Y</a:t>
                      </a:r>
                      <a:r>
                        <a:rPr kumimoji="0" lang="en-US" sz="2000" b="0" i="0" u="none" strike="noStrike" cap="none" normalizeH="0" baseline="-25000" smtClean="0">
                          <a:ln>
                            <a:noFill/>
                          </a:ln>
                          <a:solidFill>
                            <a:srgbClr val="000000"/>
                          </a:solidFill>
                          <a:effectLst/>
                          <a:latin typeface="Times New Roman" pitchFamily="18" charset="0"/>
                          <a:cs typeface="Times New Roman" pitchFamily="18" charset="0"/>
                        </a:rPr>
                        <a:t>1</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rPr>
                        <a:t>Y</a:t>
                      </a:r>
                      <a:r>
                        <a:rPr kumimoji="0" lang="en-US" sz="2000" b="0" i="0" u="none" strike="noStrike" cap="none" normalizeH="0" baseline="-25000" smtClean="0">
                          <a:ln>
                            <a:noFill/>
                          </a:ln>
                          <a:solidFill>
                            <a:srgbClr val="FF0000"/>
                          </a:solidFill>
                          <a:effectLst/>
                          <a:latin typeface="Times New Roman" pitchFamily="18" charset="0"/>
                          <a:cs typeface="Times New Roman" pitchFamily="18" charset="0"/>
                        </a:rPr>
                        <a:t>2</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Infrequent outcomes </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(000</a:t>
                      </a:r>
                      <a:r>
                        <a:rPr kumimoji="0" lang="en-US" altLang="ko-KR" sz="2000" b="0" i="0" u="none" strike="noStrike" cap="none" normalizeH="0" baseline="0" smtClean="0">
                          <a:ln>
                            <a:noFill/>
                          </a:ln>
                          <a:solidFill>
                            <a:srgbClr val="FF0000"/>
                          </a:solidFill>
                          <a:effectLst/>
                          <a:latin typeface="Times New Roman" pitchFamily="18" charset="0"/>
                          <a:ea typeface="굴림" pitchFamily="34" charset="-127"/>
                        </a:rPr>
                        <a:t>1</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0)</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580" name="Group 52"/>
          <p:cNvGraphicFramePr>
            <a:graphicFrameLocks noGrp="1"/>
          </p:cNvGraphicFramePr>
          <p:nvPr/>
        </p:nvGraphicFramePr>
        <p:xfrm>
          <a:off x="3698875" y="3286125"/>
          <a:ext cx="5357813" cy="1252539"/>
        </p:xfrm>
        <a:graphic>
          <a:graphicData uri="http://schemas.openxmlformats.org/drawingml/2006/table">
            <a:tbl>
              <a:tblPr/>
              <a:tblGrid>
                <a:gridCol w="5357813"/>
              </a:tblGrid>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Logit / Probit</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Multivariate outcome models</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Logit bias estimator</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bl>
          </a:graphicData>
        </a:graphic>
      </p:graphicFrame>
      <p:graphicFrame>
        <p:nvGraphicFramePr>
          <p:cNvPr id="58402" name="Group 34"/>
          <p:cNvGraphicFramePr>
            <a:graphicFrameLocks noGrp="1"/>
          </p:cNvGraphicFramePr>
          <p:nvPr/>
        </p:nvGraphicFramePr>
        <p:xfrm>
          <a:off x="269875" y="4572000"/>
          <a:ext cx="8786813" cy="1127760"/>
        </p:xfrm>
        <a:graphic>
          <a:graphicData uri="http://schemas.openxmlformats.org/drawingml/2006/table">
            <a:tbl>
              <a:tblPr/>
              <a:tblGrid>
                <a:gridCol w="3646488"/>
                <a:gridCol w="5140325"/>
              </a:tblGrid>
              <a:tr h="1127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People &amp; Groups differ</a:t>
                      </a:r>
                      <a:r>
                        <a:rPr kumimoji="0" lang="en-US" altLang="ko-KR" sz="2000" b="0" i="0" u="none" strike="noStrike" cap="none" normalizeH="0" baseline="0" smtClean="0">
                          <a:ln>
                            <a:noFill/>
                          </a:ln>
                          <a:solidFill>
                            <a:srgbClr val="0000FF"/>
                          </a:solidFill>
                          <a:effectLst/>
                          <a:latin typeface="Times New Roman" pitchFamily="18" charset="0"/>
                          <a:ea typeface="굴림" pitchFamily="34" charset="-127"/>
                          <a:sym typeface="Webdings" pitchFamily="18" charset="2"/>
                        </a:rPr>
                        <a:t></a:t>
                      </a:r>
                      <a:r>
                        <a:rPr kumimoji="0" lang="en-US" altLang="ko-KR" sz="2000" b="1" i="0" u="none" strike="noStrike" cap="none" normalizeH="0" baseline="0" smtClean="0">
                          <a:ln>
                            <a:noFill/>
                          </a:ln>
                          <a:solidFill>
                            <a:srgbClr val="FF0000"/>
                          </a:solidFill>
                          <a:effectLst/>
                          <a:latin typeface="Times New Roman" pitchFamily="18" charset="0"/>
                          <a:ea typeface="굴림" pitchFamily="34" charset="-127"/>
                          <a:sym typeface="Symbol" pitchFamily="18" charset="2"/>
                        </a:rPr>
                        <a:t></a:t>
                      </a:r>
                      <a:r>
                        <a:rPr kumimoji="0" lang="en-US" altLang="ko-KR" sz="2000" b="0" i="0" u="none" strike="noStrike" cap="none" normalizeH="0" baseline="0" smtClean="0">
                          <a:ln>
                            <a:noFill/>
                          </a:ln>
                          <a:solidFill>
                            <a:srgbClr val="FF00FF"/>
                          </a:solidFill>
                          <a:effectLst/>
                          <a:latin typeface="Times New Roman" pitchFamily="18" charset="0"/>
                          <a:ea typeface="굴림" pitchFamily="34" charset="-127"/>
                          <a:sym typeface="Webdings" pitchFamily="18" charset="2"/>
                        </a:rPr>
                        <a:t></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Mediation effects (X→</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rPr>
                        <a:t>M</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→Y) </a:t>
                      </a:r>
                    </a:p>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False positives (</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 + +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406" name="Group 38"/>
          <p:cNvGraphicFramePr>
            <a:graphicFrameLocks noGrp="1"/>
          </p:cNvGraphicFramePr>
          <p:nvPr/>
        </p:nvGraphicFramePr>
        <p:xfrm>
          <a:off x="3730625" y="4572000"/>
          <a:ext cx="4968875" cy="1524635"/>
        </p:xfrm>
        <a:graphic>
          <a:graphicData uri="http://schemas.openxmlformats.org/drawingml/2006/table">
            <a:tbl>
              <a:tblPr/>
              <a:tblGrid>
                <a:gridCol w="4968875"/>
              </a:tblGrid>
              <a:tr h="1127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Multilevel analysis</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Multilevel mediation tests </a:t>
                      </a:r>
                    </a:p>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2-stage linear step-up procedure</a:t>
                      </a:r>
                      <a:endParaRPr kumimoji="0" lang="zh-TW" altLang="en-US" sz="2000" b="0" i="0" u="none" strike="noStrike" cap="none" normalizeH="0" baseline="0" smtClean="0">
                        <a:ln>
                          <a:noFill/>
                        </a:ln>
                        <a:solidFill>
                          <a:srgbClr val="000000"/>
                        </a:solidFill>
                        <a:effectLst/>
                        <a:latin typeface="Times New Roman" pitchFamily="18" charset="0"/>
                        <a:ea typeface="PMingLiU" pitchFamily="18" charset="-120"/>
                      </a:endParaRPr>
                    </a:p>
                  </a:txBody>
                  <a:tcPr horzOverflow="overflow">
                    <a:lnL>
                      <a:noFill/>
                    </a:lnL>
                    <a:lnR>
                      <a:noFill/>
                    </a:lnR>
                    <a:lnT>
                      <a:noFill/>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bl>
          </a:graphicData>
        </a:graphic>
      </p:graphicFrame>
      <p:graphicFrame>
        <p:nvGraphicFramePr>
          <p:cNvPr id="92201" name="Group 41"/>
          <p:cNvGraphicFramePr>
            <a:graphicFrameLocks noGrp="1"/>
          </p:cNvGraphicFramePr>
          <p:nvPr/>
        </p:nvGraphicFramePr>
        <p:xfrm>
          <a:off x="266700" y="5649913"/>
          <a:ext cx="8789988" cy="1127760"/>
        </p:xfrm>
        <a:graphic>
          <a:graphicData uri="http://schemas.openxmlformats.org/drawingml/2006/table">
            <a:tbl>
              <a:tblPr/>
              <a:tblGrid>
                <a:gridCol w="3575050"/>
                <a:gridCol w="5214938"/>
              </a:tblGrid>
              <a:tr h="417513">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Missing data </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(101</a:t>
                      </a:r>
                      <a:r>
                        <a:rPr kumimoji="0" lang="en-US" altLang="ko-KR" sz="2000" b="0" i="0" u="none" strike="noStrike" cap="none" normalizeH="0" baseline="0" smtClean="0">
                          <a:ln>
                            <a:noFill/>
                          </a:ln>
                          <a:solidFill>
                            <a:srgbClr val="FF0000"/>
                          </a:solidFill>
                          <a:effectLst/>
                          <a:latin typeface="Times New Roman" pitchFamily="18" charset="0"/>
                          <a:ea typeface="굴림" pitchFamily="34" charset="-127"/>
                        </a:rPr>
                        <a:t>?</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001</a:t>
                      </a:r>
                      <a:r>
                        <a:rPr kumimoji="0" lang="en-US" altLang="ko-KR" sz="2000" b="0" i="0" u="none" strike="noStrike" cap="none" normalizeH="0" baseline="0" smtClean="0">
                          <a:ln>
                            <a:noFill/>
                          </a:ln>
                          <a:solidFill>
                            <a:srgbClr val="FF0000"/>
                          </a:solidFill>
                          <a:effectLst/>
                          <a:latin typeface="Times New Roman" pitchFamily="18" charset="0"/>
                          <a:ea typeface="굴림" pitchFamily="34" charset="-127"/>
                        </a:rPr>
                        <a:t>?</a:t>
                      </a:r>
                      <a:r>
                        <a:rPr kumimoji="0" lang="en-US" altLang="ko-KR" sz="2000" b="0" i="0" u="none" strike="noStrike" cap="none" normalizeH="0" baseline="0" smtClean="0">
                          <a:ln>
                            <a:noFill/>
                          </a:ln>
                          <a:solidFill>
                            <a:schemeClr val="tx1"/>
                          </a:solidFill>
                          <a:effectLst/>
                          <a:latin typeface="Times New Roman" pitchFamily="18" charset="0"/>
                          <a:ea typeface="굴림" pitchFamily="34" charset="-127"/>
                        </a:rPr>
                        <a:t>10)</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Robustness</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None/>
                        <a:tabLst/>
                      </a:pPr>
                      <a:endParaRPr kumimoji="0" lang="en-US" altLang="zh-TW"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None/>
                        <a:tabLst/>
                      </a:pP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207" name="Group 47"/>
          <p:cNvGraphicFramePr>
            <a:graphicFrameLocks noGrp="1"/>
          </p:cNvGraphicFramePr>
          <p:nvPr/>
        </p:nvGraphicFramePr>
        <p:xfrm>
          <a:off x="3738563" y="5708650"/>
          <a:ext cx="5318125" cy="1054418"/>
        </p:xfrm>
        <a:graphic>
          <a:graphicData uri="http://schemas.openxmlformats.org/drawingml/2006/table">
            <a:tbl>
              <a:tblPr/>
              <a:tblGrid>
                <a:gridCol w="5318125"/>
              </a:tblGrid>
              <a:tr h="41433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sym typeface="Symbol" pitchFamily="18" charset="2"/>
                        </a:rPr>
                        <a:t></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Markov Chain Monte Carlo multiple imputation</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r h="417513">
                <a:tc>
                  <a:txBody>
                    <a:bodyPr/>
                    <a:lstStyle/>
                    <a:p>
                      <a:pPr marL="0" marR="0" lvl="0" indent="0" algn="l" defTabSz="914400" rtl="0" eaLnBrk="1" fontAlgn="base" latinLnBrk="0" hangingPunct="1">
                        <a:lnSpc>
                          <a:spcPct val="90000"/>
                        </a:lnSpc>
                        <a:spcBef>
                          <a:spcPct val="0"/>
                        </a:spcBef>
                        <a:spcAft>
                          <a:spcPct val="0"/>
                        </a:spcAft>
                        <a:buClrTx/>
                        <a:buSzTx/>
                        <a:buFont typeface="Symbol" pitchFamily="18" charset="2"/>
                        <a:buChar char="·"/>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Separate outcome models; </a:t>
                      </a:r>
                    </a:p>
                    <a:p>
                      <a:pPr marL="0" marR="0" lvl="0" indent="0" algn="l" defTabSz="914400" rtl="0" eaLnBrk="1" fontAlgn="base" latinLnBrk="0" hangingPunct="1">
                        <a:lnSpc>
                          <a:spcPct val="90000"/>
                        </a:lnSpc>
                        <a:spcBef>
                          <a:spcPct val="0"/>
                        </a:spcBef>
                        <a:spcAft>
                          <a:spcPct val="0"/>
                        </a:spcAft>
                        <a:buClrTx/>
                        <a:buSzTx/>
                        <a:buFont typeface="Symbol" pitchFamily="18" charset="2"/>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Data subsets &amp; unimputed data</a:t>
                      </a:r>
                      <a:endParaRPr kumimoji="0" lang="zh-TW" altLang="en-US" sz="20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a:noFill/>
                    </a:lnL>
                    <a:lnR>
                      <a:noFill/>
                    </a:lnR>
                    <a:lnT>
                      <a:noFill/>
                    </a:lnT>
                    <a:lnB>
                      <a:noFill/>
                    </a:lnB>
                    <a:lnTlToBr>
                      <a:noFill/>
                    </a:lnTlToBr>
                    <a:lnBlToTr>
                      <a:noFill/>
                    </a:lnBlToTr>
                    <a:noFill/>
                  </a:tcPr>
                </a:tc>
              </a:tr>
            </a:tbl>
          </a:graphicData>
        </a:graphic>
      </p:graphicFrame>
      <p:sp>
        <p:nvSpPr>
          <p:cNvPr id="58418" name="Rectangle 50"/>
          <p:cNvSpPr>
            <a:spLocks noChangeArrowheads="1"/>
          </p:cNvSpPr>
          <p:nvPr/>
        </p:nvSpPr>
        <p:spPr bwMode="auto">
          <a:xfrm>
            <a:off x="2459038" y="5311775"/>
            <a:ext cx="469900" cy="366713"/>
          </a:xfrm>
          <a:prstGeom prst="rect">
            <a:avLst/>
          </a:prstGeom>
          <a:noFill/>
          <a:ln w="9525">
            <a:noFill/>
            <a:miter lim="800000"/>
            <a:headEnd/>
            <a:tailEnd/>
          </a:ln>
        </p:spPr>
        <p:txBody>
          <a:bodyPr wrap="none" anchor="ctr">
            <a:spAutoFit/>
          </a:bodyPr>
          <a:lstStyle/>
          <a:p>
            <a:pPr eaLnBrk="0" hangingPunct="0"/>
            <a:r>
              <a:rPr lang="en-US" sz="1800" b="1">
                <a:solidFill>
                  <a:srgbClr val="FF0000"/>
                </a:solidFill>
                <a:sym typeface="Webdings" pitchFamily="18" charset="2"/>
              </a:rPr>
              <a:t></a:t>
            </a:r>
            <a:r>
              <a:rPr lang="en-US" sz="1800"/>
              <a:t> </a:t>
            </a:r>
          </a:p>
        </p:txBody>
      </p:sp>
    </p:spTree>
    <p:custDataLst>
      <p:tags r:id="rId1"/>
    </p:custDataLst>
  </p:cSld>
  <p:clrMapOvr>
    <a:masterClrMapping/>
  </p:clrMapOvr>
  <p:transition xmlns:p14="http://schemas.microsoft.com/office/powerpoint/2010/main" advTm="12600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4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40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2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8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8"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49" name="Rectangle 2" descr="Parchment"/>
          <p:cNvSpPr>
            <a:spLocks noGrp="1" noChangeArrowheads="1"/>
          </p:cNvSpPr>
          <p:nvPr>
            <p:ph type="body" idx="1"/>
          </p:nvPr>
        </p:nvSpPr>
        <p:spPr>
          <a:xfrm>
            <a:off x="457200" y="0"/>
            <a:ext cx="8686800" cy="6858000"/>
          </a:xfrm>
        </p:spPr>
        <p:txBody>
          <a:bodyPr/>
          <a:lstStyle/>
          <a:p>
            <a:pPr algn="ctr" eaLnBrk="1" hangingPunct="1">
              <a:lnSpc>
                <a:spcPct val="80000"/>
              </a:lnSpc>
              <a:buFontTx/>
              <a:buNone/>
            </a:pPr>
            <a:r>
              <a:rPr lang="en-US" altLang="ko-KR" sz="2800" smtClean="0">
                <a:latin typeface="Times New Roman" pitchFamily="18" charset="0"/>
                <a:ea typeface="굴림" pitchFamily="34" charset="-127"/>
              </a:rPr>
              <a:t>Knowledge content, Validity, and Justification</a:t>
            </a:r>
          </a:p>
          <a:p>
            <a:pPr eaLnBrk="1" hangingPunct="1">
              <a:lnSpc>
                <a:spcPct val="120000"/>
              </a:lnSpc>
              <a:buFontTx/>
              <a:buNone/>
            </a:pPr>
            <a:r>
              <a:rPr lang="en-US" altLang="ko-KR" sz="2800" smtClean="0">
                <a:latin typeface="Times New Roman" pitchFamily="18" charset="0"/>
                <a:ea typeface="굴림" pitchFamily="34" charset="-127"/>
              </a:rPr>
              <a:t>Does the speaker express any mathematics or problem-related information?</a:t>
            </a:r>
          </a:p>
          <a:p>
            <a:pPr eaLnBrk="1" hangingPunct="1">
              <a:lnSpc>
                <a:spcPct val="80000"/>
              </a:lnSpc>
            </a:pPr>
            <a:r>
              <a:rPr lang="en-US" altLang="ko-KR" sz="2800" smtClean="0">
                <a:latin typeface="Times New Roman" pitchFamily="18" charset="0"/>
                <a:ea typeface="굴림" pitchFamily="34" charset="-127"/>
              </a:rPr>
              <a:t>No, code as </a:t>
            </a:r>
            <a:r>
              <a:rPr lang="en-US" altLang="ko-KR" sz="2800" u="sng" smtClean="0">
                <a:latin typeface="Times New Roman" pitchFamily="18" charset="0"/>
                <a:ea typeface="굴림" pitchFamily="34" charset="-127"/>
              </a:rPr>
              <a:t>null content</a:t>
            </a:r>
          </a:p>
          <a:p>
            <a:pPr eaLnBrk="1" hangingPunct="1">
              <a:lnSpc>
                <a:spcPct val="80000"/>
              </a:lnSpc>
            </a:pPr>
            <a:r>
              <a:rPr lang="en-US" altLang="ko-KR" sz="2800" smtClean="0">
                <a:latin typeface="Times New Roman" pitchFamily="18" charset="0"/>
                <a:ea typeface="굴림" pitchFamily="34" charset="-127"/>
              </a:rPr>
              <a:t>Yes, is all the info on the group's log/trace of problem solving?</a:t>
            </a:r>
          </a:p>
          <a:p>
            <a:pPr lvl="1" eaLnBrk="1" hangingPunct="1">
              <a:lnSpc>
                <a:spcPct val="80000"/>
              </a:lnSpc>
            </a:pPr>
            <a:r>
              <a:rPr lang="en-US" altLang="ko-KR" smtClean="0">
                <a:latin typeface="Times New Roman" pitchFamily="18" charset="0"/>
                <a:ea typeface="굴림" pitchFamily="34" charset="-127"/>
              </a:rPr>
              <a:t>Yes, code as </a:t>
            </a:r>
            <a:r>
              <a:rPr lang="en-US" altLang="ko-KR" u="sng" smtClean="0">
                <a:latin typeface="Times New Roman" pitchFamily="18" charset="0"/>
                <a:ea typeface="굴림" pitchFamily="34" charset="-127"/>
              </a:rPr>
              <a:t>repetition</a:t>
            </a:r>
          </a:p>
          <a:p>
            <a:pPr lvl="1" eaLnBrk="1" hangingPunct="1">
              <a:lnSpc>
                <a:spcPct val="80000"/>
              </a:lnSpc>
            </a:pPr>
            <a:r>
              <a:rPr lang="en-US" altLang="ko-KR" smtClean="0">
                <a:latin typeface="Times New Roman" pitchFamily="18" charset="0"/>
                <a:ea typeface="굴림" pitchFamily="34" charset="-127"/>
              </a:rPr>
              <a:t>No, code as </a:t>
            </a:r>
            <a:r>
              <a:rPr lang="en-US" altLang="ko-KR" u="sng" smtClean="0">
                <a:latin typeface="Times New Roman" pitchFamily="18" charset="0"/>
                <a:ea typeface="굴림" pitchFamily="34" charset="-127"/>
              </a:rPr>
              <a:t>contribution</a:t>
            </a:r>
            <a:r>
              <a:rPr lang="en-US" altLang="ko-KR" smtClean="0">
                <a:latin typeface="Times New Roman" pitchFamily="18" charset="0"/>
                <a:ea typeface="굴림" pitchFamily="34" charset="-127"/>
              </a:rPr>
              <a:t> and write specific info in group's log</a:t>
            </a:r>
          </a:p>
          <a:p>
            <a:pPr lvl="1" eaLnBrk="1" hangingPunct="1">
              <a:lnSpc>
                <a:spcPct val="80000"/>
              </a:lnSpc>
            </a:pPr>
            <a:r>
              <a:rPr lang="en-US" altLang="ko-KR" smtClean="0">
                <a:latin typeface="Times New Roman" pitchFamily="18" charset="0"/>
                <a:ea typeface="굴림" pitchFamily="34" charset="-127"/>
              </a:rPr>
              <a:t>Does this info violate any mathematics or problem constraints?</a:t>
            </a:r>
          </a:p>
          <a:p>
            <a:pPr lvl="2" eaLnBrk="1" hangingPunct="1">
              <a:lnSpc>
                <a:spcPct val="80000"/>
              </a:lnSpc>
            </a:pPr>
            <a:r>
              <a:rPr lang="en-US" altLang="ko-KR" sz="2800" smtClean="0">
                <a:latin typeface="Times New Roman" pitchFamily="18" charset="0"/>
                <a:ea typeface="굴림" pitchFamily="34" charset="-127"/>
              </a:rPr>
              <a:t>Yes, code as </a:t>
            </a:r>
            <a:r>
              <a:rPr lang="en-US" altLang="ko-KR" sz="2800" u="sng" smtClean="0">
                <a:latin typeface="Times New Roman" pitchFamily="18" charset="0"/>
                <a:ea typeface="굴림" pitchFamily="34" charset="-127"/>
              </a:rPr>
              <a:t>incorrect</a:t>
            </a:r>
          </a:p>
          <a:p>
            <a:pPr lvl="2" eaLnBrk="1" hangingPunct="1">
              <a:lnSpc>
                <a:spcPct val="80000"/>
              </a:lnSpc>
            </a:pPr>
            <a:r>
              <a:rPr lang="en-US" altLang="ko-KR" sz="2800" smtClean="0">
                <a:latin typeface="Times New Roman" pitchFamily="18" charset="0"/>
                <a:ea typeface="굴림" pitchFamily="34" charset="-127"/>
              </a:rPr>
              <a:t>No, code as </a:t>
            </a:r>
            <a:r>
              <a:rPr lang="en-US" altLang="ko-KR" sz="2800" u="sng" smtClean="0">
                <a:latin typeface="Times New Roman" pitchFamily="18" charset="0"/>
                <a:ea typeface="굴림" pitchFamily="34" charset="-127"/>
              </a:rPr>
              <a:t>correct</a:t>
            </a:r>
          </a:p>
          <a:p>
            <a:pPr lvl="1" eaLnBrk="1" hangingPunct="1">
              <a:lnSpc>
                <a:spcPct val="80000"/>
              </a:lnSpc>
            </a:pPr>
            <a:r>
              <a:rPr lang="en-US" altLang="ko-KR" smtClean="0">
                <a:latin typeface="Times New Roman" pitchFamily="18" charset="0"/>
                <a:ea typeface="굴림" pitchFamily="34" charset="-127"/>
              </a:rPr>
              <a:t>Does the speaker justify his or her idea? </a:t>
            </a:r>
          </a:p>
          <a:p>
            <a:pPr lvl="2" eaLnBrk="1" hangingPunct="1">
              <a:lnSpc>
                <a:spcPct val="80000"/>
              </a:lnSpc>
            </a:pPr>
            <a:r>
              <a:rPr lang="en-US" altLang="ko-KR" sz="2800" smtClean="0">
                <a:latin typeface="Times New Roman" pitchFamily="18" charset="0"/>
                <a:ea typeface="굴림" pitchFamily="34" charset="-127"/>
              </a:rPr>
              <a:t>Yes, code as </a:t>
            </a:r>
            <a:r>
              <a:rPr lang="en-US" altLang="ko-KR" sz="2800" u="sng" smtClean="0">
                <a:latin typeface="Times New Roman" pitchFamily="18" charset="0"/>
                <a:ea typeface="굴림" pitchFamily="34" charset="-127"/>
              </a:rPr>
              <a:t>justification</a:t>
            </a:r>
          </a:p>
          <a:p>
            <a:pPr lvl="2" eaLnBrk="1" hangingPunct="1">
              <a:lnSpc>
                <a:spcPct val="80000"/>
              </a:lnSpc>
            </a:pPr>
            <a:r>
              <a:rPr lang="en-US" altLang="ko-KR" sz="2800" smtClean="0">
                <a:latin typeface="Times New Roman" pitchFamily="18" charset="0"/>
                <a:ea typeface="굴림" pitchFamily="34" charset="-127"/>
              </a:rPr>
              <a:t>No, code as no </a:t>
            </a:r>
            <a:r>
              <a:rPr lang="en-US" altLang="ko-KR" sz="2800" u="sng" smtClean="0">
                <a:latin typeface="Times New Roman" pitchFamily="18" charset="0"/>
                <a:ea typeface="굴림" pitchFamily="34" charset="-127"/>
              </a:rPr>
              <a:t>justification</a:t>
            </a:r>
            <a:endParaRPr lang="en-US" sz="2800" u="sng" smtClean="0">
              <a:latin typeface="Times New Roman" pitchFamily="18" charset="0"/>
            </a:endParaRPr>
          </a:p>
        </p:txBody>
      </p:sp>
    </p:spTree>
  </p:cSld>
  <p:clrMapOvr>
    <a:masterClrMapping/>
  </p:clrMapOvr>
  <p:transition xmlns:p14="http://schemas.microsoft.com/office/powerpoint/2010/main" advTm="336"/>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Mathematics</a:t>
            </a:r>
          </a:p>
        </p:txBody>
      </p:sp>
      <p:sp>
        <p:nvSpPr>
          <p:cNvPr id="4100" name="Rectangle 3" descr="Parchment"/>
          <p:cNvSpPr>
            <a:spLocks noGrp="1" noChangeArrowheads="1"/>
          </p:cNvSpPr>
          <p:nvPr>
            <p:ph type="body" sz="half" idx="1"/>
          </p:nvPr>
        </p:nvSpPr>
        <p:spPr>
          <a:xfrm>
            <a:off x="457200" y="1600200"/>
            <a:ext cx="8313738" cy="4779963"/>
          </a:xfrm>
        </p:spPr>
        <p:txBody>
          <a:bodyPr/>
          <a:lstStyle/>
          <a:p>
            <a:pPr eaLnBrk="1" hangingPunct="1">
              <a:buFontTx/>
              <a:buNone/>
            </a:pPr>
            <a:r>
              <a:rPr lang="en-US" sz="3600" smtClean="0">
                <a:latin typeface="Times New Roman" pitchFamily="18" charset="0"/>
              </a:rPr>
              <a:t>Bayesian Information Criterion</a:t>
            </a:r>
          </a:p>
          <a:p>
            <a:pPr eaLnBrk="1" hangingPunct="1"/>
            <a:endParaRPr lang="en-US" sz="3600" smtClean="0">
              <a:latin typeface="Times New Roman" pitchFamily="18" charset="0"/>
            </a:endParaRPr>
          </a:p>
          <a:p>
            <a:pPr eaLnBrk="1" hangingPunct="1"/>
            <a:endParaRPr lang="en-US" sz="3600" smtClean="0">
              <a:latin typeface="Times New Roman" pitchFamily="18" charset="0"/>
            </a:endParaRPr>
          </a:p>
          <a:p>
            <a:pPr eaLnBrk="1" hangingPunct="1">
              <a:buFontTx/>
              <a:buNone/>
            </a:pPr>
            <a:r>
              <a:rPr lang="en-US" sz="3600" smtClean="0">
                <a:latin typeface="Times New Roman" pitchFamily="18" charset="0"/>
              </a:rPr>
              <a:t>Regression specification</a:t>
            </a:r>
          </a:p>
        </p:txBody>
      </p:sp>
      <p:sp>
        <p:nvSpPr>
          <p:cNvPr id="4101" name="Rectangle 5"/>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r>
              <a:rPr lang="en-US" altLang="ko-KR" sz="1200">
                <a:solidFill>
                  <a:srgbClr val="000000"/>
                </a:solidFill>
                <a:ea typeface="굴림" pitchFamily="34" charset="-127"/>
                <a:cs typeface="Times New Roman" pitchFamily="18" charset="0"/>
              </a:rPr>
              <a:t> </a:t>
            </a:r>
            <a:endParaRPr lang="en-US" altLang="ko-KR" sz="1800">
              <a:latin typeface="Arial" charset="0"/>
              <a:ea typeface="굴림" pitchFamily="34" charset="-127"/>
              <a:cs typeface="Times New Roman" pitchFamily="18" charset="0"/>
            </a:endParaRPr>
          </a:p>
        </p:txBody>
      </p:sp>
      <p:graphicFrame>
        <p:nvGraphicFramePr>
          <p:cNvPr id="4098" name="Object 4"/>
          <p:cNvGraphicFramePr>
            <a:graphicFrameLocks noChangeAspect="1"/>
          </p:cNvGraphicFramePr>
          <p:nvPr/>
        </p:nvGraphicFramePr>
        <p:xfrm>
          <a:off x="1184275" y="2382838"/>
          <a:ext cx="3135313" cy="1127125"/>
        </p:xfrm>
        <a:graphic>
          <a:graphicData uri="http://schemas.openxmlformats.org/presentationml/2006/ole">
            <mc:AlternateContent xmlns:mc="http://schemas.openxmlformats.org/markup-compatibility/2006">
              <mc:Choice xmlns:v="urn:schemas-microsoft-com:vml" Requires="v">
                <p:oleObj spid="_x0000_s4100" name="Equation" r:id="rId3" imgW="640485" imgH="230287" progId="Equation.3">
                  <p:embed/>
                </p:oleObj>
              </mc:Choice>
              <mc:Fallback>
                <p:oleObj name="Equation" r:id="rId3" imgW="640485" imgH="23028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4275" y="2382838"/>
                        <a:ext cx="3135313" cy="1127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Rectangle 6"/>
          <p:cNvSpPr>
            <a:spLocks noChangeArrowheads="1"/>
          </p:cNvSpPr>
          <p:nvPr/>
        </p:nvSpPr>
        <p:spPr bwMode="auto">
          <a:xfrm>
            <a:off x="0" y="681038"/>
            <a:ext cx="204788" cy="184150"/>
          </a:xfrm>
          <a:prstGeom prst="rect">
            <a:avLst/>
          </a:prstGeom>
          <a:noFill/>
          <a:ln w="9525">
            <a:noFill/>
            <a:miter lim="800000"/>
            <a:headEnd/>
            <a:tailEnd/>
          </a:ln>
        </p:spPr>
        <p:txBody>
          <a:bodyPr wrap="none" anchor="ctr">
            <a:spAutoFit/>
          </a:bodyPr>
          <a:lstStyle/>
          <a:p>
            <a:r>
              <a:rPr lang="en-US" sz="600">
                <a:latin typeface="Arial" charset="0"/>
              </a:rPr>
              <a:t> </a:t>
            </a:r>
            <a:endParaRPr lang="en-US" sz="1800">
              <a:latin typeface="Arial" charset="0"/>
            </a:endParaRPr>
          </a:p>
        </p:txBody>
      </p:sp>
      <p:pic>
        <p:nvPicPr>
          <p:cNvPr id="4103" name="Picture 10"/>
          <p:cNvPicPr>
            <a:picLocks noGrp="1" noChangeAspect="1" noChangeArrowheads="1"/>
          </p:cNvPicPr>
          <p:nvPr>
            <p:ph sz="half" idx="2"/>
          </p:nvPr>
        </p:nvPicPr>
        <p:blipFill>
          <a:blip r:embed="rId5"/>
          <a:srcRect r="46344" b="-28915"/>
          <a:stretch>
            <a:fillRect/>
          </a:stretch>
        </p:blipFill>
        <p:spPr>
          <a:xfrm>
            <a:off x="546100" y="4332288"/>
            <a:ext cx="8154988" cy="1277937"/>
          </a:xfrm>
        </p:spPr>
      </p:pic>
    </p:spTree>
  </p:cSld>
  <p:clrMapOvr>
    <a:masterClrMapping/>
  </p:clrMapOvr>
  <p:transition xmlns:p14="http://schemas.microsoft.com/office/powerpoint/2010/main" advTm="576"/>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280988"/>
            <a:ext cx="9144000" cy="1136650"/>
          </a:xfrm>
        </p:spPr>
        <p:txBody>
          <a:bodyPr/>
          <a:lstStyle/>
          <a:p>
            <a:pPr eaLnBrk="1" hangingPunct="1"/>
            <a:r>
              <a:rPr lang="en-US" altLang="ko-KR" b="1" smtClean="0">
                <a:ea typeface="굴림" pitchFamily="34" charset="-127"/>
              </a:rPr>
              <a:t>What Affects Micro-creativity?</a:t>
            </a:r>
            <a:endParaRPr lang="en-US" altLang="zh-TW" b="1" smtClean="0">
              <a:ea typeface="PMingLiU" pitchFamily="18" charset="-120"/>
            </a:endParaRPr>
          </a:p>
        </p:txBody>
      </p:sp>
      <p:sp>
        <p:nvSpPr>
          <p:cNvPr id="2052" name="Rectangle 3" descr="Parchment"/>
          <p:cNvSpPr>
            <a:spLocks noGrp="1" noChangeArrowheads="1"/>
          </p:cNvSpPr>
          <p:nvPr>
            <p:ph type="body" sz="half" idx="1"/>
          </p:nvPr>
        </p:nvSpPr>
        <p:spPr>
          <a:xfrm>
            <a:off x="666750" y="1033463"/>
            <a:ext cx="8023225" cy="5613400"/>
          </a:xfrm>
        </p:spPr>
        <p:txBody>
          <a:bodyPr/>
          <a:lstStyle/>
          <a:p>
            <a:pPr eaLnBrk="1" hangingPunct="1"/>
            <a:endParaRPr lang="en-US" altLang="ko-KR" sz="4000" smtClean="0">
              <a:latin typeface="Times New Roman" pitchFamily="18" charset="0"/>
              <a:ea typeface="굴림" pitchFamily="34" charset="-127"/>
            </a:endParaRPr>
          </a:p>
          <a:p>
            <a:pPr eaLnBrk="1" hangingPunct="1"/>
            <a:r>
              <a:rPr lang="en-US" altLang="ko-KR" sz="4000" smtClean="0">
                <a:latin typeface="Times New Roman" pitchFamily="18" charset="0"/>
                <a:ea typeface="굴림" pitchFamily="34" charset="-127"/>
              </a:rPr>
              <a:t>Social Metacognition?</a:t>
            </a:r>
          </a:p>
          <a:p>
            <a:pPr eaLnBrk="1" hangingPunct="1"/>
            <a:endParaRPr lang="en-US" altLang="ko-KR" sz="4000" smtClean="0">
              <a:latin typeface="Times New Roman" pitchFamily="18" charset="0"/>
              <a:ea typeface="굴림" pitchFamily="34" charset="-127"/>
            </a:endParaRPr>
          </a:p>
          <a:p>
            <a:pPr eaLnBrk="1" hangingPunct="1"/>
            <a:endParaRPr lang="en-US" altLang="ko-KR" sz="4000" smtClean="0">
              <a:latin typeface="Times New Roman" pitchFamily="18" charset="0"/>
              <a:ea typeface="굴림" pitchFamily="34" charset="-127"/>
            </a:endParaRPr>
          </a:p>
          <a:p>
            <a:pPr eaLnBrk="1" hangingPunct="1"/>
            <a:r>
              <a:rPr lang="en-US" altLang="ko-KR" sz="4000" smtClean="0">
                <a:latin typeface="Times New Roman" pitchFamily="18" charset="0"/>
                <a:ea typeface="굴림" pitchFamily="34" charset="-127"/>
              </a:rPr>
              <a:t>Face / Rudeness? </a:t>
            </a:r>
          </a:p>
          <a:p>
            <a:pPr eaLnBrk="1" hangingPunct="1"/>
            <a:endParaRPr lang="en-US" altLang="ko-KR" sz="4000" smtClean="0">
              <a:latin typeface="Times New Roman" pitchFamily="18" charset="0"/>
              <a:ea typeface="굴림" pitchFamily="34" charset="-127"/>
            </a:endParaRPr>
          </a:p>
          <a:p>
            <a:pPr eaLnBrk="1" hangingPunct="1"/>
            <a:endParaRPr lang="en-US" altLang="ko-KR" sz="4000" smtClean="0">
              <a:latin typeface="Times New Roman" pitchFamily="18" charset="0"/>
              <a:ea typeface="굴림" pitchFamily="34" charset="-127"/>
            </a:endParaRPr>
          </a:p>
          <a:p>
            <a:pPr eaLnBrk="1" hangingPunct="1"/>
            <a:endParaRPr lang="en-US" altLang="zh-TW" sz="4000" smtClean="0">
              <a:latin typeface="Times New Roman" pitchFamily="18" charset="0"/>
              <a:ea typeface="PMingLiU" pitchFamily="18" charset="-120"/>
            </a:endParaRPr>
          </a:p>
        </p:txBody>
      </p:sp>
      <p:pic>
        <p:nvPicPr>
          <p:cNvPr id="2053" name="Picture 12"/>
          <p:cNvPicPr>
            <a:picLocks noChangeAspect="1" noChangeArrowheads="1"/>
          </p:cNvPicPr>
          <p:nvPr/>
        </p:nvPicPr>
        <p:blipFill>
          <a:blip r:embed="rId4"/>
          <a:srcRect/>
          <a:stretch>
            <a:fillRect/>
          </a:stretch>
        </p:blipFill>
        <p:spPr bwMode="auto">
          <a:xfrm>
            <a:off x="4568825" y="3425825"/>
            <a:ext cx="6350" cy="6350"/>
          </a:xfrm>
          <a:prstGeom prst="rect">
            <a:avLst/>
          </a:prstGeom>
          <a:noFill/>
          <a:ln w="9525">
            <a:noFill/>
            <a:miter lim="800000"/>
            <a:headEnd/>
            <a:tailEnd/>
          </a:ln>
        </p:spPr>
      </p:pic>
      <p:pic>
        <p:nvPicPr>
          <p:cNvPr id="2054" name="Picture 13"/>
          <p:cNvPicPr>
            <a:picLocks noChangeAspect="1" noChangeArrowheads="1"/>
          </p:cNvPicPr>
          <p:nvPr/>
        </p:nvPicPr>
        <p:blipFill>
          <a:blip r:embed="rId4"/>
          <a:srcRect/>
          <a:stretch>
            <a:fillRect/>
          </a:stretch>
        </p:blipFill>
        <p:spPr bwMode="auto">
          <a:xfrm>
            <a:off x="4568825" y="3425825"/>
            <a:ext cx="6350" cy="6350"/>
          </a:xfrm>
          <a:prstGeom prst="rect">
            <a:avLst/>
          </a:prstGeom>
          <a:noFill/>
          <a:ln w="9525">
            <a:noFill/>
            <a:miter lim="800000"/>
            <a:headEnd/>
            <a:tailEnd/>
          </a:ln>
        </p:spPr>
      </p:pic>
      <p:pic>
        <p:nvPicPr>
          <p:cNvPr id="2055" name="Picture 16"/>
          <p:cNvPicPr>
            <a:picLocks noChangeAspect="1" noChangeArrowheads="1"/>
          </p:cNvPicPr>
          <p:nvPr/>
        </p:nvPicPr>
        <p:blipFill>
          <a:blip r:embed="rId5"/>
          <a:srcRect/>
          <a:stretch>
            <a:fillRect/>
          </a:stretch>
        </p:blipFill>
        <p:spPr bwMode="auto">
          <a:xfrm>
            <a:off x="4822825" y="3722688"/>
            <a:ext cx="898525" cy="1284287"/>
          </a:xfrm>
          <a:prstGeom prst="rect">
            <a:avLst/>
          </a:prstGeom>
          <a:noFill/>
          <a:ln w="9525">
            <a:noFill/>
            <a:miter lim="800000"/>
            <a:headEnd/>
            <a:tailEnd/>
          </a:ln>
        </p:spPr>
      </p:pic>
      <p:pic>
        <p:nvPicPr>
          <p:cNvPr id="2056" name="Picture 23"/>
          <p:cNvPicPr>
            <a:picLocks noChangeAspect="1" noChangeArrowheads="1"/>
          </p:cNvPicPr>
          <p:nvPr/>
        </p:nvPicPr>
        <p:blipFill>
          <a:blip r:embed="rId6"/>
          <a:srcRect/>
          <a:stretch>
            <a:fillRect/>
          </a:stretch>
        </p:blipFill>
        <p:spPr bwMode="auto">
          <a:xfrm>
            <a:off x="5775325" y="1339850"/>
            <a:ext cx="757238" cy="989013"/>
          </a:xfrm>
          <a:prstGeom prst="rect">
            <a:avLst/>
          </a:prstGeom>
          <a:noFill/>
          <a:ln w="9525">
            <a:noFill/>
            <a:miter lim="800000"/>
            <a:headEnd/>
            <a:tailEnd/>
          </a:ln>
        </p:spPr>
      </p:pic>
      <p:graphicFrame>
        <p:nvGraphicFramePr>
          <p:cNvPr id="2050" name="Object 4"/>
          <p:cNvGraphicFramePr>
            <a:graphicFrameLocks noChangeAspect="1"/>
          </p:cNvGraphicFramePr>
          <p:nvPr/>
        </p:nvGraphicFramePr>
        <p:xfrm>
          <a:off x="8640763" y="0"/>
          <a:ext cx="392112" cy="1195388"/>
        </p:xfrm>
        <a:graphic>
          <a:graphicData uri="http://schemas.openxmlformats.org/presentationml/2006/ole">
            <mc:AlternateContent xmlns:mc="http://schemas.openxmlformats.org/markup-compatibility/2006">
              <mc:Choice xmlns:v="urn:schemas-microsoft-com:vml" Requires="v">
                <p:oleObj spid="_x0000_s2052" r:id="rId7" imgW="1295640" imgH="3934080" progId="">
                  <p:embed/>
                </p:oleObj>
              </mc:Choice>
              <mc:Fallback>
                <p:oleObj r:id="rId7" imgW="1295640" imgH="393408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0763" y="0"/>
                        <a:ext cx="392112"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advTm="15625"/>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1" name="Picture 26" descr="Parchment"/>
          <p:cNvPicPr>
            <a:picLocks noGrp="1" noChangeAspect="1" noChangeArrowheads="1"/>
          </p:cNvPicPr>
          <p:nvPr>
            <p:ph sz="quarter" idx="3"/>
          </p:nvPr>
        </p:nvPicPr>
        <p:blipFill>
          <a:blip r:embed="rId4"/>
          <a:srcRect/>
          <a:stretch>
            <a:fillRect/>
          </a:stretch>
        </p:blipFill>
        <p:spPr>
          <a:xfrm>
            <a:off x="7615238" y="149225"/>
            <a:ext cx="681037" cy="889000"/>
          </a:xfrm>
        </p:spPr>
      </p:pic>
      <p:sp>
        <p:nvSpPr>
          <p:cNvPr id="30722" name="Rectangle 2"/>
          <p:cNvSpPr>
            <a:spLocks noGrp="1" noChangeArrowheads="1"/>
          </p:cNvSpPr>
          <p:nvPr>
            <p:ph type="title"/>
          </p:nvPr>
        </p:nvSpPr>
        <p:spPr/>
        <p:txBody>
          <a:bodyPr/>
          <a:lstStyle/>
          <a:p>
            <a:pPr eaLnBrk="1" hangingPunct="1"/>
            <a:r>
              <a:rPr lang="en-US" altLang="ko-KR" b="1" smtClean="0">
                <a:ea typeface="굴림" pitchFamily="34" charset="-127"/>
              </a:rPr>
              <a:t>Social Metacognition</a:t>
            </a:r>
            <a:endParaRPr lang="en-US" altLang="zh-TW" b="1" smtClean="0">
              <a:ea typeface="굴림" pitchFamily="34" charset="-127"/>
              <a:sym typeface="Symbol" pitchFamily="18" charset="2"/>
            </a:endParaRPr>
          </a:p>
        </p:txBody>
      </p:sp>
      <p:sp>
        <p:nvSpPr>
          <p:cNvPr id="441347" name="Rectangle 3" descr="Parchment"/>
          <p:cNvSpPr>
            <a:spLocks noGrp="1" noChangeArrowheads="1"/>
          </p:cNvSpPr>
          <p:nvPr>
            <p:ph type="body" sz="half" idx="1"/>
          </p:nvPr>
        </p:nvSpPr>
        <p:spPr>
          <a:xfrm>
            <a:off x="652463" y="1217613"/>
            <a:ext cx="8080375" cy="5484812"/>
          </a:xfrm>
        </p:spPr>
        <p:txBody>
          <a:bodyPr/>
          <a:lstStyle/>
          <a:p>
            <a:pPr eaLnBrk="1" hangingPunct="1">
              <a:spcBef>
                <a:spcPct val="50000"/>
              </a:spcBef>
              <a:buFontTx/>
              <a:buNone/>
            </a:pPr>
            <a:r>
              <a:rPr lang="en-US" altLang="ko-KR" sz="3600" b="1" smtClean="0">
                <a:latin typeface="Times New Roman" pitchFamily="18" charset="0"/>
                <a:ea typeface="굴림" pitchFamily="34" charset="-127"/>
              </a:rPr>
              <a:t>Metacognition</a:t>
            </a:r>
            <a:endParaRPr lang="en-US" altLang="ko-KR" sz="3600" smtClean="0">
              <a:latin typeface="Times New Roman" pitchFamily="18" charset="0"/>
              <a:ea typeface="굴림" pitchFamily="34" charset="-127"/>
            </a:endParaRPr>
          </a:p>
          <a:p>
            <a:pPr eaLnBrk="1" hangingPunct="1">
              <a:spcBef>
                <a:spcPct val="0"/>
              </a:spcBef>
              <a:buFontTx/>
              <a:buNone/>
            </a:pPr>
            <a:r>
              <a:rPr lang="en-US" altLang="ko-KR" sz="3600" smtClean="0">
                <a:latin typeface="Times New Roman" pitchFamily="18" charset="0"/>
                <a:ea typeface="굴림" pitchFamily="34" charset="-127"/>
              </a:rPr>
              <a:t>	Monitoring and control of one’s knowledge and actions</a:t>
            </a:r>
          </a:p>
          <a:p>
            <a:pPr algn="r" eaLnBrk="1" hangingPunct="1">
              <a:spcBef>
                <a:spcPct val="0"/>
              </a:spcBef>
              <a:buFontTx/>
              <a:buNone/>
            </a:pPr>
            <a:r>
              <a:rPr lang="en-US" altLang="ko-KR" sz="2000" i="1" smtClean="0">
                <a:latin typeface="Times New Roman" pitchFamily="18" charset="0"/>
                <a:ea typeface="굴림" pitchFamily="34" charset="-127"/>
              </a:rPr>
              <a:t>( Flavell, 1971; Hacker, 1998 )</a:t>
            </a:r>
            <a:endParaRPr lang="en-US" altLang="ko-KR" sz="3600" smtClean="0">
              <a:latin typeface="Times New Roman" pitchFamily="18" charset="0"/>
              <a:ea typeface="굴림" pitchFamily="34" charset="-127"/>
            </a:endParaRPr>
          </a:p>
          <a:p>
            <a:pPr eaLnBrk="1" hangingPunct="1">
              <a:spcBef>
                <a:spcPct val="0"/>
              </a:spcBef>
              <a:buFontTx/>
              <a:buNone/>
            </a:pPr>
            <a:r>
              <a:rPr lang="en-US" altLang="ko-KR" sz="3600" b="1" smtClean="0">
                <a:latin typeface="Times New Roman" pitchFamily="18" charset="0"/>
                <a:ea typeface="굴림" pitchFamily="34" charset="-127"/>
              </a:rPr>
              <a:t>Social Metacognition</a:t>
            </a:r>
            <a:r>
              <a:rPr lang="en-US" altLang="ko-KR" sz="3600" smtClean="0">
                <a:latin typeface="Times New Roman" pitchFamily="18" charset="0"/>
                <a:ea typeface="굴림" pitchFamily="34" charset="-127"/>
              </a:rPr>
              <a:t> </a:t>
            </a:r>
          </a:p>
          <a:p>
            <a:pPr eaLnBrk="1" hangingPunct="1">
              <a:spcBef>
                <a:spcPct val="0"/>
              </a:spcBef>
              <a:buFontTx/>
              <a:buNone/>
            </a:pPr>
            <a:r>
              <a:rPr lang="en-US" altLang="ko-KR" sz="3600" smtClean="0">
                <a:latin typeface="Times New Roman" pitchFamily="18" charset="0"/>
                <a:ea typeface="굴림" pitchFamily="34" charset="-127"/>
              </a:rPr>
              <a:t>	</a:t>
            </a:r>
            <a:r>
              <a:rPr lang="en-US" altLang="ko-KR" sz="3600" u="sng" smtClean="0">
                <a:latin typeface="Times New Roman" pitchFamily="18" charset="0"/>
                <a:ea typeface="굴림" pitchFamily="34" charset="-127"/>
              </a:rPr>
              <a:t>Group members’</a:t>
            </a:r>
            <a:r>
              <a:rPr lang="en-US" altLang="ko-KR" sz="3600" smtClean="0">
                <a:latin typeface="Times New Roman" pitchFamily="18" charset="0"/>
                <a:ea typeface="굴림" pitchFamily="34" charset="-127"/>
              </a:rPr>
              <a:t> monitoring and control of </a:t>
            </a:r>
            <a:r>
              <a:rPr lang="en-US" altLang="ko-KR" sz="3600" u="sng" smtClean="0">
                <a:latin typeface="Times New Roman" pitchFamily="18" charset="0"/>
                <a:ea typeface="굴림" pitchFamily="34" charset="-127"/>
              </a:rPr>
              <a:t>one another’s</a:t>
            </a:r>
            <a:r>
              <a:rPr lang="en-US" altLang="ko-KR" sz="3600" smtClean="0">
                <a:latin typeface="Times New Roman" pitchFamily="18" charset="0"/>
                <a:ea typeface="굴림" pitchFamily="34" charset="-127"/>
              </a:rPr>
              <a:t> knowledge and actions</a:t>
            </a:r>
          </a:p>
          <a:p>
            <a:pPr algn="r" eaLnBrk="1" hangingPunct="1">
              <a:spcBef>
                <a:spcPct val="0"/>
              </a:spcBef>
              <a:buFontTx/>
              <a:buNone/>
            </a:pPr>
            <a:r>
              <a:rPr lang="en-US" altLang="ko-KR" sz="2000" i="1" smtClean="0">
                <a:latin typeface="Times New Roman" pitchFamily="18" charset="0"/>
                <a:ea typeface="굴림" pitchFamily="34" charset="-127"/>
              </a:rPr>
              <a:t>( Chiu, in press)</a:t>
            </a:r>
          </a:p>
          <a:p>
            <a:pPr algn="r" eaLnBrk="1" hangingPunct="1">
              <a:spcBef>
                <a:spcPct val="0"/>
              </a:spcBef>
              <a:buFontTx/>
              <a:buNone/>
            </a:pPr>
            <a:endParaRPr lang="en-US" altLang="ko-KR" sz="2000" i="1" smtClean="0">
              <a:latin typeface="Times New Roman" pitchFamily="18" charset="0"/>
              <a:ea typeface="굴림" pitchFamily="34" charset="-127"/>
            </a:endParaRPr>
          </a:p>
          <a:p>
            <a:pPr eaLnBrk="1" hangingPunct="1">
              <a:spcBef>
                <a:spcPct val="0"/>
              </a:spcBef>
              <a:buFontTx/>
              <a:buNone/>
            </a:pPr>
            <a:r>
              <a:rPr lang="en-US" altLang="ko-KR" sz="3600" smtClean="0">
                <a:latin typeface="Times New Roman" pitchFamily="18" charset="0"/>
                <a:ea typeface="굴림" pitchFamily="34" charset="-127"/>
              </a:rPr>
              <a:t>Most individuals have poor metacognition.</a:t>
            </a:r>
          </a:p>
          <a:p>
            <a:pPr algn="r" eaLnBrk="1" hangingPunct="1">
              <a:spcBef>
                <a:spcPct val="0"/>
              </a:spcBef>
              <a:buFontTx/>
              <a:buNone/>
            </a:pPr>
            <a:r>
              <a:rPr lang="en-US" altLang="ko-KR" sz="2000" i="1" smtClean="0">
                <a:latin typeface="Times New Roman" pitchFamily="18" charset="0"/>
                <a:ea typeface="굴림" pitchFamily="34" charset="-127"/>
              </a:rPr>
              <a:t>( Hacker &amp; Bol, 2004 )</a:t>
            </a:r>
          </a:p>
          <a:p>
            <a:pPr algn="r" eaLnBrk="1" hangingPunct="1">
              <a:spcBef>
                <a:spcPct val="0"/>
              </a:spcBef>
              <a:buFontTx/>
              <a:buNone/>
            </a:pPr>
            <a:endParaRPr lang="en-US" altLang="ko-KR" sz="2000" i="1" smtClean="0">
              <a:latin typeface="Times New Roman" pitchFamily="18" charset="0"/>
              <a:ea typeface="굴림" pitchFamily="34" charset="-127"/>
            </a:endParaRPr>
          </a:p>
        </p:txBody>
      </p:sp>
    </p:spTree>
    <p:custDataLst>
      <p:tags r:id="rId1"/>
    </p:custDataLst>
  </p:cSld>
  <p:clrMapOvr>
    <a:masterClrMapping/>
  </p:clrMapOvr>
  <p:transition xmlns:p14="http://schemas.microsoft.com/office/powerpoint/2010/main" advTm="3204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13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13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134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134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1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457200" y="274638"/>
            <a:ext cx="8229600" cy="896937"/>
          </a:xfrm>
        </p:spPr>
        <p:txBody>
          <a:bodyPr/>
          <a:lstStyle/>
          <a:p>
            <a:pPr eaLnBrk="1" hangingPunct="1"/>
            <a:r>
              <a:rPr lang="en-US" altLang="ko-KR" b="1" smtClean="0">
                <a:ea typeface="굴림" pitchFamily="34" charset="-127"/>
              </a:rPr>
              <a:t>Social Metacognition</a:t>
            </a:r>
            <a:endParaRPr lang="en-US" altLang="zh-TW" b="1" smtClean="0">
              <a:ea typeface="굴림" pitchFamily="34" charset="-127"/>
            </a:endParaRPr>
          </a:p>
        </p:txBody>
      </p:sp>
      <p:sp>
        <p:nvSpPr>
          <p:cNvPr id="468995" name="Rectangle 3" descr="Parchment"/>
          <p:cNvSpPr>
            <a:spLocks noGrp="1" noChangeArrowheads="1"/>
          </p:cNvSpPr>
          <p:nvPr>
            <p:ph type="body" sz="half" idx="4294967295"/>
          </p:nvPr>
        </p:nvSpPr>
        <p:spPr>
          <a:xfrm>
            <a:off x="333375" y="1166813"/>
            <a:ext cx="8810625" cy="5691187"/>
          </a:xfrm>
        </p:spPr>
        <p:txBody>
          <a:bodyPr/>
          <a:lstStyle/>
          <a:p>
            <a:pPr eaLnBrk="1" hangingPunct="1">
              <a:lnSpc>
                <a:spcPct val="110000"/>
              </a:lnSpc>
              <a:spcBef>
                <a:spcPct val="0"/>
              </a:spcBef>
              <a:buFontTx/>
              <a:buNone/>
            </a:pPr>
            <a:r>
              <a:rPr lang="en-US" altLang="ko-KR" b="1" smtClean="0">
                <a:latin typeface="Times New Roman" pitchFamily="18" charset="0"/>
                <a:ea typeface="굴림" pitchFamily="34" charset="-127"/>
              </a:rPr>
              <a:t>Questions</a:t>
            </a:r>
            <a:r>
              <a:rPr lang="en-US" altLang="ko-KR" sz="2800" smtClean="0">
                <a:latin typeface="Times New Roman" pitchFamily="18" charset="0"/>
                <a:ea typeface="굴림" pitchFamily="34" charset="-127"/>
              </a:rPr>
              <a:t> </a:t>
            </a:r>
          </a:p>
          <a:p>
            <a:pPr eaLnBrk="1" hangingPunct="1">
              <a:lnSpc>
                <a:spcPct val="110000"/>
              </a:lnSpc>
              <a:spcBef>
                <a:spcPct val="0"/>
              </a:spcBef>
              <a:buFontTx/>
              <a:buNone/>
            </a:pPr>
            <a:r>
              <a:rPr lang="en-US" altLang="ko-KR" sz="2800" smtClean="0">
                <a:latin typeface="Times New Roman" pitchFamily="18" charset="0"/>
                <a:ea typeface="굴림" pitchFamily="34" charset="-127"/>
                <a:sym typeface="Symbol" pitchFamily="18" charset="2"/>
              </a:rPr>
              <a:t></a:t>
            </a:r>
            <a:r>
              <a:rPr lang="en-US" altLang="ko-KR" sz="2800" smtClean="0">
                <a:latin typeface="Times New Roman" pitchFamily="18" charset="0"/>
                <a:ea typeface="굴림" pitchFamily="34" charset="-127"/>
              </a:rPr>
              <a:t> indicate knowledge gaps</a:t>
            </a:r>
          </a:p>
          <a:p>
            <a:pPr eaLnBrk="1" hangingPunct="1">
              <a:lnSpc>
                <a:spcPct val="110000"/>
              </a:lnSpc>
              <a:spcBef>
                <a:spcPct val="0"/>
              </a:spcBef>
              <a:buFontTx/>
              <a:buNone/>
            </a:pPr>
            <a:r>
              <a:rPr lang="en-US" altLang="ko-KR" sz="2800" smtClean="0">
                <a:latin typeface="Times New Roman" pitchFamily="18" charset="0"/>
                <a:ea typeface="굴림" pitchFamily="34" charset="-127"/>
                <a:sym typeface="Symbol" pitchFamily="18" charset="2"/>
              </a:rPr>
              <a:t>		 Identifies gap in someone’s understanding</a:t>
            </a:r>
          </a:p>
          <a:p>
            <a:pPr eaLnBrk="1" hangingPunct="1">
              <a:lnSpc>
                <a:spcPct val="110000"/>
              </a:lnSpc>
              <a:spcBef>
                <a:spcPct val="0"/>
              </a:spcBef>
              <a:buFontTx/>
              <a:buNone/>
            </a:pPr>
            <a:r>
              <a:rPr lang="en-US" altLang="ko-KR" sz="2800" smtClean="0">
                <a:latin typeface="Times New Roman" pitchFamily="18" charset="0"/>
                <a:ea typeface="굴림" pitchFamily="34" charset="-127"/>
                <a:sym typeface="Symbol" pitchFamily="18" charset="2"/>
              </a:rPr>
              <a:t>		 Motivates and points out a way to fill the gap 			to create a new idea (+)</a:t>
            </a:r>
          </a:p>
          <a:p>
            <a:pPr eaLnBrk="1" hangingPunct="1">
              <a:lnSpc>
                <a:spcPct val="110000"/>
              </a:lnSpc>
              <a:spcBef>
                <a:spcPct val="0"/>
              </a:spcBef>
              <a:buFontTx/>
              <a:buNone/>
            </a:pPr>
            <a:r>
              <a:rPr lang="en-US" altLang="ko-KR" sz="2800" smtClean="0">
                <a:latin typeface="Times New Roman" pitchFamily="18" charset="0"/>
                <a:ea typeface="굴림" pitchFamily="34" charset="-127"/>
                <a:sym typeface="Symbol" pitchFamily="18" charset="2"/>
              </a:rPr>
              <a:t>		 Use old or new info to explain/justify (+)</a:t>
            </a:r>
          </a:p>
          <a:p>
            <a:pPr algn="r" eaLnBrk="1" hangingPunct="1">
              <a:lnSpc>
                <a:spcPct val="110000"/>
              </a:lnSpc>
              <a:spcBef>
                <a:spcPct val="0"/>
              </a:spcBef>
              <a:buFontTx/>
              <a:buNone/>
            </a:pPr>
            <a:r>
              <a:rPr lang="en-US" altLang="ko-KR" sz="2200" i="1" smtClean="0">
                <a:latin typeface="Times New Roman" pitchFamily="18" charset="0"/>
                <a:ea typeface="굴림" pitchFamily="34" charset="-127"/>
                <a:sym typeface="Symbol" pitchFamily="18" charset="2"/>
              </a:rPr>
              <a:t>(Coleman, 1998; Webb, Troper &amp; Fall, 1995; DeLisi &amp; Goldbeck, 1999 )</a:t>
            </a:r>
          </a:p>
          <a:p>
            <a:pPr eaLnBrk="1" hangingPunct="1">
              <a:spcBef>
                <a:spcPct val="50000"/>
              </a:spcBef>
              <a:buFontTx/>
              <a:buNone/>
            </a:pPr>
            <a:r>
              <a:rPr lang="en-US" altLang="ko-KR" b="1" smtClean="0">
                <a:latin typeface="Times New Roman" pitchFamily="18" charset="0"/>
                <a:ea typeface="굴림" pitchFamily="34" charset="-127"/>
              </a:rPr>
              <a:t>Disagree</a:t>
            </a:r>
            <a:r>
              <a:rPr lang="en-US" altLang="ko-KR" sz="2800" smtClean="0">
                <a:latin typeface="Times New Roman" pitchFamily="18" charset="0"/>
                <a:ea typeface="굴림" pitchFamily="34" charset="-127"/>
              </a:rPr>
              <a:t> </a:t>
            </a:r>
          </a:p>
          <a:p>
            <a:pPr eaLnBrk="1" hangingPunct="1">
              <a:lnSpc>
                <a:spcPct val="50000"/>
              </a:lnSpc>
              <a:spcBef>
                <a:spcPct val="50000"/>
              </a:spcBef>
              <a:buFontTx/>
              <a:buNone/>
            </a:pPr>
            <a:r>
              <a:rPr lang="en-US" altLang="ko-KR" sz="2800" smtClean="0">
                <a:latin typeface="Times New Roman" pitchFamily="18" charset="0"/>
                <a:ea typeface="굴림" pitchFamily="34" charset="-127"/>
                <a:sym typeface="Symbol" pitchFamily="18" charset="2"/>
              </a:rPr>
              <a:t></a:t>
            </a:r>
            <a:r>
              <a:rPr lang="en-US" altLang="ko-KR" smtClean="0">
                <a:latin typeface="Times New Roman" pitchFamily="18" charset="0"/>
                <a:ea typeface="굴림" pitchFamily="34" charset="-127"/>
                <a:sym typeface="Symbol" pitchFamily="18" charset="2"/>
              </a:rPr>
              <a:t> </a:t>
            </a:r>
            <a:r>
              <a:rPr lang="en-US" altLang="ko-KR" sz="2800" smtClean="0">
                <a:latin typeface="Times New Roman" pitchFamily="18" charset="0"/>
                <a:ea typeface="굴림" pitchFamily="34" charset="-127"/>
                <a:sym typeface="Symbol" pitchFamily="18" charset="2"/>
              </a:rPr>
              <a:t>Identify obstacles</a:t>
            </a:r>
            <a:r>
              <a:rPr lang="en-US" altLang="ko-KR" smtClean="0">
                <a:latin typeface="Times New Roman" pitchFamily="18" charset="0"/>
                <a:ea typeface="굴림" pitchFamily="34" charset="-127"/>
                <a:sym typeface="Symbol" pitchFamily="18" charset="2"/>
              </a:rPr>
              <a:t> </a:t>
            </a:r>
          </a:p>
          <a:p>
            <a:pPr lvl="1" eaLnBrk="1" hangingPunct="1">
              <a:lnSpc>
                <a:spcPct val="70000"/>
              </a:lnSpc>
              <a:spcBef>
                <a:spcPct val="50000"/>
              </a:spcBef>
              <a:buFont typeface="Symbol" pitchFamily="18" charset="2"/>
              <a:buNone/>
            </a:pPr>
            <a:r>
              <a:rPr lang="en-US" altLang="ko-KR" smtClean="0">
                <a:latin typeface="Times New Roman" pitchFamily="18" charset="0"/>
                <a:ea typeface="굴림" pitchFamily="34" charset="-127"/>
                <a:sym typeface="Symbol" pitchFamily="18" charset="2"/>
              </a:rPr>
              <a:t>		 Overcome via new ideas and/or justifications (</a:t>
            </a:r>
            <a:r>
              <a:rPr lang="en-US" altLang="ko-KR" b="1" smtClean="0">
                <a:latin typeface="Times New Roman" pitchFamily="18" charset="0"/>
                <a:ea typeface="굴림" pitchFamily="34" charset="-127"/>
                <a:sym typeface="Symbol" pitchFamily="18" charset="2"/>
              </a:rPr>
              <a:t>+</a:t>
            </a:r>
            <a:r>
              <a:rPr lang="en-US" altLang="ko-KR" smtClean="0">
                <a:latin typeface="Times New Roman" pitchFamily="18" charset="0"/>
                <a:ea typeface="굴림" pitchFamily="34" charset="-127"/>
                <a:sym typeface="Symbol" pitchFamily="18" charset="2"/>
              </a:rPr>
              <a:t>)</a:t>
            </a:r>
          </a:p>
          <a:p>
            <a:pPr lvl="1" algn="r" eaLnBrk="1" hangingPunct="1">
              <a:lnSpc>
                <a:spcPct val="70000"/>
              </a:lnSpc>
              <a:spcBef>
                <a:spcPct val="50000"/>
              </a:spcBef>
              <a:buFont typeface="Symbol" pitchFamily="18" charset="2"/>
              <a:buNone/>
            </a:pPr>
            <a:r>
              <a:rPr lang="en-US" altLang="ko-KR" sz="2200" i="1" smtClean="0">
                <a:latin typeface="Times New Roman" pitchFamily="18" charset="0"/>
                <a:ea typeface="굴림" pitchFamily="34" charset="-127"/>
                <a:sym typeface="Symbol" pitchFamily="18" charset="2"/>
              </a:rPr>
              <a:t>(Doise, Mugny &amp; Perret-Clermont, 1975; Piaget, 1985)</a:t>
            </a:r>
          </a:p>
        </p:txBody>
      </p:sp>
      <p:pic>
        <p:nvPicPr>
          <p:cNvPr id="97284" name="Picture 4"/>
          <p:cNvPicPr>
            <a:picLocks noChangeAspect="1" noChangeArrowheads="1"/>
          </p:cNvPicPr>
          <p:nvPr/>
        </p:nvPicPr>
        <p:blipFill>
          <a:blip r:embed="rId4"/>
          <a:srcRect/>
          <a:stretch>
            <a:fillRect/>
          </a:stretch>
        </p:blipFill>
        <p:spPr bwMode="auto">
          <a:xfrm>
            <a:off x="4516438" y="1366838"/>
            <a:ext cx="1330325" cy="808037"/>
          </a:xfrm>
          <a:prstGeom prst="rect">
            <a:avLst/>
          </a:prstGeom>
          <a:noFill/>
          <a:ln w="9525">
            <a:noFill/>
            <a:miter lim="800000"/>
            <a:headEnd/>
            <a:tailEnd/>
          </a:ln>
        </p:spPr>
      </p:pic>
      <p:pic>
        <p:nvPicPr>
          <p:cNvPr id="32772" name="Picture 26" descr="Parchment"/>
          <p:cNvPicPr>
            <a:picLocks noChangeAspect="1" noChangeArrowheads="1"/>
          </p:cNvPicPr>
          <p:nvPr/>
        </p:nvPicPr>
        <p:blipFill>
          <a:blip r:embed="rId5"/>
          <a:srcRect/>
          <a:stretch>
            <a:fillRect/>
          </a:stretch>
        </p:blipFill>
        <p:spPr bwMode="auto">
          <a:xfrm>
            <a:off x="7615238" y="149225"/>
            <a:ext cx="681037" cy="889000"/>
          </a:xfrm>
          <a:prstGeom prst="rect">
            <a:avLst/>
          </a:prstGeom>
          <a:noFill/>
          <a:ln w="9525">
            <a:noFill/>
            <a:miter lim="800000"/>
            <a:headEnd/>
            <a:tailEnd/>
          </a:ln>
        </p:spPr>
      </p:pic>
      <p:pic>
        <p:nvPicPr>
          <p:cNvPr id="97287" name="Picture 7" descr="ANd9GcQIT8CJwdBlKAxfxrwA_snGe3hb_-t0Pa-VtNf46R8JDF24tR4W"/>
          <p:cNvPicPr>
            <a:picLocks noChangeAspect="1" noChangeArrowheads="1"/>
          </p:cNvPicPr>
          <p:nvPr/>
        </p:nvPicPr>
        <p:blipFill>
          <a:blip r:embed="rId6"/>
          <a:srcRect/>
          <a:stretch>
            <a:fillRect/>
          </a:stretch>
        </p:blipFill>
        <p:spPr bwMode="auto">
          <a:xfrm>
            <a:off x="3478213" y="5000625"/>
            <a:ext cx="1008062" cy="668338"/>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4843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89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89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89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899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899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2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899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6899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899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7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a:xfrm>
            <a:off x="417513" y="274638"/>
            <a:ext cx="8229600" cy="931862"/>
          </a:xfrm>
        </p:spPr>
        <p:txBody>
          <a:bodyPr/>
          <a:lstStyle/>
          <a:p>
            <a:pPr eaLnBrk="1" hangingPunct="1"/>
            <a:r>
              <a:rPr lang="en-US" altLang="ko-KR" b="1" smtClean="0">
                <a:ea typeface="굴림" pitchFamily="34" charset="-127"/>
              </a:rPr>
              <a:t>Face / Rude</a:t>
            </a:r>
            <a:endParaRPr lang="en-US" altLang="zh-TW" smtClean="0">
              <a:ea typeface="굴림" pitchFamily="34" charset="-127"/>
            </a:endParaRPr>
          </a:p>
        </p:txBody>
      </p:sp>
      <p:sp>
        <p:nvSpPr>
          <p:cNvPr id="412675" name="Rectangle 3" descr="Parchment"/>
          <p:cNvSpPr>
            <a:spLocks noGrp="1" noChangeArrowheads="1"/>
          </p:cNvSpPr>
          <p:nvPr>
            <p:ph type="body" sz="half" idx="4294967295"/>
          </p:nvPr>
        </p:nvSpPr>
        <p:spPr>
          <a:xfrm>
            <a:off x="600075" y="1211263"/>
            <a:ext cx="7885113" cy="5646737"/>
          </a:xfrm>
        </p:spPr>
        <p:txBody>
          <a:bodyPr/>
          <a:lstStyle/>
          <a:p>
            <a:pPr eaLnBrk="1" hangingPunct="1">
              <a:lnSpc>
                <a:spcPct val="130000"/>
              </a:lnSpc>
              <a:spcBef>
                <a:spcPct val="0"/>
              </a:spcBef>
            </a:pPr>
            <a:r>
              <a:rPr lang="en-US" altLang="ko-KR" sz="4000" smtClean="0">
                <a:latin typeface="Times New Roman" pitchFamily="18" charset="0"/>
                <a:ea typeface="굴림" pitchFamily="34" charset="-127"/>
                <a:sym typeface="Symbol" pitchFamily="18" charset="2"/>
              </a:rPr>
              <a:t>Disagree Rudely</a:t>
            </a:r>
          </a:p>
          <a:p>
            <a:pPr eaLnBrk="1" hangingPunct="1">
              <a:lnSpc>
                <a:spcPct val="130000"/>
              </a:lnSpc>
              <a:spcBef>
                <a:spcPct val="0"/>
              </a:spcBef>
            </a:pPr>
            <a:endParaRPr lang="en-US" altLang="ko-KR" sz="4000" smtClean="0">
              <a:latin typeface="Times New Roman" pitchFamily="18" charset="0"/>
              <a:ea typeface="굴림" pitchFamily="34" charset="-127"/>
              <a:sym typeface="Symbol" pitchFamily="18" charset="2"/>
            </a:endParaRPr>
          </a:p>
          <a:p>
            <a:pPr eaLnBrk="1" hangingPunct="1">
              <a:lnSpc>
                <a:spcPct val="130000"/>
              </a:lnSpc>
              <a:spcBef>
                <a:spcPct val="0"/>
              </a:spcBef>
            </a:pPr>
            <a:r>
              <a:rPr lang="en-US" altLang="ko-KR" sz="4000" smtClean="0">
                <a:latin typeface="Times New Roman" pitchFamily="18" charset="0"/>
                <a:ea typeface="굴림" pitchFamily="34" charset="-127"/>
                <a:sym typeface="Symbol" pitchFamily="18" charset="2"/>
              </a:rPr>
              <a:t>Excessive Agreement</a:t>
            </a:r>
          </a:p>
          <a:p>
            <a:pPr eaLnBrk="1" hangingPunct="1">
              <a:lnSpc>
                <a:spcPct val="130000"/>
              </a:lnSpc>
              <a:spcBef>
                <a:spcPct val="0"/>
              </a:spcBef>
            </a:pPr>
            <a:endParaRPr lang="en-US" altLang="ko-KR" sz="4000" smtClean="0">
              <a:latin typeface="Times New Roman" pitchFamily="18" charset="0"/>
              <a:ea typeface="굴림" pitchFamily="34" charset="-127"/>
              <a:sym typeface="Symbol" pitchFamily="18" charset="2"/>
            </a:endParaRPr>
          </a:p>
          <a:p>
            <a:pPr eaLnBrk="1" hangingPunct="1">
              <a:lnSpc>
                <a:spcPct val="130000"/>
              </a:lnSpc>
              <a:spcBef>
                <a:spcPct val="0"/>
              </a:spcBef>
            </a:pPr>
            <a:r>
              <a:rPr lang="en-US" altLang="ko-KR" sz="4000" smtClean="0">
                <a:latin typeface="Times New Roman" pitchFamily="18" charset="0"/>
                <a:ea typeface="굴림" pitchFamily="34" charset="-127"/>
                <a:sym typeface="Symbol" pitchFamily="18" charset="2"/>
              </a:rPr>
              <a:t>Command </a:t>
            </a:r>
            <a:r>
              <a:rPr lang="en-US" altLang="ko-KR" sz="4000" b="1" smtClean="0">
                <a:solidFill>
                  <a:srgbClr val="FF0000"/>
                </a:solidFill>
                <a:latin typeface="Times New Roman" pitchFamily="18" charset="0"/>
                <a:ea typeface="굴림" pitchFamily="34" charset="-127"/>
                <a:sym typeface="Symbol" pitchFamily="18" charset="2"/>
              </a:rPr>
              <a:t>!</a:t>
            </a:r>
          </a:p>
          <a:p>
            <a:pPr eaLnBrk="1" hangingPunct="1">
              <a:spcBef>
                <a:spcPct val="10000"/>
              </a:spcBef>
              <a:buFontTx/>
              <a:buNone/>
            </a:pPr>
            <a:r>
              <a:rPr lang="en-US" altLang="ko-KR" sz="2800" b="1" smtClean="0">
                <a:latin typeface="Times New Roman" pitchFamily="18" charset="0"/>
                <a:ea typeface="굴림" pitchFamily="34" charset="-127"/>
                <a:sym typeface="Symbol" pitchFamily="18" charset="2"/>
              </a:rPr>
              <a:t> </a:t>
            </a:r>
            <a:endParaRPr lang="en-US" altLang="ko-KR" sz="2800" smtClean="0">
              <a:latin typeface="Times New Roman" pitchFamily="18" charset="0"/>
              <a:ea typeface="굴림" pitchFamily="34" charset="-127"/>
              <a:sym typeface="Symbol" pitchFamily="18" charset="2"/>
            </a:endParaRP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a:t>
            </a:r>
          </a:p>
        </p:txBody>
      </p:sp>
      <p:pic>
        <p:nvPicPr>
          <p:cNvPr id="34819" name="Picture 14" descr="Parchment"/>
          <p:cNvPicPr>
            <a:picLocks noGrp="1" noChangeAspect="1" noChangeArrowheads="1"/>
          </p:cNvPicPr>
          <p:nvPr>
            <p:ph sz="half" idx="4294967295"/>
          </p:nvPr>
        </p:nvPicPr>
        <p:blipFill>
          <a:blip r:embed="rId4"/>
          <a:srcRect/>
          <a:stretch>
            <a:fillRect/>
          </a:stretch>
        </p:blipFill>
        <p:spPr>
          <a:xfrm>
            <a:off x="6342063" y="144463"/>
            <a:ext cx="635000" cy="906462"/>
          </a:xfrm>
        </p:spPr>
      </p:pic>
      <p:pic>
        <p:nvPicPr>
          <p:cNvPr id="34820" name="Picture 13" descr="Parchment"/>
          <p:cNvPicPr>
            <a:picLocks noChangeAspect="1" noChangeArrowheads="1"/>
          </p:cNvPicPr>
          <p:nvPr/>
        </p:nvPicPr>
        <p:blipFill>
          <a:blip r:embed="rId5"/>
          <a:srcRect/>
          <a:stretch>
            <a:fillRect/>
          </a:stretch>
        </p:blipFill>
        <p:spPr bwMode="auto">
          <a:xfrm>
            <a:off x="5643563" y="2922588"/>
            <a:ext cx="584200" cy="831850"/>
          </a:xfrm>
          <a:prstGeom prst="rect">
            <a:avLst/>
          </a:prstGeom>
          <a:noFill/>
          <a:ln w="9525">
            <a:noFill/>
            <a:miter lim="800000"/>
            <a:headEnd/>
            <a:tailEnd/>
          </a:ln>
        </p:spPr>
      </p:pic>
      <p:pic>
        <p:nvPicPr>
          <p:cNvPr id="34821" name="Picture 7" descr="Parchment"/>
          <p:cNvPicPr>
            <a:picLocks noChangeArrowheads="1"/>
          </p:cNvPicPr>
          <p:nvPr/>
        </p:nvPicPr>
        <p:blipFill>
          <a:blip r:embed="rId6"/>
          <a:srcRect/>
          <a:stretch>
            <a:fillRect/>
          </a:stretch>
        </p:blipFill>
        <p:spPr bwMode="auto">
          <a:xfrm>
            <a:off x="4597400" y="1265238"/>
            <a:ext cx="1036638" cy="914400"/>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6912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2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417513" y="274638"/>
            <a:ext cx="8229600" cy="931862"/>
          </a:xfrm>
        </p:spPr>
        <p:txBody>
          <a:bodyPr/>
          <a:lstStyle/>
          <a:p>
            <a:pPr eaLnBrk="1" hangingPunct="1"/>
            <a:r>
              <a:rPr lang="en-US" altLang="ko-KR" b="1" smtClean="0">
                <a:ea typeface="굴림" pitchFamily="34" charset="-127"/>
              </a:rPr>
              <a:t>Face / Rude</a:t>
            </a:r>
            <a:endParaRPr lang="en-US" altLang="zh-TW" smtClean="0">
              <a:ea typeface="굴림" pitchFamily="34" charset="-127"/>
            </a:endParaRPr>
          </a:p>
        </p:txBody>
      </p:sp>
      <p:sp>
        <p:nvSpPr>
          <p:cNvPr id="412675" name="Rectangle 3" descr="Parchment"/>
          <p:cNvSpPr>
            <a:spLocks noGrp="1" noChangeArrowheads="1"/>
          </p:cNvSpPr>
          <p:nvPr>
            <p:ph type="body" sz="half" idx="4294967295"/>
          </p:nvPr>
        </p:nvSpPr>
        <p:spPr>
          <a:xfrm>
            <a:off x="600075" y="1001713"/>
            <a:ext cx="8543925" cy="5856287"/>
          </a:xfrm>
        </p:spPr>
        <p:txBody>
          <a:bodyPr/>
          <a:lstStyle/>
          <a:p>
            <a:pPr eaLnBrk="1" hangingPunct="1">
              <a:spcBef>
                <a:spcPct val="10000"/>
              </a:spcBef>
              <a:buFontTx/>
              <a:buNone/>
            </a:pPr>
            <a:r>
              <a:rPr lang="en-US" altLang="ko-KR" sz="2800" smtClean="0">
                <a:latin typeface="Times New Roman" pitchFamily="18" charset="0"/>
                <a:ea typeface="굴림" pitchFamily="34" charset="-127"/>
              </a:rPr>
              <a:t>Face = Public Self-image</a:t>
            </a:r>
          </a:p>
          <a:p>
            <a:pPr eaLnBrk="1" hangingPunct="1">
              <a:spcBef>
                <a:spcPct val="10000"/>
              </a:spcBef>
              <a:buFontTx/>
              <a:buNone/>
            </a:pPr>
            <a:r>
              <a:rPr lang="en-US" altLang="ko-KR" sz="2800" smtClean="0">
                <a:latin typeface="Times New Roman" pitchFamily="18" charset="0"/>
                <a:ea typeface="굴림" pitchFamily="34" charset="-127"/>
              </a:rPr>
              <a:t>	Disagree rudely (attack face) </a:t>
            </a:r>
          </a:p>
          <a:p>
            <a:pPr eaLnBrk="1" hangingPunct="1">
              <a:spcBef>
                <a:spcPct val="10000"/>
              </a:spcBef>
              <a:buFontTx/>
              <a:buNone/>
            </a:pPr>
            <a:r>
              <a:rPr lang="en-US" altLang="ko-KR" sz="2800" smtClean="0">
                <a:latin typeface="Times New Roman" pitchFamily="18" charset="0"/>
                <a:ea typeface="굴림" pitchFamily="34" charset="-127"/>
              </a:rPr>
              <a:t>	vs. Disagree politely (save face)</a:t>
            </a:r>
          </a:p>
          <a:p>
            <a:pPr algn="r" eaLnBrk="1" hangingPunct="1">
              <a:spcBef>
                <a:spcPct val="10000"/>
              </a:spcBef>
              <a:buFontTx/>
              <a:buNone/>
            </a:pPr>
            <a:r>
              <a:rPr lang="en-US" altLang="ko-KR" sz="2200" i="1" smtClean="0">
                <a:latin typeface="Times New Roman" pitchFamily="18" charset="0"/>
                <a:ea typeface="굴림" pitchFamily="34" charset="-127"/>
              </a:rPr>
              <a:t>( Brown &amp; Levinson, 1987 )</a:t>
            </a:r>
            <a:r>
              <a:rPr lang="en-US" altLang="ko-KR" sz="2800" smtClean="0">
                <a:ea typeface="굴림" pitchFamily="34" charset="-127"/>
              </a:rPr>
              <a:t> </a:t>
            </a:r>
            <a:endParaRPr lang="en-US" altLang="ko-KR" sz="2800" smtClean="0">
              <a:latin typeface="Times New Roman" pitchFamily="18" charset="0"/>
              <a:ea typeface="굴림" pitchFamily="34" charset="-127"/>
            </a:endParaRP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“Ten times two hundred.”</a:t>
            </a:r>
            <a:r>
              <a:rPr lang="en-US" altLang="ko-KR" sz="2800" smtClean="0">
                <a:ea typeface="굴림" pitchFamily="34" charset="-127"/>
                <a:sym typeface="Symbol" pitchFamily="18" charset="2"/>
              </a:rPr>
              <a:t> </a:t>
            </a:r>
          </a:p>
          <a:p>
            <a:pPr eaLnBrk="1" hangingPunct="1">
              <a:spcBef>
                <a:spcPct val="10000"/>
              </a:spcBef>
              <a:buFontTx/>
              <a:buNone/>
            </a:pPr>
            <a:endParaRPr lang="en-US" altLang="ko-KR" sz="900" b="1" smtClean="0">
              <a:latin typeface="Times New Roman" pitchFamily="18" charset="0"/>
              <a:ea typeface="굴림" pitchFamily="34" charset="-127"/>
              <a:sym typeface="Symbol" pitchFamily="18" charset="2"/>
            </a:endParaRPr>
          </a:p>
          <a:p>
            <a:pPr eaLnBrk="1" hangingPunct="1">
              <a:spcBef>
                <a:spcPct val="10000"/>
              </a:spcBef>
              <a:buFontTx/>
              <a:buNone/>
            </a:pPr>
            <a:r>
              <a:rPr lang="en-US" altLang="ko-KR" sz="2800" b="1" smtClean="0">
                <a:latin typeface="Times New Roman" pitchFamily="18" charset="0"/>
                <a:ea typeface="굴림" pitchFamily="34" charset="-127"/>
                <a:sym typeface="Symbol" pitchFamily="18" charset="2"/>
              </a:rPr>
              <a:t>Disagree</a:t>
            </a:r>
            <a:r>
              <a:rPr lang="en-US" altLang="ko-KR" sz="2800" smtClean="0">
                <a:latin typeface="Times New Roman" pitchFamily="18" charset="0"/>
                <a:ea typeface="굴림" pitchFamily="34" charset="-127"/>
                <a:sym typeface="Symbol" pitchFamily="18" charset="2"/>
              </a:rPr>
              <a:t> </a:t>
            </a:r>
            <a:r>
              <a:rPr lang="en-US" altLang="ko-KR" sz="2800" b="1" smtClean="0">
                <a:latin typeface="Times New Roman" pitchFamily="18" charset="0"/>
                <a:ea typeface="굴림" pitchFamily="34" charset="-127"/>
                <a:sym typeface="Symbol" pitchFamily="18" charset="2"/>
              </a:rPr>
              <a:t>Rudely </a:t>
            </a:r>
            <a:endParaRPr lang="en-US" altLang="ko-KR" sz="2800" smtClean="0">
              <a:latin typeface="Times New Roman" pitchFamily="18" charset="0"/>
              <a:ea typeface="굴림" pitchFamily="34" charset="-127"/>
              <a:sym typeface="Symbol" pitchFamily="18" charset="2"/>
            </a:endParaRP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“No, you’re wrong, it’s one tenth times two hundred.”</a:t>
            </a: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 Previous speaker more likely to retaliate</a:t>
            </a: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 Emotional argument</a:t>
            </a: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 Reduce new ideas &amp; justifications (</a:t>
            </a:r>
            <a:r>
              <a:rPr lang="en-US" altLang="ko-KR" sz="2800" b="1" smtClean="0">
                <a:solidFill>
                  <a:srgbClr val="FF0000"/>
                </a:solidFill>
                <a:latin typeface="Times New Roman" pitchFamily="18" charset="0"/>
                <a:ea typeface="굴림" pitchFamily="34" charset="-127"/>
                <a:sym typeface="Symbol" pitchFamily="18" charset="2"/>
              </a:rPr>
              <a:t></a:t>
            </a:r>
            <a:r>
              <a:rPr lang="en-US" altLang="ko-KR" sz="2800" smtClean="0">
                <a:latin typeface="Times New Roman" pitchFamily="18" charset="0"/>
                <a:ea typeface="굴림" pitchFamily="34" charset="-127"/>
                <a:sym typeface="Symbol" pitchFamily="18" charset="2"/>
              </a:rPr>
              <a:t>)</a:t>
            </a:r>
          </a:p>
          <a:p>
            <a:pPr eaLnBrk="1" hangingPunct="1">
              <a:spcBef>
                <a:spcPct val="10000"/>
              </a:spcBef>
              <a:buFontTx/>
              <a:buNone/>
            </a:pPr>
            <a:r>
              <a:rPr lang="en-US" altLang="ko-KR" sz="2800" smtClean="0">
                <a:latin typeface="Times New Roman" pitchFamily="18" charset="0"/>
                <a:ea typeface="굴림" pitchFamily="34" charset="-127"/>
                <a:sym typeface="Symbol" pitchFamily="18" charset="2"/>
              </a:rPr>
              <a:t>			 End cooperation </a:t>
            </a:r>
          </a:p>
          <a:p>
            <a:pPr algn="r" eaLnBrk="1" hangingPunct="1">
              <a:spcBef>
                <a:spcPct val="10000"/>
              </a:spcBef>
              <a:buFontTx/>
              <a:buNone/>
            </a:pPr>
            <a:r>
              <a:rPr lang="en-US" altLang="ko-KR" sz="2200" i="1" smtClean="0">
                <a:latin typeface="Times New Roman" pitchFamily="18" charset="0"/>
                <a:ea typeface="굴림" pitchFamily="34" charset="-127"/>
                <a:sym typeface="Symbol" pitchFamily="18" charset="2"/>
              </a:rPr>
              <a:t>( Chiu &amp; Khoo, 2003; Gottman &amp; Krokoff, 1989 )</a:t>
            </a:r>
            <a:endParaRPr lang="en-US" altLang="ko-KR" sz="2800" smtClean="0">
              <a:latin typeface="Times New Roman" pitchFamily="18" charset="0"/>
              <a:ea typeface="굴림" pitchFamily="34" charset="-127"/>
              <a:sym typeface="Symbol" pitchFamily="18" charset="2"/>
            </a:endParaRPr>
          </a:p>
        </p:txBody>
      </p:sp>
      <p:pic>
        <p:nvPicPr>
          <p:cNvPr id="36867" name="Picture 14" descr="Parchment"/>
          <p:cNvPicPr>
            <a:picLocks noChangeAspect="1" noChangeArrowheads="1"/>
          </p:cNvPicPr>
          <p:nvPr/>
        </p:nvPicPr>
        <p:blipFill>
          <a:blip r:embed="rId4"/>
          <a:srcRect/>
          <a:stretch>
            <a:fillRect/>
          </a:stretch>
        </p:blipFill>
        <p:spPr bwMode="auto">
          <a:xfrm>
            <a:off x="6342063" y="144463"/>
            <a:ext cx="635000" cy="906462"/>
          </a:xfrm>
          <a:prstGeom prst="rect">
            <a:avLst/>
          </a:prstGeom>
          <a:noFill/>
          <a:ln w="9525">
            <a:noFill/>
            <a:miter lim="800000"/>
            <a:headEnd/>
            <a:tailEnd/>
          </a:ln>
        </p:spPr>
      </p:pic>
      <p:pic>
        <p:nvPicPr>
          <p:cNvPr id="76806" name="Picture 7" descr="Parchment"/>
          <p:cNvPicPr>
            <a:picLocks noChangeArrowheads="1"/>
          </p:cNvPicPr>
          <p:nvPr/>
        </p:nvPicPr>
        <p:blipFill>
          <a:blip r:embed="rId5"/>
          <a:srcRect/>
          <a:stretch>
            <a:fillRect/>
          </a:stretch>
        </p:blipFill>
        <p:spPr bwMode="auto">
          <a:xfrm>
            <a:off x="3416300" y="3371850"/>
            <a:ext cx="898525" cy="647700"/>
          </a:xfrm>
          <a:prstGeom prst="rect">
            <a:avLst/>
          </a:prstGeom>
          <a:noFill/>
          <a:ln w="9525">
            <a:noFill/>
            <a:miter lim="800000"/>
            <a:headEnd/>
            <a:tailEnd/>
          </a:ln>
        </p:spPr>
      </p:pic>
    </p:spTree>
    <p:custDataLst>
      <p:tags r:id="rId1"/>
    </p:custDataLst>
  </p:cSld>
  <p:clrMapOvr>
    <a:masterClrMapping/>
  </p:clrMapOvr>
  <p:transition xmlns:p14="http://schemas.microsoft.com/office/powerpoint/2010/main" advTm="6912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80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267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2675">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2675">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2675">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2675">
                                            <p:txEl>
                                              <p:pRg st="11" end="1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26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4|7.5|11.2|6.6"/>
</p:tagLst>
</file>

<file path=ppt/tags/tag10.xml><?xml version="1.0" encoding="utf-8"?>
<p:tagLst xmlns:a="http://schemas.openxmlformats.org/drawingml/2006/main" xmlns:r="http://schemas.openxmlformats.org/officeDocument/2006/relationships" xmlns:p="http://schemas.openxmlformats.org/presentationml/2006/main">
  <p:tag name="TIMING" val="|33.1|25.4"/>
</p:tagLst>
</file>

<file path=ppt/tags/tag11.xml><?xml version="1.0" encoding="utf-8"?>
<p:tagLst xmlns:a="http://schemas.openxmlformats.org/drawingml/2006/main" xmlns:r="http://schemas.openxmlformats.org/officeDocument/2006/relationships" xmlns:p="http://schemas.openxmlformats.org/presentationml/2006/main">
  <p:tag name="TIMING" val="|16.3"/>
</p:tagLst>
</file>

<file path=ppt/tags/tag12.xml><?xml version="1.0" encoding="utf-8"?>
<p:tagLst xmlns:a="http://schemas.openxmlformats.org/drawingml/2006/main" xmlns:r="http://schemas.openxmlformats.org/officeDocument/2006/relationships" xmlns:p="http://schemas.openxmlformats.org/presentationml/2006/main">
  <p:tag name="TIMING" val="|35.3|29.4|31.1|5.2|6.2"/>
</p:tagLst>
</file>

<file path=ppt/tags/tag13.xml><?xml version="1.0" encoding="utf-8"?>
<p:tagLst xmlns:a="http://schemas.openxmlformats.org/drawingml/2006/main" xmlns:r="http://schemas.openxmlformats.org/officeDocument/2006/relationships" xmlns:p="http://schemas.openxmlformats.org/presentationml/2006/main">
  <p:tag name="TIMING" val="|30.7|26.5"/>
</p:tagLst>
</file>

<file path=ppt/tags/tag14.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15.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16.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17.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18.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19.xml><?xml version="1.0" encoding="utf-8"?>
<p:tagLst xmlns:a="http://schemas.openxmlformats.org/drawingml/2006/main" xmlns:r="http://schemas.openxmlformats.org/officeDocument/2006/relationships" xmlns:p="http://schemas.openxmlformats.org/presentationml/2006/main">
  <p:tag name="TIMING" val="|30.7|26.5"/>
</p:tagLst>
</file>

<file path=ppt/tags/tag2.xml><?xml version="1.0" encoding="utf-8"?>
<p:tagLst xmlns:a="http://schemas.openxmlformats.org/drawingml/2006/main" xmlns:r="http://schemas.openxmlformats.org/officeDocument/2006/relationships" xmlns:p="http://schemas.openxmlformats.org/presentationml/2006/main">
  <p:tag name="TIMING" val="|10|14.7"/>
</p:tagLst>
</file>

<file path=ppt/tags/tag20.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21.xml><?xml version="1.0" encoding="utf-8"?>
<p:tagLst xmlns:a="http://schemas.openxmlformats.org/drawingml/2006/main" xmlns:r="http://schemas.openxmlformats.org/officeDocument/2006/relationships" xmlns:p="http://schemas.openxmlformats.org/presentationml/2006/main">
  <p:tag name="TIMING" val="|13.8|8.5"/>
</p:tagLst>
</file>

<file path=ppt/tags/tag22.xml><?xml version="1.0" encoding="utf-8"?>
<p:tagLst xmlns:a="http://schemas.openxmlformats.org/drawingml/2006/main" xmlns:r="http://schemas.openxmlformats.org/officeDocument/2006/relationships" xmlns:p="http://schemas.openxmlformats.org/presentationml/2006/main">
  <p:tag name="TIMING" val="|8.9|10.3"/>
</p:tagLst>
</file>

<file path=ppt/tags/tag23.xml><?xml version="1.0" encoding="utf-8"?>
<p:tagLst xmlns:a="http://schemas.openxmlformats.org/drawingml/2006/main" xmlns:r="http://schemas.openxmlformats.org/officeDocument/2006/relationships" xmlns:p="http://schemas.openxmlformats.org/presentationml/2006/main">
  <p:tag name="TIMING" val="|38.5|22.6|12.5|15.9|6.5|5.8|8.9"/>
</p:tagLst>
</file>

<file path=ppt/tags/tag3.xml><?xml version="1.0" encoding="utf-8"?>
<p:tagLst xmlns:a="http://schemas.openxmlformats.org/drawingml/2006/main" xmlns:r="http://schemas.openxmlformats.org/officeDocument/2006/relationships" xmlns:p="http://schemas.openxmlformats.org/presentationml/2006/main">
  <p:tag name="TIMING" val="|7.7|9.8"/>
</p:tagLst>
</file>

<file path=ppt/tags/tag4.xml><?xml version="1.0" encoding="utf-8"?>
<p:tagLst xmlns:a="http://schemas.openxmlformats.org/drawingml/2006/main" xmlns:r="http://schemas.openxmlformats.org/officeDocument/2006/relationships" xmlns:p="http://schemas.openxmlformats.org/presentationml/2006/main">
  <p:tag name="TIMING" val="|46.4"/>
</p:tagLst>
</file>

<file path=ppt/tags/tag5.xml><?xml version="1.0" encoding="utf-8"?>
<p:tagLst xmlns:a="http://schemas.openxmlformats.org/drawingml/2006/main" xmlns:r="http://schemas.openxmlformats.org/officeDocument/2006/relationships" xmlns:p="http://schemas.openxmlformats.org/presentationml/2006/main">
  <p:tag name="TIMING" val="|45.4"/>
</p:tagLst>
</file>

<file path=ppt/tags/tag6.xml><?xml version="1.0" encoding="utf-8"?>
<p:tagLst xmlns:a="http://schemas.openxmlformats.org/drawingml/2006/main" xmlns:r="http://schemas.openxmlformats.org/officeDocument/2006/relationships" xmlns:p="http://schemas.openxmlformats.org/presentationml/2006/main">
  <p:tag name="TIMING" val="|45.4"/>
</p:tagLst>
</file>

<file path=ppt/tags/tag7.xml><?xml version="1.0" encoding="utf-8"?>
<p:tagLst xmlns:a="http://schemas.openxmlformats.org/drawingml/2006/main" xmlns:r="http://schemas.openxmlformats.org/officeDocument/2006/relationships" xmlns:p="http://schemas.openxmlformats.org/presentationml/2006/main">
  <p:tag name="TIMING" val="|10|24"/>
</p:tagLst>
</file>

<file path=ppt/tags/tag8.xml><?xml version="1.0" encoding="utf-8"?>
<p:tagLst xmlns:a="http://schemas.openxmlformats.org/drawingml/2006/main" xmlns:r="http://schemas.openxmlformats.org/officeDocument/2006/relationships" xmlns:p="http://schemas.openxmlformats.org/presentationml/2006/main">
  <p:tag name="TIMING" val="|30.3"/>
</p:tagLst>
</file>

<file path=ppt/tags/tag9.xml><?xml version="1.0" encoding="utf-8"?>
<p:tagLst xmlns:a="http://schemas.openxmlformats.org/drawingml/2006/main" xmlns:r="http://schemas.openxmlformats.org/officeDocument/2006/relationships" xmlns:p="http://schemas.openxmlformats.org/presentationml/2006/main">
  <p:tag name="TIMING" val="|30.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24454</TotalTime>
  <Words>5253</Words>
  <Application>Microsoft Macintosh PowerPoint</Application>
  <PresentationFormat>On-screen Show (4:3)</PresentationFormat>
  <Paragraphs>846</Paragraphs>
  <Slides>44</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Default Design</vt:lpstr>
      <vt:lpstr>Equation</vt:lpstr>
      <vt:lpstr>Effects of Social Metacognition on Micro-Creativity: Statistical Discourse Analyses  of Group Problem Solving</vt:lpstr>
      <vt:lpstr>Solving problems &amp; Micro-creativity</vt:lpstr>
      <vt:lpstr>Solving problems &amp; Micro-creativity</vt:lpstr>
      <vt:lpstr>Micro-Creativity Processes </vt:lpstr>
      <vt:lpstr>What Affects Micro-creativity?</vt:lpstr>
      <vt:lpstr>Social Metacognition</vt:lpstr>
      <vt:lpstr>Social Metacognition</vt:lpstr>
      <vt:lpstr>Face / Rude</vt:lpstr>
      <vt:lpstr>Face / Rude</vt:lpstr>
      <vt:lpstr>Face / Rude</vt:lpstr>
      <vt:lpstr>Face / Rude</vt:lpstr>
      <vt:lpstr>Face / Rude</vt:lpstr>
      <vt:lpstr>PowerPoint Presentation</vt:lpstr>
      <vt:lpstr>Videotape Group Problem Solving</vt:lpstr>
      <vt:lpstr>Content analysis</vt:lpstr>
      <vt:lpstr>Multi-dimensional Coding</vt:lpstr>
      <vt:lpstr>PowerPoint Presentation</vt:lpstr>
      <vt:lpstr>Coded Transcript</vt:lpstr>
      <vt:lpstr>PowerPoint Presentation</vt:lpstr>
      <vt:lpstr>Statistical Discourse Analysis</vt:lpstr>
      <vt:lpstr>Identify Breakpoints</vt:lpstr>
      <vt:lpstr>Breakpoints in 1 group</vt:lpstr>
      <vt:lpstr>Statistical Discourse Analysis</vt:lpstr>
      <vt:lpstr>Statistical Discourse Analysis</vt:lpstr>
      <vt:lpstr>Statistical Discourse Analysis</vt:lpstr>
      <vt:lpstr>Effects across several turns</vt:lpstr>
      <vt:lpstr>Statistical Discourse Analysis</vt:lpstr>
      <vt:lpstr>VAR models effects across turns</vt:lpstr>
      <vt:lpstr>Statistical Discourse Analysis</vt:lpstr>
      <vt:lpstr>Results: Breakpoints </vt:lpstr>
      <vt:lpstr>3 Types of Breakpoints</vt:lpstr>
      <vt:lpstr>Creativity generator</vt:lpstr>
      <vt:lpstr>Creativity dampener</vt:lpstr>
      <vt:lpstr>PowerPoint Presentation</vt:lpstr>
      <vt:lpstr>Group + Time Period Differences</vt:lpstr>
      <vt:lpstr>Unsupported Hypotheses</vt:lpstr>
      <vt:lpstr>Implications for Teachers &amp; Students</vt:lpstr>
      <vt:lpstr>Implications for Researchers</vt:lpstr>
      <vt:lpstr>Further applications…</vt:lpstr>
      <vt:lpstr>PowerPoint Presentation</vt:lpstr>
      <vt:lpstr>PowerPoint Presentation</vt:lpstr>
      <vt:lpstr>Statistical Discourse Analysis</vt:lpstr>
      <vt:lpstr>PowerPoint Presentation</vt:lpstr>
      <vt:lpstr>Mathematics</vt:lpstr>
    </vt:vector>
  </TitlesOfParts>
  <Company>City University of Hong Kong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Resources, Inequality, and Privilege Bias on Achievement: Country, School, and Student Level Analyses  Ming Ming Chiu &amp; Lawrence Khoo</dc:title>
  <dc:creator>Lawrence Khoo</dc:creator>
  <cp:lastModifiedBy>Sherice Clarke</cp:lastModifiedBy>
  <cp:revision>319</cp:revision>
  <dcterms:created xsi:type="dcterms:W3CDTF">2005-11-11T17:38:50Z</dcterms:created>
  <dcterms:modified xsi:type="dcterms:W3CDTF">2011-05-31T15:03:37Z</dcterms:modified>
</cp:coreProperties>
</file>