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313" r:id="rId11"/>
    <p:sldId id="266" r:id="rId12"/>
    <p:sldId id="267" r:id="rId13"/>
    <p:sldId id="293" r:id="rId14"/>
    <p:sldId id="270" r:id="rId15"/>
    <p:sldId id="271" r:id="rId16"/>
    <p:sldId id="272" r:id="rId17"/>
    <p:sldId id="274" r:id="rId18"/>
    <p:sldId id="275" r:id="rId19"/>
    <p:sldId id="276" r:id="rId20"/>
    <p:sldId id="291" r:id="rId21"/>
    <p:sldId id="277" r:id="rId22"/>
    <p:sldId id="278" r:id="rId23"/>
    <p:sldId id="281" r:id="rId24"/>
    <p:sldId id="320" r:id="rId25"/>
    <p:sldId id="284" r:id="rId26"/>
    <p:sldId id="285" r:id="rId27"/>
    <p:sldId id="286" r:id="rId28"/>
    <p:sldId id="287" r:id="rId29"/>
    <p:sldId id="288" r:id="rId30"/>
    <p:sldId id="290" r:id="rId31"/>
    <p:sldId id="314" r:id="rId32"/>
    <p:sldId id="292" r:id="rId33"/>
    <p:sldId id="294" r:id="rId34"/>
    <p:sldId id="295" r:id="rId35"/>
    <p:sldId id="296" r:id="rId36"/>
    <p:sldId id="297" r:id="rId37"/>
    <p:sldId id="299" r:id="rId38"/>
    <p:sldId id="300" r:id="rId39"/>
    <p:sldId id="301" r:id="rId40"/>
    <p:sldId id="302" r:id="rId41"/>
    <p:sldId id="303" r:id="rId42"/>
    <p:sldId id="304" r:id="rId43"/>
    <p:sldId id="305" r:id="rId44"/>
    <p:sldId id="306" r:id="rId45"/>
    <p:sldId id="309" r:id="rId46"/>
    <p:sldId id="315" r:id="rId47"/>
    <p:sldId id="316" r:id="rId48"/>
    <p:sldId id="317" r:id="rId49"/>
    <p:sldId id="319" r:id="rId50"/>
    <p:sldId id="311" r:id="rId51"/>
    <p:sldId id="312"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300" autoAdjust="0"/>
    <p:restoredTop sz="94675" autoAdjust="0"/>
  </p:normalViewPr>
  <p:slideViewPr>
    <p:cSldViewPr>
      <p:cViewPr varScale="1">
        <p:scale>
          <a:sx n="83" d="100"/>
          <a:sy n="83" d="100"/>
        </p:scale>
        <p:origin x="-318" y="-90"/>
      </p:cViewPr>
      <p:guideLst>
        <p:guide orient="horz" pos="2160"/>
        <p:guide pos="2880"/>
      </p:guideLst>
    </p:cSldViewPr>
  </p:slideViewPr>
  <p:outlineViewPr>
    <p:cViewPr>
      <p:scale>
        <a:sx n="33" d="100"/>
        <a:sy n="33" d="100"/>
      </p:scale>
      <p:origin x="0" y="2152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5C1FDB-23E3-40BF-936D-58855C47E108}" type="datetimeFigureOut">
              <a:rPr lang="en-US" smtClean="0"/>
              <a:pPr/>
              <a:t>8/3/2012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1696B2-72DC-4F28-A045-823014E3471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5C1FDB-23E3-40BF-936D-58855C47E108}" type="datetimeFigureOut">
              <a:rPr lang="en-US" smtClean="0"/>
              <a:pPr/>
              <a:t>8/3/2012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1696B2-72DC-4F28-A045-823014E3471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5C1FDB-23E3-40BF-936D-58855C47E108}" type="datetimeFigureOut">
              <a:rPr lang="en-US" smtClean="0"/>
              <a:pPr/>
              <a:t>8/3/2012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1696B2-72DC-4F28-A045-823014E3471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5C1FDB-23E3-40BF-936D-58855C47E108}" type="datetimeFigureOut">
              <a:rPr lang="en-US" smtClean="0"/>
              <a:pPr/>
              <a:t>8/3/2012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1696B2-72DC-4F28-A045-823014E3471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5C1FDB-23E3-40BF-936D-58855C47E108}" type="datetimeFigureOut">
              <a:rPr lang="en-US" smtClean="0"/>
              <a:pPr/>
              <a:t>8/3/2012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1696B2-72DC-4F28-A045-823014E3471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5C1FDB-23E3-40BF-936D-58855C47E108}" type="datetimeFigureOut">
              <a:rPr lang="en-US" smtClean="0"/>
              <a:pPr/>
              <a:t>8/3/2012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1696B2-72DC-4F28-A045-823014E3471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5C1FDB-23E3-40BF-936D-58855C47E108}" type="datetimeFigureOut">
              <a:rPr lang="en-US" smtClean="0"/>
              <a:pPr/>
              <a:t>8/3/2012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1696B2-72DC-4F28-A045-823014E3471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5C1FDB-23E3-40BF-936D-58855C47E108}" type="datetimeFigureOut">
              <a:rPr lang="en-US" smtClean="0"/>
              <a:pPr/>
              <a:t>8/3/2012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1696B2-72DC-4F28-A045-823014E3471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5C1FDB-23E3-40BF-936D-58855C47E108}" type="datetimeFigureOut">
              <a:rPr lang="en-US" smtClean="0"/>
              <a:pPr/>
              <a:t>8/3/2012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1696B2-72DC-4F28-A045-823014E3471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5C1FDB-23E3-40BF-936D-58855C47E108}" type="datetimeFigureOut">
              <a:rPr lang="en-US" smtClean="0"/>
              <a:pPr/>
              <a:t>8/3/2012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1696B2-72DC-4F28-A045-823014E3471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5C1FDB-23E3-40BF-936D-58855C47E108}" type="datetimeFigureOut">
              <a:rPr lang="en-US" smtClean="0"/>
              <a:pPr/>
              <a:t>8/3/2012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1696B2-72DC-4F28-A045-823014E3471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5C1FDB-23E3-40BF-936D-58855C47E108}" type="datetimeFigureOut">
              <a:rPr lang="en-US" smtClean="0"/>
              <a:pPr/>
              <a:t>8/3/2012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1696B2-72DC-4F28-A045-823014E3471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penoy.admu.edu.ph/~alls/downloads-2"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Educational Data Mining Overview</a:t>
            </a:r>
            <a:endParaRPr lang="en-US" dirty="0"/>
          </a:p>
        </p:txBody>
      </p:sp>
      <p:sp>
        <p:nvSpPr>
          <p:cNvPr id="3" name="Subtitle 2"/>
          <p:cNvSpPr>
            <a:spLocks noGrp="1"/>
          </p:cNvSpPr>
          <p:nvPr>
            <p:ph type="subTitle" idx="1"/>
          </p:nvPr>
        </p:nvSpPr>
        <p:spPr/>
        <p:txBody>
          <a:bodyPr/>
          <a:lstStyle/>
          <a:p>
            <a:r>
              <a:rPr lang="en-US" dirty="0" smtClean="0"/>
              <a:t>Ryan </a:t>
            </a:r>
            <a:r>
              <a:rPr lang="en-US" dirty="0" err="1" smtClean="0"/>
              <a:t>S.J.d</a:t>
            </a:r>
            <a:r>
              <a:rPr lang="en-US" dirty="0" smtClean="0"/>
              <a:t>. Baker</a:t>
            </a:r>
          </a:p>
          <a:p>
            <a:r>
              <a:rPr lang="en-US" dirty="0" smtClean="0"/>
              <a:t>PSLC Summer School 2012</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Scheuer</a:t>
            </a:r>
            <a:r>
              <a:rPr lang="en-US" dirty="0" smtClean="0"/>
              <a:t> </a:t>
            </a:r>
            <a:r>
              <a:rPr lang="en-US" dirty="0" smtClean="0"/>
              <a:t>&amp; </a:t>
            </a:r>
            <a:r>
              <a:rPr lang="en-US" dirty="0" smtClean="0"/>
              <a:t>McLaren (2011) also argue for distinct class</a:t>
            </a:r>
            <a:endParaRPr lang="en-US" dirty="0"/>
          </a:p>
        </p:txBody>
      </p:sp>
      <p:sp>
        <p:nvSpPr>
          <p:cNvPr id="3" name="Content Placeholder 2"/>
          <p:cNvSpPr>
            <a:spLocks noGrp="1"/>
          </p:cNvSpPr>
          <p:nvPr>
            <p:ph idx="1"/>
          </p:nvPr>
        </p:nvSpPr>
        <p:spPr/>
        <p:txBody>
          <a:bodyPr/>
          <a:lstStyle/>
          <a:p>
            <a:r>
              <a:rPr lang="en-US" dirty="0" smtClean="0"/>
              <a:t>Parameter Estimation</a:t>
            </a:r>
          </a:p>
          <a:p>
            <a:pPr lvl="1"/>
            <a:r>
              <a:rPr lang="en-US" dirty="0" smtClean="0"/>
              <a:t>Fitting parameters for a probabilistic model, and then using and interpreting these parameters</a:t>
            </a:r>
          </a:p>
        </p:txBody>
      </p:sp>
    </p:spTree>
    <p:extLst>
      <p:ext uri="{BB962C8B-B14F-4D97-AF65-F5344CB8AC3E}">
        <p14:creationId xmlns:p14="http://schemas.microsoft.com/office/powerpoint/2010/main" val="22881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related method</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Knowledge Engineering</a:t>
            </a:r>
            <a:endParaRPr lang="en-US"/>
          </a:p>
        </p:txBody>
      </p:sp>
      <p:sp>
        <p:nvSpPr>
          <p:cNvPr id="3" name="Content Placeholder 2"/>
          <p:cNvSpPr>
            <a:spLocks noGrp="1"/>
          </p:cNvSpPr>
          <p:nvPr>
            <p:ph idx="1"/>
          </p:nvPr>
        </p:nvSpPr>
        <p:spPr/>
        <p:txBody>
          <a:bodyPr>
            <a:normAutofit lnSpcReduction="10000"/>
          </a:bodyPr>
          <a:lstStyle/>
          <a:p>
            <a:r>
              <a:rPr lang="en-US" dirty="0" smtClean="0"/>
              <a:t>Creating a model by hand rather than automatically fitting model</a:t>
            </a:r>
          </a:p>
          <a:p>
            <a:endParaRPr lang="en-US" dirty="0" smtClean="0"/>
          </a:p>
          <a:p>
            <a:r>
              <a:rPr lang="en-US" dirty="0" smtClean="0"/>
              <a:t>Several trade-offs, but broadly…</a:t>
            </a:r>
          </a:p>
          <a:p>
            <a:pPr lvl="1"/>
            <a:r>
              <a:rPr lang="en-US" dirty="0" smtClean="0"/>
              <a:t>Data mined models are easier to validate, and often achieve better agreement to other measures</a:t>
            </a:r>
          </a:p>
          <a:p>
            <a:pPr lvl="1"/>
            <a:r>
              <a:rPr lang="en-US" dirty="0" smtClean="0"/>
              <a:t>Knowledge engineered models are easier to create and explain</a:t>
            </a:r>
            <a:endParaRPr lang="en-US" dirty="0" smtClean="0"/>
          </a:p>
          <a:p>
            <a:endParaRPr lang="en-US" dirty="0"/>
          </a:p>
          <a:p>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 Questions?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EDM Tools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PSLC DataShop</a:t>
            </a:r>
            <a:endParaRPr lang="en-US" dirty="0"/>
          </a:p>
        </p:txBody>
      </p:sp>
      <p:sp>
        <p:nvSpPr>
          <p:cNvPr id="3" name="Content Placeholder 2"/>
          <p:cNvSpPr>
            <a:spLocks noGrp="1"/>
          </p:cNvSpPr>
          <p:nvPr>
            <p:ph idx="1"/>
          </p:nvPr>
        </p:nvSpPr>
        <p:spPr/>
        <p:txBody>
          <a:bodyPr>
            <a:normAutofit lnSpcReduction="10000"/>
          </a:bodyPr>
          <a:lstStyle/>
          <a:p>
            <a:r>
              <a:rPr lang="en-US" dirty="0" smtClean="0"/>
              <a:t>Many large-scale datasets</a:t>
            </a:r>
          </a:p>
          <a:p>
            <a:endParaRPr lang="en-US" dirty="0"/>
          </a:p>
          <a:p>
            <a:r>
              <a:rPr lang="en-US" dirty="0" smtClean="0"/>
              <a:t>Tools for </a:t>
            </a:r>
          </a:p>
          <a:p>
            <a:pPr lvl="1"/>
            <a:r>
              <a:rPr lang="en-US" dirty="0" smtClean="0"/>
              <a:t>exploratory data analysis</a:t>
            </a:r>
          </a:p>
          <a:p>
            <a:pPr lvl="1"/>
            <a:r>
              <a:rPr lang="en-US" dirty="0" smtClean="0"/>
              <a:t>learning curves</a:t>
            </a:r>
          </a:p>
          <a:p>
            <a:pPr lvl="1"/>
            <a:r>
              <a:rPr lang="en-US" dirty="0"/>
              <a:t>d</a:t>
            </a:r>
            <a:r>
              <a:rPr lang="en-US" dirty="0" smtClean="0"/>
              <a:t>omain model testing</a:t>
            </a:r>
          </a:p>
          <a:p>
            <a:pPr lvl="1"/>
            <a:endParaRPr lang="en-US" dirty="0"/>
          </a:p>
          <a:p>
            <a:r>
              <a:rPr lang="en-US" dirty="0" smtClean="0"/>
              <a:t>Detail </a:t>
            </a:r>
            <a:r>
              <a:rPr lang="en-US" dirty="0" smtClean="0"/>
              <a:t>in talk by John Stamper tomorrow morning at 10am</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Microsoft Excel</a:t>
            </a:r>
            <a:endParaRPr lang="en-US" dirty="0"/>
          </a:p>
        </p:txBody>
      </p:sp>
      <p:sp>
        <p:nvSpPr>
          <p:cNvPr id="3" name="Content Placeholder 2"/>
          <p:cNvSpPr>
            <a:spLocks noGrp="1"/>
          </p:cNvSpPr>
          <p:nvPr>
            <p:ph idx="1"/>
          </p:nvPr>
        </p:nvSpPr>
        <p:spPr/>
        <p:txBody>
          <a:bodyPr/>
          <a:lstStyle/>
          <a:p>
            <a:r>
              <a:rPr lang="en-US" dirty="0" smtClean="0"/>
              <a:t>Excellent tool for exploratory data analysis, and for setting up simple models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Pivot Tables</a:t>
            </a:r>
            <a:endParaRPr lang="en-US" dirty="0"/>
          </a:p>
        </p:txBody>
      </p:sp>
      <p:sp>
        <p:nvSpPr>
          <p:cNvPr id="4" name="Content Placeholder 3"/>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cstate="print"/>
          <a:srcRect/>
          <a:stretch>
            <a:fillRect/>
          </a:stretch>
        </p:blipFill>
        <p:spPr bwMode="auto">
          <a:xfrm>
            <a:off x="1143000" y="1409700"/>
            <a:ext cx="6943725" cy="54483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Pivot Tables</a:t>
            </a:r>
            <a:endParaRPr lang="en-US" dirty="0"/>
          </a:p>
        </p:txBody>
      </p:sp>
      <p:sp>
        <p:nvSpPr>
          <p:cNvPr id="4" name="Content Placeholder 3"/>
          <p:cNvSpPr>
            <a:spLocks noGrp="1"/>
          </p:cNvSpPr>
          <p:nvPr>
            <p:ph idx="1"/>
          </p:nvPr>
        </p:nvSpPr>
        <p:spPr/>
        <p:txBody>
          <a:bodyPr/>
          <a:lstStyle/>
          <a:p>
            <a:r>
              <a:rPr lang="en-US" dirty="0" smtClean="0"/>
              <a:t>Who has used pivot tables before?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Pivot Tables</a:t>
            </a:r>
            <a:endParaRPr lang="en-US" dirty="0"/>
          </a:p>
        </p:txBody>
      </p:sp>
      <p:sp>
        <p:nvSpPr>
          <p:cNvPr id="4" name="Content Placeholder 3"/>
          <p:cNvSpPr>
            <a:spLocks noGrp="1"/>
          </p:cNvSpPr>
          <p:nvPr>
            <p:ph idx="1"/>
          </p:nvPr>
        </p:nvSpPr>
        <p:spPr/>
        <p:txBody>
          <a:bodyPr/>
          <a:lstStyle/>
          <a:p>
            <a:r>
              <a:rPr lang="en-US" dirty="0" smtClean="0"/>
              <a:t>What do they allow you to do?</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 to the EDM track!</a:t>
            </a:r>
            <a:endParaRPr lang="en-US" dirty="0"/>
          </a:p>
        </p:txBody>
      </p:sp>
      <p:sp>
        <p:nvSpPr>
          <p:cNvPr id="3" name="Content Placeholder 2"/>
          <p:cNvSpPr>
            <a:spLocks noGrp="1"/>
          </p:cNvSpPr>
          <p:nvPr>
            <p:ph idx="1"/>
          </p:nvPr>
        </p:nvSpPr>
        <p:spPr/>
        <p:txBody>
          <a:bodyPr/>
          <a:lstStyle/>
          <a:p>
            <a:r>
              <a:rPr lang="en-US" dirty="0" smtClean="0"/>
              <a:t>On behalf of the track lead, John Stamper, and all of our colleagues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Pivot Tables</a:t>
            </a:r>
            <a:endParaRPr lang="en-US" dirty="0"/>
          </a:p>
        </p:txBody>
      </p:sp>
      <p:sp>
        <p:nvSpPr>
          <p:cNvPr id="3" name="Content Placeholder 2"/>
          <p:cNvSpPr>
            <a:spLocks noGrp="1"/>
          </p:cNvSpPr>
          <p:nvPr>
            <p:ph idx="1"/>
          </p:nvPr>
        </p:nvSpPr>
        <p:spPr/>
        <p:txBody>
          <a:bodyPr/>
          <a:lstStyle/>
          <a:p>
            <a:r>
              <a:rPr lang="en-US" dirty="0" smtClean="0"/>
              <a:t>Facilitate aggregating data for comparison or use in further analyses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Equation Solver</a:t>
            </a:r>
            <a:endParaRPr lang="en-US" dirty="0"/>
          </a:p>
        </p:txBody>
      </p:sp>
      <p:sp>
        <p:nvSpPr>
          <p:cNvPr id="3" name="Content Placeholder 2"/>
          <p:cNvSpPr>
            <a:spLocks noGrp="1"/>
          </p:cNvSpPr>
          <p:nvPr>
            <p:ph idx="1"/>
          </p:nvPr>
        </p:nvSpPr>
        <p:spPr/>
        <p:txBody>
          <a:bodyPr/>
          <a:lstStyle/>
          <a:p>
            <a:r>
              <a:rPr lang="en-US" dirty="0" smtClean="0"/>
              <a:t>Allows you to fit mathematical models in Excel</a:t>
            </a:r>
          </a:p>
          <a:p>
            <a:endParaRPr lang="en-US" dirty="0" smtClean="0"/>
          </a:p>
          <a:p>
            <a:r>
              <a:rPr lang="en-US" dirty="0" smtClean="0"/>
              <a:t>Let’s go through a simple example together</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Equation Solver: Example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Let’s </a:t>
            </a:r>
            <a:r>
              <a:rPr lang="en-US" dirty="0" smtClean="0"/>
              <a:t>fit a Bayesian Knowledge Tracing model </a:t>
            </a:r>
          </a:p>
          <a:p>
            <a:endParaRPr lang="en-US" dirty="0"/>
          </a:p>
          <a:p>
            <a:r>
              <a:rPr lang="en-US" dirty="0" smtClean="0"/>
              <a:t>We’ll discuss this model later</a:t>
            </a:r>
          </a:p>
          <a:p>
            <a:pPr lvl="1"/>
            <a:r>
              <a:rPr lang="en-US" dirty="0" smtClean="0"/>
              <a:t>For now, it’s worth noting that classical BKT has four parameters per knowledge component</a:t>
            </a:r>
          </a:p>
          <a:p>
            <a:pPr lvl="1"/>
            <a:r>
              <a:rPr lang="en-US" dirty="0" smtClean="0"/>
              <a:t>BKT predicts student knowledge and performance (correctness)</a:t>
            </a:r>
          </a:p>
          <a:p>
            <a:pPr lvl="1"/>
            <a:r>
              <a:rPr lang="en-US" dirty="0" smtClean="0"/>
              <a:t>By fitting different values to the parameters, we get a better or worse fit to student performance</a:t>
            </a:r>
            <a:endParaRPr lang="en-US" dirty="0"/>
          </a:p>
          <a:p>
            <a:endParaRPr lang="en-US" dirty="0" smtClean="0"/>
          </a:p>
          <a:p>
            <a:r>
              <a:rPr lang="en-US" dirty="0" smtClean="0"/>
              <a:t>Using PSLC-SS-2012-Example-v1.xlsx</a:t>
            </a:r>
            <a:endParaRPr lang="en-US" dirty="0" smtClean="0"/>
          </a:p>
          <a:p>
            <a:pPr lvl="1"/>
            <a:r>
              <a:rPr lang="en-US" dirty="0" smtClean="0"/>
              <a:t>This is a small subset of my dissertation data from the Scatterplot Tutor, available in full form in the </a:t>
            </a:r>
            <a:r>
              <a:rPr lang="en-US" dirty="0" err="1" smtClean="0"/>
              <a:t>DataShop</a:t>
            </a:r>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 SR type</a:t>
            </a:r>
            <a:endParaRPr lang="en-US" dirty="0"/>
          </a:p>
        </p:txBody>
      </p:sp>
      <p:sp>
        <p:nvSpPr>
          <p:cNvPr id="3" name="Content Placeholder 2"/>
          <p:cNvSpPr>
            <a:spLocks noGrp="1"/>
          </p:cNvSpPr>
          <p:nvPr>
            <p:ph idx="1"/>
          </p:nvPr>
        </p:nvSpPr>
        <p:spPr/>
        <p:txBody>
          <a:bodyPr/>
          <a:lstStyle/>
          <a:p>
            <a:r>
              <a:rPr lang="en-US" dirty="0" smtClean="0"/>
              <a:t>=(J2-S2</a:t>
            </a:r>
            <a:r>
              <a:rPr lang="en-US" dirty="0" smtClean="0"/>
              <a:t>)^2</a:t>
            </a:r>
          </a:p>
          <a:p>
            <a:endParaRPr lang="en-US" dirty="0" smtClean="0"/>
          </a:p>
          <a:p>
            <a:r>
              <a:rPr lang="en-US" dirty="0" smtClean="0"/>
              <a:t>This finds the difference between the prediction (0 right now) and the correctness value (0 or 1)</a:t>
            </a:r>
          </a:p>
          <a:p>
            <a:pPr lvl="1"/>
            <a:r>
              <a:rPr lang="en-US" dirty="0" smtClean="0"/>
              <a:t>Squaring it is a way to both get the absolute value, and magnify larger differences; very common in statistics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 to sheet KC</a:t>
            </a:r>
            <a:endParaRPr lang="en-US" dirty="0"/>
          </a:p>
        </p:txBody>
      </p:sp>
      <p:sp>
        <p:nvSpPr>
          <p:cNvPr id="3" name="Content Placeholder 2"/>
          <p:cNvSpPr>
            <a:spLocks noGrp="1"/>
          </p:cNvSpPr>
          <p:nvPr>
            <p:ph idx="1"/>
          </p:nvPr>
        </p:nvSpPr>
        <p:spPr/>
        <p:txBody>
          <a:bodyPr/>
          <a:lstStyle/>
          <a:p>
            <a:r>
              <a:rPr lang="en-US" dirty="0" smtClean="0"/>
              <a:t>These are the parameters for each skill</a:t>
            </a:r>
          </a:p>
          <a:p>
            <a:endParaRPr lang="en-US" dirty="0"/>
          </a:p>
        </p:txBody>
      </p:sp>
    </p:spTree>
    <p:extLst>
      <p:ext uri="{BB962C8B-B14F-4D97-AF65-F5344CB8AC3E}">
        <p14:creationId xmlns:p14="http://schemas.microsoft.com/office/powerpoint/2010/main" val="39339745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the right of SSR type</a:t>
            </a:r>
            <a:endParaRPr lang="en-US" dirty="0"/>
          </a:p>
        </p:txBody>
      </p:sp>
      <p:sp>
        <p:nvSpPr>
          <p:cNvPr id="3" name="Content Placeholder 2"/>
          <p:cNvSpPr>
            <a:spLocks noGrp="1"/>
          </p:cNvSpPr>
          <p:nvPr>
            <p:ph idx="1"/>
          </p:nvPr>
        </p:nvSpPr>
        <p:spPr/>
        <p:txBody>
          <a:bodyPr/>
          <a:lstStyle/>
          <a:p>
            <a:r>
              <a:rPr lang="en-US" dirty="0" smtClean="0"/>
              <a:t>=sum(data!T2:T20974)</a:t>
            </a:r>
            <a:endParaRPr lang="en-US" dirty="0" smtClean="0"/>
          </a:p>
          <a:p>
            <a:endParaRPr lang="en-US" dirty="0" smtClean="0"/>
          </a:p>
          <a:p>
            <a:r>
              <a:rPr lang="en-US" dirty="0" smtClean="0"/>
              <a:t>This is the sum of squared residuals, again a very common way of evaluating models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the right of r type</a:t>
            </a:r>
            <a:endParaRPr lang="en-US" dirty="0"/>
          </a:p>
        </p:txBody>
      </p:sp>
      <p:sp>
        <p:nvSpPr>
          <p:cNvPr id="3" name="Content Placeholder 2"/>
          <p:cNvSpPr>
            <a:spLocks noGrp="1"/>
          </p:cNvSpPr>
          <p:nvPr>
            <p:ph idx="1"/>
          </p:nvPr>
        </p:nvSpPr>
        <p:spPr/>
        <p:txBody>
          <a:bodyPr/>
          <a:lstStyle/>
          <a:p>
            <a:r>
              <a:rPr lang="en-US" dirty="0"/>
              <a:t>=CORREL(data!S2:S20974,data!J2:J20974</a:t>
            </a:r>
            <a:r>
              <a:rPr lang="en-US" dirty="0" smtClean="0"/>
              <a:t>)</a:t>
            </a:r>
          </a:p>
          <a:p>
            <a:endParaRPr lang="en-US" dirty="0" smtClean="0"/>
          </a:p>
          <a:p>
            <a:r>
              <a:rPr lang="en-US" dirty="0" smtClean="0"/>
              <a:t>This is the correlation between the model and the variable being </a:t>
            </a:r>
            <a:r>
              <a:rPr lang="en-US" dirty="0" smtClean="0"/>
              <a:t>predicted (correctness)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Now go into the Excel Equation Solver</a:t>
            </a:r>
            <a:endParaRPr lang="en-US" dirty="0"/>
          </a:p>
        </p:txBody>
      </p:sp>
      <p:sp>
        <p:nvSpPr>
          <p:cNvPr id="3" name="Content Placeholder 2"/>
          <p:cNvSpPr>
            <a:spLocks noGrp="1"/>
          </p:cNvSpPr>
          <p:nvPr>
            <p:ph idx="1"/>
          </p:nvPr>
        </p:nvSpPr>
        <p:spPr/>
        <p:txBody>
          <a:bodyPr/>
          <a:lstStyle/>
          <a:p>
            <a:r>
              <a:rPr lang="en-US" dirty="0" smtClean="0"/>
              <a:t>And set up </a:t>
            </a:r>
            <a:br>
              <a:rPr lang="en-US" dirty="0" smtClean="0"/>
            </a:br>
            <a:r>
              <a:rPr lang="en-US" dirty="0" smtClean="0"/>
              <a:t>this </a:t>
            </a:r>
            <a:r>
              <a:rPr lang="en-US" dirty="0" smtClean="0"/>
              <a:t>model, and </a:t>
            </a:r>
            <a:r>
              <a:rPr lang="en-US" dirty="0" smtClean="0"/>
              <a:t>press </a:t>
            </a:r>
            <a:r>
              <a:rPr lang="en-US" dirty="0" smtClean="0"/>
              <a:t>solve</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628900"/>
            <a:ext cx="9925050" cy="422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changed?</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stayed the same?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Data Mining</a:t>
            </a:r>
            <a:endParaRPr lang="en-US" dirty="0"/>
          </a:p>
        </p:txBody>
      </p:sp>
      <p:sp>
        <p:nvSpPr>
          <p:cNvPr id="3" name="Content Placeholder 2"/>
          <p:cNvSpPr>
            <a:spLocks noGrp="1"/>
          </p:cNvSpPr>
          <p:nvPr>
            <p:ph idx="1"/>
          </p:nvPr>
        </p:nvSpPr>
        <p:spPr/>
        <p:txBody>
          <a:bodyPr/>
          <a:lstStyle/>
          <a:p>
            <a:r>
              <a:rPr lang="en-US" dirty="0" smtClean="0"/>
              <a:t>“Educational Data Mining is an emerging discipline, concerned with developing methods for exploring the unique types of data that come from educational settings, and using those methods to better understand students, and the settings which they learn in.” </a:t>
            </a:r>
          </a:p>
          <a:p>
            <a:pPr lvl="1"/>
            <a:r>
              <a:rPr lang="en-US" dirty="0" smtClean="0"/>
              <a:t>www.educationaldatamining.org</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this useful?</a:t>
            </a:r>
            <a:endParaRPr lang="en-US" dirty="0"/>
          </a:p>
        </p:txBody>
      </p:sp>
      <p:sp>
        <p:nvSpPr>
          <p:cNvPr id="3" name="Content Placeholder 2"/>
          <p:cNvSpPr>
            <a:spLocks noGrp="1"/>
          </p:cNvSpPr>
          <p:nvPr>
            <p:ph idx="1"/>
          </p:nvPr>
        </p:nvSpPr>
        <p:spPr/>
        <p:txBody>
          <a:bodyPr>
            <a:normAutofit lnSpcReduction="10000"/>
          </a:bodyPr>
          <a:lstStyle/>
          <a:p>
            <a:r>
              <a:rPr lang="en-US" dirty="0" smtClean="0"/>
              <a:t>You can specify </a:t>
            </a:r>
            <a:r>
              <a:rPr lang="en-US" dirty="0" smtClean="0"/>
              <a:t>a range of complex </a:t>
            </a:r>
            <a:r>
              <a:rPr lang="en-US" dirty="0" smtClean="0"/>
              <a:t>mathematical </a:t>
            </a:r>
            <a:r>
              <a:rPr lang="en-US" dirty="0" smtClean="0"/>
              <a:t>models</a:t>
            </a:r>
          </a:p>
          <a:p>
            <a:endParaRPr lang="en-US" dirty="0" smtClean="0"/>
          </a:p>
          <a:p>
            <a:r>
              <a:rPr lang="en-US" dirty="0" smtClean="0"/>
              <a:t>And much more quickly than you can implement them in software</a:t>
            </a:r>
          </a:p>
          <a:p>
            <a:endParaRPr lang="en-US" dirty="0" smtClean="0"/>
          </a:p>
          <a:p>
            <a:r>
              <a:rPr lang="en-US" dirty="0" smtClean="0"/>
              <a:t>Excel </a:t>
            </a:r>
            <a:r>
              <a:rPr lang="en-US" dirty="0" smtClean="0"/>
              <a:t>is usually where I test variants on Bayesian Knowledge Tracing before implementing them in Java</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a:t>
            </a:r>
            <a:endParaRPr lang="en-US" dirty="0"/>
          </a:p>
        </p:txBody>
      </p:sp>
      <p:sp>
        <p:nvSpPr>
          <p:cNvPr id="3" name="Content Placeholder 2"/>
          <p:cNvSpPr>
            <a:spLocks noGrp="1"/>
          </p:cNvSpPr>
          <p:nvPr>
            <p:ph idx="1"/>
          </p:nvPr>
        </p:nvSpPr>
        <p:spPr/>
        <p:txBody>
          <a:bodyPr/>
          <a:lstStyle/>
          <a:p>
            <a:r>
              <a:rPr lang="en-US" dirty="0" smtClean="0"/>
              <a:t>Excel is a good starting point for this type of analysis… but not a good ending point</a:t>
            </a:r>
          </a:p>
          <a:p>
            <a:endParaRPr lang="en-US" dirty="0"/>
          </a:p>
          <a:p>
            <a:r>
              <a:rPr lang="en-US" dirty="0" smtClean="0"/>
              <a:t>For example, the Equation Solver is not as good at finding optimal values for BKT as </a:t>
            </a:r>
          </a:p>
          <a:p>
            <a:pPr lvl="1"/>
            <a:r>
              <a:rPr lang="en-US" dirty="0" smtClean="0"/>
              <a:t>Expectation Maximization </a:t>
            </a:r>
          </a:p>
          <a:p>
            <a:pPr lvl="1"/>
            <a:r>
              <a:rPr lang="en-US" dirty="0" smtClean="0"/>
              <a:t>Brute Force/Grid-Search</a:t>
            </a:r>
            <a:endParaRPr lang="en-US" dirty="0"/>
          </a:p>
        </p:txBody>
      </p:sp>
    </p:spTree>
    <p:extLst>
      <p:ext uri="{BB962C8B-B14F-4D97-AF65-F5344CB8AC3E}">
        <p14:creationId xmlns:p14="http://schemas.microsoft.com/office/powerpoint/2010/main" val="4042242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 Questions?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Suite of visualizations</a:t>
            </a:r>
            <a:endParaRPr lang="en-US" dirty="0"/>
          </a:p>
        </p:txBody>
      </p:sp>
      <p:sp>
        <p:nvSpPr>
          <p:cNvPr id="3" name="Content Placeholder 2"/>
          <p:cNvSpPr>
            <a:spLocks noGrp="1"/>
          </p:cNvSpPr>
          <p:nvPr>
            <p:ph idx="1"/>
          </p:nvPr>
        </p:nvSpPr>
        <p:spPr/>
        <p:txBody>
          <a:bodyPr/>
          <a:lstStyle/>
          <a:p>
            <a:r>
              <a:rPr lang="en-US" dirty="0" err="1" smtClean="0"/>
              <a:t>Scatterplots</a:t>
            </a:r>
            <a:r>
              <a:rPr lang="en-US" dirty="0" smtClean="0"/>
              <a:t> (with or without lines)</a:t>
            </a:r>
          </a:p>
          <a:p>
            <a:r>
              <a:rPr lang="en-US" dirty="0" smtClean="0"/>
              <a:t>Bar graphs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Weka</a:t>
            </a:r>
            <a:r>
              <a:rPr lang="en-US" dirty="0" smtClean="0"/>
              <a:t> and </a:t>
            </a:r>
            <a:r>
              <a:rPr lang="en-US" dirty="0" err="1" smtClean="0"/>
              <a:t>RapidMiner</a:t>
            </a:r>
            <a:endParaRPr lang="en-US" dirty="0"/>
          </a:p>
        </p:txBody>
      </p:sp>
      <p:sp>
        <p:nvSpPr>
          <p:cNvPr id="3" name="Content Placeholder 2"/>
          <p:cNvSpPr>
            <a:spLocks noGrp="1"/>
          </p:cNvSpPr>
          <p:nvPr>
            <p:ph idx="1"/>
          </p:nvPr>
        </p:nvSpPr>
        <p:spPr/>
        <p:txBody>
          <a:bodyPr/>
          <a:lstStyle/>
          <a:p>
            <a:r>
              <a:rPr lang="en-US" dirty="0" smtClean="0"/>
              <a:t>Data mining packages</a:t>
            </a:r>
          </a:p>
          <a:p>
            <a:endParaRPr lang="en-US" dirty="0" smtClean="0"/>
          </a:p>
          <a:p>
            <a:r>
              <a:rPr lang="en-US" dirty="0" err="1" smtClean="0"/>
              <a:t>RapidMiner</a:t>
            </a:r>
            <a:r>
              <a:rPr lang="en-US" dirty="0" smtClean="0"/>
              <a:t> has become more popular in recent years among the EDM community</a:t>
            </a:r>
          </a:p>
          <a:p>
            <a:pPr lvl="1"/>
            <a:r>
              <a:rPr lang="en-US" dirty="0" smtClean="0"/>
              <a:t>I prefer it too</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Weka</a:t>
            </a:r>
            <a:r>
              <a:rPr lang="en-US" dirty="0" smtClean="0"/>
              <a:t> .vs. </a:t>
            </a:r>
            <a:r>
              <a:rPr lang="en-US" dirty="0" err="1" smtClean="0"/>
              <a:t>RapidMiner</a:t>
            </a:r>
            <a:endParaRPr lang="en-US" dirty="0"/>
          </a:p>
        </p:txBody>
      </p:sp>
      <p:sp>
        <p:nvSpPr>
          <p:cNvPr id="3" name="Content Placeholder 2"/>
          <p:cNvSpPr>
            <a:spLocks noGrp="1"/>
          </p:cNvSpPr>
          <p:nvPr>
            <p:ph idx="1"/>
          </p:nvPr>
        </p:nvSpPr>
        <p:spPr/>
        <p:txBody>
          <a:bodyPr/>
          <a:lstStyle/>
          <a:p>
            <a:r>
              <a:rPr lang="en-US" dirty="0" err="1" smtClean="0"/>
              <a:t>Weka</a:t>
            </a:r>
            <a:r>
              <a:rPr lang="en-US" dirty="0" smtClean="0"/>
              <a:t> easier to use than </a:t>
            </a:r>
            <a:r>
              <a:rPr lang="en-US" dirty="0" err="1" smtClean="0"/>
              <a:t>RapidMiner</a:t>
            </a:r>
            <a:endParaRPr lang="en-US" dirty="0" smtClean="0"/>
          </a:p>
          <a:p>
            <a:r>
              <a:rPr lang="en-US" dirty="0" err="1" smtClean="0"/>
              <a:t>RapidMiner</a:t>
            </a:r>
            <a:r>
              <a:rPr lang="en-US" dirty="0" smtClean="0"/>
              <a:t> significantly more powerful and flexible (from GUI, both are powerful and flexible if accessed via API)</a:t>
            </a:r>
          </a:p>
          <a:p>
            <a:endParaRPr lang="en-US" dirty="0" smtClean="0"/>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particular…</a:t>
            </a:r>
            <a:endParaRPr lang="en-US" dirty="0"/>
          </a:p>
        </p:txBody>
      </p:sp>
      <p:sp>
        <p:nvSpPr>
          <p:cNvPr id="3" name="Content Placeholder 2"/>
          <p:cNvSpPr>
            <a:spLocks noGrp="1"/>
          </p:cNvSpPr>
          <p:nvPr>
            <p:ph idx="1"/>
          </p:nvPr>
        </p:nvSpPr>
        <p:spPr/>
        <p:txBody>
          <a:bodyPr/>
          <a:lstStyle/>
          <a:p>
            <a:r>
              <a:rPr lang="en-US" dirty="0" smtClean="0"/>
              <a:t>It is impossible to do key types of model validation for EDM within </a:t>
            </a:r>
            <a:r>
              <a:rPr lang="en-US" dirty="0" err="1" smtClean="0"/>
              <a:t>Weka’s</a:t>
            </a:r>
            <a:r>
              <a:rPr lang="en-US" dirty="0" smtClean="0"/>
              <a:t> </a:t>
            </a:r>
            <a:r>
              <a:rPr lang="en-US" dirty="0" smtClean="0"/>
              <a:t>GUI</a:t>
            </a:r>
          </a:p>
          <a:p>
            <a:pPr lvl="1"/>
            <a:r>
              <a:rPr lang="en-US" dirty="0" smtClean="0"/>
              <a:t>Such as multi-level cross-validation</a:t>
            </a:r>
            <a:endParaRPr lang="en-US" dirty="0" smtClean="0"/>
          </a:p>
          <a:p>
            <a:endParaRPr lang="en-US" dirty="0" smtClean="0"/>
          </a:p>
          <a:p>
            <a:r>
              <a:rPr lang="en-US" dirty="0" err="1" smtClean="0"/>
              <a:t>RapidMiner</a:t>
            </a:r>
            <a:r>
              <a:rPr lang="en-US" dirty="0" smtClean="0"/>
              <a:t> can be kludged into doing </a:t>
            </a:r>
            <a:r>
              <a:rPr lang="en-US" dirty="0" smtClean="0"/>
              <a:t>so</a:t>
            </a:r>
          </a:p>
          <a:p>
            <a:endParaRPr lang="en-US" dirty="0" smtClean="0"/>
          </a:p>
          <a:p>
            <a:r>
              <a:rPr lang="en-US" dirty="0" smtClean="0"/>
              <a:t>No data mining tool really tailored to the needs of EDM researchers at current time…</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SPSS</a:t>
            </a:r>
            <a:endParaRPr lang="en-US" dirty="0"/>
          </a:p>
        </p:txBody>
      </p:sp>
      <p:sp>
        <p:nvSpPr>
          <p:cNvPr id="3" name="Content Placeholder 2"/>
          <p:cNvSpPr>
            <a:spLocks noGrp="1"/>
          </p:cNvSpPr>
          <p:nvPr>
            <p:ph idx="1"/>
          </p:nvPr>
        </p:nvSpPr>
        <p:spPr/>
        <p:txBody>
          <a:bodyPr/>
          <a:lstStyle/>
          <a:p>
            <a:r>
              <a:rPr lang="en-US" dirty="0" smtClean="0"/>
              <a:t>SPSS is a statistical package, and therefore can do a wide variety of statistical tests</a:t>
            </a:r>
          </a:p>
          <a:p>
            <a:r>
              <a:rPr lang="en-US" dirty="0" smtClean="0"/>
              <a:t>It can also do some forms of data mining, like factor </a:t>
            </a:r>
            <a:r>
              <a:rPr lang="en-US" dirty="0" smtClean="0"/>
              <a:t>analysis</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SPSS</a:t>
            </a:r>
            <a:endParaRPr lang="en-US" dirty="0"/>
          </a:p>
        </p:txBody>
      </p:sp>
      <p:sp>
        <p:nvSpPr>
          <p:cNvPr id="3" name="Content Placeholder 2"/>
          <p:cNvSpPr>
            <a:spLocks noGrp="1"/>
          </p:cNvSpPr>
          <p:nvPr>
            <p:ph idx="1"/>
          </p:nvPr>
        </p:nvSpPr>
        <p:spPr/>
        <p:txBody>
          <a:bodyPr>
            <a:normAutofit/>
          </a:bodyPr>
          <a:lstStyle/>
          <a:p>
            <a:r>
              <a:rPr lang="en-US" dirty="0" smtClean="0"/>
              <a:t>The difference between statistical packages (like SPSS) and data mining packages (like </a:t>
            </a:r>
            <a:r>
              <a:rPr lang="en-US" dirty="0" err="1" smtClean="0"/>
              <a:t>RapidMiner</a:t>
            </a:r>
            <a:r>
              <a:rPr lang="en-US" dirty="0" smtClean="0"/>
              <a:t> and </a:t>
            </a:r>
            <a:r>
              <a:rPr lang="en-US" dirty="0" err="1" smtClean="0"/>
              <a:t>Weka</a:t>
            </a:r>
            <a:r>
              <a:rPr lang="en-US" dirty="0" smtClean="0"/>
              <a:t>) is:</a:t>
            </a:r>
          </a:p>
          <a:p>
            <a:pPr lvl="1"/>
            <a:r>
              <a:rPr lang="en-US" dirty="0" smtClean="0"/>
              <a:t>Statistics packages are focused on finding models and relationships that are statistically significant (e.g. the data would be seen less than 5% of the time if the model were not true)</a:t>
            </a:r>
          </a:p>
          <a:p>
            <a:pPr lvl="1"/>
            <a:r>
              <a:rPr lang="en-US" dirty="0" smtClean="0"/>
              <a:t>Data mining packages set a lower bar – are the models accurate and </a:t>
            </a:r>
            <a:r>
              <a:rPr lang="en-US" dirty="0" err="1" smtClean="0"/>
              <a:t>generalizable</a:t>
            </a:r>
            <a:r>
              <a:rPr lang="en-US" dirty="0" smtClean="0"/>
              <a:t>?</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
            </a:r>
            <a:endParaRPr lang="en-US" dirty="0"/>
          </a:p>
        </p:txBody>
      </p:sp>
      <p:sp>
        <p:nvSpPr>
          <p:cNvPr id="3" name="Content Placeholder 2"/>
          <p:cNvSpPr>
            <a:spLocks noGrp="1"/>
          </p:cNvSpPr>
          <p:nvPr>
            <p:ph idx="1"/>
          </p:nvPr>
        </p:nvSpPr>
        <p:spPr/>
        <p:txBody>
          <a:bodyPr/>
          <a:lstStyle/>
          <a:p>
            <a:r>
              <a:rPr lang="en-US" dirty="0" smtClean="0"/>
              <a:t>R is an open-source competitor to SPSS</a:t>
            </a:r>
          </a:p>
          <a:p>
            <a:r>
              <a:rPr lang="en-US" dirty="0" smtClean="0"/>
              <a:t>More powerful and flexible than SPSS</a:t>
            </a:r>
          </a:p>
          <a:p>
            <a:r>
              <a:rPr lang="en-US" dirty="0" smtClean="0"/>
              <a:t>But substantially harder to use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Classes of EDM Method</a:t>
            </a:r>
            <a:br>
              <a:rPr lang="en-US" dirty="0" smtClean="0"/>
            </a:br>
            <a:r>
              <a:rPr lang="en-US" dirty="0" smtClean="0"/>
              <a:t>(Baker &amp; </a:t>
            </a:r>
            <a:r>
              <a:rPr lang="en-US" dirty="0" err="1" smtClean="0"/>
              <a:t>Yacef</a:t>
            </a:r>
            <a:r>
              <a:rPr lang="en-US" dirty="0" smtClean="0"/>
              <a:t>, 2009)</a:t>
            </a:r>
            <a:endParaRPr lang="en-US" dirty="0"/>
          </a:p>
        </p:txBody>
      </p:sp>
      <p:sp>
        <p:nvSpPr>
          <p:cNvPr id="3" name="Content Placeholder 2"/>
          <p:cNvSpPr>
            <a:spLocks noGrp="1"/>
          </p:cNvSpPr>
          <p:nvPr>
            <p:ph idx="1"/>
          </p:nvPr>
        </p:nvSpPr>
        <p:spPr/>
        <p:txBody>
          <a:bodyPr/>
          <a:lstStyle/>
          <a:p>
            <a:r>
              <a:rPr lang="en-US" dirty="0" smtClean="0"/>
              <a:t>Prediction</a:t>
            </a:r>
          </a:p>
          <a:p>
            <a:r>
              <a:rPr lang="en-US" dirty="0" smtClean="0"/>
              <a:t>Clustering</a:t>
            </a:r>
          </a:p>
          <a:p>
            <a:r>
              <a:rPr lang="en-US" dirty="0" smtClean="0"/>
              <a:t>Relationship Mining</a:t>
            </a:r>
          </a:p>
          <a:p>
            <a:r>
              <a:rPr lang="en-US" dirty="0" smtClean="0"/>
              <a:t>Discovery with Models</a:t>
            </a:r>
          </a:p>
          <a:p>
            <a:r>
              <a:rPr lang="en-US" dirty="0" smtClean="0"/>
              <a:t>Distillation of Data For Human Judgment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Matlab</a:t>
            </a:r>
            <a:endParaRPr lang="en-US" dirty="0"/>
          </a:p>
        </p:txBody>
      </p:sp>
      <p:sp>
        <p:nvSpPr>
          <p:cNvPr id="3" name="Content Placeholder 2"/>
          <p:cNvSpPr>
            <a:spLocks noGrp="1"/>
          </p:cNvSpPr>
          <p:nvPr>
            <p:ph idx="1"/>
          </p:nvPr>
        </p:nvSpPr>
        <p:spPr/>
        <p:txBody>
          <a:bodyPr/>
          <a:lstStyle/>
          <a:p>
            <a:r>
              <a:rPr lang="en-US" dirty="0" smtClean="0"/>
              <a:t>A powerful tool for building complex mathematical models</a:t>
            </a:r>
          </a:p>
          <a:p>
            <a:endParaRPr lang="en-US" dirty="0"/>
          </a:p>
          <a:p>
            <a:r>
              <a:rPr lang="en-US" dirty="0" smtClean="0"/>
              <a:t>Beck and Chang’s </a:t>
            </a:r>
            <a:r>
              <a:rPr lang="en-US" dirty="0" err="1" smtClean="0"/>
              <a:t>Bayes</a:t>
            </a:r>
            <a:r>
              <a:rPr lang="en-US" dirty="0" smtClean="0"/>
              <a:t> Net Toolkit – Student Modeling is built in </a:t>
            </a:r>
            <a:r>
              <a:rPr lang="en-US" dirty="0" err="1" smtClean="0"/>
              <a:t>Matlab</a:t>
            </a:r>
            <a:endParaRPr lang="en-US" dirty="0" smtClean="0"/>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 Questions?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Pre-processing</a:t>
            </a:r>
            <a:endParaRPr lang="en-US" dirty="0"/>
          </a:p>
        </p:txBody>
      </p:sp>
      <p:sp>
        <p:nvSpPr>
          <p:cNvPr id="3" name="Content Placeholder 2"/>
          <p:cNvSpPr>
            <a:spLocks noGrp="1"/>
          </p:cNvSpPr>
          <p:nvPr>
            <p:ph idx="1"/>
          </p:nvPr>
        </p:nvSpPr>
        <p:spPr/>
        <p:txBody>
          <a:bodyPr/>
          <a:lstStyle/>
          <a:p>
            <a:r>
              <a:rPr lang="en-US" dirty="0" smtClean="0"/>
              <a:t>Tomorrow morning, John and Ken will talk about some of the great data available in DataShop</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Wherever you get your data from</a:t>
            </a:r>
            <a:endParaRPr lang="en-US" dirty="0"/>
          </a:p>
        </p:txBody>
      </p:sp>
      <p:sp>
        <p:nvSpPr>
          <p:cNvPr id="3" name="Content Placeholder 2"/>
          <p:cNvSpPr>
            <a:spLocks noGrp="1"/>
          </p:cNvSpPr>
          <p:nvPr>
            <p:ph idx="1"/>
          </p:nvPr>
        </p:nvSpPr>
        <p:spPr/>
        <p:txBody>
          <a:bodyPr/>
          <a:lstStyle/>
          <a:p>
            <a:r>
              <a:rPr lang="en-US" dirty="0" smtClean="0"/>
              <a:t>You’ll need to process it into a form that software can easily analyze, and which builds successful models</a:t>
            </a: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approach</a:t>
            </a:r>
            <a:endParaRPr lang="en-US" dirty="0"/>
          </a:p>
        </p:txBody>
      </p:sp>
      <p:sp>
        <p:nvSpPr>
          <p:cNvPr id="3" name="Content Placeholder 2"/>
          <p:cNvSpPr>
            <a:spLocks noGrp="1"/>
          </p:cNvSpPr>
          <p:nvPr>
            <p:ph idx="1"/>
          </p:nvPr>
        </p:nvSpPr>
        <p:spPr/>
        <p:txBody>
          <a:bodyPr/>
          <a:lstStyle/>
          <a:p>
            <a:r>
              <a:rPr lang="en-US" dirty="0" smtClean="0"/>
              <a:t>Flat data file</a:t>
            </a:r>
          </a:p>
          <a:p>
            <a:pPr lvl="1"/>
            <a:r>
              <a:rPr lang="en-US" dirty="0" smtClean="0"/>
              <a:t>Even if you store your data in databases, most data mining techniques require a flat data file</a:t>
            </a:r>
          </a:p>
          <a:p>
            <a:endParaRPr lang="en-US" dirty="0" smtClean="0"/>
          </a:p>
          <a:p>
            <a:r>
              <a:rPr lang="en-US" dirty="0" smtClean="0"/>
              <a:t>Like the one we looked at in Excel</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Feature Distillation is </a:t>
            </a:r>
            <a:r>
              <a:rPr lang="en-US" dirty="0" smtClean="0"/>
              <a:t>Essential</a:t>
            </a:r>
            <a:endParaRPr lang="en-US" dirty="0"/>
          </a:p>
        </p:txBody>
      </p:sp>
      <p:sp>
        <p:nvSpPr>
          <p:cNvPr id="3" name="Content Placeholder 2"/>
          <p:cNvSpPr>
            <a:spLocks noGrp="1"/>
          </p:cNvSpPr>
          <p:nvPr>
            <p:ph idx="1"/>
          </p:nvPr>
        </p:nvSpPr>
        <p:spPr/>
        <p:txBody>
          <a:bodyPr/>
          <a:lstStyle/>
          <a:p>
            <a:r>
              <a:rPr lang="en-US" dirty="0" smtClean="0"/>
              <a:t>But time-consuming…</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Educational Data Mining Workbench</a:t>
            </a:r>
            <a:br>
              <a:rPr lang="en-US" dirty="0" smtClean="0"/>
            </a:br>
            <a:r>
              <a:rPr lang="en-US" dirty="0" smtClean="0"/>
              <a:t>(Rodrigo et al., 2012)</a:t>
            </a:r>
            <a:endParaRPr lang="en-US" dirty="0"/>
          </a:p>
        </p:txBody>
      </p:sp>
      <p:sp>
        <p:nvSpPr>
          <p:cNvPr id="3" name="Content Placeholder 2"/>
          <p:cNvSpPr>
            <a:spLocks noGrp="1"/>
          </p:cNvSpPr>
          <p:nvPr>
            <p:ph idx="1"/>
          </p:nvPr>
        </p:nvSpPr>
        <p:spPr/>
        <p:txBody>
          <a:bodyPr/>
          <a:lstStyle/>
          <a:p>
            <a:r>
              <a:rPr lang="en-US" dirty="0" smtClean="0"/>
              <a:t>Provides support for feature distillation and for rapid data labeling (aka text replays)</a:t>
            </a:r>
          </a:p>
          <a:p>
            <a:endParaRPr lang="en-US" dirty="0"/>
          </a:p>
          <a:p>
            <a:r>
              <a:rPr lang="en-US" dirty="0" smtClean="0"/>
              <a:t>Supports data in </a:t>
            </a:r>
            <a:r>
              <a:rPr lang="en-US" dirty="0" err="1" smtClean="0"/>
              <a:t>DataShop</a:t>
            </a:r>
            <a:r>
              <a:rPr lang="en-US" dirty="0" smtClean="0"/>
              <a:t> format, as well as other formats</a:t>
            </a:r>
          </a:p>
          <a:p>
            <a:endParaRPr lang="en-US" dirty="0"/>
          </a:p>
          <a:p>
            <a:r>
              <a:rPr lang="en-US" dirty="0" smtClean="0"/>
              <a:t>Available for free at </a:t>
            </a:r>
            <a:br>
              <a:rPr lang="en-US" dirty="0" smtClean="0"/>
            </a:br>
            <a:r>
              <a:rPr lang="en-US" dirty="0">
                <a:hlinkClick r:id="rId2"/>
              </a:rPr>
              <a:t>http://penoy.admu.edu.ph/~alls/downloads-2</a:t>
            </a:r>
            <a:endParaRPr lang="en-US" dirty="0" smtClean="0"/>
          </a:p>
        </p:txBody>
      </p:sp>
    </p:spTree>
    <p:extLst>
      <p:ext uri="{BB962C8B-B14F-4D97-AF65-F5344CB8AC3E}">
        <p14:creationId xmlns:p14="http://schemas.microsoft.com/office/powerpoint/2010/main" val="4164249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 distillation</a:t>
            </a:r>
            <a:endParaRPr lang="en-US" dirty="0"/>
          </a:p>
        </p:txBody>
      </p:sp>
      <p:sp>
        <p:nvSpPr>
          <p:cNvPr id="3" name="Content Placeholder 2"/>
          <p:cNvSpPr>
            <a:spLocks noGrp="1"/>
          </p:cNvSpPr>
          <p:nvPr>
            <p:ph idx="1"/>
          </p:nvPr>
        </p:nvSpPr>
        <p:spPr/>
        <p:txBody>
          <a:bodyPr>
            <a:normAutofit lnSpcReduction="10000"/>
          </a:bodyPr>
          <a:lstStyle/>
          <a:p>
            <a:r>
              <a:rPr lang="en-US" dirty="0" smtClean="0"/>
              <a:t>Can automatically distill 26 features for </a:t>
            </a:r>
            <a:r>
              <a:rPr lang="en-US" dirty="0" err="1" smtClean="0"/>
              <a:t>DataShop</a:t>
            </a:r>
            <a:r>
              <a:rPr lang="en-US" dirty="0" smtClean="0"/>
              <a:t> </a:t>
            </a:r>
            <a:r>
              <a:rPr lang="en-US" dirty="0" smtClean="0"/>
              <a:t>data used in previous analyses</a:t>
            </a:r>
            <a:endParaRPr lang="en-US" dirty="0" smtClean="0"/>
          </a:p>
          <a:p>
            <a:r>
              <a:rPr lang="en-US" dirty="0" smtClean="0"/>
              <a:t>Can distill features at the transaction (individual student action) level</a:t>
            </a:r>
          </a:p>
          <a:p>
            <a:r>
              <a:rPr lang="en-US" dirty="0" smtClean="0"/>
              <a:t>Can also distill aggregated features at the level of clips, defined by</a:t>
            </a:r>
          </a:p>
          <a:p>
            <a:pPr lvl="1"/>
            <a:r>
              <a:rPr lang="en-US" dirty="0"/>
              <a:t>time intervals </a:t>
            </a:r>
            <a:endParaRPr lang="en-US" dirty="0" smtClean="0"/>
          </a:p>
          <a:p>
            <a:pPr lvl="1"/>
            <a:r>
              <a:rPr lang="en-US" dirty="0" smtClean="0"/>
              <a:t>number </a:t>
            </a:r>
            <a:r>
              <a:rPr lang="en-US" dirty="0"/>
              <a:t>of </a:t>
            </a:r>
            <a:r>
              <a:rPr lang="en-US" dirty="0" smtClean="0"/>
              <a:t>actions</a:t>
            </a:r>
          </a:p>
          <a:p>
            <a:pPr lvl="1"/>
            <a:r>
              <a:rPr lang="en-US" dirty="0" smtClean="0"/>
              <a:t>“begin</a:t>
            </a:r>
            <a:r>
              <a:rPr lang="en-US" dirty="0"/>
              <a:t>” and “end” </a:t>
            </a:r>
            <a:r>
              <a:rPr lang="en-US" dirty="0" smtClean="0"/>
              <a:t>events</a:t>
            </a:r>
            <a:endParaRPr lang="en-US" dirty="0"/>
          </a:p>
        </p:txBody>
      </p:sp>
    </p:spTree>
    <p:extLst>
      <p:ext uri="{BB962C8B-B14F-4D97-AF65-F5344CB8AC3E}">
        <p14:creationId xmlns:p14="http://schemas.microsoft.com/office/powerpoint/2010/main" val="27642950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Labeling</a:t>
            </a:r>
            <a:endParaRPr lang="en-US" dirty="0"/>
          </a:p>
        </p:txBody>
      </p:sp>
      <p:sp>
        <p:nvSpPr>
          <p:cNvPr id="3" name="Content Placeholder 2"/>
          <p:cNvSpPr>
            <a:spLocks noGrp="1"/>
          </p:cNvSpPr>
          <p:nvPr>
            <p:ph idx="1"/>
          </p:nvPr>
        </p:nvSpPr>
        <p:spPr/>
        <p:txBody>
          <a:bodyPr/>
          <a:lstStyle/>
          <a:p>
            <a:r>
              <a:rPr lang="en-US" dirty="0" smtClean="0"/>
              <a:t>Supports “text replay” data labeling of clips</a:t>
            </a:r>
          </a:p>
          <a:p>
            <a:r>
              <a:rPr lang="en-US" dirty="0" smtClean="0"/>
              <a:t>Clips can be sampled either randomly or in stratified fashion</a:t>
            </a:r>
          </a:p>
        </p:txBody>
      </p:sp>
    </p:spTree>
    <p:extLst>
      <p:ext uri="{BB962C8B-B14F-4D97-AF65-F5344CB8AC3E}">
        <p14:creationId xmlns:p14="http://schemas.microsoft.com/office/powerpoint/2010/main" val="422003349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Labeling</a:t>
            </a:r>
            <a:endParaRPr lang="en-US"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412377" y="1295400"/>
            <a:ext cx="8350623" cy="5257800"/>
          </a:xfrm>
          <a:prstGeom prst="rect">
            <a:avLst/>
          </a:prstGeom>
          <a:noFill/>
          <a:ln w="9525">
            <a:noFill/>
            <a:miter lim="800000"/>
            <a:headEnd/>
            <a:tailEnd/>
          </a:ln>
        </p:spPr>
      </p:pic>
    </p:spTree>
    <p:extLst>
      <p:ext uri="{BB962C8B-B14F-4D97-AF65-F5344CB8AC3E}">
        <p14:creationId xmlns:p14="http://schemas.microsoft.com/office/powerpoint/2010/main" val="4186418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Prediction</a:t>
            </a:r>
            <a:endParaRPr lang="en-US" dirty="0"/>
          </a:p>
        </p:txBody>
      </p:sp>
      <p:sp>
        <p:nvSpPr>
          <p:cNvPr id="3" name="Content Placeholder 2"/>
          <p:cNvSpPr>
            <a:spLocks noGrp="1"/>
          </p:cNvSpPr>
          <p:nvPr>
            <p:ph idx="1"/>
          </p:nvPr>
        </p:nvSpPr>
        <p:spPr/>
        <p:txBody>
          <a:bodyPr/>
          <a:lstStyle/>
          <a:p>
            <a:r>
              <a:rPr lang="en-US" dirty="0" smtClean="0"/>
              <a:t>Develop a model which can infer a single aspect of the data (predicted variable) from some combination of other aspects of the data (predictor variables)</a:t>
            </a:r>
          </a:p>
          <a:p>
            <a:endParaRPr lang="en-US" dirty="0" smtClean="0"/>
          </a:p>
          <a:p>
            <a:r>
              <a:rPr lang="en-US" dirty="0" smtClean="0"/>
              <a:t>Which students are off-task?</a:t>
            </a:r>
          </a:p>
          <a:p>
            <a:r>
              <a:rPr lang="en-US" dirty="0" smtClean="0"/>
              <a:t>Which students will fail the class?</a:t>
            </a:r>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 Questions?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to work on projects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Clustering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Find points that naturally group together, splitting full data set into set of clusters</a:t>
            </a:r>
          </a:p>
          <a:p>
            <a:endParaRPr lang="en-US" dirty="0" smtClean="0"/>
          </a:p>
          <a:p>
            <a:r>
              <a:rPr lang="en-US" dirty="0" smtClean="0"/>
              <a:t>Usually used when nothing is known about the structure of the data</a:t>
            </a:r>
          </a:p>
          <a:p>
            <a:pPr lvl="1"/>
            <a:r>
              <a:rPr lang="en-US" dirty="0" smtClean="0"/>
              <a:t>What behaviors are prominent in domain?</a:t>
            </a:r>
          </a:p>
          <a:p>
            <a:pPr lvl="1"/>
            <a:r>
              <a:rPr lang="en-US" dirty="0" smtClean="0"/>
              <a:t>What are the main groups of students?</a:t>
            </a:r>
          </a:p>
          <a:p>
            <a:pPr lvl="1"/>
            <a:endParaRPr lang="en-US" dirty="0" smtClean="0"/>
          </a:p>
          <a:p>
            <a:r>
              <a:rPr lang="en-US" dirty="0" smtClean="0"/>
              <a:t>Conceptually Related </a:t>
            </a:r>
            <a:r>
              <a:rPr lang="en-US" dirty="0" smtClean="0"/>
              <a:t>to </a:t>
            </a:r>
            <a:r>
              <a:rPr lang="en-US" dirty="0" smtClean="0"/>
              <a:t>Factor </a:t>
            </a:r>
            <a:r>
              <a:rPr lang="en-US" dirty="0" smtClean="0"/>
              <a:t>Analysis</a:t>
            </a:r>
          </a:p>
          <a:p>
            <a:pPr lvl="1"/>
            <a:r>
              <a:rPr lang="en-US" dirty="0" smtClean="0"/>
              <a:t>Geoff Gordon’s talk tomorrow</a:t>
            </a:r>
          </a:p>
          <a:p>
            <a:pPr lvl="1"/>
            <a:endParaRPr lang="en-US" dirty="0" smtClean="0"/>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 Mining</a:t>
            </a:r>
            <a:endParaRPr lang="en-US" dirty="0"/>
          </a:p>
        </p:txBody>
      </p:sp>
      <p:sp>
        <p:nvSpPr>
          <p:cNvPr id="3" name="Content Placeholder 2"/>
          <p:cNvSpPr>
            <a:spLocks noGrp="1"/>
          </p:cNvSpPr>
          <p:nvPr>
            <p:ph idx="1"/>
          </p:nvPr>
        </p:nvSpPr>
        <p:spPr/>
        <p:txBody>
          <a:bodyPr>
            <a:normAutofit/>
          </a:bodyPr>
          <a:lstStyle/>
          <a:p>
            <a:r>
              <a:rPr lang="en-US" dirty="0" smtClean="0"/>
              <a:t>Discover relationships between variables in a data set with many variables</a:t>
            </a:r>
          </a:p>
          <a:p>
            <a:pPr lvl="1"/>
            <a:r>
              <a:rPr lang="en-US" dirty="0" smtClean="0"/>
              <a:t>Association rule mining</a:t>
            </a:r>
          </a:p>
          <a:p>
            <a:pPr lvl="1"/>
            <a:r>
              <a:rPr lang="en-US" dirty="0" smtClean="0"/>
              <a:t>Correlation mining</a:t>
            </a:r>
          </a:p>
          <a:p>
            <a:pPr lvl="1"/>
            <a:r>
              <a:rPr lang="en-US" dirty="0" smtClean="0"/>
              <a:t>Sequential pattern mining</a:t>
            </a:r>
          </a:p>
          <a:p>
            <a:pPr lvl="1"/>
            <a:r>
              <a:rPr lang="en-US" dirty="0" smtClean="0"/>
              <a:t>Causal data mining</a:t>
            </a:r>
          </a:p>
          <a:p>
            <a:pPr lvl="1"/>
            <a:endParaRPr lang="en-US" dirty="0" smtClean="0"/>
          </a:p>
          <a:p>
            <a:pPr lvl="1"/>
            <a:endParaRPr lang="en-US" dirty="0"/>
          </a:p>
          <a:p>
            <a:pPr lvl="1"/>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Discovery with Models</a:t>
            </a:r>
            <a:endParaRPr lang="en-US" dirty="0"/>
          </a:p>
        </p:txBody>
      </p:sp>
      <p:sp>
        <p:nvSpPr>
          <p:cNvPr id="3" name="Content Placeholder 2"/>
          <p:cNvSpPr>
            <a:spLocks noGrp="1"/>
          </p:cNvSpPr>
          <p:nvPr>
            <p:ph idx="1"/>
          </p:nvPr>
        </p:nvSpPr>
        <p:spPr/>
        <p:txBody>
          <a:bodyPr>
            <a:normAutofit/>
          </a:bodyPr>
          <a:lstStyle/>
          <a:p>
            <a:r>
              <a:rPr lang="en-US" dirty="0" smtClean="0"/>
              <a:t>Pre-existing model (developed with EDM prediction methods… or clustering… or knowledge engineering)</a:t>
            </a:r>
          </a:p>
          <a:p>
            <a:endParaRPr lang="en-US" dirty="0"/>
          </a:p>
          <a:p>
            <a:r>
              <a:rPr lang="en-US" dirty="0" smtClean="0"/>
              <a:t>Applied to data and used as a component in another analysis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Distillation of Data for Human Judgment</a:t>
            </a:r>
            <a:endParaRPr lang="en-US" dirty="0"/>
          </a:p>
        </p:txBody>
      </p:sp>
      <p:sp>
        <p:nvSpPr>
          <p:cNvPr id="3" name="Content Placeholder 2"/>
          <p:cNvSpPr>
            <a:spLocks noGrp="1"/>
          </p:cNvSpPr>
          <p:nvPr>
            <p:ph idx="1"/>
          </p:nvPr>
        </p:nvSpPr>
        <p:spPr/>
        <p:txBody>
          <a:bodyPr/>
          <a:lstStyle/>
          <a:p>
            <a:r>
              <a:rPr lang="en-US" dirty="0" smtClean="0"/>
              <a:t>Making complex data understandable by humans to leverage their judgment</a:t>
            </a:r>
          </a:p>
          <a:p>
            <a:endParaRPr lang="en-US" dirty="0" smtClean="0"/>
          </a:p>
          <a:p>
            <a:r>
              <a:rPr lang="en-US" dirty="0" smtClean="0"/>
              <a:t>Text replays are a simple example of this</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424</TotalTime>
  <Words>1187</Words>
  <Application>Microsoft Office PowerPoint</Application>
  <PresentationFormat>On-screen Show (4:3)</PresentationFormat>
  <Paragraphs>184</Paragraphs>
  <Slides>51</Slides>
  <Notes>0</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Office Theme</vt:lpstr>
      <vt:lpstr>Educational Data Mining Overview</vt:lpstr>
      <vt:lpstr>Welcome to the EDM track!</vt:lpstr>
      <vt:lpstr>Educational Data Mining</vt:lpstr>
      <vt:lpstr>Classes of EDM Method (Baker &amp; Yacef, 2009)</vt:lpstr>
      <vt:lpstr>Prediction</vt:lpstr>
      <vt:lpstr>Clustering</vt:lpstr>
      <vt:lpstr>Relationship Mining</vt:lpstr>
      <vt:lpstr>Discovery with Models</vt:lpstr>
      <vt:lpstr>Distillation of Data for Human Judgment</vt:lpstr>
      <vt:lpstr>Scheuer &amp; McLaren (2011) also argue for distinct class</vt:lpstr>
      <vt:lpstr>A related method</vt:lpstr>
      <vt:lpstr>Knowledge Engineering</vt:lpstr>
      <vt:lpstr>Comments? Questions?</vt:lpstr>
      <vt:lpstr>EDM Tools</vt:lpstr>
      <vt:lpstr>PSLC DataShop</vt:lpstr>
      <vt:lpstr>Microsoft Excel</vt:lpstr>
      <vt:lpstr>Pivot Tables</vt:lpstr>
      <vt:lpstr>Pivot Tables</vt:lpstr>
      <vt:lpstr>Pivot Tables</vt:lpstr>
      <vt:lpstr>Pivot Tables</vt:lpstr>
      <vt:lpstr>Equation Solver</vt:lpstr>
      <vt:lpstr>Equation Solver: Example</vt:lpstr>
      <vt:lpstr>Under SR type</vt:lpstr>
      <vt:lpstr>Go to sheet KC</vt:lpstr>
      <vt:lpstr>To the right of SSR type</vt:lpstr>
      <vt:lpstr>To the right of r type</vt:lpstr>
      <vt:lpstr>Now go into the Excel Equation Solver</vt:lpstr>
      <vt:lpstr>What changed?</vt:lpstr>
      <vt:lpstr>What stayed the same?</vt:lpstr>
      <vt:lpstr>Why is this useful?</vt:lpstr>
      <vt:lpstr>Note</vt:lpstr>
      <vt:lpstr>Comments? Questions?</vt:lpstr>
      <vt:lpstr>Suite of visualizations</vt:lpstr>
      <vt:lpstr>Weka and RapidMiner</vt:lpstr>
      <vt:lpstr>Weka .vs. RapidMiner</vt:lpstr>
      <vt:lpstr>In particular…</vt:lpstr>
      <vt:lpstr>SPSS</vt:lpstr>
      <vt:lpstr>SPSS</vt:lpstr>
      <vt:lpstr>R</vt:lpstr>
      <vt:lpstr>Matlab</vt:lpstr>
      <vt:lpstr>Comments? Questions?</vt:lpstr>
      <vt:lpstr>Pre-processing</vt:lpstr>
      <vt:lpstr>Wherever you get your data from</vt:lpstr>
      <vt:lpstr>Common approach</vt:lpstr>
      <vt:lpstr>Feature Distillation is Essential</vt:lpstr>
      <vt:lpstr>Educational Data Mining Workbench (Rodrigo et al., 2012)</vt:lpstr>
      <vt:lpstr>Feature distillation</vt:lpstr>
      <vt:lpstr>Data Labeling</vt:lpstr>
      <vt:lpstr>Data Labeling</vt:lpstr>
      <vt:lpstr>Comments? Questions?</vt:lpstr>
      <vt:lpstr>Time to work on projects</vt:lpstr>
    </vt:vector>
  </TitlesOfParts>
  <Company>Worcester Polytechnic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Educational Data Mining Overview</dc:title>
  <dc:creator>rsbaker</dc:creator>
  <cp:lastModifiedBy>Baker, Ryan Shaun</cp:lastModifiedBy>
  <cp:revision>73</cp:revision>
  <dcterms:created xsi:type="dcterms:W3CDTF">2010-07-09T14:25:09Z</dcterms:created>
  <dcterms:modified xsi:type="dcterms:W3CDTF">2012-08-03T20:25:21Z</dcterms:modified>
</cp:coreProperties>
</file>