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256" r:id="rId2"/>
    <p:sldId id="259" r:id="rId3"/>
    <p:sldId id="257" r:id="rId4"/>
    <p:sldId id="359" r:id="rId5"/>
    <p:sldId id="363" r:id="rId6"/>
    <p:sldId id="364" r:id="rId7"/>
    <p:sldId id="361" r:id="rId8"/>
    <p:sldId id="362" r:id="rId9"/>
    <p:sldId id="367" r:id="rId10"/>
    <p:sldId id="368" r:id="rId11"/>
    <p:sldId id="369" r:id="rId12"/>
    <p:sldId id="370" r:id="rId13"/>
    <p:sldId id="371" r:id="rId14"/>
    <p:sldId id="372" r:id="rId15"/>
    <p:sldId id="373" r:id="rId16"/>
    <p:sldId id="374" r:id="rId17"/>
    <p:sldId id="375" r:id="rId18"/>
    <p:sldId id="376" r:id="rId19"/>
    <p:sldId id="377" r:id="rId20"/>
    <p:sldId id="378" r:id="rId21"/>
    <p:sldId id="379" r:id="rId22"/>
    <p:sldId id="380" r:id="rId23"/>
    <p:sldId id="381" r:id="rId24"/>
    <p:sldId id="382" r:id="rId25"/>
    <p:sldId id="383" r:id="rId26"/>
    <p:sldId id="385" r:id="rId27"/>
    <p:sldId id="386" r:id="rId28"/>
    <p:sldId id="387" r:id="rId29"/>
    <p:sldId id="388" r:id="rId30"/>
    <p:sldId id="389" r:id="rId31"/>
    <p:sldId id="390" r:id="rId32"/>
    <p:sldId id="391" r:id="rId33"/>
    <p:sldId id="392" r:id="rId34"/>
    <p:sldId id="393" r:id="rId35"/>
    <p:sldId id="394" r:id="rId36"/>
    <p:sldId id="395" r:id="rId37"/>
    <p:sldId id="396" r:id="rId38"/>
    <p:sldId id="397" r:id="rId39"/>
    <p:sldId id="398" r:id="rId40"/>
    <p:sldId id="399" r:id="rId41"/>
    <p:sldId id="400" r:id="rId42"/>
    <p:sldId id="401" r:id="rId43"/>
    <p:sldId id="403" r:id="rId44"/>
    <p:sldId id="410" r:id="rId45"/>
    <p:sldId id="411" r:id="rId46"/>
    <p:sldId id="412" r:id="rId47"/>
    <p:sldId id="413" r:id="rId48"/>
    <p:sldId id="414" r:id="rId49"/>
    <p:sldId id="415" r:id="rId50"/>
    <p:sldId id="416" r:id="rId51"/>
    <p:sldId id="417" r:id="rId52"/>
    <p:sldId id="420" r:id="rId53"/>
    <p:sldId id="421" r:id="rId54"/>
    <p:sldId id="422" r:id="rId55"/>
    <p:sldId id="423" r:id="rId56"/>
    <p:sldId id="404" r:id="rId57"/>
    <p:sldId id="405" r:id="rId58"/>
    <p:sldId id="406" r:id="rId59"/>
    <p:sldId id="407" r:id="rId60"/>
    <p:sldId id="409" r:id="rId61"/>
  </p:sldIdLst>
  <p:sldSz cx="9144000" cy="6858000" type="screen4x3"/>
  <p:notesSz cx="6858000" cy="9144000"/>
  <p:custDataLst>
    <p:tags r:id="rId6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6E9E"/>
    <a:srgbClr val="4135D7"/>
    <a:srgbClr val="5440CC"/>
    <a:srgbClr val="381FED"/>
    <a:srgbClr val="493FCD"/>
    <a:srgbClr val="4C57C0"/>
    <a:srgbClr val="1E0DFF"/>
    <a:srgbClr val="3015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6285" autoAdjust="0"/>
  </p:normalViewPr>
  <p:slideViewPr>
    <p:cSldViewPr>
      <p:cViewPr>
        <p:scale>
          <a:sx n="83" d="100"/>
          <a:sy n="83" d="100"/>
        </p:scale>
        <p:origin x="-1170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PPS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Algebra</c:v>
                </c:pt>
                <c:pt idx="1">
                  <c:v>Bridge to Algebra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0.28349999999999997</c:v>
                </c:pt>
                <c:pt idx="1">
                  <c:v>0.28560000000000002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SSI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Algebra</c:v>
                </c:pt>
                <c:pt idx="1">
                  <c:v>Bridge to Algebra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0.28129999999999999</c:v>
                </c:pt>
                <c:pt idx="1">
                  <c:v>0.28239999999999998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193536"/>
        <c:axId val="118182272"/>
      </c:barChart>
      <c:catAx>
        <c:axId val="116193536"/>
        <c:scaling>
          <c:orientation val="minMax"/>
        </c:scaling>
        <c:delete val="0"/>
        <c:axPos val="b"/>
        <c:majorTickMark val="out"/>
        <c:minorTickMark val="none"/>
        <c:tickLblPos val="nextTo"/>
        <c:crossAx val="118182272"/>
        <c:crosses val="autoZero"/>
        <c:auto val="1"/>
        <c:lblAlgn val="ctr"/>
        <c:lblOffset val="100"/>
        <c:noMultiLvlLbl val="0"/>
      </c:catAx>
      <c:valAx>
        <c:axId val="1181822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RMSE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61935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1E700-5D90-4D54-9686-2B8763D9E96B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9A27D-30BB-4053-AFDC-A276FA969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9666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AF2805-E0FE-4BA3-806F-7B488E5EF0F0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DBA28-16EC-4E55-8E71-229E45093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3900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DBA28-16EC-4E55-8E71-229E450936B2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02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78EE-B828-49DA-9F5B-B17D5AADA1CD}" type="datetime1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Spectral Clustering in Educational Data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C678-80D3-480F-A331-9A7CF000C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359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CEF2F-B242-48FF-B435-E7B9B1DAFB3B}" type="datetime1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Spectral Clustering in Educational Data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C678-80D3-480F-A331-9A7CF000C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700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D3E9E-57AD-4F8B-91D2-189FE84577F5}" type="datetime1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Spectral Clustering in Educational Data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C678-80D3-480F-A331-9A7CF000C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412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F510-0F5A-45CE-B1BA-39B126283783}" type="datetime1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Spectral Clustering in Educational Data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C678-80D3-480F-A331-9A7CF000C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218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B2BA-4706-4672-8390-AE6FB4A69C7D}" type="datetime1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Spectral Clustering in Educational Data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C678-80D3-480F-A331-9A7CF000C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16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EC66-4C3E-4791-95A8-ACD13350E20E}" type="datetime1">
              <a:rPr lang="en-US" smtClean="0"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Spectral Clustering in Educational Data Mining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C678-80D3-480F-A331-9A7CF000C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92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5D3F-DCA1-4973-B5E6-A8190B6B3863}" type="datetime1">
              <a:rPr lang="en-US" smtClean="0"/>
              <a:t>7/27/2011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Spectral Clustering in Educational Data Mining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C678-80D3-480F-A331-9A7CF000C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73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F07E6-A4F4-41D0-9426-6D62A89ED70B}" type="datetime1">
              <a:rPr lang="en-US" smtClean="0"/>
              <a:t>7/27/2011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Spectral Clustering in Educational Data Mining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C678-80D3-480F-A331-9A7CF000C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683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523A6-A0D5-48D2-9C80-98B1C421F778}" type="datetime1">
              <a:rPr lang="en-US" smtClean="0"/>
              <a:t>7/27/2011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Spectral Clustering in Educational Data Mining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C678-80D3-480F-A331-9A7CF000C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988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E528-2FD8-4821-96B6-81DEA0687DE5}" type="datetime1">
              <a:rPr lang="en-US" smtClean="0"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Spectral Clustering in Educational Data Mining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C678-80D3-480F-A331-9A7CF000C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A812-6438-459E-9583-13B4545B96AD}" type="datetime1">
              <a:rPr lang="en-US" smtClean="0"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Spectral Clustering in Educational Data Mining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C678-80D3-480F-A331-9A7CF000C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060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19E59-3277-41CB-BB84-48327A5479B7}" type="datetime1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Spectral Clustering in Educational Data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7C678-80D3-480F-A331-9A7CF000C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357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685800"/>
            <a:ext cx="8382000" cy="838200"/>
          </a:xfrm>
          <a:prstGeom prst="round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and Other Predictive Models in Educational Data Mining</a:t>
            </a: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1676400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Zachary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A.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Pardos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36576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PSLC Summer School 2011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43200" y="6607174"/>
            <a:ext cx="3657600" cy="250826"/>
          </a:xfrm>
          <a:solidFill>
            <a:srgbClr val="4135D7"/>
          </a:solidFill>
        </p:spPr>
        <p:txBody>
          <a:bodyPr/>
          <a:lstStyle/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50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0"/>
          <p:cNvSpPr>
            <a:spLocks noChangeArrowheads="1"/>
          </p:cNvSpPr>
          <p:nvPr/>
        </p:nvSpPr>
        <p:spPr bwMode="auto">
          <a:xfrm>
            <a:off x="1066800" y="3963810"/>
            <a:ext cx="990600" cy="953911"/>
          </a:xfrm>
          <a:prstGeom prst="flowChartConnector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10"/>
          <p:cNvSpPr>
            <a:spLocks noChangeArrowheads="1"/>
          </p:cNvSpPr>
          <p:nvPr/>
        </p:nvSpPr>
        <p:spPr bwMode="auto">
          <a:xfrm>
            <a:off x="2285999" y="3963810"/>
            <a:ext cx="990600" cy="953911"/>
          </a:xfrm>
          <a:prstGeom prst="flowChartConnector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3505199" y="3963810"/>
            <a:ext cx="990600" cy="953911"/>
          </a:xfrm>
          <a:prstGeom prst="flowChartConnector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4724399" y="3963810"/>
            <a:ext cx="990600" cy="953911"/>
          </a:xfrm>
          <a:prstGeom prst="flowChartConnector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7162800" y="3962400"/>
            <a:ext cx="990600" cy="953911"/>
          </a:xfrm>
          <a:prstGeom prst="flowChartConnector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5943599" y="3963810"/>
            <a:ext cx="990600" cy="953911"/>
          </a:xfrm>
          <a:prstGeom prst="flowChartConnector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11220" y="5028694"/>
            <a:ext cx="340158" cy="507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038331" y="5028694"/>
            <a:ext cx="340158" cy="507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268820" y="502869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830420" y="502869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7488021" y="502869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0210" y="1394617"/>
            <a:ext cx="9133790" cy="1231461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Model Training Step - Values of parameters </a:t>
            </a:r>
            <a:r>
              <a:rPr lang="en-US" i="1" dirty="0" smtClean="0"/>
              <a:t>P(T), P(G), P(S) &amp; P(L</a:t>
            </a:r>
            <a:r>
              <a:rPr lang="en-US" i="1" baseline="-25000" dirty="0" smtClean="0"/>
              <a:t>0</a:t>
            </a:r>
            <a:r>
              <a:rPr lang="en-US" i="1" dirty="0"/>
              <a:t> </a:t>
            </a:r>
            <a:r>
              <a:rPr lang="en-US" i="1" dirty="0" smtClean="0"/>
              <a:t>) </a:t>
            </a:r>
            <a:r>
              <a:rPr lang="en-US" dirty="0" smtClean="0"/>
              <a:t>used to predict student responses</a:t>
            </a:r>
            <a:endParaRPr lang="en-US" i="1" dirty="0" smtClean="0"/>
          </a:p>
          <a:p>
            <a:r>
              <a:rPr lang="en-US" i="1" dirty="0" smtClean="0"/>
              <a:t>Ad-hoc</a:t>
            </a:r>
            <a:r>
              <a:rPr lang="en-US" dirty="0" smtClean="0"/>
              <a:t> values could be used but will likely not be the best fitting</a:t>
            </a:r>
          </a:p>
          <a:p>
            <a:r>
              <a:rPr lang="en-US" dirty="0" smtClean="0"/>
              <a:t>Goal: find a set of values for the parameters that minimizes prediction error</a:t>
            </a:r>
            <a:r>
              <a:rPr lang="en-US" i="1" dirty="0" smtClean="0"/>
              <a:t> </a:t>
            </a:r>
            <a:endParaRPr lang="en-US" i="1" baseline="-25000" dirty="0"/>
          </a:p>
        </p:txBody>
      </p:sp>
      <p:sp>
        <p:nvSpPr>
          <p:cNvPr id="20" name="AutoShape 10"/>
          <p:cNvSpPr>
            <a:spLocks noChangeArrowheads="1"/>
          </p:cNvSpPr>
          <p:nvPr/>
        </p:nvSpPr>
        <p:spPr bwMode="auto">
          <a:xfrm>
            <a:off x="1066800" y="2627489"/>
            <a:ext cx="990600" cy="953911"/>
          </a:xfrm>
          <a:prstGeom prst="flowChartConnector">
            <a:avLst/>
          </a:prstGeom>
          <a:ln w="381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AutoShape 10"/>
          <p:cNvSpPr>
            <a:spLocks noChangeArrowheads="1"/>
          </p:cNvSpPr>
          <p:nvPr/>
        </p:nvSpPr>
        <p:spPr bwMode="auto">
          <a:xfrm>
            <a:off x="2285999" y="2627489"/>
            <a:ext cx="990600" cy="953911"/>
          </a:xfrm>
          <a:prstGeom prst="flowChartConnector">
            <a:avLst/>
          </a:prstGeom>
          <a:ln w="381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AutoShape 10"/>
          <p:cNvSpPr>
            <a:spLocks noChangeArrowheads="1"/>
          </p:cNvSpPr>
          <p:nvPr/>
        </p:nvSpPr>
        <p:spPr bwMode="auto">
          <a:xfrm>
            <a:off x="3505199" y="2627489"/>
            <a:ext cx="990600" cy="953911"/>
          </a:xfrm>
          <a:prstGeom prst="flowChartConnector">
            <a:avLst/>
          </a:prstGeom>
          <a:ln w="381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AutoShape 10"/>
          <p:cNvSpPr>
            <a:spLocks noChangeArrowheads="1"/>
          </p:cNvSpPr>
          <p:nvPr/>
        </p:nvSpPr>
        <p:spPr bwMode="auto">
          <a:xfrm>
            <a:off x="4724399" y="2627489"/>
            <a:ext cx="990600" cy="953911"/>
          </a:xfrm>
          <a:prstGeom prst="flowChartConnector">
            <a:avLst/>
          </a:prstGeom>
          <a:ln w="381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AutoShape 10"/>
          <p:cNvSpPr>
            <a:spLocks noChangeArrowheads="1"/>
          </p:cNvSpPr>
          <p:nvPr/>
        </p:nvSpPr>
        <p:spPr bwMode="auto">
          <a:xfrm>
            <a:off x="7162800" y="2626079"/>
            <a:ext cx="990600" cy="953911"/>
          </a:xfrm>
          <a:prstGeom prst="flowChartConnector">
            <a:avLst/>
          </a:prstGeom>
          <a:ln w="381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AutoShape 10"/>
          <p:cNvSpPr>
            <a:spLocks noChangeArrowheads="1"/>
          </p:cNvSpPr>
          <p:nvPr/>
        </p:nvSpPr>
        <p:spPr bwMode="auto">
          <a:xfrm>
            <a:off x="5943599" y="2627489"/>
            <a:ext cx="990600" cy="953911"/>
          </a:xfrm>
          <a:prstGeom prst="flowChartConnector">
            <a:avLst/>
          </a:prstGeom>
          <a:ln w="381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3" name="Straight Arrow Connector 52"/>
          <p:cNvCxnSpPr>
            <a:stCxn id="20" idx="4"/>
            <a:endCxn id="4" idx="0"/>
          </p:cNvCxnSpPr>
          <p:nvPr/>
        </p:nvCxnSpPr>
        <p:spPr>
          <a:xfrm>
            <a:off x="1562100" y="3581400"/>
            <a:ext cx="0" cy="38241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2781299" y="3581400"/>
            <a:ext cx="0" cy="38241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000499" y="3579990"/>
            <a:ext cx="0" cy="38241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5219699" y="3579990"/>
            <a:ext cx="0" cy="38241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6438899" y="3581400"/>
            <a:ext cx="0" cy="38241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7658100" y="3581400"/>
            <a:ext cx="0" cy="38241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20" idx="6"/>
            <a:endCxn id="21" idx="2"/>
          </p:cNvCxnSpPr>
          <p:nvPr/>
        </p:nvCxnSpPr>
        <p:spPr>
          <a:xfrm>
            <a:off x="2057400" y="3104445"/>
            <a:ext cx="22859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3302839" y="3103034"/>
            <a:ext cx="22859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4495800" y="3104445"/>
            <a:ext cx="22859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5714999" y="3103034"/>
            <a:ext cx="22859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6934201" y="3104445"/>
            <a:ext cx="22859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411257" y="541352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62" name="TextBox 61"/>
          <p:cNvSpPr txBox="1"/>
          <p:nvPr/>
        </p:nvSpPr>
        <p:spPr>
          <a:xfrm>
            <a:off x="2611220" y="539044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5038331" y="539044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69" name="TextBox 68"/>
          <p:cNvSpPr txBox="1"/>
          <p:nvPr/>
        </p:nvSpPr>
        <p:spPr>
          <a:xfrm>
            <a:off x="6268820" y="539044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70" name="TextBox 69"/>
          <p:cNvSpPr txBox="1"/>
          <p:nvPr/>
        </p:nvSpPr>
        <p:spPr>
          <a:xfrm>
            <a:off x="3830420" y="539044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488021" y="539044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78" name="TextBox 77"/>
          <p:cNvSpPr txBox="1"/>
          <p:nvPr/>
        </p:nvSpPr>
        <p:spPr>
          <a:xfrm>
            <a:off x="1420389" y="578290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79" name="TextBox 78"/>
          <p:cNvSpPr txBox="1"/>
          <p:nvPr/>
        </p:nvSpPr>
        <p:spPr>
          <a:xfrm>
            <a:off x="2620352" y="5759817"/>
            <a:ext cx="340158" cy="507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5047463" y="5759817"/>
            <a:ext cx="340158" cy="507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81" name="TextBox 80"/>
          <p:cNvSpPr txBox="1"/>
          <p:nvPr/>
        </p:nvSpPr>
        <p:spPr>
          <a:xfrm>
            <a:off x="6277952" y="575981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82" name="TextBox 81"/>
          <p:cNvSpPr txBox="1"/>
          <p:nvPr/>
        </p:nvSpPr>
        <p:spPr>
          <a:xfrm>
            <a:off x="3839552" y="575981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83" name="TextBox 82"/>
          <p:cNvSpPr txBox="1"/>
          <p:nvPr/>
        </p:nvSpPr>
        <p:spPr>
          <a:xfrm>
            <a:off x="7497153" y="575981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90" name="TextBox 89"/>
          <p:cNvSpPr txBox="1"/>
          <p:nvPr/>
        </p:nvSpPr>
        <p:spPr>
          <a:xfrm>
            <a:off x="10210" y="5067319"/>
            <a:ext cx="15518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Student A</a:t>
            </a:r>
          </a:p>
          <a:p>
            <a:r>
              <a:rPr lang="en-US" sz="2400" dirty="0" smtClean="0"/>
              <a:t>Student B</a:t>
            </a:r>
          </a:p>
          <a:p>
            <a:r>
              <a:rPr lang="en-US" sz="2400" dirty="0" smtClean="0"/>
              <a:t>Student C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396546" y="5044236"/>
            <a:ext cx="340158" cy="507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46" name="Rectangle 45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 to Knowledge Tracing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7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8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9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2" name="Content Placeholder 2"/>
          <p:cNvSpPr txBox="1">
            <a:spLocks/>
          </p:cNvSpPr>
          <p:nvPr/>
        </p:nvSpPr>
        <p:spPr>
          <a:xfrm>
            <a:off x="-26670" y="960436"/>
            <a:ext cx="2817101" cy="43418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b="1" dirty="0" smtClean="0"/>
              <a:t>Model Training: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85810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8229599" cy="1097844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Model Tracing Step – Skill: Subtraction</a:t>
            </a:r>
          </a:p>
        </p:txBody>
      </p:sp>
      <p:pic>
        <p:nvPicPr>
          <p:cNvPr id="20" name="Content Placeholder 3" descr="KT.emf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36594" t="30927" r="39766" b="50809"/>
          <a:stretch>
            <a:fillRect/>
          </a:stretch>
        </p:blipFill>
        <p:spPr>
          <a:xfrm>
            <a:off x="451560" y="2261934"/>
            <a:ext cx="5275581" cy="3051119"/>
          </a:xfrm>
        </p:spPr>
      </p:pic>
      <p:pic>
        <p:nvPicPr>
          <p:cNvPr id="21" name="Content Placeholder 3" descr="KT.emf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47998" t="30927" r="39766" b="50809"/>
          <a:stretch>
            <a:fillRect/>
          </a:stretch>
        </p:blipFill>
        <p:spPr>
          <a:xfrm>
            <a:off x="4698595" y="2261934"/>
            <a:ext cx="2730706" cy="3051119"/>
          </a:xfrm>
        </p:spPr>
      </p:pic>
      <p:pic>
        <p:nvPicPr>
          <p:cNvPr id="22" name="Content Placeholder 3" descr="KT.emf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48182" t="30927" r="39766" b="50809"/>
          <a:stretch>
            <a:fillRect/>
          </a:stretch>
        </p:blipFill>
        <p:spPr>
          <a:xfrm>
            <a:off x="6437490" y="2261934"/>
            <a:ext cx="2689579" cy="3051119"/>
          </a:xfrm>
        </p:spPr>
      </p:pic>
      <p:sp>
        <p:nvSpPr>
          <p:cNvPr id="24" name="TextBox 23"/>
          <p:cNvSpPr txBox="1"/>
          <p:nvPr/>
        </p:nvSpPr>
        <p:spPr>
          <a:xfrm>
            <a:off x="1526825" y="4851388"/>
            <a:ext cx="3799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0	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          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1	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         </a:t>
            </a:r>
            <a:r>
              <a:rPr lang="en-US" sz="2400" dirty="0" smtClean="0">
                <a:solidFill>
                  <a:schemeClr val="accent1"/>
                </a:solidFill>
              </a:rPr>
              <a:t>1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5" name="Right Brace 24"/>
          <p:cNvSpPr/>
          <p:nvPr/>
        </p:nvSpPr>
        <p:spPr>
          <a:xfrm rot="5400000">
            <a:off x="3219586" y="3620293"/>
            <a:ext cx="457198" cy="3842721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78404" y="5736386"/>
            <a:ext cx="6079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Student’s last three responses to Subtraction questions </a:t>
            </a:r>
          </a:p>
          <a:p>
            <a:r>
              <a:rPr lang="en-US" dirty="0" smtClean="0"/>
              <a:t>(in the Unit)</a:t>
            </a:r>
            <a:endParaRPr lang="en-US" dirty="0"/>
          </a:p>
        </p:txBody>
      </p:sp>
      <p:sp>
        <p:nvSpPr>
          <p:cNvPr id="27" name="Right Brace 26"/>
          <p:cNvSpPr/>
          <p:nvPr/>
        </p:nvSpPr>
        <p:spPr>
          <a:xfrm rot="5400000">
            <a:off x="7374903" y="4175858"/>
            <a:ext cx="457198" cy="2719754"/>
          </a:xfrm>
          <a:prstGeom prst="rightBrace">
            <a:avLst>
              <a:gd name="adj1" fmla="val 0"/>
              <a:gd name="adj2" fmla="val 44189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686402" y="5719178"/>
            <a:ext cx="2107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 set questions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762000" y="2819400"/>
            <a:ext cx="491068" cy="931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-33868" y="2664173"/>
            <a:ext cx="1560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Latent </a:t>
            </a:r>
          </a:p>
          <a:p>
            <a:r>
              <a:rPr lang="en-US" dirty="0" smtClean="0"/>
              <a:t>(knowledge)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-33867" y="4981276"/>
            <a:ext cx="1402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Observable</a:t>
            </a:r>
          </a:p>
          <a:p>
            <a:r>
              <a:rPr lang="en-US" dirty="0" smtClean="0"/>
              <a:t>(responses)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 rot="5400000" flipH="1" flipV="1">
            <a:off x="1193426" y="4911030"/>
            <a:ext cx="273768" cy="1544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253068" y="2047442"/>
            <a:ext cx="678462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51560" y="4092167"/>
            <a:ext cx="80150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340555" y="1967047"/>
            <a:ext cx="7516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6"/>
                </a:solidFill>
              </a:rPr>
              <a:t>10</a:t>
            </a:r>
            <a:r>
              <a:rPr lang="en-US" sz="2400" dirty="0" smtClean="0">
                <a:solidFill>
                  <a:schemeClr val="accent6"/>
                </a:solidFill>
              </a:rPr>
              <a:t>%</a:t>
            </a:r>
            <a:r>
              <a:rPr lang="en-US" sz="2400" dirty="0">
                <a:solidFill>
                  <a:schemeClr val="accent6"/>
                </a:solidFill>
              </a:rPr>
              <a:t> </a:t>
            </a:r>
            <a:r>
              <a:rPr lang="en-US" sz="2400" dirty="0" smtClean="0">
                <a:solidFill>
                  <a:schemeClr val="accent6"/>
                </a:solidFill>
              </a:rPr>
              <a:t>            </a:t>
            </a:r>
            <a:r>
              <a:rPr lang="en-US" sz="2400" dirty="0" smtClean="0">
                <a:solidFill>
                  <a:schemeClr val="accent6"/>
                </a:solidFill>
              </a:rPr>
              <a:t>    45%</a:t>
            </a:r>
            <a:r>
              <a:rPr lang="en-US" sz="2400" dirty="0">
                <a:solidFill>
                  <a:schemeClr val="accent6"/>
                </a:solidFill>
              </a:rPr>
              <a:t> </a:t>
            </a:r>
            <a:r>
              <a:rPr lang="en-US" sz="2400" dirty="0" smtClean="0">
                <a:solidFill>
                  <a:schemeClr val="accent6"/>
                </a:solidFill>
              </a:rPr>
              <a:t>                </a:t>
            </a:r>
            <a:r>
              <a:rPr lang="en-US" sz="2400" dirty="0" smtClean="0">
                <a:solidFill>
                  <a:schemeClr val="accent6"/>
                </a:solidFill>
              </a:rPr>
              <a:t>75</a:t>
            </a:r>
            <a:r>
              <a:rPr lang="en-US" sz="2400" dirty="0" smtClean="0">
                <a:solidFill>
                  <a:schemeClr val="accent6"/>
                </a:solidFill>
              </a:rPr>
              <a:t>%	</a:t>
            </a:r>
            <a:r>
              <a:rPr lang="en-US" sz="2400" dirty="0" smtClean="0">
                <a:solidFill>
                  <a:schemeClr val="accent6"/>
                </a:solidFill>
              </a:rPr>
              <a:t>         79</a:t>
            </a:r>
            <a:r>
              <a:rPr lang="en-US" sz="2400" dirty="0" smtClean="0">
                <a:solidFill>
                  <a:schemeClr val="accent6"/>
                </a:solidFill>
              </a:rPr>
              <a:t>%             </a:t>
            </a:r>
            <a:r>
              <a:rPr lang="en-US" sz="2400" dirty="0" smtClean="0">
                <a:solidFill>
                  <a:schemeClr val="accent6"/>
                </a:solidFill>
              </a:rPr>
              <a:t>   83</a:t>
            </a:r>
            <a:r>
              <a:rPr lang="en-US" sz="2400" dirty="0" smtClean="0">
                <a:solidFill>
                  <a:schemeClr val="accent6"/>
                </a:solidFill>
              </a:rPr>
              <a:t>%</a:t>
            </a:r>
            <a:endParaRPr lang="en-US" sz="2400" dirty="0">
              <a:solidFill>
                <a:schemeClr val="accent6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567362" y="4857031"/>
            <a:ext cx="2396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6"/>
                </a:solidFill>
              </a:rPr>
              <a:t>71%	</a:t>
            </a:r>
            <a:r>
              <a:rPr lang="en-US" sz="2400" dirty="0">
                <a:solidFill>
                  <a:schemeClr val="accent6"/>
                </a:solidFill>
              </a:rPr>
              <a:t> </a:t>
            </a:r>
            <a:r>
              <a:rPr lang="en-US" sz="2400" dirty="0" smtClean="0">
                <a:solidFill>
                  <a:schemeClr val="accent6"/>
                </a:solidFill>
              </a:rPr>
              <a:t>          </a:t>
            </a:r>
            <a:r>
              <a:rPr lang="en-US" sz="2400" dirty="0" smtClean="0">
                <a:solidFill>
                  <a:schemeClr val="accent6"/>
                </a:solidFill>
              </a:rPr>
              <a:t>74</a:t>
            </a:r>
            <a:r>
              <a:rPr lang="en-US" sz="2400" dirty="0" smtClean="0">
                <a:solidFill>
                  <a:schemeClr val="accent6"/>
                </a:solidFill>
              </a:rPr>
              <a:t>%</a:t>
            </a:r>
            <a:endParaRPr lang="en-US" sz="2400" dirty="0">
              <a:solidFill>
                <a:schemeClr val="accent6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22496" y="2012203"/>
            <a:ext cx="71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P(K)</a:t>
            </a:r>
            <a:endParaRPr lang="en-US" sz="2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5940481" y="4884448"/>
            <a:ext cx="724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P(Q)</a:t>
            </a:r>
            <a:endParaRPr lang="en-US" sz="2000" b="1" dirty="0"/>
          </a:p>
        </p:txBody>
      </p:sp>
      <p:sp>
        <p:nvSpPr>
          <p:cNvPr id="23" name="Rectangle 22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 to Knowledge Tracing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9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4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-26670" y="960436"/>
            <a:ext cx="2922270" cy="43418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b="1" dirty="0" smtClean="0"/>
              <a:t>Model Prediction: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0750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animBg="1"/>
      <p:bldP spid="26" grpId="0"/>
      <p:bldP spid="27" grpId="0" animBg="1"/>
      <p:bldP spid="28" grpId="0"/>
      <p:bldP spid="31" grpId="0"/>
      <p:bldP spid="33" grpId="0"/>
      <p:bldP spid="36" grpId="0" animBg="1"/>
      <p:bldP spid="37" grpId="0" animBg="1"/>
      <p:bldP spid="38" grpId="0"/>
      <p:bldP spid="39" grpId="0"/>
      <p:bldP spid="40" grpId="0"/>
      <p:bldP spid="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64" y="655638"/>
            <a:ext cx="8229600" cy="944562"/>
          </a:xfrm>
        </p:spPr>
        <p:txBody>
          <a:bodyPr>
            <a:noAutofit/>
          </a:bodyPr>
          <a:lstStyle/>
          <a:p>
            <a:r>
              <a:rPr lang="en-US" sz="3200" dirty="0"/>
              <a:t>I</a:t>
            </a:r>
            <a:r>
              <a:rPr lang="en-US" sz="3200" dirty="0" smtClean="0"/>
              <a:t>nfluence of parameter values</a:t>
            </a:r>
            <a:endParaRPr lang="en-US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827" t="4923" r="2369" b="47017"/>
          <a:stretch/>
        </p:blipFill>
        <p:spPr bwMode="auto">
          <a:xfrm>
            <a:off x="1295400" y="1656643"/>
            <a:ext cx="6443529" cy="3889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780677" y="5545665"/>
            <a:ext cx="5557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P(L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): 0.50  P(T): 0.20  P(G): 0.14  P(S): 0.09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788615" y="4191000"/>
            <a:ext cx="45780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Student reached 95% probability of knowledge</a:t>
            </a:r>
          </a:p>
          <a:p>
            <a:r>
              <a:rPr lang="en-US" dirty="0" smtClean="0"/>
              <a:t>After 4</a:t>
            </a:r>
            <a:r>
              <a:rPr lang="en-US" baseline="30000" dirty="0" smtClean="0"/>
              <a:t>th</a:t>
            </a:r>
            <a:r>
              <a:rPr lang="en-US" dirty="0" smtClean="0"/>
              <a:t> opportunity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236135"/>
            <a:ext cx="90311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Estimate of knowledge for student with response sequence: 0 1 1 1 1 1 1 1 1 1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 to Knowledge Tracing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50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236135"/>
            <a:ext cx="90311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Estimate of knowledge for student with response sequence: 0 1 1 1 1 1 1 1 1 1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780677" y="5511798"/>
            <a:ext cx="5557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P(L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): 0.50  P(T): 0.20  P(G): 0.14  P(S): 0.09</a:t>
            </a:r>
            <a:endParaRPr lang="en-US" sz="24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2" cstate="print"/>
          <a:srcRect l="2210" t="4970" r="3183" b="46959"/>
          <a:stretch/>
        </p:blipFill>
        <p:spPr bwMode="auto">
          <a:xfrm>
            <a:off x="1295400" y="1622776"/>
            <a:ext cx="6443529" cy="3939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86467" y="5892798"/>
            <a:ext cx="5557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P(L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): 0.50  P(T): 0.20  </a:t>
            </a:r>
            <a:r>
              <a:rPr lang="en-US" sz="2400" b="1" dirty="0" smtClean="0"/>
              <a:t>P(G): 0.64  P(S): 0.03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788615" y="4191000"/>
            <a:ext cx="45780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Student reached 95% probability of knowledge</a:t>
            </a:r>
          </a:p>
          <a:p>
            <a:r>
              <a:rPr lang="en-US" dirty="0" smtClean="0"/>
              <a:t>After 8</a:t>
            </a:r>
            <a:r>
              <a:rPr lang="en-US" baseline="30000" dirty="0" smtClean="0"/>
              <a:t>th</a:t>
            </a:r>
            <a:r>
              <a:rPr lang="en-US" dirty="0" smtClean="0"/>
              <a:t> opportunity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 to Knowledge Tracing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02364" y="655638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smtClean="0"/>
              <a:t>Influence of parameter values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2857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 to Knowledge Tracing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02364" y="2286000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(  Demo  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4613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 to Knowledge Tracing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02364" y="2286000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Variations on Knowledge Tracing</a:t>
            </a:r>
            <a:br>
              <a:rPr lang="en-US" sz="4000" dirty="0" smtClean="0"/>
            </a:br>
            <a:r>
              <a:rPr lang="en-US" sz="4000" dirty="0" smtClean="0"/>
              <a:t>(and other models)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48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0" y="914400"/>
            <a:ext cx="9144000" cy="990600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dirty="0" smtClean="0">
                <a:ea typeface="ＭＳ Ｐゴシック" pitchFamily="34" charset="-128"/>
              </a:rPr>
              <a:t>Prior Individualization Approach</a:t>
            </a:r>
          </a:p>
        </p:txBody>
      </p:sp>
      <p:pic>
        <p:nvPicPr>
          <p:cNvPr id="4" name="Content Placeholder 3" descr="KT.emf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36594" t="30927" r="39766" b="50809"/>
          <a:stretch>
            <a:fillRect/>
          </a:stretch>
        </p:blipFill>
        <p:spPr>
          <a:xfrm>
            <a:off x="1804733" y="2261934"/>
            <a:ext cx="5275581" cy="3051119"/>
          </a:xfrm>
        </p:spPr>
      </p:pic>
      <p:sp>
        <p:nvSpPr>
          <p:cNvPr id="13" name="TextBox 12"/>
          <p:cNvSpPr txBox="1"/>
          <p:nvPr/>
        </p:nvSpPr>
        <p:spPr>
          <a:xfrm>
            <a:off x="1468498" y="1688246"/>
            <a:ext cx="668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 all students enter a lesson with the same background knowledge?</a:t>
            </a:r>
            <a:endParaRPr lang="en-US" dirty="0"/>
          </a:p>
        </p:txBody>
      </p:sp>
      <p:pic>
        <p:nvPicPr>
          <p:cNvPr id="15" name="Picture 14" descr="PPS.emf"/>
          <p:cNvPicPr>
            <a:picLocks noChangeAspect="1"/>
          </p:cNvPicPr>
          <p:nvPr/>
        </p:nvPicPr>
        <p:blipFill>
          <a:blip r:embed="rId3"/>
          <a:srcRect l="26406" t="42605" r="63933" b="52185"/>
          <a:stretch>
            <a:fillRect/>
          </a:stretch>
        </p:blipFill>
        <p:spPr>
          <a:xfrm>
            <a:off x="498558" y="2700338"/>
            <a:ext cx="2158917" cy="87153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552765" y="5002131"/>
            <a:ext cx="26908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/>
              <a:t>Node representations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K  = Knowledge node</a:t>
            </a:r>
            <a:br>
              <a:rPr lang="en-US" dirty="0"/>
            </a:br>
            <a:r>
              <a:rPr lang="en-US" dirty="0"/>
              <a:t>Q = Question </a:t>
            </a:r>
            <a:r>
              <a:rPr lang="en-US" dirty="0" smtClean="0"/>
              <a:t>node</a:t>
            </a:r>
          </a:p>
          <a:p>
            <a:r>
              <a:rPr lang="en-US" b="1" dirty="0" smtClean="0"/>
              <a:t>S =  Student node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5446000" y="4993369"/>
            <a:ext cx="28407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>Node states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34" charset="-128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>K = Two state (0 or 1)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34" charset="-128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>Q = Two state (0 or 1)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j-lt"/>
                <a:cs typeface="Times New Roman" pitchFamily="18" charset="0"/>
              </a:rPr>
              <a:t>S = Multi state (1 to N)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34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57429" y="2345294"/>
            <a:ext cx="91884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P(L</a:t>
            </a:r>
            <a:r>
              <a:rPr lang="en-US" baseline="-25000" dirty="0"/>
              <a:t>0</a:t>
            </a:r>
            <a:r>
              <a:rPr lang="en-US" dirty="0"/>
              <a:t>|S)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80813" y="3571875"/>
            <a:ext cx="1295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Observed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 to Knowledge Tracing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718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 animBg="1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T.emf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36594" t="30927" r="51967" b="50809"/>
          <a:stretch>
            <a:fillRect/>
          </a:stretch>
        </p:blipFill>
        <p:spPr>
          <a:xfrm>
            <a:off x="6568691" y="2261934"/>
            <a:ext cx="2552778" cy="3051119"/>
          </a:xfrm>
        </p:spPr>
      </p:pic>
      <p:sp>
        <p:nvSpPr>
          <p:cNvPr id="13" name="TextBox 12"/>
          <p:cNvSpPr txBox="1"/>
          <p:nvPr/>
        </p:nvSpPr>
        <p:spPr>
          <a:xfrm>
            <a:off x="1468498" y="1688246"/>
            <a:ext cx="7759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Conditional Probability Table of Student node and Individualized Prior node</a:t>
            </a:r>
            <a:endParaRPr lang="en-US" dirty="0"/>
          </a:p>
        </p:txBody>
      </p:sp>
      <p:pic>
        <p:nvPicPr>
          <p:cNvPr id="15" name="Picture 14" descr="PPS.emf"/>
          <p:cNvPicPr>
            <a:picLocks noChangeAspect="1"/>
          </p:cNvPicPr>
          <p:nvPr/>
        </p:nvPicPr>
        <p:blipFill>
          <a:blip r:embed="rId3"/>
          <a:srcRect l="26406" t="42605" r="63933" b="52185"/>
          <a:stretch>
            <a:fillRect/>
          </a:stretch>
        </p:blipFill>
        <p:spPr>
          <a:xfrm>
            <a:off x="5262516" y="2700338"/>
            <a:ext cx="2158917" cy="871537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321387" y="2345294"/>
            <a:ext cx="91884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P(L</a:t>
            </a:r>
            <a:r>
              <a:rPr lang="en-US" baseline="-25000" dirty="0"/>
              <a:t>0</a:t>
            </a:r>
            <a:r>
              <a:rPr lang="en-US" dirty="0"/>
              <a:t>|S)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24153" y="2736916"/>
          <a:ext cx="2935112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67556"/>
                <a:gridCol w="14675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0" dirty="0" smtClean="0"/>
                        <a:t>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P(S=value)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1/N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1/N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 marL="274320" vert="wordArtVert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…</a:t>
                      </a:r>
                    </a:p>
                  </a:txBody>
                  <a:tcPr marL="182880" vert="wordArtVert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89157" y="2367584"/>
            <a:ext cx="2334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CPT of Student node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379565" y="3726306"/>
            <a:ext cx="258100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CPT of observed student node is fixed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Possible to have S value for every student ID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Raises initialization issue (where do these prior values come from?)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24153" y="4961956"/>
            <a:ext cx="2935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 value can represent a cluster or type of student instead of ID</a:t>
            </a:r>
            <a:endParaRPr lang="en-US" dirty="0"/>
          </a:p>
        </p:txBody>
      </p:sp>
      <p:sp>
        <p:nvSpPr>
          <p:cNvPr id="2" name="Flowchart: Connector 1"/>
          <p:cNvSpPr/>
          <p:nvPr/>
        </p:nvSpPr>
        <p:spPr>
          <a:xfrm>
            <a:off x="5495034" y="2552250"/>
            <a:ext cx="1220413" cy="1174056"/>
          </a:xfrm>
          <a:prstGeom prst="flowChartConnector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 to Knowledge Tracing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0" y="914400"/>
            <a:ext cx="9144000" cy="990600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ea typeface="ＭＳ Ｐゴシック" pitchFamily="34" charset="-128"/>
              </a:rPr>
              <a:t>Prior Individualization Approach</a:t>
            </a:r>
            <a:endParaRPr lang="en-US" sz="36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6585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T.emf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36594" t="30927" r="51967" b="50809"/>
          <a:stretch>
            <a:fillRect/>
          </a:stretch>
        </p:blipFill>
        <p:spPr>
          <a:xfrm>
            <a:off x="6568691" y="2261934"/>
            <a:ext cx="2552778" cy="3051119"/>
          </a:xfrm>
        </p:spPr>
      </p:pic>
      <p:sp>
        <p:nvSpPr>
          <p:cNvPr id="13" name="TextBox 12"/>
          <p:cNvSpPr txBox="1"/>
          <p:nvPr/>
        </p:nvSpPr>
        <p:spPr>
          <a:xfrm>
            <a:off x="1468498" y="1688246"/>
            <a:ext cx="7759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Conditional Probability Table of Student node and Individualized Prior node</a:t>
            </a:r>
            <a:endParaRPr lang="en-US" dirty="0"/>
          </a:p>
        </p:txBody>
      </p:sp>
      <p:pic>
        <p:nvPicPr>
          <p:cNvPr id="15" name="Picture 14" descr="PPS.emf"/>
          <p:cNvPicPr>
            <a:picLocks noChangeAspect="1"/>
          </p:cNvPicPr>
          <p:nvPr/>
        </p:nvPicPr>
        <p:blipFill>
          <a:blip r:embed="rId3"/>
          <a:srcRect l="26406" t="42605" r="63933" b="52185"/>
          <a:stretch>
            <a:fillRect/>
          </a:stretch>
        </p:blipFill>
        <p:spPr>
          <a:xfrm>
            <a:off x="5262516" y="2700338"/>
            <a:ext cx="2158917" cy="871537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321387" y="2345294"/>
            <a:ext cx="91884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P(L</a:t>
            </a:r>
            <a:r>
              <a:rPr lang="en-US" baseline="-25000" dirty="0"/>
              <a:t>0</a:t>
            </a:r>
            <a:r>
              <a:rPr lang="en-US" dirty="0"/>
              <a:t>|S)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585155" y="2736916"/>
          <a:ext cx="2935112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67556"/>
                <a:gridCol w="14675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0" dirty="0" smtClean="0"/>
                        <a:t>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P(L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|S)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0.30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0.95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…</a:t>
                      </a:r>
                      <a:endParaRPr lang="en-US" dirty="0"/>
                    </a:p>
                  </a:txBody>
                  <a:tcPr marL="274320" vert="wordArtVert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…</a:t>
                      </a:r>
                    </a:p>
                  </a:txBody>
                  <a:tcPr marL="182880" vert="wordArtVert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317975" y="2367584"/>
            <a:ext cx="3489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CPT of Individualized Prior node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4466" y="2552250"/>
            <a:ext cx="258100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Individualized L</a:t>
            </a:r>
            <a:r>
              <a:rPr lang="en-US" baseline="-25000" dirty="0" smtClean="0"/>
              <a:t>0 </a:t>
            </a:r>
            <a:r>
              <a:rPr lang="en-US" dirty="0" smtClean="0"/>
              <a:t>values need to be seeded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This CPT can be fixed or the values can be learned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Fixing </a:t>
            </a:r>
            <a:r>
              <a:rPr lang="en-US" dirty="0" smtClean="0"/>
              <a:t>this CPT and seeding it with values based on a student’s first response </a:t>
            </a:r>
            <a:r>
              <a:rPr lang="en-US" dirty="0" smtClean="0"/>
              <a:t>can be an </a:t>
            </a:r>
            <a:r>
              <a:rPr lang="en-US" dirty="0" smtClean="0"/>
              <a:t>effective strategy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73866" y="4961956"/>
            <a:ext cx="2935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This </a:t>
            </a:r>
            <a:r>
              <a:rPr lang="en-US" dirty="0" smtClean="0"/>
              <a:t>model, that only individualizes L</a:t>
            </a:r>
            <a:r>
              <a:rPr lang="en-US" baseline="-25000" dirty="0" smtClean="0"/>
              <a:t>0</a:t>
            </a:r>
            <a:r>
              <a:rPr lang="en-US" dirty="0" smtClean="0"/>
              <a:t>, the Prior Per Student (PPS) </a:t>
            </a:r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11" name="Flowchart: Connector 10"/>
          <p:cNvSpPr/>
          <p:nvPr/>
        </p:nvSpPr>
        <p:spPr>
          <a:xfrm>
            <a:off x="7199673" y="2552250"/>
            <a:ext cx="1220413" cy="1174056"/>
          </a:xfrm>
          <a:prstGeom prst="flowChartConnector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321386" y="2346255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P(L</a:t>
            </a:r>
            <a:r>
              <a:rPr lang="en-US" baseline="-25000" dirty="0"/>
              <a:t>0</a:t>
            </a:r>
            <a:r>
              <a:rPr lang="en-US" dirty="0"/>
              <a:t>|S)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 to Knowledge Tracing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0" y="914400"/>
            <a:ext cx="9144000" cy="990600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smtClean="0">
                <a:ea typeface="ＭＳ Ｐゴシック" pitchFamily="34" charset="-128"/>
              </a:rPr>
              <a:t>Prior Individualization Approach</a:t>
            </a:r>
            <a:endParaRPr lang="en-US" sz="36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319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T.emf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36594" t="30927" r="51967" b="50809"/>
          <a:stretch>
            <a:fillRect/>
          </a:stretch>
        </p:blipFill>
        <p:spPr>
          <a:xfrm>
            <a:off x="6568691" y="2261934"/>
            <a:ext cx="2552778" cy="3051119"/>
          </a:xfrm>
        </p:spPr>
      </p:pic>
      <p:sp>
        <p:nvSpPr>
          <p:cNvPr id="13" name="TextBox 12"/>
          <p:cNvSpPr txBox="1"/>
          <p:nvPr/>
        </p:nvSpPr>
        <p:spPr>
          <a:xfrm>
            <a:off x="1468498" y="1688246"/>
            <a:ext cx="7759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Conditional Probability Table of Student node and Individualized Prior node</a:t>
            </a:r>
            <a:endParaRPr lang="en-US" dirty="0"/>
          </a:p>
        </p:txBody>
      </p:sp>
      <p:pic>
        <p:nvPicPr>
          <p:cNvPr id="15" name="Picture 14" descr="PPS.emf"/>
          <p:cNvPicPr>
            <a:picLocks noChangeAspect="1"/>
          </p:cNvPicPr>
          <p:nvPr/>
        </p:nvPicPr>
        <p:blipFill>
          <a:blip r:embed="rId3"/>
          <a:srcRect l="26406" t="42605" r="63933" b="52185"/>
          <a:stretch>
            <a:fillRect/>
          </a:stretch>
        </p:blipFill>
        <p:spPr>
          <a:xfrm>
            <a:off x="5262516" y="2700338"/>
            <a:ext cx="2158917" cy="871537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321387" y="2345294"/>
            <a:ext cx="91884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P(L</a:t>
            </a:r>
            <a:r>
              <a:rPr lang="en-US" baseline="-25000" dirty="0"/>
              <a:t>0</a:t>
            </a:r>
            <a:r>
              <a:rPr lang="en-US" dirty="0"/>
              <a:t>|S)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628689"/>
              </p:ext>
            </p:extLst>
          </p:nvPr>
        </p:nvGraphicFramePr>
        <p:xfrm>
          <a:off x="2585155" y="2736916"/>
          <a:ext cx="2935112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67556"/>
                <a:gridCol w="14675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0" dirty="0" smtClean="0"/>
                        <a:t>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P(L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|S)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0.30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317975" y="2367584"/>
            <a:ext cx="3489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CPT of Individualized Prior node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4466" y="2552250"/>
            <a:ext cx="258100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Bootstrapping prior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If a student answers incorrectly on the first question, she gets a low prior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If a student answers correctly on the first question, she gets a higher prior</a:t>
            </a:r>
            <a:endParaRPr lang="en-US" dirty="0"/>
          </a:p>
        </p:txBody>
      </p:sp>
      <p:sp>
        <p:nvSpPr>
          <p:cNvPr id="11" name="Flowchart: Connector 10"/>
          <p:cNvSpPr/>
          <p:nvPr/>
        </p:nvSpPr>
        <p:spPr>
          <a:xfrm>
            <a:off x="7199673" y="2552250"/>
            <a:ext cx="1220413" cy="1174056"/>
          </a:xfrm>
          <a:prstGeom prst="flowChartConnector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321386" y="2346255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P(L</a:t>
            </a:r>
            <a:r>
              <a:rPr lang="en-US" baseline="-25000" dirty="0"/>
              <a:t>0</a:t>
            </a:r>
            <a:r>
              <a:rPr lang="en-US" dirty="0"/>
              <a:t>|S)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65155" y="49280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5951637" y="36068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 to Knowledge Tracing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0" y="914400"/>
            <a:ext cx="9144000" cy="990600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smtClean="0">
                <a:ea typeface="ＭＳ Ｐゴシック" pitchFamily="34" charset="-128"/>
              </a:rPr>
              <a:t>Prior Individualization Approach</a:t>
            </a:r>
            <a:endParaRPr lang="en-US" sz="36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3345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7C678-80D3-480F-A331-9A7CF000C5AE}" type="slidenum">
              <a:rPr lang="en-US" smtClean="0"/>
              <a:t>2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43200" y="6607174"/>
            <a:ext cx="3657600" cy="250826"/>
          </a:xfrm>
          <a:solidFill>
            <a:srgbClr val="4135D7"/>
          </a:solidFill>
        </p:spPr>
        <p:txBody>
          <a:bodyPr/>
          <a:lstStyle/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Outline of Talk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pPr>
              <a:buClr>
                <a:srgbClr val="4135D7"/>
              </a:buClr>
              <a:buSzPct val="70000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smtClean="0">
                <a:solidFill>
                  <a:srgbClr val="4135D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Introduction to Knowledge Tracing</a:t>
            </a:r>
            <a:endParaRPr lang="en-US" sz="2400" dirty="0" smtClean="0">
              <a:solidFill>
                <a:srgbClr val="4135D7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Clr>
                <a:srgbClr val="4135D7"/>
              </a:buClr>
              <a:buSzPct val="70000"/>
            </a:pPr>
            <a:r>
              <a:rPr lang="en-US" sz="2000" dirty="0" smtClean="0">
                <a:solidFill>
                  <a:srgbClr val="4135D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History</a:t>
            </a:r>
          </a:p>
          <a:p>
            <a:pPr lvl="1">
              <a:buClr>
                <a:srgbClr val="4135D7"/>
              </a:buClr>
              <a:buSzPct val="70000"/>
            </a:pPr>
            <a:r>
              <a:rPr lang="en-US" sz="2000" dirty="0" smtClean="0">
                <a:solidFill>
                  <a:srgbClr val="4135D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Intuition</a:t>
            </a:r>
          </a:p>
          <a:p>
            <a:pPr lvl="1">
              <a:buClr>
                <a:srgbClr val="4135D7"/>
              </a:buClr>
              <a:buSzPct val="70000"/>
            </a:pPr>
            <a:r>
              <a:rPr lang="en-US" sz="2000" dirty="0" smtClean="0">
                <a:solidFill>
                  <a:srgbClr val="4135D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Model</a:t>
            </a:r>
          </a:p>
          <a:p>
            <a:pPr lvl="1">
              <a:buClr>
                <a:srgbClr val="4135D7"/>
              </a:buClr>
              <a:buSzPct val="70000"/>
            </a:pPr>
            <a:r>
              <a:rPr lang="en-US" sz="2400" dirty="0" smtClean="0">
                <a:solidFill>
                  <a:srgbClr val="4135D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Demo</a:t>
            </a:r>
          </a:p>
          <a:p>
            <a:pPr lvl="1">
              <a:buClr>
                <a:srgbClr val="4135D7"/>
              </a:buClr>
              <a:buSzPct val="70000"/>
            </a:pPr>
            <a:r>
              <a:rPr lang="en-US" sz="2000" dirty="0" smtClean="0">
                <a:solidFill>
                  <a:srgbClr val="4135D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Variations (and other models)</a:t>
            </a:r>
          </a:p>
          <a:p>
            <a:pPr lvl="1">
              <a:buClr>
                <a:srgbClr val="4135D7"/>
              </a:buClr>
              <a:buSzPct val="70000"/>
            </a:pPr>
            <a:r>
              <a:rPr lang="en-US" sz="2000" dirty="0" smtClean="0">
                <a:solidFill>
                  <a:srgbClr val="4135D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Evaluations (baker work / </a:t>
            </a:r>
            <a:r>
              <a:rPr lang="en-US" sz="2000" dirty="0" err="1" smtClean="0">
                <a:solidFill>
                  <a:srgbClr val="4135D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kdd</a:t>
            </a:r>
            <a:r>
              <a:rPr lang="en-US" sz="2000" dirty="0" smtClean="0">
                <a:solidFill>
                  <a:srgbClr val="4135D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>
              <a:buClr>
                <a:srgbClr val="4135D7"/>
              </a:buClr>
              <a:buSzPct val="70000"/>
            </a:pPr>
            <a:r>
              <a:rPr lang="en-US" sz="2400" dirty="0" smtClean="0">
                <a:solidFill>
                  <a:srgbClr val="4135D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Random Forests</a:t>
            </a:r>
          </a:p>
          <a:p>
            <a:pPr lvl="1">
              <a:buClr>
                <a:srgbClr val="4135D7"/>
              </a:buClr>
              <a:buSzPct val="70000"/>
            </a:pPr>
            <a:r>
              <a:rPr lang="en-US" sz="2000" dirty="0" smtClean="0">
                <a:solidFill>
                  <a:srgbClr val="4135D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Description</a:t>
            </a:r>
          </a:p>
          <a:p>
            <a:pPr lvl="1">
              <a:buClr>
                <a:srgbClr val="4135D7"/>
              </a:buClr>
              <a:buSzPct val="70000"/>
            </a:pPr>
            <a:r>
              <a:rPr lang="en-US" sz="2000" dirty="0" smtClean="0">
                <a:solidFill>
                  <a:srgbClr val="4135D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Evaluations (</a:t>
            </a:r>
            <a:r>
              <a:rPr lang="en-US" sz="2000" dirty="0" err="1" smtClean="0">
                <a:solidFill>
                  <a:srgbClr val="4135D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kdd</a:t>
            </a:r>
            <a:r>
              <a:rPr lang="en-US" sz="2000" dirty="0" smtClean="0">
                <a:solidFill>
                  <a:srgbClr val="4135D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>
              <a:buClr>
                <a:srgbClr val="4135D7"/>
              </a:buClr>
              <a:buSzPct val="70000"/>
            </a:pPr>
            <a:r>
              <a:rPr lang="en-US" sz="2400" dirty="0" smtClean="0">
                <a:solidFill>
                  <a:srgbClr val="4135D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Time left? </a:t>
            </a:r>
          </a:p>
          <a:p>
            <a:pPr lvl="1">
              <a:buClr>
                <a:srgbClr val="4135D7"/>
              </a:buClr>
              <a:buSzPct val="70000"/>
            </a:pPr>
            <a:r>
              <a:rPr lang="en-US" sz="2000" dirty="0" smtClean="0">
                <a:solidFill>
                  <a:srgbClr val="4135D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Vote on next topic</a:t>
            </a:r>
            <a:endParaRPr lang="en-US" sz="2000" dirty="0" smtClean="0">
              <a:solidFill>
                <a:srgbClr val="4135D7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03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T.emf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36594" t="30927" r="51967" b="50809"/>
          <a:stretch>
            <a:fillRect/>
          </a:stretch>
        </p:blipFill>
        <p:spPr>
          <a:xfrm>
            <a:off x="6568691" y="2261934"/>
            <a:ext cx="2552778" cy="3051119"/>
          </a:xfrm>
        </p:spPr>
      </p:pic>
      <p:sp>
        <p:nvSpPr>
          <p:cNvPr id="13" name="TextBox 12"/>
          <p:cNvSpPr txBox="1"/>
          <p:nvPr/>
        </p:nvSpPr>
        <p:spPr>
          <a:xfrm>
            <a:off x="1468498" y="1688246"/>
            <a:ext cx="44823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What values to use for the two priors?</a:t>
            </a:r>
          </a:p>
        </p:txBody>
      </p:sp>
      <p:pic>
        <p:nvPicPr>
          <p:cNvPr id="15" name="Picture 14" descr="PPS.emf"/>
          <p:cNvPicPr>
            <a:picLocks noChangeAspect="1"/>
          </p:cNvPicPr>
          <p:nvPr/>
        </p:nvPicPr>
        <p:blipFill>
          <a:blip r:embed="rId3"/>
          <a:srcRect l="26406" t="42605" r="63933" b="52185"/>
          <a:stretch>
            <a:fillRect/>
          </a:stretch>
        </p:blipFill>
        <p:spPr>
          <a:xfrm>
            <a:off x="5262516" y="2700338"/>
            <a:ext cx="2158917" cy="871537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321387" y="2345294"/>
            <a:ext cx="91884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P(L</a:t>
            </a:r>
            <a:r>
              <a:rPr lang="en-US" baseline="-25000" dirty="0"/>
              <a:t>0</a:t>
            </a:r>
            <a:r>
              <a:rPr lang="en-US" dirty="0"/>
              <a:t>|S)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332609"/>
              </p:ext>
            </p:extLst>
          </p:nvPr>
        </p:nvGraphicFramePr>
        <p:xfrm>
          <a:off x="2585155" y="2736916"/>
          <a:ext cx="2935112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67556"/>
                <a:gridCol w="14675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0" dirty="0" smtClean="0"/>
                        <a:t>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P(L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|S)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0.30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317975" y="2367584"/>
            <a:ext cx="3489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CPT of Individualized Prior node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4466" y="2732874"/>
            <a:ext cx="2581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values to use for the two priors?</a:t>
            </a:r>
            <a:endParaRPr lang="en-US" dirty="0"/>
          </a:p>
        </p:txBody>
      </p:sp>
      <p:sp>
        <p:nvSpPr>
          <p:cNvPr id="11" name="Flowchart: Connector 10"/>
          <p:cNvSpPr/>
          <p:nvPr/>
        </p:nvSpPr>
        <p:spPr>
          <a:xfrm>
            <a:off x="4167918" y="2675380"/>
            <a:ext cx="1220413" cy="1174056"/>
          </a:xfrm>
          <a:prstGeom prst="flowChartConnector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321386" y="2346255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P(L</a:t>
            </a:r>
            <a:r>
              <a:rPr lang="en-US" baseline="-25000" dirty="0"/>
              <a:t>0</a:t>
            </a:r>
            <a:r>
              <a:rPr lang="en-US" dirty="0"/>
              <a:t>|S)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65155" y="49280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5951637" y="36068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 to Knowledge Tracing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0" y="914400"/>
            <a:ext cx="9144000" cy="990600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ea typeface="ＭＳ Ｐゴシック" pitchFamily="34" charset="-128"/>
              </a:rPr>
              <a:t>Prior Individualization Approach</a:t>
            </a:r>
            <a:endParaRPr lang="en-US" sz="36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9764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T.emf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36594" t="30927" r="51967" b="50809"/>
          <a:stretch>
            <a:fillRect/>
          </a:stretch>
        </p:blipFill>
        <p:spPr>
          <a:xfrm>
            <a:off x="6568691" y="2261934"/>
            <a:ext cx="2552778" cy="3051119"/>
          </a:xfrm>
        </p:spPr>
      </p:pic>
      <p:sp>
        <p:nvSpPr>
          <p:cNvPr id="13" name="TextBox 12"/>
          <p:cNvSpPr txBox="1"/>
          <p:nvPr/>
        </p:nvSpPr>
        <p:spPr>
          <a:xfrm>
            <a:off x="1468498" y="1688246"/>
            <a:ext cx="44823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What values to use for the two priors?</a:t>
            </a:r>
          </a:p>
        </p:txBody>
      </p:sp>
      <p:pic>
        <p:nvPicPr>
          <p:cNvPr id="15" name="Picture 14" descr="PPS.emf"/>
          <p:cNvPicPr>
            <a:picLocks noChangeAspect="1"/>
          </p:cNvPicPr>
          <p:nvPr/>
        </p:nvPicPr>
        <p:blipFill>
          <a:blip r:embed="rId3"/>
          <a:srcRect l="26406" t="42605" r="63933" b="52185"/>
          <a:stretch>
            <a:fillRect/>
          </a:stretch>
        </p:blipFill>
        <p:spPr>
          <a:xfrm>
            <a:off x="5262516" y="2700338"/>
            <a:ext cx="2158917" cy="871537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321387" y="2345294"/>
            <a:ext cx="91884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P(L</a:t>
            </a:r>
            <a:r>
              <a:rPr lang="en-US" baseline="-25000" dirty="0"/>
              <a:t>0</a:t>
            </a:r>
            <a:r>
              <a:rPr lang="en-US" dirty="0"/>
              <a:t>|S)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31188"/>
              </p:ext>
            </p:extLst>
          </p:nvPr>
        </p:nvGraphicFramePr>
        <p:xfrm>
          <a:off x="2585155" y="2736916"/>
          <a:ext cx="2935112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67556"/>
                <a:gridCol w="14675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0" dirty="0" smtClean="0"/>
                        <a:t>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P(L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|S)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0.85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317975" y="2367584"/>
            <a:ext cx="3489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CPT of Individualized Prior node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2686725"/>
            <a:ext cx="2581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Use ad-hoc values</a:t>
            </a:r>
            <a:endParaRPr lang="en-US" b="1" dirty="0"/>
          </a:p>
        </p:txBody>
      </p:sp>
      <p:sp>
        <p:nvSpPr>
          <p:cNvPr id="11" name="Flowchart: Connector 10"/>
          <p:cNvSpPr/>
          <p:nvPr/>
        </p:nvSpPr>
        <p:spPr>
          <a:xfrm>
            <a:off x="4167918" y="2675380"/>
            <a:ext cx="1220413" cy="1174056"/>
          </a:xfrm>
          <a:prstGeom prst="flowChartConnector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321386" y="2346255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P(L</a:t>
            </a:r>
            <a:r>
              <a:rPr lang="en-US" baseline="-25000" dirty="0"/>
              <a:t>0</a:t>
            </a:r>
            <a:r>
              <a:rPr lang="en-US" dirty="0"/>
              <a:t>|S)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65155" y="49280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5951637" y="36068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 to Knowledge Tracing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0" y="914400"/>
            <a:ext cx="9144000" cy="990600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ea typeface="ＭＳ Ｐゴシック" pitchFamily="34" charset="-128"/>
              </a:rPr>
              <a:t>Prior Individualization Approach</a:t>
            </a:r>
            <a:endParaRPr lang="en-US" sz="36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29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T.emf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36594" t="30927" r="51967" b="50809"/>
          <a:stretch>
            <a:fillRect/>
          </a:stretch>
        </p:blipFill>
        <p:spPr>
          <a:xfrm>
            <a:off x="6568691" y="2261934"/>
            <a:ext cx="2552778" cy="3051119"/>
          </a:xfrm>
        </p:spPr>
      </p:pic>
      <p:sp>
        <p:nvSpPr>
          <p:cNvPr id="13" name="TextBox 12"/>
          <p:cNvSpPr txBox="1"/>
          <p:nvPr/>
        </p:nvSpPr>
        <p:spPr>
          <a:xfrm>
            <a:off x="1468498" y="1688246"/>
            <a:ext cx="44823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What values to use for the two priors?</a:t>
            </a:r>
          </a:p>
        </p:txBody>
      </p:sp>
      <p:pic>
        <p:nvPicPr>
          <p:cNvPr id="15" name="Picture 14" descr="PPS.emf"/>
          <p:cNvPicPr>
            <a:picLocks noChangeAspect="1"/>
          </p:cNvPicPr>
          <p:nvPr/>
        </p:nvPicPr>
        <p:blipFill>
          <a:blip r:embed="rId3"/>
          <a:srcRect l="26406" t="42605" r="63933" b="52185"/>
          <a:stretch>
            <a:fillRect/>
          </a:stretch>
        </p:blipFill>
        <p:spPr>
          <a:xfrm>
            <a:off x="5262516" y="2700338"/>
            <a:ext cx="2158917" cy="871537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321387" y="2345294"/>
            <a:ext cx="91884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P(L</a:t>
            </a:r>
            <a:r>
              <a:rPr lang="en-US" baseline="-25000" dirty="0"/>
              <a:t>0</a:t>
            </a:r>
            <a:r>
              <a:rPr lang="en-US" dirty="0"/>
              <a:t>|S)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71093"/>
              </p:ext>
            </p:extLst>
          </p:nvPr>
        </p:nvGraphicFramePr>
        <p:xfrm>
          <a:off x="2585155" y="2736916"/>
          <a:ext cx="2935112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67556"/>
                <a:gridCol w="14675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0" dirty="0" smtClean="0"/>
                        <a:t>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P(L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|S)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EM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317975" y="2367584"/>
            <a:ext cx="3489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CPT of Individualized Prior node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2686725"/>
            <a:ext cx="2581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Use ad-hoc values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Learn the values</a:t>
            </a:r>
            <a:endParaRPr lang="en-US" b="1" dirty="0"/>
          </a:p>
        </p:txBody>
      </p:sp>
      <p:sp>
        <p:nvSpPr>
          <p:cNvPr id="11" name="Flowchart: Connector 10"/>
          <p:cNvSpPr/>
          <p:nvPr/>
        </p:nvSpPr>
        <p:spPr>
          <a:xfrm>
            <a:off x="4167918" y="2743114"/>
            <a:ext cx="1220413" cy="1174056"/>
          </a:xfrm>
          <a:prstGeom prst="flowChartConnector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321386" y="2346255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P(L</a:t>
            </a:r>
            <a:r>
              <a:rPr lang="en-US" baseline="-25000" dirty="0"/>
              <a:t>0</a:t>
            </a:r>
            <a:r>
              <a:rPr lang="en-US" dirty="0"/>
              <a:t>|S)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65155" y="49280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5951637" y="36068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 to Knowledge Tracing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0" y="914400"/>
            <a:ext cx="9144000" cy="990600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ea typeface="ＭＳ Ｐゴシック" pitchFamily="34" charset="-128"/>
              </a:rPr>
              <a:t>Prior Individualization Approach</a:t>
            </a:r>
            <a:endParaRPr lang="en-US" sz="36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18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T.emf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36594" t="30927" r="51967" b="50809"/>
          <a:stretch>
            <a:fillRect/>
          </a:stretch>
        </p:blipFill>
        <p:spPr>
          <a:xfrm>
            <a:off x="6568691" y="2261934"/>
            <a:ext cx="2552778" cy="3051119"/>
          </a:xfrm>
        </p:spPr>
      </p:pic>
      <p:sp>
        <p:nvSpPr>
          <p:cNvPr id="13" name="TextBox 12"/>
          <p:cNvSpPr txBox="1"/>
          <p:nvPr/>
        </p:nvSpPr>
        <p:spPr>
          <a:xfrm>
            <a:off x="1468498" y="1688246"/>
            <a:ext cx="44823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What values to use for the two priors?</a:t>
            </a:r>
          </a:p>
        </p:txBody>
      </p:sp>
      <p:pic>
        <p:nvPicPr>
          <p:cNvPr id="15" name="Picture 14" descr="PPS.emf"/>
          <p:cNvPicPr>
            <a:picLocks noChangeAspect="1"/>
          </p:cNvPicPr>
          <p:nvPr/>
        </p:nvPicPr>
        <p:blipFill>
          <a:blip r:embed="rId3"/>
          <a:srcRect l="26406" t="42605" r="63933" b="52185"/>
          <a:stretch>
            <a:fillRect/>
          </a:stretch>
        </p:blipFill>
        <p:spPr>
          <a:xfrm>
            <a:off x="5262516" y="2700338"/>
            <a:ext cx="2158917" cy="871537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321387" y="2345294"/>
            <a:ext cx="91884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P(L</a:t>
            </a:r>
            <a:r>
              <a:rPr lang="en-US" baseline="-25000" dirty="0"/>
              <a:t>0</a:t>
            </a:r>
            <a:r>
              <a:rPr lang="en-US" dirty="0"/>
              <a:t>|S)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771921"/>
              </p:ext>
            </p:extLst>
          </p:nvPr>
        </p:nvGraphicFramePr>
        <p:xfrm>
          <a:off x="2585155" y="2736916"/>
          <a:ext cx="2935112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67556"/>
                <a:gridCol w="14675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0" dirty="0" smtClean="0"/>
                        <a:t>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P(L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|S)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Slip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1-</a:t>
                      </a:r>
                      <a:r>
                        <a:rPr lang="en-US" i="1" dirty="0" smtClean="0"/>
                        <a:t>Guess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317975" y="2367584"/>
            <a:ext cx="3489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CPT of Individualized Prior node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2686725"/>
            <a:ext cx="25810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Use ad-hoc values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Learn the values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Link with the guess/slip CPT</a:t>
            </a:r>
            <a:endParaRPr lang="en-US" b="1" dirty="0"/>
          </a:p>
        </p:txBody>
      </p:sp>
      <p:sp>
        <p:nvSpPr>
          <p:cNvPr id="11" name="Flowchart: Connector 10"/>
          <p:cNvSpPr/>
          <p:nvPr/>
        </p:nvSpPr>
        <p:spPr>
          <a:xfrm>
            <a:off x="4167918" y="2743114"/>
            <a:ext cx="1220413" cy="1174056"/>
          </a:xfrm>
          <a:prstGeom prst="flowChartConnector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321386" y="2346255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P(L</a:t>
            </a:r>
            <a:r>
              <a:rPr lang="en-US" baseline="-25000" dirty="0"/>
              <a:t>0</a:t>
            </a:r>
            <a:r>
              <a:rPr lang="en-US" dirty="0"/>
              <a:t>|S)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65155" y="49280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5951637" y="36068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 to Knowledge Tracing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0" y="914400"/>
            <a:ext cx="9144000" cy="990600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smtClean="0">
                <a:ea typeface="ＭＳ Ｐゴシック" pitchFamily="34" charset="-128"/>
              </a:rPr>
              <a:t>Prior Individualization Approach</a:t>
            </a:r>
            <a:endParaRPr lang="en-US" sz="36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554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T.emf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36594" t="30927" r="51967" b="50809"/>
          <a:stretch>
            <a:fillRect/>
          </a:stretch>
        </p:blipFill>
        <p:spPr>
          <a:xfrm>
            <a:off x="6568691" y="2261934"/>
            <a:ext cx="2552778" cy="3051119"/>
          </a:xfrm>
        </p:spPr>
      </p:pic>
      <p:sp>
        <p:nvSpPr>
          <p:cNvPr id="13" name="TextBox 12"/>
          <p:cNvSpPr txBox="1"/>
          <p:nvPr/>
        </p:nvSpPr>
        <p:spPr>
          <a:xfrm>
            <a:off x="1468498" y="1688246"/>
            <a:ext cx="44823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What values to use for the two priors?</a:t>
            </a:r>
          </a:p>
        </p:txBody>
      </p:sp>
      <p:pic>
        <p:nvPicPr>
          <p:cNvPr id="15" name="Picture 14" descr="PPS.emf"/>
          <p:cNvPicPr>
            <a:picLocks noChangeAspect="1"/>
          </p:cNvPicPr>
          <p:nvPr/>
        </p:nvPicPr>
        <p:blipFill>
          <a:blip r:embed="rId3"/>
          <a:srcRect l="26406" t="42605" r="63933" b="52185"/>
          <a:stretch>
            <a:fillRect/>
          </a:stretch>
        </p:blipFill>
        <p:spPr>
          <a:xfrm>
            <a:off x="5262516" y="2700338"/>
            <a:ext cx="2158917" cy="871537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321387" y="2345294"/>
            <a:ext cx="91884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P(L</a:t>
            </a:r>
            <a:r>
              <a:rPr lang="en-US" baseline="-25000" dirty="0"/>
              <a:t>0</a:t>
            </a:r>
            <a:r>
              <a:rPr lang="en-US" dirty="0"/>
              <a:t>|S)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696321"/>
              </p:ext>
            </p:extLst>
          </p:nvPr>
        </p:nvGraphicFramePr>
        <p:xfrm>
          <a:off x="2585155" y="2736916"/>
          <a:ext cx="2935112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67556"/>
                <a:gridCol w="14675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0" dirty="0" smtClean="0"/>
                        <a:t>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P(L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|S)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Slip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1-</a:t>
                      </a:r>
                      <a:r>
                        <a:rPr lang="en-US" i="1" dirty="0" smtClean="0"/>
                        <a:t>Guess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317975" y="2367584"/>
            <a:ext cx="3489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CPT of Individualized Prior node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2686725"/>
            <a:ext cx="25810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Use ad-hoc values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Learn the values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Link with the guess/slip CPT</a:t>
            </a:r>
            <a:endParaRPr lang="en-US" dirty="0"/>
          </a:p>
        </p:txBody>
      </p:sp>
      <p:sp>
        <p:nvSpPr>
          <p:cNvPr id="11" name="Flowchart: Connector 10"/>
          <p:cNvSpPr/>
          <p:nvPr/>
        </p:nvSpPr>
        <p:spPr>
          <a:xfrm>
            <a:off x="4167918" y="2743114"/>
            <a:ext cx="1220413" cy="1174056"/>
          </a:xfrm>
          <a:prstGeom prst="flowChartConnector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321386" y="2346255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P(L</a:t>
            </a:r>
            <a:r>
              <a:rPr lang="en-US" baseline="-25000" dirty="0"/>
              <a:t>0</a:t>
            </a:r>
            <a:r>
              <a:rPr lang="en-US" dirty="0"/>
              <a:t>|S)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65155" y="49280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5951637" y="36068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1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78" y="4248152"/>
            <a:ext cx="6741846" cy="1167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5733" y="5655733"/>
            <a:ext cx="690708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 ASSISTments, PPS (ad-hoc) achieved an R</a:t>
            </a:r>
            <a:r>
              <a:rPr lang="en-US" baseline="30000" dirty="0" smtClean="0"/>
              <a:t>2</a:t>
            </a:r>
            <a:r>
              <a:rPr lang="en-US" dirty="0" smtClean="0"/>
              <a:t> of 0.301 (0.176 with KT</a:t>
            </a:r>
            <a:r>
              <a:rPr lang="en-US" dirty="0" smtClean="0"/>
              <a:t>)</a:t>
            </a:r>
          </a:p>
          <a:p>
            <a:endParaRPr lang="en-US" baseline="30000" dirty="0"/>
          </a:p>
          <a:p>
            <a:r>
              <a:rPr lang="en-US" baseline="30000" dirty="0" smtClean="0"/>
              <a:t>(Pardos &amp; Heffernan, UMAP 2010)</a:t>
            </a:r>
            <a:endParaRPr lang="en-US" baseline="30000" dirty="0"/>
          </a:p>
        </p:txBody>
      </p:sp>
      <p:sp>
        <p:nvSpPr>
          <p:cNvPr id="16" name="Rectangle 15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 to Knowledge Tracing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0" y="914400"/>
            <a:ext cx="9144000" cy="990600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ea typeface="ＭＳ Ｐゴシック" pitchFamily="34" charset="-128"/>
              </a:rPr>
              <a:t>Prior Individualization Approach</a:t>
            </a:r>
            <a:endParaRPr lang="en-US" sz="36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276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004" y="6400800"/>
            <a:ext cx="1407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UMAP 2011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90F9DA-A1CD-4DDD-B11C-7B970E9F554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 to Knowledge Tracing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402364" y="2286000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Variations on Knowledge Tracing</a:t>
            </a:r>
            <a:br>
              <a:rPr lang="en-US" sz="4000" dirty="0" smtClean="0"/>
            </a:br>
            <a:r>
              <a:rPr lang="en-US" sz="4000" dirty="0" smtClean="0"/>
              <a:t>(and other models)</a:t>
            </a:r>
            <a:endParaRPr lang="en-US" sz="32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4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T.emf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36594" t="30927" r="39766" b="50809"/>
          <a:stretch>
            <a:fillRect/>
          </a:stretch>
        </p:blipFill>
        <p:spPr>
          <a:xfrm>
            <a:off x="1804733" y="2261934"/>
            <a:ext cx="5275581" cy="3051119"/>
          </a:xfrm>
        </p:spPr>
      </p:pic>
      <p:sp>
        <p:nvSpPr>
          <p:cNvPr id="9" name="Rectangle 8"/>
          <p:cNvSpPr/>
          <p:nvPr/>
        </p:nvSpPr>
        <p:spPr>
          <a:xfrm>
            <a:off x="1816765" y="3934326"/>
            <a:ext cx="794088" cy="10106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69365" y="2261934"/>
            <a:ext cx="794088" cy="5053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29722" y="2197776"/>
            <a:ext cx="794088" cy="7820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66989" y="2197776"/>
            <a:ext cx="794088" cy="5013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5101130" y="1288112"/>
            <a:ext cx="40591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>P(L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>0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>) = Probability of initial knowledge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>P(T) =  Probability of learning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>P(G) = Probability of guess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>P(S) = Probability of slip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ea typeface="ＭＳ Ｐゴシック" pitchFamily="34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5004" y="6400800"/>
            <a:ext cx="1407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UMAP 2011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74290" y="2397928"/>
            <a:ext cx="705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P(L</a:t>
            </a:r>
            <a:r>
              <a:rPr lang="en-US" baseline="-30000" dirty="0" smtClean="0">
                <a:solidFill>
                  <a:srgbClr val="FF0000"/>
                </a:solidFill>
                <a:cs typeface="Times New Roman" pitchFamily="18" charset="0"/>
              </a:rPr>
              <a:t>0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48659" y="2610489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P(T)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10012" y="2610489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P(T)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50084" y="5553635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(Baker et al., 2010)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90F9DA-A1CD-4DDD-B11C-7B970E9F554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63138" y="760029"/>
            <a:ext cx="18399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1. BKT-BF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763177" y="1232769"/>
            <a:ext cx="44665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Learns values for </a:t>
            </a:r>
            <a:r>
              <a:rPr lang="en-US" dirty="0" smtClean="0">
                <a:solidFill>
                  <a:srgbClr val="FF0000"/>
                </a:solidFill>
              </a:rPr>
              <a:t>these parameters </a:t>
            </a:r>
            <a:r>
              <a:rPr lang="en-US" dirty="0" smtClean="0"/>
              <a:t>by</a:t>
            </a:r>
            <a:br>
              <a:rPr lang="en-US" dirty="0" smtClean="0"/>
            </a:br>
            <a:r>
              <a:rPr lang="en-US" dirty="0" smtClean="0"/>
              <a:t>performing a </a:t>
            </a:r>
            <a:r>
              <a:rPr lang="en-US" u="sng" dirty="0" smtClean="0"/>
              <a:t>grid search </a:t>
            </a:r>
            <a:r>
              <a:rPr lang="en-US" dirty="0" smtClean="0"/>
              <a:t>(0.01 granularity)</a:t>
            </a:r>
            <a:br>
              <a:rPr lang="en-US" dirty="0" smtClean="0"/>
            </a:br>
            <a:r>
              <a:rPr lang="en-US" dirty="0" smtClean="0"/>
              <a:t>and chooses the set of parameters with the best squared error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947064" y="2767260"/>
            <a:ext cx="681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. . .</a:t>
            </a:r>
            <a:endParaRPr lang="en-US" sz="2800" dirty="0"/>
          </a:p>
        </p:txBody>
      </p:sp>
      <p:sp>
        <p:nvSpPr>
          <p:cNvPr id="29" name="Rectangle 28"/>
          <p:cNvSpPr/>
          <p:nvPr/>
        </p:nvSpPr>
        <p:spPr>
          <a:xfrm>
            <a:off x="2152018" y="4858645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P(G)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46176" y="4858645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P(G)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607529" y="4858645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P(G)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740867" y="4858645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P(S)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00290" y="4858645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P(S)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139719" y="487017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P(S)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 to Knowledge Tracing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5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T.emf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36594" t="30927" r="39766" b="50809"/>
          <a:stretch>
            <a:fillRect/>
          </a:stretch>
        </p:blipFill>
        <p:spPr>
          <a:xfrm>
            <a:off x="1804733" y="2261934"/>
            <a:ext cx="5275581" cy="3051119"/>
          </a:xfrm>
        </p:spPr>
      </p:pic>
      <p:sp>
        <p:nvSpPr>
          <p:cNvPr id="9" name="Rectangle 8"/>
          <p:cNvSpPr/>
          <p:nvPr/>
        </p:nvSpPr>
        <p:spPr>
          <a:xfrm>
            <a:off x="1816765" y="3934326"/>
            <a:ext cx="794088" cy="10106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69365" y="2261934"/>
            <a:ext cx="794088" cy="5053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29722" y="2197776"/>
            <a:ext cx="794088" cy="7820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66989" y="2197776"/>
            <a:ext cx="794088" cy="5013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5101130" y="1288112"/>
            <a:ext cx="40591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>P(L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>0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>) = Probability of initial knowledge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>P(T) =  Probability of learning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>P(G) = Probability of guess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>P(S) = Probability of slip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ea typeface="ＭＳ Ｐゴシック" pitchFamily="34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5004" y="6400800"/>
            <a:ext cx="1407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UMAP 2011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74290" y="2397928"/>
            <a:ext cx="705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P(L</a:t>
            </a:r>
            <a:r>
              <a:rPr lang="en-US" baseline="-30000" dirty="0">
                <a:solidFill>
                  <a:srgbClr val="FF0000"/>
                </a:solidFill>
                <a:cs typeface="Times New Roman" pitchFamily="18" charset="0"/>
              </a:rPr>
              <a:t>0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48659" y="2610489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P(T)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10012" y="2610489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P(T)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79552" y="5553635"/>
            <a:ext cx="2287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(Chang et al., 2006) 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90F9DA-A1CD-4DDD-B11C-7B970E9F554D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63138" y="760029"/>
            <a:ext cx="19201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2. BKT-EM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763177" y="1232769"/>
            <a:ext cx="44665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Learns values for </a:t>
            </a:r>
            <a:r>
              <a:rPr lang="en-US" dirty="0" smtClean="0">
                <a:solidFill>
                  <a:srgbClr val="FF0000"/>
                </a:solidFill>
              </a:rPr>
              <a:t>these parameters </a:t>
            </a:r>
            <a:r>
              <a:rPr lang="en-US" dirty="0" smtClean="0"/>
              <a:t>with </a:t>
            </a:r>
            <a:r>
              <a:rPr lang="en-US" u="sng" dirty="0" smtClean="0"/>
              <a:t>Expectation Maximization</a:t>
            </a:r>
            <a:r>
              <a:rPr lang="en-US" dirty="0" smtClean="0"/>
              <a:t> (EM). Maximizes the log likelihood fit to the data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947064" y="2767260"/>
            <a:ext cx="681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. . .</a:t>
            </a:r>
            <a:endParaRPr lang="en-US" sz="2800" dirty="0"/>
          </a:p>
        </p:txBody>
      </p:sp>
      <p:sp>
        <p:nvSpPr>
          <p:cNvPr id="23" name="Rectangle 22"/>
          <p:cNvSpPr/>
          <p:nvPr/>
        </p:nvSpPr>
        <p:spPr>
          <a:xfrm>
            <a:off x="2152018" y="4858645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P(G)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846176" y="4858645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P(G)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607529" y="4858645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P(G)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740867" y="4858645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P(S)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500290" y="4858645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P(S)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139719" y="487017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P(S)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 to Knowledge Tracing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798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T.emf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36594" t="30927" r="39766" b="50809"/>
          <a:stretch>
            <a:fillRect/>
          </a:stretch>
        </p:blipFill>
        <p:spPr>
          <a:xfrm>
            <a:off x="1804733" y="2261934"/>
            <a:ext cx="5275581" cy="3051119"/>
          </a:xfrm>
        </p:spPr>
      </p:pic>
      <p:sp>
        <p:nvSpPr>
          <p:cNvPr id="9" name="Rectangle 8"/>
          <p:cNvSpPr/>
          <p:nvPr/>
        </p:nvSpPr>
        <p:spPr>
          <a:xfrm>
            <a:off x="1816765" y="3934326"/>
            <a:ext cx="794088" cy="10106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69365" y="2261934"/>
            <a:ext cx="794088" cy="5053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29722" y="2197776"/>
            <a:ext cx="794088" cy="7820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66989" y="2197776"/>
            <a:ext cx="794088" cy="5013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5101130" y="1288112"/>
            <a:ext cx="40591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>P(L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>0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>) = Probability of initial knowledge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>P(T) =  Probability of learning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/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>P(G) = Probability of guess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>P(S) = Probability of slip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ea typeface="ＭＳ Ｐゴシック" pitchFamily="34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5004" y="6400800"/>
            <a:ext cx="1407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UMAP 2011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74290" y="2397928"/>
            <a:ext cx="705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Times New Roman" pitchFamily="18" charset="0"/>
              </a:rPr>
              <a:t>P(L</a:t>
            </a:r>
            <a:r>
              <a:rPr lang="en-US" baseline="-30000" dirty="0">
                <a:cs typeface="Times New Roman" pitchFamily="18" charset="0"/>
              </a:rPr>
              <a:t>0</a:t>
            </a:r>
            <a:r>
              <a:rPr lang="en-US" dirty="0">
                <a:cs typeface="Times New Roman" pitchFamily="18" charset="0"/>
              </a:rPr>
              <a:t>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548659" y="2610489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Times New Roman" pitchFamily="18" charset="0"/>
              </a:rPr>
              <a:t>P(T)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10012" y="2610489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Times New Roman" pitchFamily="18" charset="0"/>
              </a:rPr>
              <a:t>P(T)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76759" y="5585244"/>
            <a:ext cx="3493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(Baker, Corbett, &amp; Aleven, 2008)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90F9DA-A1CD-4DDD-B11C-7B970E9F554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63138" y="760029"/>
            <a:ext cx="21589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3</a:t>
            </a:r>
            <a:r>
              <a:rPr lang="en-US" sz="2800" dirty="0" smtClean="0"/>
              <a:t>. BKT-CGS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763177" y="1232769"/>
            <a:ext cx="44665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Guess and slip parameters </a:t>
            </a:r>
            <a:r>
              <a:rPr lang="en-US" dirty="0" smtClean="0"/>
              <a:t>are assessed </a:t>
            </a:r>
            <a:r>
              <a:rPr lang="en-US" u="sng" dirty="0" smtClean="0"/>
              <a:t>contextually</a:t>
            </a:r>
            <a:r>
              <a:rPr lang="en-US" dirty="0" smtClean="0"/>
              <a:t> using a regression on features generated from student performance in the tutor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947064" y="2767260"/>
            <a:ext cx="681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. . .</a:t>
            </a:r>
            <a:endParaRPr lang="en-US" sz="2800" dirty="0"/>
          </a:p>
        </p:txBody>
      </p:sp>
      <p:sp>
        <p:nvSpPr>
          <p:cNvPr id="23" name="Rectangle 22"/>
          <p:cNvSpPr/>
          <p:nvPr/>
        </p:nvSpPr>
        <p:spPr>
          <a:xfrm>
            <a:off x="2152018" y="4858645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P(G)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846176" y="4858645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P(G)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607529" y="4858645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P(G)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740867" y="4858645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P(S)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500290" y="4858645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P(S)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139719" y="487017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P(S)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 to Knowledge Tracing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T.emf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36594" t="30927" r="39766" b="50809"/>
          <a:stretch>
            <a:fillRect/>
          </a:stretch>
        </p:blipFill>
        <p:spPr>
          <a:xfrm>
            <a:off x="1804733" y="2261934"/>
            <a:ext cx="5275581" cy="3051119"/>
          </a:xfrm>
        </p:spPr>
      </p:pic>
      <p:sp>
        <p:nvSpPr>
          <p:cNvPr id="9" name="Rectangle 8"/>
          <p:cNvSpPr/>
          <p:nvPr/>
        </p:nvSpPr>
        <p:spPr>
          <a:xfrm>
            <a:off x="1816765" y="3934326"/>
            <a:ext cx="794088" cy="10106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69365" y="2261934"/>
            <a:ext cx="794088" cy="5053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29722" y="2197776"/>
            <a:ext cx="794088" cy="7820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66989" y="2197776"/>
            <a:ext cx="794088" cy="5013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5101130" y="1288112"/>
            <a:ext cx="40591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>P(L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>0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>) = Probability of initial knowledge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>P(T) =  Probability of learning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/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>P(G) = Probability of guess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/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>P(S) = Probability of slip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ea typeface="ＭＳ Ｐゴシック" pitchFamily="34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5004" y="6400800"/>
            <a:ext cx="1407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UMAP 2011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74290" y="2397928"/>
            <a:ext cx="705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Times New Roman" pitchFamily="18" charset="0"/>
              </a:rPr>
              <a:t>P(L</a:t>
            </a:r>
            <a:r>
              <a:rPr lang="en-US" baseline="-30000" dirty="0">
                <a:cs typeface="Times New Roman" pitchFamily="18" charset="0"/>
              </a:rPr>
              <a:t>0</a:t>
            </a:r>
            <a:r>
              <a:rPr lang="en-US" dirty="0">
                <a:cs typeface="Times New Roman" pitchFamily="18" charset="0"/>
              </a:rPr>
              <a:t>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548659" y="2610489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Times New Roman" pitchFamily="18" charset="0"/>
              </a:rPr>
              <a:t>P(T)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10012" y="2610489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Times New Roman" pitchFamily="18" charset="0"/>
              </a:rPr>
              <a:t>P(T)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76759" y="5537743"/>
            <a:ext cx="3493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(Baker, Corbett, &amp; Aleven, 2008)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90F9DA-A1CD-4DDD-B11C-7B970E9F554D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63138" y="760029"/>
            <a:ext cx="22407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4</a:t>
            </a:r>
            <a:r>
              <a:rPr lang="en-US" sz="2800" dirty="0" smtClean="0"/>
              <a:t>. BKT-</a:t>
            </a:r>
            <a:r>
              <a:rPr lang="en-US" sz="2800" dirty="0" err="1" smtClean="0"/>
              <a:t>CSlip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763177" y="1232769"/>
            <a:ext cx="44665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Uses the student’s averaged </a:t>
            </a:r>
            <a:r>
              <a:rPr lang="en-US" u="sng" dirty="0" smtClean="0"/>
              <a:t>contextual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Slip parameter </a:t>
            </a:r>
            <a:r>
              <a:rPr lang="en-US" dirty="0" smtClean="0"/>
              <a:t>learned across all incorrect actions.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947064" y="2767260"/>
            <a:ext cx="681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. . .</a:t>
            </a:r>
            <a:endParaRPr lang="en-US" sz="2800" dirty="0"/>
          </a:p>
        </p:txBody>
      </p:sp>
      <p:sp>
        <p:nvSpPr>
          <p:cNvPr id="23" name="Rectangle 22"/>
          <p:cNvSpPr/>
          <p:nvPr/>
        </p:nvSpPr>
        <p:spPr>
          <a:xfrm>
            <a:off x="2152018" y="4858645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Times New Roman" pitchFamily="18" charset="0"/>
              </a:rPr>
              <a:t>P(G)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846176" y="4858645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Times New Roman" pitchFamily="18" charset="0"/>
              </a:rPr>
              <a:t>P(G)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5607529" y="4858645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Times New Roman" pitchFamily="18" charset="0"/>
              </a:rPr>
              <a:t>P(G)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2740867" y="4858645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P(S)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500290" y="4858645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P(S)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139719" y="487017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P(S)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 to Knowledge Tracing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6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 to Knowledge Tracing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43200" y="6607174"/>
            <a:ext cx="3657600" cy="250826"/>
          </a:xfrm>
          <a:solidFill>
            <a:srgbClr val="4135D7"/>
          </a:solidFill>
        </p:spPr>
        <p:txBody>
          <a:bodyPr/>
          <a:lstStyle/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8229599" cy="4699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History</a:t>
            </a:r>
          </a:p>
          <a:p>
            <a:r>
              <a:rPr lang="en-US" dirty="0" smtClean="0"/>
              <a:t>Introduced in 1995 (Corbett </a:t>
            </a:r>
            <a:r>
              <a:rPr lang="en-US" dirty="0"/>
              <a:t>&amp; Anderson, </a:t>
            </a:r>
            <a:r>
              <a:rPr lang="en-US" dirty="0" smtClean="0"/>
              <a:t>UMUAI)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Basked on ACT-R theory of skill knowledge (Anderson 1993)</a:t>
            </a:r>
          </a:p>
          <a:p>
            <a:r>
              <a:rPr lang="en-US" dirty="0" smtClean="0"/>
              <a:t>Computations based on a variation of Bayesian calculations proposed in 1972 (Atkinson)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75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T.emf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36594" t="30927" r="39766" b="50809"/>
          <a:stretch>
            <a:fillRect/>
          </a:stretch>
        </p:blipFill>
        <p:spPr>
          <a:xfrm>
            <a:off x="1804733" y="2261934"/>
            <a:ext cx="5275581" cy="3051119"/>
          </a:xfrm>
        </p:spPr>
      </p:pic>
      <p:sp>
        <p:nvSpPr>
          <p:cNvPr id="9" name="Rectangle 8"/>
          <p:cNvSpPr/>
          <p:nvPr/>
        </p:nvSpPr>
        <p:spPr>
          <a:xfrm>
            <a:off x="1816765" y="3934326"/>
            <a:ext cx="794088" cy="10106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69365" y="2261934"/>
            <a:ext cx="794088" cy="5053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29722" y="2197776"/>
            <a:ext cx="794088" cy="7820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66989" y="2197776"/>
            <a:ext cx="794088" cy="5013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5101130" y="1288112"/>
            <a:ext cx="40591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>P(L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>0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>) = Probability of initial knowledge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>P(T) =  Probability of learning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/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>P(G) = Probability of guess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/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>P(S) = Probability of slip</a:t>
            </a: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+mj-lt"/>
              <a:ea typeface="ＭＳ Ｐゴシック" pitchFamily="34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5004" y="6400800"/>
            <a:ext cx="1407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UMAP 2011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74290" y="2397928"/>
            <a:ext cx="705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Times New Roman" pitchFamily="18" charset="0"/>
              </a:rPr>
              <a:t>P(L</a:t>
            </a:r>
            <a:r>
              <a:rPr lang="en-US" baseline="-30000" dirty="0">
                <a:cs typeface="Times New Roman" pitchFamily="18" charset="0"/>
              </a:rPr>
              <a:t>0</a:t>
            </a:r>
            <a:r>
              <a:rPr lang="en-US" dirty="0">
                <a:cs typeface="Times New Roman" pitchFamily="18" charset="0"/>
              </a:rPr>
              <a:t>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548659" y="2610489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Times New Roman" pitchFamily="18" charset="0"/>
              </a:rPr>
              <a:t>P(T)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10012" y="2610489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Times New Roman" pitchFamily="18" charset="0"/>
              </a:rPr>
              <a:t>P(T)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662464" y="5553635"/>
            <a:ext cx="2321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Nooraiei</a:t>
            </a:r>
            <a:r>
              <a:rPr lang="en-US" dirty="0" smtClean="0"/>
              <a:t> et al, 2011)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90F9DA-A1CD-4DDD-B11C-7B970E9F554D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63138" y="760029"/>
            <a:ext cx="2901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5. BKT-</a:t>
            </a:r>
            <a:r>
              <a:rPr lang="en-US" sz="2800" dirty="0" err="1" smtClean="0"/>
              <a:t>LessData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763177" y="1232769"/>
            <a:ext cx="4466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Limits</a:t>
            </a:r>
            <a:r>
              <a:rPr lang="en-US" dirty="0" smtClean="0"/>
              <a:t> students </a:t>
            </a:r>
            <a:r>
              <a:rPr lang="en-US" dirty="0" smtClean="0">
                <a:solidFill>
                  <a:srgbClr val="FF0000"/>
                </a:solidFill>
              </a:rPr>
              <a:t>response sequence length </a:t>
            </a:r>
            <a:r>
              <a:rPr lang="en-US" dirty="0" smtClean="0"/>
              <a:t>to the most recent 15 during EM training.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947064" y="2767260"/>
            <a:ext cx="681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. . .</a:t>
            </a:r>
            <a:endParaRPr lang="en-US" sz="2800" dirty="0"/>
          </a:p>
        </p:txBody>
      </p:sp>
      <p:sp>
        <p:nvSpPr>
          <p:cNvPr id="23" name="Rectangle 22"/>
          <p:cNvSpPr/>
          <p:nvPr/>
        </p:nvSpPr>
        <p:spPr>
          <a:xfrm>
            <a:off x="2152018" y="4858645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Times New Roman" pitchFamily="18" charset="0"/>
              </a:rPr>
              <a:t>P(G)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846176" y="4858645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Times New Roman" pitchFamily="18" charset="0"/>
              </a:rPr>
              <a:t>P(G)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5607529" y="4858645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Times New Roman" pitchFamily="18" charset="0"/>
              </a:rPr>
              <a:t>P(G)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2740867" y="4858645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Times New Roman" pitchFamily="18" charset="0"/>
              </a:rPr>
              <a:t>P(S)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500290" y="4858645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Times New Roman" pitchFamily="18" charset="0"/>
              </a:rPr>
              <a:t>P(S)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139719" y="487017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Times New Roman" pitchFamily="18" charset="0"/>
              </a:rPr>
              <a:t>P(S)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970595" y="5181798"/>
            <a:ext cx="0" cy="37183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970595" y="5553635"/>
            <a:ext cx="538963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8360229" y="5193331"/>
            <a:ext cx="0" cy="3603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349375" y="5192010"/>
            <a:ext cx="4057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Most recent 15 responses used (max)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 to Knowledge Tracing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9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T.emf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36594" t="30927" r="39766" b="50809"/>
          <a:stretch>
            <a:fillRect/>
          </a:stretch>
        </p:blipFill>
        <p:spPr>
          <a:xfrm>
            <a:off x="1804733" y="2261934"/>
            <a:ext cx="5275581" cy="3051119"/>
          </a:xfrm>
        </p:spPr>
      </p:pic>
      <p:sp>
        <p:nvSpPr>
          <p:cNvPr id="9" name="Rectangle 8"/>
          <p:cNvSpPr/>
          <p:nvPr/>
        </p:nvSpPr>
        <p:spPr>
          <a:xfrm>
            <a:off x="1816765" y="3934326"/>
            <a:ext cx="794088" cy="10106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69365" y="2261934"/>
            <a:ext cx="794088" cy="5053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29722" y="2197776"/>
            <a:ext cx="794088" cy="7820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66989" y="2197776"/>
            <a:ext cx="794088" cy="5013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5101130" y="1288112"/>
            <a:ext cx="40591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>P(L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>0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>) = Probability of initial knowledge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>P(T) =  Probability of learning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/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>P(G) = Probability of guess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/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>P(S) = Probability of slip</a:t>
            </a: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+mj-lt"/>
              <a:ea typeface="ＭＳ Ｐゴシック" pitchFamily="34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5004" y="6400800"/>
            <a:ext cx="1407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UMAP 2011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74290" y="2397928"/>
            <a:ext cx="705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Times New Roman" pitchFamily="18" charset="0"/>
              </a:rPr>
              <a:t>P(L</a:t>
            </a:r>
            <a:r>
              <a:rPr lang="en-US" baseline="-30000" dirty="0">
                <a:cs typeface="Times New Roman" pitchFamily="18" charset="0"/>
              </a:rPr>
              <a:t>0</a:t>
            </a:r>
            <a:r>
              <a:rPr lang="en-US" dirty="0">
                <a:cs typeface="Times New Roman" pitchFamily="18" charset="0"/>
              </a:rPr>
              <a:t>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548659" y="2610489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Times New Roman" pitchFamily="18" charset="0"/>
              </a:rPr>
              <a:t>P(T)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10012" y="2610489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Times New Roman" pitchFamily="18" charset="0"/>
              </a:rPr>
              <a:t>P(T)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322563" y="5553635"/>
            <a:ext cx="3001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(Pardos &amp; Heffernan, 2010)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90F9DA-A1CD-4DDD-B11C-7B970E9F554D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63138" y="760029"/>
            <a:ext cx="20980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6. BKT-PPS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763177" y="1232769"/>
            <a:ext cx="44665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Prior per student (PPS) model which </a:t>
            </a:r>
            <a:r>
              <a:rPr lang="en-US" u="sng" dirty="0" smtClean="0"/>
              <a:t>individualizes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FF0000"/>
                </a:solidFill>
              </a:rPr>
              <a:t>prior parameter</a:t>
            </a:r>
            <a:r>
              <a:rPr lang="en-US" dirty="0" smtClean="0"/>
              <a:t>. Students are assigned a prior based on their response to the first question.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947064" y="2767260"/>
            <a:ext cx="681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. . .</a:t>
            </a:r>
            <a:endParaRPr lang="en-US" sz="2800" dirty="0"/>
          </a:p>
        </p:txBody>
      </p:sp>
      <p:sp>
        <p:nvSpPr>
          <p:cNvPr id="23" name="Rectangle 22"/>
          <p:cNvSpPr/>
          <p:nvPr/>
        </p:nvSpPr>
        <p:spPr>
          <a:xfrm>
            <a:off x="2152018" y="4858645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Times New Roman" pitchFamily="18" charset="0"/>
              </a:rPr>
              <a:t>P(G)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846176" y="4858645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Times New Roman" pitchFamily="18" charset="0"/>
              </a:rPr>
              <a:t>P(G)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5607529" y="4858645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Times New Roman" pitchFamily="18" charset="0"/>
              </a:rPr>
              <a:t>P(G)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2740867" y="4858645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Times New Roman" pitchFamily="18" charset="0"/>
              </a:rPr>
              <a:t>P(S)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500290" y="4858645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Times New Roman" pitchFamily="18" charset="0"/>
              </a:rPr>
              <a:t>P(S)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139719" y="487017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Times New Roman" pitchFamily="18" charset="0"/>
              </a:rPr>
              <a:t>P(S)</a:t>
            </a:r>
            <a:endParaRPr lang="en-US" dirty="0"/>
          </a:p>
        </p:txBody>
      </p:sp>
      <p:pic>
        <p:nvPicPr>
          <p:cNvPr id="29" name="Picture 28" descr="PPS.emf"/>
          <p:cNvPicPr>
            <a:picLocks noChangeAspect="1"/>
          </p:cNvPicPr>
          <p:nvPr/>
        </p:nvPicPr>
        <p:blipFill>
          <a:blip r:embed="rId3"/>
          <a:srcRect l="26406" t="42605" r="63933" b="52185"/>
          <a:stretch>
            <a:fillRect/>
          </a:stretch>
        </p:blipFill>
        <p:spPr>
          <a:xfrm>
            <a:off x="498558" y="2700338"/>
            <a:ext cx="2158917" cy="871537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1909955" y="2404669"/>
            <a:ext cx="91404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P(L</a:t>
            </a:r>
            <a:r>
              <a:rPr lang="en-US" baseline="-25000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rgbClr val="FF0000"/>
                </a:solidFill>
              </a:rPr>
              <a:t>|S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80813" y="3571875"/>
            <a:ext cx="1295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Observed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 to Knowledge Tracing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4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5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6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1" grpId="0"/>
      <p:bldP spid="30" grpId="0" animBg="1"/>
      <p:bldP spid="3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569365" y="2261934"/>
            <a:ext cx="794088" cy="5053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29722" y="2197776"/>
            <a:ext cx="794088" cy="7820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66989" y="2197776"/>
            <a:ext cx="794088" cy="5013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5004" y="6400800"/>
            <a:ext cx="1407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UMAP 2011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90F9DA-A1CD-4DDD-B11C-7B970E9F554D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63138" y="760029"/>
            <a:ext cx="15418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7</a:t>
            </a:r>
            <a:r>
              <a:rPr lang="en-US" sz="2800" dirty="0" smtClean="0"/>
              <a:t>. CFAR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763177" y="1232769"/>
            <a:ext cx="44665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Correct on First Attempt Rate (CFAR) calculates the student’s </a:t>
            </a:r>
            <a:r>
              <a:rPr lang="en-US" dirty="0" smtClean="0">
                <a:solidFill>
                  <a:srgbClr val="FF0000"/>
                </a:solidFill>
              </a:rPr>
              <a:t>percent correct </a:t>
            </a:r>
            <a:r>
              <a:rPr lang="en-US" dirty="0" smtClean="0"/>
              <a:t>on the </a:t>
            </a:r>
            <a:r>
              <a:rPr lang="en-US" u="sng" dirty="0" smtClean="0"/>
              <a:t>current skill</a:t>
            </a:r>
            <a:r>
              <a:rPr lang="en-US" dirty="0" smtClean="0"/>
              <a:t> up until the question being predicted.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34055" y="3408218"/>
            <a:ext cx="4392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 responses for Skill X: </a:t>
            </a:r>
            <a:r>
              <a:rPr lang="en-US" dirty="0" smtClean="0">
                <a:solidFill>
                  <a:srgbClr val="FF0000"/>
                </a:solidFill>
              </a:rPr>
              <a:t>0 1 0 1 0 1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472392" y="3420094"/>
            <a:ext cx="429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_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9455" y="4085112"/>
            <a:ext cx="417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Predicted next response would be 0.50</a:t>
            </a:r>
            <a:endParaRPr lang="en-US" dirty="0"/>
          </a:p>
        </p:txBody>
      </p:sp>
      <p:cxnSp>
        <p:nvCxnSpPr>
          <p:cNvPr id="19" name="Straight Connector 18"/>
          <p:cNvCxnSpPr>
            <a:stCxn id="8" idx="3"/>
          </p:cNvCxnSpPr>
          <p:nvPr/>
        </p:nvCxnSpPr>
        <p:spPr>
          <a:xfrm>
            <a:off x="5472392" y="4269778"/>
            <a:ext cx="15437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5626766" y="3906982"/>
            <a:ext cx="0" cy="3627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9010" y="5571870"/>
            <a:ext cx="1813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(Yu et al., 2010)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 to Knowledge Tracing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32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569365" y="2261934"/>
            <a:ext cx="794088" cy="5053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29722" y="2197776"/>
            <a:ext cx="794088" cy="7820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66989" y="2197776"/>
            <a:ext cx="794088" cy="5013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5004" y="6400800"/>
            <a:ext cx="1407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UMAP 2011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90F9DA-A1CD-4DDD-B11C-7B970E9F554D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63138" y="760029"/>
            <a:ext cx="17189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8. Tabling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763177" y="1232769"/>
            <a:ext cx="44665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Uses the student’s response sequence (max length 3) to predict the next response by looking up the </a:t>
            </a:r>
            <a:r>
              <a:rPr lang="en-US" dirty="0" smtClean="0">
                <a:solidFill>
                  <a:srgbClr val="FF0000"/>
                </a:solidFill>
              </a:rPr>
              <a:t>average next response</a:t>
            </a:r>
            <a:r>
              <a:rPr lang="en-US" dirty="0" smtClean="0"/>
              <a:t> among student with the </a:t>
            </a:r>
            <a:r>
              <a:rPr lang="en-US" u="sng" dirty="0" smtClean="0"/>
              <a:t>same sequence</a:t>
            </a:r>
            <a:r>
              <a:rPr lang="en-US" dirty="0" smtClean="0"/>
              <a:t> in the training set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34056" y="3241968"/>
            <a:ext cx="23353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Training set</a:t>
            </a:r>
          </a:p>
          <a:p>
            <a:r>
              <a:rPr lang="en-US" dirty="0" smtClean="0"/>
              <a:t>Student A: 0 1 1 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</a:p>
          <a:p>
            <a:r>
              <a:rPr lang="en-US" dirty="0" smtClean="0"/>
              <a:t>Student B: 0 1 1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</a:p>
          <a:p>
            <a:r>
              <a:rPr lang="en-US" dirty="0" smtClean="0"/>
              <a:t>Student C: 0 1 1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02312" y="4655127"/>
            <a:ext cx="417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Predicted next response would be 0.66</a:t>
            </a:r>
            <a:endParaRPr lang="en-US" dirty="0"/>
          </a:p>
        </p:txBody>
      </p:sp>
      <p:cxnSp>
        <p:nvCxnSpPr>
          <p:cNvPr id="19" name="Straight Connector 18"/>
          <p:cNvCxnSpPr>
            <a:stCxn id="8" idx="3"/>
          </p:cNvCxnSpPr>
          <p:nvPr/>
        </p:nvCxnSpPr>
        <p:spPr>
          <a:xfrm>
            <a:off x="5775249" y="4839793"/>
            <a:ext cx="15437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474366" y="4084833"/>
            <a:ext cx="2867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 set student: 0 0 1 _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5928810" y="4471376"/>
            <a:ext cx="0" cy="3627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070764" y="3265723"/>
            <a:ext cx="33971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 table length set to 3:</a:t>
            </a:r>
          </a:p>
          <a:p>
            <a:r>
              <a:rPr lang="en-US" dirty="0" smtClean="0"/>
              <a:t>Table size was 2</a:t>
            </a:r>
            <a:r>
              <a:rPr lang="en-US" baseline="30000" dirty="0" smtClean="0"/>
              <a:t>0</a:t>
            </a:r>
            <a:r>
              <a:rPr lang="en-US" dirty="0" smtClean="0"/>
              <a:t>+2</a:t>
            </a:r>
            <a:r>
              <a:rPr lang="en-US" baseline="30000" dirty="0" smtClean="0"/>
              <a:t>1</a:t>
            </a:r>
            <a:r>
              <a:rPr lang="en-US" dirty="0" smtClean="0"/>
              <a:t>+2</a:t>
            </a:r>
            <a:r>
              <a:rPr lang="en-US" baseline="30000" dirty="0" smtClean="0"/>
              <a:t>2</a:t>
            </a:r>
            <a:r>
              <a:rPr lang="en-US" dirty="0" smtClean="0"/>
              <a:t>+2</a:t>
            </a:r>
            <a:r>
              <a:rPr lang="en-US" baseline="30000" dirty="0" smtClean="0"/>
              <a:t>3</a:t>
            </a:r>
            <a:r>
              <a:rPr lang="en-US" dirty="0" smtClean="0"/>
              <a:t>=15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322563" y="5553635"/>
            <a:ext cx="2121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(Wang et al., 2011)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 to Knowledge Tracing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73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569365" y="2261934"/>
            <a:ext cx="794088" cy="5053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29722" y="2197776"/>
            <a:ext cx="794088" cy="7820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66989" y="2197776"/>
            <a:ext cx="794088" cy="5013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5004" y="6400800"/>
            <a:ext cx="1407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UMAP 2011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90F9DA-A1CD-4DDD-B11C-7B970E9F554D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63138" y="760029"/>
            <a:ext cx="12613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9</a:t>
            </a:r>
            <a:r>
              <a:rPr lang="en-US" sz="2800" dirty="0" smtClean="0"/>
              <a:t>. PFA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763177" y="1232769"/>
            <a:ext cx="44665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Performance Factors Analysis (PFA). </a:t>
            </a:r>
            <a:r>
              <a:rPr lang="en-US" u="sng" dirty="0" smtClean="0"/>
              <a:t>Logistic regression </a:t>
            </a:r>
            <a:r>
              <a:rPr lang="en-US" dirty="0" smtClean="0"/>
              <a:t>model which elaborates on the </a:t>
            </a:r>
            <a:r>
              <a:rPr lang="en-US" dirty="0" err="1" smtClean="0"/>
              <a:t>Rasch</a:t>
            </a:r>
            <a:r>
              <a:rPr lang="en-US" dirty="0" smtClean="0"/>
              <a:t> IRT model. Predicts performance based on </a:t>
            </a:r>
            <a:r>
              <a:rPr lang="en-US" dirty="0" smtClean="0">
                <a:solidFill>
                  <a:srgbClr val="FF0000"/>
                </a:solidFill>
              </a:rPr>
              <a:t>the count of student’s prior failures and successes </a:t>
            </a:r>
            <a:r>
              <a:rPr lang="en-US" dirty="0" smtClean="0"/>
              <a:t>on the current skill.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052738" y="3332856"/>
                <a:ext cx="4572000" cy="181819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hangingPunct="0"/>
                <a:r>
                  <a:rPr lang="en-US" dirty="0"/>
                  <a:t>An overall difficulty parameter </a:t>
                </a:r>
                <a:r>
                  <a:rPr lang="el-GR" i="1" dirty="0" smtClean="0"/>
                  <a:t>ᵝ</a:t>
                </a:r>
                <a:r>
                  <a:rPr lang="en-US" dirty="0" smtClean="0"/>
                  <a:t> </a:t>
                </a:r>
                <a:r>
                  <a:rPr lang="en-US" dirty="0"/>
                  <a:t>is also fit for each skill </a:t>
                </a:r>
                <a:r>
                  <a:rPr lang="en-US" dirty="0" smtClean="0"/>
                  <a:t>or </a:t>
                </a:r>
                <a:r>
                  <a:rPr lang="en-US" dirty="0"/>
                  <a:t>each item </a:t>
                </a:r>
                <a:r>
                  <a:rPr lang="en-US" dirty="0" smtClean="0"/>
                  <a:t>In this study we </a:t>
                </a:r>
                <a:r>
                  <a:rPr lang="en-US" dirty="0"/>
                  <a:t>use the variant of PFA that fits </a:t>
                </a:r>
                <a:r>
                  <a:rPr lang="el-GR" i="1" dirty="0"/>
                  <a:t>ᵝ </a:t>
                </a:r>
                <a:r>
                  <a:rPr lang="en-US" dirty="0" smtClean="0"/>
                  <a:t>for </a:t>
                </a:r>
                <a:r>
                  <a:rPr lang="en-US" dirty="0"/>
                  <a:t>each skill. The PFA equation is:</a:t>
                </a:r>
              </a:p>
              <a:p>
                <a:pPr hangingPunct="0"/>
                <a:r>
                  <a:rPr lang="en-US" dirty="0"/>
                  <a:t> 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   </m:t>
                    </m:r>
                    <m:r>
                      <a:rPr lang="en-US" i="1">
                        <a:latin typeface="Cambria Math"/>
                      </a:rPr>
                      <m:t>𝑚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𝑖</m:t>
                        </m:r>
                        <m:r>
                          <a:rPr lang="en-US" i="1">
                            <a:latin typeface="Cambria Math"/>
                          </a:rPr>
                          <m:t>, </m:t>
                        </m:r>
                        <m:r>
                          <a:rPr lang="en-US" i="1">
                            <a:latin typeface="Cambria Math"/>
                          </a:rPr>
                          <m:t>𝑗</m:t>
                        </m:r>
                        <m:r>
                          <a:rPr lang="en-US" i="1">
                            <a:latin typeface="Cambria Math"/>
                          </a:rPr>
                          <m:t>∈</m:t>
                        </m:r>
                        <m:r>
                          <a:rPr lang="en-US" i="1">
                            <a:latin typeface="Cambria Math"/>
                          </a:rPr>
                          <m:t>𝐾𝐶𝑠</m:t>
                        </m:r>
                        <m:r>
                          <a:rPr lang="en-US" i="1">
                            <a:latin typeface="Cambria Math"/>
                          </a:rPr>
                          <m:t>, </m:t>
                        </m:r>
                        <m:r>
                          <a:rPr lang="en-US" i="1">
                            <a:latin typeface="Cambria Math"/>
                          </a:rPr>
                          <m:t>𝑠</m:t>
                        </m:r>
                        <m:r>
                          <a:rPr lang="en-US" i="1">
                            <a:latin typeface="Cambria Math"/>
                          </a:rPr>
                          <m:t>, </m:t>
                        </m:r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 </m:t>
                    </m:r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𝛾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𝑖𝑗</m:t>
                            </m:r>
                            <m:r>
                              <a:rPr lang="en-US" i="1">
                                <a:latin typeface="Cambria Math"/>
                              </a:rPr>
                              <m:t> 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r>
                              <a:rPr lang="en-US" i="1">
                                <a:latin typeface="Cambria Math"/>
                              </a:rPr>
                              <m:t>𝜌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𝑖𝑗</m:t>
                            </m:r>
                            <m:r>
                              <a:rPr lang="en-US" i="1">
                                <a:latin typeface="Cambria Math"/>
                              </a:rPr>
                              <m:t> </m:t>
                            </m:r>
                          </m:sub>
                        </m:sSub>
                      </m:e>
                    </m:nary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2738" y="3332856"/>
                <a:ext cx="4572000" cy="1818190"/>
              </a:xfrm>
              <a:prstGeom prst="rect">
                <a:avLst/>
              </a:prstGeom>
              <a:blipFill rotWithShape="1">
                <a:blip r:embed="rId2"/>
                <a:stretch>
                  <a:fillRect l="-1200" t="-1678" b="-338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3322563" y="5553635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(Pavlik et al., 2009)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 to Knowledge Tracing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37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Cognitive Tutor for Genetics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76 CMU undergraduate students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9 Skills (no multi-skill steps)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23,706 </a:t>
            </a:r>
            <a:r>
              <a:rPr lang="en-US" dirty="0">
                <a:solidFill>
                  <a:schemeClr val="tx1"/>
                </a:solidFill>
              </a:rPr>
              <a:t>problem solving attempts 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11,582 </a:t>
            </a:r>
            <a:r>
              <a:rPr lang="en-US" dirty="0">
                <a:solidFill>
                  <a:schemeClr val="tx1"/>
                </a:solidFill>
              </a:rPr>
              <a:t>problem steps in the </a:t>
            </a:r>
            <a:r>
              <a:rPr lang="en-US" dirty="0" smtClean="0">
                <a:solidFill>
                  <a:schemeClr val="tx1"/>
                </a:solidFill>
              </a:rPr>
              <a:t>tutor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152 average problem steps completed per student (SD=50)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Pre and post-tests were administered with this assignment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0"/>
            <a:ext cx="9144000" cy="1383956"/>
          </a:xfrm>
          <a:prstGeom prst="rect">
            <a:avLst/>
          </a:prstGeom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ea typeface="ＭＳ Ｐゴシック" pitchFamily="34" charset="-128"/>
              </a:rPr>
              <a:t>Dataset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45" y="993823"/>
            <a:ext cx="3043326" cy="606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3505200" y="140044"/>
            <a:ext cx="5638800" cy="1383956"/>
          </a:xfrm>
          <a:prstGeom prst="rect">
            <a:avLst/>
          </a:prstGeom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ea typeface="ＭＳ Ｐゴシック" pitchFamily="34" charset="-128"/>
              </a:rPr>
              <a:t>Methodology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Evaluation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 to Knowledge Tracing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64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20486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Predictions were made by the 9 models using a 5 fold cross-validation by student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140044"/>
            <a:ext cx="9144000" cy="1383956"/>
          </a:xfrm>
          <a:prstGeom prst="rect">
            <a:avLst/>
          </a:prstGeom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ea typeface="ＭＳ Ｐゴシック" pitchFamily="34" charset="-128"/>
              </a:rPr>
              <a:t>Methodology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model in-tutor prediction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740623"/>
              </p:ext>
            </p:extLst>
          </p:nvPr>
        </p:nvGraphicFramePr>
        <p:xfrm>
          <a:off x="1048985" y="2810165"/>
          <a:ext cx="6095998" cy="2392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78579"/>
                <a:gridCol w="883677"/>
                <a:gridCol w="1052001"/>
                <a:gridCol w="875793"/>
                <a:gridCol w="1002974"/>
                <a:gridCol w="100297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Skill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Resp</a:t>
                      </a:r>
                      <a:r>
                        <a:rPr lang="en-US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Skill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Resp</a:t>
                      </a:r>
                      <a:r>
                        <a:rPr lang="en-US" dirty="0" smtClean="0"/>
                        <a:t> 2</a:t>
                      </a:r>
                    </a:p>
                    <a:p>
                      <a:r>
                        <a:rPr lang="en-US" dirty="0" smtClean="0"/>
                        <a:t>   ….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Skill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Resp</a:t>
                      </a:r>
                      <a:r>
                        <a:rPr lang="en-US" dirty="0" smtClean="0"/>
                        <a:t>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Skill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Resp</a:t>
                      </a:r>
                      <a:r>
                        <a:rPr lang="en-US" dirty="0" smtClean="0"/>
                        <a:t> 1</a:t>
                      </a:r>
                    </a:p>
                    <a:p>
                      <a:r>
                        <a:rPr lang="en-US" dirty="0" smtClean="0"/>
                        <a:t>   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Skill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Resp</a:t>
                      </a:r>
                      <a:r>
                        <a:rPr lang="en-US" dirty="0" smtClean="0"/>
                        <a:t>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 rot="18929035">
            <a:off x="4423521" y="2155207"/>
            <a:ext cx="992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BKT-BF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8929035">
            <a:off x="5260654" y="2173188"/>
            <a:ext cx="1043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BKT-EM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875645" y="225098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…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6209916" y="2439013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Actual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57200" y="5350824"/>
            <a:ext cx="8229600" cy="620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ＭＳ Ｐゴシック" pitchFamily="-111" charset="-128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ＭＳ Ｐゴシック" pitchFamily="-111" charset="-128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ＭＳ Ｐゴシック" pitchFamily="-111" charset="-128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ＭＳ Ｐゴシック" pitchFamily="-11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</a:rPr>
              <a:t>Accuracy was calculated with A’ for each student. Those values were then averaged across students to report the model’s A’ (higher is better)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 to Knowledge Tracing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74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140044"/>
            <a:ext cx="9144000" cy="1383956"/>
          </a:xfrm>
          <a:prstGeom prst="rect">
            <a:avLst/>
          </a:prstGeom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ea typeface="ＭＳ Ｐゴシック" pitchFamily="34" charset="-128"/>
              </a:rPr>
              <a:t>Results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in-tutor model prediction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734750"/>
              </p:ext>
            </p:extLst>
          </p:nvPr>
        </p:nvGraphicFramePr>
        <p:xfrm>
          <a:off x="2267308" y="1782434"/>
          <a:ext cx="4609384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6818"/>
                <a:gridCol w="242256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A’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BKT-PPS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0.7029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BKT-BF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0.6969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BKT-EM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0.6957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BKT-</a:t>
                      </a:r>
                      <a:r>
                        <a:rPr lang="en-US" dirty="0" err="1" smtClean="0"/>
                        <a:t>LessData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0.6839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PFA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0.6629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Tabling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0.6476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BKT-</a:t>
                      </a:r>
                      <a:r>
                        <a:rPr lang="en-US" dirty="0" err="1" smtClean="0"/>
                        <a:t>CSlip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0.6149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CFAR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0.5705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BKT-CGS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0.4857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665099" y="1448794"/>
            <a:ext cx="381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A’ results averaged across students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 to Knowledge Tracing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42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140044"/>
            <a:ext cx="9144000" cy="1383956"/>
          </a:xfrm>
          <a:prstGeom prst="rect">
            <a:avLst/>
          </a:prstGeom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ea typeface="ＭＳ Ｐゴシック" pitchFamily="34" charset="-128"/>
              </a:rPr>
              <a:t>Results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in-tutor model prediction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715651"/>
              </p:ext>
            </p:extLst>
          </p:nvPr>
        </p:nvGraphicFramePr>
        <p:xfrm>
          <a:off x="2267308" y="1782434"/>
          <a:ext cx="4609384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6818"/>
                <a:gridCol w="242256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A’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BKT-PPS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0.7029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BKT-BF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0.6969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BKT-EM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0.6957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BKT-</a:t>
                      </a:r>
                      <a:r>
                        <a:rPr lang="en-US" dirty="0" err="1" smtClean="0"/>
                        <a:t>LessData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0.6839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PFA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0.6629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Tabling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0.6476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BKT-</a:t>
                      </a:r>
                      <a:r>
                        <a:rPr lang="en-US" dirty="0" err="1" smtClean="0"/>
                        <a:t>CSlip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0.6149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CFAR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0.5705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BKT-CGS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0.4857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665099" y="1448794"/>
            <a:ext cx="381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A’ results averaged across students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923803" y="2149434"/>
            <a:ext cx="2493818" cy="1567543"/>
          </a:xfrm>
          <a:prstGeom prst="ellipse">
            <a:avLst/>
          </a:prstGeom>
          <a:noFill/>
          <a:ln w="38100"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69199" y="1782434"/>
            <a:ext cx="18982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significant differences within these BKT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076202" y="3572494"/>
            <a:ext cx="1332015" cy="631371"/>
          </a:xfrm>
          <a:prstGeom prst="ellipse">
            <a:avLst/>
          </a:prstGeom>
          <a:noFill/>
          <a:ln w="38100"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9198" y="3122198"/>
            <a:ext cx="19981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Significant differences between these BKT and PFA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 to Knowledge Tracing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275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20486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5 ensemble methods were used, trained with the same 5 fold cross-validation folds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140044"/>
            <a:ext cx="9144000" cy="1383956"/>
          </a:xfrm>
          <a:prstGeom prst="rect">
            <a:avLst/>
          </a:prstGeom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ea typeface="ＭＳ Ｐゴシック" pitchFamily="34" charset="-128"/>
              </a:rPr>
              <a:t>Methodology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ensemble in-tutor prediction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57200" y="5350824"/>
            <a:ext cx="8229600" cy="620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ＭＳ Ｐゴシック" pitchFamily="-111" charset="-128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ＭＳ Ｐゴシック" pitchFamily="-111" charset="-128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ＭＳ Ｐゴシック" pitchFamily="-111" charset="-128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ＭＳ Ｐゴシック" pitchFamily="-11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</a:rPr>
              <a:t>Ensemble methods were trained using the 9 model predictions as the features and the actual response as the label.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601492"/>
              </p:ext>
            </p:extLst>
          </p:nvPr>
        </p:nvGraphicFramePr>
        <p:xfrm>
          <a:off x="1048985" y="2810165"/>
          <a:ext cx="6095998" cy="2392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78579"/>
                <a:gridCol w="883677"/>
                <a:gridCol w="1052001"/>
                <a:gridCol w="875793"/>
                <a:gridCol w="1002974"/>
                <a:gridCol w="100297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Skill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Resp</a:t>
                      </a:r>
                      <a:r>
                        <a:rPr lang="en-US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Skill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Resp</a:t>
                      </a:r>
                      <a:r>
                        <a:rPr lang="en-US" dirty="0" smtClean="0"/>
                        <a:t> 2</a:t>
                      </a:r>
                    </a:p>
                    <a:p>
                      <a:r>
                        <a:rPr lang="en-US" dirty="0" smtClean="0"/>
                        <a:t>   ….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Skill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Resp</a:t>
                      </a:r>
                      <a:r>
                        <a:rPr lang="en-US" dirty="0" smtClean="0"/>
                        <a:t>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Skill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Resp</a:t>
                      </a:r>
                      <a:r>
                        <a:rPr lang="en-US" dirty="0" smtClean="0"/>
                        <a:t> 1</a:t>
                      </a:r>
                    </a:p>
                    <a:p>
                      <a:r>
                        <a:rPr lang="en-US" dirty="0" smtClean="0"/>
                        <a:t>   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Skill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Resp</a:t>
                      </a:r>
                      <a:r>
                        <a:rPr lang="en-US" dirty="0" smtClean="0"/>
                        <a:t>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 rot="18929035">
            <a:off x="4423521" y="2155207"/>
            <a:ext cx="992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BKT-BF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18929035">
            <a:off x="5260654" y="2173188"/>
            <a:ext cx="1043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BKT-EM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875645" y="225098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…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6209916" y="2439013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Actual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132613" y="1995056"/>
            <a:ext cx="1855570" cy="3443844"/>
          </a:xfrm>
          <a:prstGeom prst="ellipse">
            <a:avLst/>
          </a:prstGeom>
          <a:noFill/>
          <a:ln w="38100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249718" y="1995056"/>
            <a:ext cx="927785" cy="3443844"/>
          </a:xfrm>
          <a:prstGeom prst="ellipse">
            <a:avLst/>
          </a:prstGeom>
          <a:noFill/>
          <a:ln w="38100"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553773" y="2036021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035783" y="2036021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label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 to Knowledge Tracing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12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 to Knowledge Tracing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43200" y="6607174"/>
            <a:ext cx="3657600" cy="250826"/>
          </a:xfrm>
          <a:solidFill>
            <a:srgbClr val="4135D7"/>
          </a:solidFill>
        </p:spPr>
        <p:txBody>
          <a:bodyPr/>
          <a:lstStyle/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8229599" cy="4699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Intuition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Based </a:t>
            </a:r>
            <a:r>
              <a:rPr lang="en-US" dirty="0" smtClean="0">
                <a:solidFill>
                  <a:schemeClr val="tx1"/>
                </a:solidFill>
              </a:rPr>
              <a:t>on the </a:t>
            </a:r>
            <a:r>
              <a:rPr lang="en-US" dirty="0" smtClean="0">
                <a:solidFill>
                  <a:schemeClr val="tx1"/>
                </a:solidFill>
              </a:rPr>
              <a:t>idea that </a:t>
            </a:r>
            <a:r>
              <a:rPr lang="en-US" dirty="0" smtClean="0">
                <a:solidFill>
                  <a:schemeClr val="tx1"/>
                </a:solidFill>
              </a:rPr>
              <a:t>practice on a skill leads to mastery of that </a:t>
            </a:r>
            <a:r>
              <a:rPr lang="en-US" dirty="0" smtClean="0">
                <a:solidFill>
                  <a:schemeClr val="tx1"/>
                </a:solidFill>
              </a:rPr>
              <a:t>skill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Has four parameters used to describe student performance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Relies on a </a:t>
            </a:r>
            <a:r>
              <a:rPr lang="en-US" dirty="0" smtClean="0">
                <a:solidFill>
                  <a:schemeClr val="tx1"/>
                </a:solidFill>
              </a:rPr>
              <a:t>KC model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Tracks student knowledge over time</a:t>
            </a:r>
          </a:p>
        </p:txBody>
      </p:sp>
    </p:spTree>
    <p:extLst>
      <p:ext uri="{BB962C8B-B14F-4D97-AF65-F5344CB8AC3E}">
        <p14:creationId xmlns:p14="http://schemas.microsoft.com/office/powerpoint/2010/main" val="298108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43643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Ensemble methods used: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Linear regression with no feature selection (predictions bounded between {0,1})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Linear regression with feature selection (stepwise regression)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Linear regression with only BKT-PPS &amp; BKT-EM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Linear regression with only BKT-PPS, BKT-EM &amp; BKT-</a:t>
            </a:r>
            <a:r>
              <a:rPr lang="en-US" sz="1600" dirty="0" err="1" smtClean="0">
                <a:solidFill>
                  <a:schemeClr val="tx1"/>
                </a:solidFill>
              </a:rPr>
              <a:t>CSlip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Logistic regression</a:t>
            </a:r>
          </a:p>
          <a:p>
            <a:pPr lvl="1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140044"/>
            <a:ext cx="9144000" cy="1383956"/>
          </a:xfrm>
          <a:prstGeom prst="rect">
            <a:avLst/>
          </a:prstGeom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ea typeface="ＭＳ Ｐゴシック" pitchFamily="34" charset="-128"/>
              </a:rPr>
              <a:t>Methodology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ensemble in-tutor prediction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 to Knowledge Tracing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98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140044"/>
            <a:ext cx="9144000" cy="1383956"/>
          </a:xfrm>
          <a:prstGeom prst="rect">
            <a:avLst/>
          </a:prstGeom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ea typeface="ＭＳ Ｐゴシック" pitchFamily="34" charset="-128"/>
              </a:rPr>
              <a:t>Results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in-tutor ensemble prediction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774208"/>
              </p:ext>
            </p:extLst>
          </p:nvPr>
        </p:nvGraphicFramePr>
        <p:xfrm>
          <a:off x="688769" y="1782434"/>
          <a:ext cx="776646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4540"/>
                <a:gridCol w="17219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A’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Ensemble: </a:t>
                      </a:r>
                      <a:r>
                        <a:rPr lang="en-US" dirty="0" err="1" smtClean="0"/>
                        <a:t>LinReg</a:t>
                      </a:r>
                      <a:r>
                        <a:rPr lang="en-US" dirty="0" smtClean="0"/>
                        <a:t> with BKT-PPS, BKT-EM</a:t>
                      </a:r>
                      <a:r>
                        <a:rPr lang="en-US" baseline="0" dirty="0" smtClean="0"/>
                        <a:t> &amp; BKT-</a:t>
                      </a:r>
                      <a:r>
                        <a:rPr lang="en-US" baseline="0" dirty="0" err="1" smtClean="0"/>
                        <a:t>CSlip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0.7028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Ensemble: </a:t>
                      </a:r>
                      <a:r>
                        <a:rPr lang="en-US" dirty="0" err="1" smtClean="0"/>
                        <a:t>LinReg</a:t>
                      </a:r>
                      <a:r>
                        <a:rPr lang="en-US" dirty="0" smtClean="0"/>
                        <a:t> with BKT-PPS</a:t>
                      </a:r>
                      <a:r>
                        <a:rPr lang="en-US" baseline="0" dirty="0" smtClean="0"/>
                        <a:t> &amp; BKT-EM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0.6973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Ensemble: </a:t>
                      </a:r>
                      <a:r>
                        <a:rPr lang="en-US" dirty="0" err="1" smtClean="0"/>
                        <a:t>LinReg</a:t>
                      </a:r>
                      <a:r>
                        <a:rPr lang="en-US" dirty="0" smtClean="0"/>
                        <a:t> without feature selection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0.6945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Ensemble: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LinReg</a:t>
                      </a:r>
                      <a:r>
                        <a:rPr lang="en-US" baseline="0" dirty="0" smtClean="0"/>
                        <a:t> with feature selection (stepwise)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0.6954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Ensemble:</a:t>
                      </a:r>
                      <a:r>
                        <a:rPr lang="en-US" baseline="0" dirty="0" smtClean="0"/>
                        <a:t> Logistic without feature selection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0.6854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665099" y="1448794"/>
            <a:ext cx="381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A’ results averaged across students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867125" y="5600185"/>
            <a:ext cx="915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Arial"/>
                <a:ea typeface="+mn-ea"/>
              </a:rPr>
              <a:t>Tabling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92662" y="4594554"/>
            <a:ext cx="4758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significant difference between ensembles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 to Knowledge Tracing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172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140044"/>
            <a:ext cx="9144000" cy="1383956"/>
          </a:xfrm>
          <a:prstGeom prst="rect">
            <a:avLst/>
          </a:prstGeom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ea typeface="ＭＳ Ｐゴシック" pitchFamily="34" charset="-128"/>
              </a:rPr>
              <a:t>Results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in-tutor ensemble &amp; model prediction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589464"/>
              </p:ext>
            </p:extLst>
          </p:nvPr>
        </p:nvGraphicFramePr>
        <p:xfrm>
          <a:off x="1543792" y="1664577"/>
          <a:ext cx="5985163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8178"/>
                <a:gridCol w="1326985"/>
              </a:tblGrid>
              <a:tr h="26324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Model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A’</a:t>
                      </a:r>
                      <a:endParaRPr lang="en-US" sz="1400" dirty="0"/>
                    </a:p>
                  </a:txBody>
                  <a:tcPr/>
                </a:tc>
              </a:tr>
              <a:tr h="26324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BKT-PPS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0.7029</a:t>
                      </a:r>
                      <a:endParaRPr lang="en-US" sz="1400" dirty="0"/>
                    </a:p>
                  </a:txBody>
                  <a:tcPr/>
                </a:tc>
              </a:tr>
              <a:tr h="263246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Ensemble</a:t>
                      </a:r>
                      <a:r>
                        <a:rPr lang="en-US" sz="1400" dirty="0" smtClean="0"/>
                        <a:t>: </a:t>
                      </a:r>
                      <a:r>
                        <a:rPr lang="en-US" sz="1400" dirty="0" err="1" smtClean="0"/>
                        <a:t>LinReg</a:t>
                      </a:r>
                      <a:r>
                        <a:rPr lang="en-US" sz="1400" dirty="0" smtClean="0"/>
                        <a:t> with BKT-PPS, BKT-EM</a:t>
                      </a:r>
                      <a:r>
                        <a:rPr lang="en-US" sz="1400" baseline="0" dirty="0" smtClean="0"/>
                        <a:t> &amp; BKT-</a:t>
                      </a:r>
                      <a:r>
                        <a:rPr lang="en-US" sz="1400" baseline="0" dirty="0" err="1" smtClean="0"/>
                        <a:t>CSlip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0.7028</a:t>
                      </a:r>
                      <a:endParaRPr lang="en-US" sz="1400" dirty="0"/>
                    </a:p>
                  </a:txBody>
                  <a:tcPr/>
                </a:tc>
              </a:tr>
              <a:tr h="263246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Ensemble</a:t>
                      </a:r>
                      <a:r>
                        <a:rPr lang="en-US" sz="1400" dirty="0" smtClean="0"/>
                        <a:t>: </a:t>
                      </a:r>
                      <a:r>
                        <a:rPr lang="en-US" sz="1400" dirty="0" err="1" smtClean="0"/>
                        <a:t>LinReg</a:t>
                      </a:r>
                      <a:r>
                        <a:rPr lang="en-US" sz="1400" dirty="0" smtClean="0"/>
                        <a:t> with BKT-PPS</a:t>
                      </a:r>
                      <a:r>
                        <a:rPr lang="en-US" sz="1400" baseline="0" dirty="0" smtClean="0"/>
                        <a:t> &amp; BKT-EM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0.6973</a:t>
                      </a:r>
                      <a:endParaRPr lang="en-US" sz="1400" dirty="0"/>
                    </a:p>
                  </a:txBody>
                  <a:tcPr/>
                </a:tc>
              </a:tr>
              <a:tr h="26324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BKT-BF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0.6969</a:t>
                      </a:r>
                      <a:endParaRPr lang="en-US" sz="1400" dirty="0"/>
                    </a:p>
                  </a:txBody>
                  <a:tcPr/>
                </a:tc>
              </a:tr>
              <a:tr h="26324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BKT-EM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0.6957</a:t>
                      </a:r>
                      <a:endParaRPr lang="en-US" sz="1400" dirty="0"/>
                    </a:p>
                  </a:txBody>
                  <a:tcPr/>
                </a:tc>
              </a:tr>
              <a:tr h="263246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Ensemble</a:t>
                      </a:r>
                      <a:r>
                        <a:rPr lang="en-US" sz="1400" dirty="0" smtClean="0"/>
                        <a:t>: </a:t>
                      </a:r>
                      <a:r>
                        <a:rPr lang="en-US" sz="1400" dirty="0" err="1" smtClean="0"/>
                        <a:t>LinReg</a:t>
                      </a:r>
                      <a:r>
                        <a:rPr lang="en-US" sz="1400" dirty="0" smtClean="0"/>
                        <a:t> without feature selection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0.6945</a:t>
                      </a:r>
                      <a:endParaRPr lang="en-US" sz="1400" dirty="0"/>
                    </a:p>
                  </a:txBody>
                  <a:tcPr/>
                </a:tc>
              </a:tr>
              <a:tr h="263246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Ensemble</a:t>
                      </a:r>
                      <a:r>
                        <a:rPr lang="en-US" sz="1400" dirty="0" smtClean="0"/>
                        <a:t>: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LinReg</a:t>
                      </a:r>
                      <a:r>
                        <a:rPr lang="en-US" sz="1400" baseline="0" dirty="0" smtClean="0"/>
                        <a:t> with feature selection (stepwise)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0.6954</a:t>
                      </a:r>
                      <a:endParaRPr lang="en-US" sz="1400" dirty="0"/>
                    </a:p>
                  </a:txBody>
                  <a:tcPr/>
                </a:tc>
              </a:tr>
              <a:tr h="263246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Ensemble</a:t>
                      </a:r>
                      <a:r>
                        <a:rPr lang="en-US" sz="1400" dirty="0" smtClean="0"/>
                        <a:t>:</a:t>
                      </a:r>
                      <a:r>
                        <a:rPr lang="en-US" sz="1400" baseline="0" dirty="0" smtClean="0"/>
                        <a:t> Logistic without feature selection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0.6854</a:t>
                      </a:r>
                      <a:endParaRPr lang="en-US" sz="1400" dirty="0"/>
                    </a:p>
                  </a:txBody>
                  <a:tcPr/>
                </a:tc>
              </a:tr>
              <a:tr h="26324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BKT-</a:t>
                      </a:r>
                      <a:r>
                        <a:rPr lang="en-US" sz="1400" dirty="0" err="1" smtClean="0"/>
                        <a:t>LessData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0.6839</a:t>
                      </a:r>
                      <a:endParaRPr lang="en-US" sz="1400" dirty="0"/>
                    </a:p>
                  </a:txBody>
                  <a:tcPr/>
                </a:tc>
              </a:tr>
              <a:tr h="26324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PFA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0.6629</a:t>
                      </a:r>
                      <a:endParaRPr lang="en-US" sz="1400" dirty="0"/>
                    </a:p>
                  </a:txBody>
                  <a:tcPr/>
                </a:tc>
              </a:tr>
              <a:tr h="26324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Tabling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0.6476</a:t>
                      </a:r>
                      <a:endParaRPr lang="en-US" sz="1400" dirty="0"/>
                    </a:p>
                  </a:txBody>
                  <a:tcPr/>
                </a:tc>
              </a:tr>
              <a:tr h="26324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BKT-</a:t>
                      </a:r>
                      <a:r>
                        <a:rPr lang="en-US" sz="1400" dirty="0" err="1" smtClean="0"/>
                        <a:t>CSlip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0.6149</a:t>
                      </a:r>
                      <a:endParaRPr lang="en-US" sz="1400" dirty="0"/>
                    </a:p>
                  </a:txBody>
                  <a:tcPr/>
                </a:tc>
              </a:tr>
              <a:tr h="26324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CFAR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0.5705</a:t>
                      </a:r>
                      <a:endParaRPr lang="en-US" sz="1400" dirty="0"/>
                    </a:p>
                  </a:txBody>
                  <a:tcPr/>
                </a:tc>
              </a:tr>
              <a:tr h="26324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BKT-CGS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0.4857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665099" y="1318169"/>
            <a:ext cx="381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A’ results averaged across students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 to Knowledge Tracing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8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140044"/>
            <a:ext cx="9144000" cy="1383956"/>
          </a:xfrm>
          <a:prstGeom prst="rect">
            <a:avLst/>
          </a:prstGeom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ea typeface="ＭＳ Ｐゴシック" pitchFamily="34" charset="-128"/>
              </a:rPr>
              <a:t>Results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in-tutor ensemble &amp; model prediction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313259"/>
              </p:ext>
            </p:extLst>
          </p:nvPr>
        </p:nvGraphicFramePr>
        <p:xfrm>
          <a:off x="1282535" y="1738239"/>
          <a:ext cx="6578930" cy="3990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0299"/>
                <a:gridCol w="1458631"/>
              </a:tblGrid>
              <a:tr h="26324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Model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A’</a:t>
                      </a:r>
                      <a:endParaRPr lang="en-US" sz="1400" dirty="0"/>
                    </a:p>
                  </a:txBody>
                  <a:tcPr/>
                </a:tc>
              </a:tr>
              <a:tr h="263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Ensemble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: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LinReg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with BKT-PPS,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BKT-EM &amp; BKT-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CSlip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0.7451</a:t>
                      </a:r>
                    </a:p>
                  </a:txBody>
                  <a:tcPr marL="9525" marR="9525" marT="9525" marB="0" anchor="b"/>
                </a:tc>
              </a:tr>
              <a:tr h="263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Ensemble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: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LinReg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without feature selection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0.7428</a:t>
                      </a:r>
                    </a:p>
                  </a:txBody>
                  <a:tcPr marL="9525" marR="9525" marT="9525" marB="0" anchor="b"/>
                </a:tc>
              </a:tr>
              <a:tr h="263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Ensemble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: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LinReg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with feature selection (stepwise)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0.7423</a:t>
                      </a:r>
                    </a:p>
                  </a:txBody>
                  <a:tcPr marL="9525" marR="9525" marT="9525" marB="0" anchor="b"/>
                </a:tc>
              </a:tr>
              <a:tr h="263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Ensemble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: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Logistic regression without feature selection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0.7359</a:t>
                      </a:r>
                    </a:p>
                  </a:txBody>
                  <a:tcPr marL="9525" marR="9525" marT="9525" marB="0" anchor="b"/>
                </a:tc>
              </a:tr>
              <a:tr h="263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Ensemble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: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LinReg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with BKT-PPS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&amp; BKT-EM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0.7348</a:t>
                      </a:r>
                    </a:p>
                  </a:txBody>
                  <a:tcPr marL="9525" marR="9525" marT="9525" marB="0" anchor="b"/>
                </a:tc>
              </a:tr>
              <a:tr h="263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BKT-EM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0.7348</a:t>
                      </a:r>
                    </a:p>
                  </a:txBody>
                  <a:tcPr marL="9525" marR="9525" marT="9525" marB="0" anchor="b"/>
                </a:tc>
              </a:tr>
              <a:tr h="263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BKT-BF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0.7330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3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BKT-PPS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0.7310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3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PFA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0.7277</a:t>
                      </a:r>
                    </a:p>
                  </a:txBody>
                  <a:tcPr marL="9525" marR="9525" marT="9525" marB="0" anchor="b"/>
                </a:tc>
              </a:tr>
              <a:tr h="263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BKT-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LessData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0.7220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3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CFAR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0.6723</a:t>
                      </a:r>
                    </a:p>
                  </a:txBody>
                  <a:tcPr marL="9525" marR="9525" marT="9525" marB="0" anchor="b"/>
                </a:tc>
              </a:tr>
              <a:tr h="263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Tabling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0.6712</a:t>
                      </a:r>
                    </a:p>
                  </a:txBody>
                  <a:tcPr marL="9525" marR="9525" marT="9525" marB="0" anchor="b"/>
                </a:tc>
              </a:tr>
              <a:tr h="263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Contextual Slip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0.6396</a:t>
                      </a:r>
                    </a:p>
                  </a:txBody>
                  <a:tcPr marL="9525" marR="9525" marT="9525" marB="0" anchor="b"/>
                </a:tc>
              </a:tr>
              <a:tr h="263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BKT-CGS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0.4917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665099" y="1318169"/>
            <a:ext cx="404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A’ results calculated across all actions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 to Knowledge Tracing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85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8229599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In the KDD Cup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Motivation </a:t>
            </a:r>
            <a:r>
              <a:rPr lang="en-US" dirty="0" smtClean="0">
                <a:solidFill>
                  <a:schemeClr val="tx1"/>
                </a:solidFill>
              </a:rPr>
              <a:t>for trying </a:t>
            </a:r>
            <a:r>
              <a:rPr lang="en-US" dirty="0" smtClean="0">
                <a:solidFill>
                  <a:schemeClr val="tx1"/>
                </a:solidFill>
              </a:rPr>
              <a:t>non </a:t>
            </a:r>
            <a:r>
              <a:rPr lang="en-US" dirty="0" smtClean="0"/>
              <a:t>KT </a:t>
            </a:r>
            <a:r>
              <a:rPr lang="en-US" dirty="0" smtClean="0">
                <a:solidFill>
                  <a:schemeClr val="tx1"/>
                </a:solidFill>
              </a:rPr>
              <a:t>approach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Bayesian method only uses KC, opportunity count and student as features. Much information is left unutilized. Another machine learning method is required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Strategy: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Engineer additional features from the dataset and use Random Forests to train a model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Random Forests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smtClean="0"/>
              <a:t>Random Forests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48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8229599" cy="452596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Strategy: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Create rich feature datasets that include features created from features not included in the test set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40" t="19040" r="22485" b="23510"/>
          <a:stretch/>
        </p:blipFill>
        <p:spPr bwMode="auto">
          <a:xfrm>
            <a:off x="2169123" y="2888826"/>
            <a:ext cx="5055766" cy="33795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Random Forests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85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8229599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Created by Leo Breiman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method trains T number of separate decision tree classifiers (50-800)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Each decision tree selects a random 1/P portion of the available features (1/3)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tree is grown until there are at least M observations in the leaf (1-100)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When classifying unseen data, each tree votes on the class. The popular vote wins or an average of the votes (for regression)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Random Forests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8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/>
              <a:t>Feature 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8229599" cy="4525963"/>
          </a:xfrm>
        </p:spPr>
        <p:txBody>
          <a:bodyPr/>
          <a:lstStyle/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Features extracted from training set:</a:t>
            </a:r>
          </a:p>
          <a:p>
            <a:r>
              <a:rPr lang="en-US" sz="2000" dirty="0">
                <a:solidFill>
                  <a:schemeClr val="tx1"/>
                </a:solidFill>
              </a:rPr>
              <a:t>Student progress features  (avg. importance: 1.67)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Number </a:t>
            </a:r>
            <a:r>
              <a:rPr lang="en-US" sz="1600" dirty="0">
                <a:solidFill>
                  <a:schemeClr val="tx1"/>
                </a:solidFill>
              </a:rPr>
              <a:t>of data points [today, since the start of unit]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Number </a:t>
            </a:r>
            <a:r>
              <a:rPr lang="en-US" sz="1600" dirty="0">
                <a:solidFill>
                  <a:schemeClr val="tx1"/>
                </a:solidFill>
              </a:rPr>
              <a:t>of correct responses out of the last [3, 5, 10]</a:t>
            </a:r>
          </a:p>
          <a:p>
            <a:pPr lvl="1"/>
            <a:r>
              <a:rPr lang="en-US" sz="1600" dirty="0" err="1" smtClean="0">
                <a:solidFill>
                  <a:schemeClr val="tx1"/>
                </a:solidFill>
              </a:rPr>
              <a:t>Zscore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sum for step duration, hint requests, </a:t>
            </a:r>
            <a:r>
              <a:rPr lang="en-US" sz="1600" dirty="0" err="1">
                <a:solidFill>
                  <a:schemeClr val="tx1"/>
                </a:solidFill>
              </a:rPr>
              <a:t>incorrects</a:t>
            </a:r>
            <a:endParaRPr lang="en-US" sz="1600" dirty="0">
              <a:solidFill>
                <a:schemeClr val="tx1"/>
              </a:solidFill>
            </a:endParaRP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Skill </a:t>
            </a:r>
            <a:r>
              <a:rPr lang="en-US" sz="1600" dirty="0">
                <a:solidFill>
                  <a:schemeClr val="tx1"/>
                </a:solidFill>
              </a:rPr>
              <a:t>specific version of all these features</a:t>
            </a:r>
          </a:p>
          <a:p>
            <a:r>
              <a:rPr lang="en-US" sz="2000" dirty="0">
                <a:solidFill>
                  <a:schemeClr val="tx1"/>
                </a:solidFill>
              </a:rPr>
              <a:t>Percent correct features  (avg. importance: 1.60)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% </a:t>
            </a:r>
            <a:r>
              <a:rPr lang="en-US" sz="1600" dirty="0">
                <a:solidFill>
                  <a:schemeClr val="tx1"/>
                </a:solidFill>
              </a:rPr>
              <a:t>correct of unit, section, problem and step and total for each skill and also for each student (10 features)</a:t>
            </a:r>
          </a:p>
          <a:p>
            <a:r>
              <a:rPr lang="en-US" sz="2000" dirty="0">
                <a:solidFill>
                  <a:schemeClr val="tx1"/>
                </a:solidFill>
              </a:rPr>
              <a:t>Student Modeling Approach  features (avg. importance: 1.32)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>
                <a:solidFill>
                  <a:schemeClr val="tx1"/>
                </a:solidFill>
              </a:rPr>
              <a:t>predicted probability of correct for the test row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>
                <a:solidFill>
                  <a:schemeClr val="tx1"/>
                </a:solidFill>
              </a:rPr>
              <a:t>number of data points used in training the parameters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>
                <a:solidFill>
                  <a:schemeClr val="tx1"/>
                </a:solidFill>
              </a:rPr>
              <a:t>final EM log likelihood fit of the parameters / data points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Random Forests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29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0466" y="203570"/>
            <a:ext cx="6646333" cy="74982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977" y="3974867"/>
            <a:ext cx="8257822" cy="2265111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Features of the user were more important in Bridge to Algebra than Algebra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Student progress features / gaming the system (Baker et al., UMUAI 2008) were important in both datasets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37" t="51539" r="19444" b="24230"/>
          <a:stretch/>
        </p:blipFill>
        <p:spPr bwMode="auto">
          <a:xfrm>
            <a:off x="428978" y="1536469"/>
            <a:ext cx="7827263" cy="2260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Random Forests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13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1591733" y="1851379"/>
          <a:ext cx="5740400" cy="147828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889000"/>
                <a:gridCol w="2082800"/>
                <a:gridCol w="1244600"/>
                <a:gridCol w="1524000"/>
              </a:tblGrid>
              <a:tr h="3454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Feature 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RMSE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Coverage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features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0.2762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 correct+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0.2824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features (fill)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0.2847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97%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1591733" y="3973689"/>
          <a:ext cx="5740400" cy="147828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889000"/>
                <a:gridCol w="2082800"/>
                <a:gridCol w="1244600"/>
                <a:gridCol w="1524000"/>
              </a:tblGrid>
              <a:tr h="3454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Feature 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RMSE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Coverage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features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0.2712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features (fill)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0.2791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 correct+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0.2800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98%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763653" y="1436891"/>
            <a:ext cx="1140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Algebra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193557" y="3564866"/>
            <a:ext cx="2326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Bridge to Algebra</a:t>
            </a:r>
            <a:endParaRPr lang="en-US" sz="2000" b="1" dirty="0"/>
          </a:p>
        </p:txBody>
      </p:sp>
      <p:sp>
        <p:nvSpPr>
          <p:cNvPr id="10" name="Rectangle 9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Random Forests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33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58181"/>
            <a:ext cx="7787244" cy="5635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Given a student’s response sequence 1 to n, predict n+1 </a:t>
            </a:r>
            <a:endParaRPr lang="en-US" i="1" dirty="0"/>
          </a:p>
        </p:txBody>
      </p:sp>
      <p:sp>
        <p:nvSpPr>
          <p:cNvPr id="4" name="AutoShape 10"/>
          <p:cNvSpPr>
            <a:spLocks noChangeArrowheads="1"/>
          </p:cNvSpPr>
          <p:nvPr/>
        </p:nvSpPr>
        <p:spPr bwMode="auto">
          <a:xfrm>
            <a:off x="304800" y="3963810"/>
            <a:ext cx="990600" cy="953911"/>
          </a:xfrm>
          <a:prstGeom prst="flowChartConnector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10"/>
          <p:cNvSpPr>
            <a:spLocks noChangeArrowheads="1"/>
          </p:cNvSpPr>
          <p:nvPr/>
        </p:nvSpPr>
        <p:spPr bwMode="auto">
          <a:xfrm>
            <a:off x="1523999" y="3963810"/>
            <a:ext cx="990600" cy="953911"/>
          </a:xfrm>
          <a:prstGeom prst="flowChartConnector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2743199" y="3963810"/>
            <a:ext cx="990600" cy="953911"/>
          </a:xfrm>
          <a:prstGeom prst="flowChartConnector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3962399" y="3963810"/>
            <a:ext cx="990600" cy="953911"/>
          </a:xfrm>
          <a:prstGeom prst="flowChartConnector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7613587" y="3963810"/>
            <a:ext cx="990600" cy="953911"/>
          </a:xfrm>
          <a:prstGeom prst="flowChartConnector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6400800" y="3962400"/>
            <a:ext cx="990600" cy="953911"/>
          </a:xfrm>
          <a:prstGeom prst="flowChartConnector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5181599" y="3963810"/>
            <a:ext cx="990600" cy="953911"/>
          </a:xfrm>
          <a:prstGeom prst="flowChartConnector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9257" y="505177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849220" y="5028694"/>
            <a:ext cx="340158" cy="507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276331" y="5028694"/>
            <a:ext cx="340158" cy="507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506820" y="502869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068420" y="502869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726021" y="502869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945220" y="4992511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0210" y="1394618"/>
            <a:ext cx="3678021" cy="5635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dirty="0" smtClean="0"/>
              <a:t>For some Skill K:</a:t>
            </a:r>
            <a:endParaRPr lang="en-US" i="1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1828798" y="5754511"/>
            <a:ext cx="5715001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dirty="0" smtClean="0"/>
              <a:t>Chronological response sequence for student </a:t>
            </a:r>
            <a:r>
              <a:rPr lang="en-US" i="1" dirty="0" smtClean="0"/>
              <a:t>Y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dirty="0"/>
              <a:t>[</a:t>
            </a:r>
            <a:r>
              <a:rPr lang="en-US" dirty="0" smtClean="0"/>
              <a:t> 0 = Incorrect response       1 = Correct response]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33400" y="3276600"/>
            <a:ext cx="7954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1                             ….                                    n           n+1</a:t>
            </a:r>
            <a:endParaRPr lang="en-US" sz="2400" dirty="0"/>
          </a:p>
        </p:txBody>
      </p:sp>
      <p:sp>
        <p:nvSpPr>
          <p:cNvPr id="21" name="Rectangle 20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 to Knowledge Tracing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56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1591733" y="1851379"/>
          <a:ext cx="5740400" cy="147828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889000"/>
                <a:gridCol w="2082800"/>
                <a:gridCol w="1244600"/>
                <a:gridCol w="1524000"/>
              </a:tblGrid>
              <a:tr h="3454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Feature 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RMSE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Coverage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features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0.2762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 correct+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0.2824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features (fill)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0.2847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97%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1591733" y="3973689"/>
          <a:ext cx="5740400" cy="147828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889000"/>
                <a:gridCol w="2082800"/>
                <a:gridCol w="1244600"/>
                <a:gridCol w="1524000"/>
              </a:tblGrid>
              <a:tr h="3454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Feature 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RMSE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Coverage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features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0.2712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features (fill)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0.2791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 correct+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0.2800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98%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763653" y="1436891"/>
            <a:ext cx="1140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Algebra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193557" y="3564866"/>
            <a:ext cx="2326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Bridge to Algebra</a:t>
            </a:r>
            <a:endParaRPr lang="en-US" sz="2000" b="1" dirty="0"/>
          </a:p>
        </p:txBody>
      </p:sp>
      <p:sp>
        <p:nvSpPr>
          <p:cNvPr id="10" name="Oval 9"/>
          <p:cNvSpPr/>
          <p:nvPr/>
        </p:nvSpPr>
        <p:spPr>
          <a:xfrm>
            <a:off x="4903709" y="4289778"/>
            <a:ext cx="966513" cy="451556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18638" y="5605368"/>
            <a:ext cx="73968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Best Bridge to Algebra RMSE on the </a:t>
            </a:r>
            <a:r>
              <a:rPr lang="en-US" sz="2000" dirty="0" err="1" smtClean="0"/>
              <a:t>Leaderboard</a:t>
            </a:r>
            <a:r>
              <a:rPr lang="en-US" sz="2000" dirty="0" smtClean="0"/>
              <a:t> was 0.2777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Random Forest RMSE of 0.2712 here is exceptional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Random Forests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52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1591733" y="1851379"/>
          <a:ext cx="5740400" cy="147828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889000"/>
                <a:gridCol w="2082800"/>
                <a:gridCol w="1244600"/>
                <a:gridCol w="1524000"/>
              </a:tblGrid>
              <a:tr h="3454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Feature 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RMSE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Coverage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features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0.2762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 correct+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0.2824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features (fill)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0.2847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97%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1591733" y="3973689"/>
          <a:ext cx="5740400" cy="147828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889000"/>
                <a:gridCol w="2082800"/>
                <a:gridCol w="1244600"/>
                <a:gridCol w="1524000"/>
              </a:tblGrid>
              <a:tr h="3454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Feature 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RMSE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Coverage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features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0.2712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features (fill)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0.2791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 correct+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0.2800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98%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763653" y="1436891"/>
            <a:ext cx="1140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Algebra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193557" y="3564866"/>
            <a:ext cx="2326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Bridge to Algebra</a:t>
            </a:r>
            <a:endParaRPr lang="en-US" sz="2000" b="1" dirty="0"/>
          </a:p>
        </p:txBody>
      </p:sp>
      <p:sp>
        <p:nvSpPr>
          <p:cNvPr id="10" name="Oval 9"/>
          <p:cNvSpPr/>
          <p:nvPr/>
        </p:nvSpPr>
        <p:spPr>
          <a:xfrm>
            <a:off x="6472880" y="4289778"/>
            <a:ext cx="966513" cy="451556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18638" y="5605368"/>
            <a:ext cx="83054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Skill data for a student was not always available for each test row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Because of this many skill related feature sets only had 92% coverage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Random Forests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8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Conclusion from KDD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646237"/>
            <a:ext cx="8229599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Combining user features with skill features was very powerful in both modeling and classification approaches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Model tracing based predictions performed formidably against pure machine learning techniques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Random Forests also performed very well on this educational data set compared to other approaches such as Neural Networks and SVMs. This method could significantly boost accuracy </a:t>
            </a:r>
            <a:r>
              <a:rPr lang="en-US" dirty="0" smtClean="0">
                <a:solidFill>
                  <a:schemeClr val="tx1"/>
                </a:solidFill>
              </a:rPr>
              <a:t>in other </a:t>
            </a:r>
            <a:r>
              <a:rPr lang="en-US" dirty="0" smtClean="0">
                <a:solidFill>
                  <a:schemeClr val="tx1"/>
                </a:solidFill>
              </a:rPr>
              <a:t>EDM datasets.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 to Knowledge Tracing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08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/>
              <a:t>Hardware/Software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8229599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Software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MATLAB used for all analysis</a:t>
            </a:r>
          </a:p>
          <a:p>
            <a:pPr lvl="2"/>
            <a:r>
              <a:rPr lang="en-US" dirty="0" err="1" smtClean="0">
                <a:solidFill>
                  <a:schemeClr val="tx1"/>
                </a:solidFill>
              </a:rPr>
              <a:t>Bayes</a:t>
            </a:r>
            <a:r>
              <a:rPr lang="en-US" dirty="0" smtClean="0">
                <a:solidFill>
                  <a:schemeClr val="tx1"/>
                </a:solidFill>
              </a:rPr>
              <a:t> Net Toolbox for Bayesian Networks Models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Statistics Toolbox for Random Forests classifier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Perl used for pre-processing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Hardware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Two rocks clusters used for skill model training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178 CPUs in total. Training of KT models took ~48 hours when utilizing all CPUs.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Two 32gig RAM systems for Random Forests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RF models took ~16 hours to train with 800 trees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Random Forests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03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/>
              <a:t>Choose the next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8229599" cy="4525963"/>
          </a:xfrm>
        </p:spPr>
        <p:txBody>
          <a:bodyPr>
            <a:normAutofit/>
          </a:bodyPr>
          <a:lstStyle/>
          <a:p>
            <a:r>
              <a:rPr lang="en-US" dirty="0"/>
              <a:t>KT: 1-35</a:t>
            </a:r>
          </a:p>
          <a:p>
            <a:r>
              <a:rPr lang="en-US" dirty="0"/>
              <a:t>Prediction: 36-67</a:t>
            </a:r>
          </a:p>
          <a:p>
            <a:r>
              <a:rPr lang="en-US" dirty="0"/>
              <a:t>Evaluation: 47-77</a:t>
            </a:r>
          </a:p>
          <a:p>
            <a:r>
              <a:rPr lang="en-US" dirty="0"/>
              <a:t>sig tests: 69-77</a:t>
            </a:r>
          </a:p>
          <a:p>
            <a:r>
              <a:rPr lang="en-US" dirty="0"/>
              <a:t>Regression/sig tests: 80-112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Time left?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93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004" y="6400800"/>
            <a:ext cx="1407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UMAP 2011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90F9DA-A1CD-4DDD-B11C-7B970E9F554D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 to Knowledge Tracing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402364" y="2286000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Individualize Everything?</a:t>
            </a:r>
            <a:endParaRPr lang="en-US" sz="32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77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Fully Individualized Model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SImodel.emf"/>
          <p:cNvPicPr>
            <a:picLocks noChangeAspect="1"/>
          </p:cNvPicPr>
          <p:nvPr/>
        </p:nvPicPr>
        <p:blipFill>
          <a:blip r:embed="rId2" cstate="print"/>
          <a:srcRect l="17220" t="50749" r="24827" b="1960"/>
          <a:stretch>
            <a:fillRect/>
          </a:stretch>
        </p:blipFill>
        <p:spPr>
          <a:xfrm>
            <a:off x="507997" y="1257257"/>
            <a:ext cx="8286044" cy="506081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 to Knowledge Tracing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95599" y="6249272"/>
            <a:ext cx="29417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(Pardos &amp; Heffernan, JMLR 2011)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6936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Fully Individualized Model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SImodel.emf"/>
          <p:cNvPicPr>
            <a:picLocks noChangeAspect="1"/>
          </p:cNvPicPr>
          <p:nvPr/>
        </p:nvPicPr>
        <p:blipFill>
          <a:blip r:embed="rId2" cstate="print"/>
          <a:srcRect l="17220" t="50749" r="24827" b="1960"/>
          <a:stretch>
            <a:fillRect/>
          </a:stretch>
        </p:blipFill>
        <p:spPr>
          <a:xfrm>
            <a:off x="507997" y="1257257"/>
            <a:ext cx="8286044" cy="50608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53067" y="2908489"/>
            <a:ext cx="251863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S identifies the student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454400" y="3277821"/>
            <a:ext cx="317305" cy="509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 to Knowledge Tracing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95599" y="6249272"/>
            <a:ext cx="29417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(Pardos &amp; Heffernan, JMLR 2011)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4932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Fully Individualized Model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SImodel.emf"/>
          <p:cNvPicPr>
            <a:picLocks noChangeAspect="1"/>
          </p:cNvPicPr>
          <p:nvPr/>
        </p:nvPicPr>
        <p:blipFill>
          <a:blip r:embed="rId2" cstate="print"/>
          <a:srcRect l="17220" t="50749" r="24827" b="1960"/>
          <a:stretch>
            <a:fillRect/>
          </a:stretch>
        </p:blipFill>
        <p:spPr>
          <a:xfrm>
            <a:off x="507997" y="1257257"/>
            <a:ext cx="8286044" cy="50608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41892" y="1607781"/>
            <a:ext cx="2201333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i="1" dirty="0" smtClean="0"/>
              <a:t>T</a:t>
            </a:r>
            <a:r>
              <a:rPr lang="en-US" dirty="0" smtClean="0"/>
              <a:t> contains the CPT lookup table of individual student learn rates</a:t>
            </a:r>
            <a:endParaRPr lang="en-US" i="1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858933" y="2408576"/>
            <a:ext cx="1299439" cy="509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 to Knowledge Tracing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95599" y="6249272"/>
            <a:ext cx="29417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(Pardos &amp; Heffernan, JMLR 2011)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5396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Fully Individualized Model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SImodel.emf"/>
          <p:cNvPicPr>
            <a:picLocks noChangeAspect="1"/>
          </p:cNvPicPr>
          <p:nvPr/>
        </p:nvPicPr>
        <p:blipFill>
          <a:blip r:embed="rId2" cstate="print"/>
          <a:srcRect l="17220" t="50749" r="24827" b="1960"/>
          <a:stretch>
            <a:fillRect/>
          </a:stretch>
        </p:blipFill>
        <p:spPr>
          <a:xfrm>
            <a:off x="507997" y="1257257"/>
            <a:ext cx="8286044" cy="50608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91644" y="2192233"/>
            <a:ext cx="307057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P(T)</a:t>
            </a:r>
            <a:r>
              <a:rPr lang="en-US" dirty="0" smtClean="0"/>
              <a:t> is trained for each skill which gives a learn rate for:</a:t>
            </a:r>
          </a:p>
          <a:p>
            <a:r>
              <a:rPr lang="en-US" dirty="0" smtClean="0"/>
              <a:t>P(T|</a:t>
            </a:r>
            <a:r>
              <a:rPr lang="en-US" i="1" dirty="0" smtClean="0"/>
              <a:t>T</a:t>
            </a:r>
            <a:r>
              <a:rPr lang="en-US" dirty="0" smtClean="0"/>
              <a:t>=1) [high learner] and   P(T|</a:t>
            </a:r>
            <a:r>
              <a:rPr lang="en-US" i="1" dirty="0" smtClean="0"/>
              <a:t>T</a:t>
            </a:r>
            <a:r>
              <a:rPr lang="en-US" dirty="0" smtClean="0"/>
              <a:t>=0) [low learner]</a:t>
            </a:r>
            <a:endParaRPr lang="en-US" b="1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362222" y="2918421"/>
            <a:ext cx="1146430" cy="509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 to Knowledge Tracing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95599" y="6249272"/>
            <a:ext cx="29417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(Pardos &amp; Heffernan, JMLR 2011)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0764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0"/>
          <p:cNvSpPr>
            <a:spLocks noChangeArrowheads="1"/>
          </p:cNvSpPr>
          <p:nvPr/>
        </p:nvSpPr>
        <p:spPr bwMode="auto">
          <a:xfrm>
            <a:off x="304800" y="3963810"/>
            <a:ext cx="990600" cy="953911"/>
          </a:xfrm>
          <a:prstGeom prst="flowChartConnector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10"/>
          <p:cNvSpPr>
            <a:spLocks noChangeArrowheads="1"/>
          </p:cNvSpPr>
          <p:nvPr/>
        </p:nvSpPr>
        <p:spPr bwMode="auto">
          <a:xfrm>
            <a:off x="1523999" y="3963810"/>
            <a:ext cx="990600" cy="953911"/>
          </a:xfrm>
          <a:prstGeom prst="flowChartConnector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2743199" y="3963810"/>
            <a:ext cx="990600" cy="953911"/>
          </a:xfrm>
          <a:prstGeom prst="flowChartConnector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3962399" y="3963810"/>
            <a:ext cx="990600" cy="953911"/>
          </a:xfrm>
          <a:prstGeom prst="flowChartConnector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7613587" y="3963810"/>
            <a:ext cx="990600" cy="953911"/>
          </a:xfrm>
          <a:prstGeom prst="flowChartConnector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6400800" y="3962400"/>
            <a:ext cx="990600" cy="953911"/>
          </a:xfrm>
          <a:prstGeom prst="flowChartConnector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5181599" y="3963810"/>
            <a:ext cx="990600" cy="953911"/>
          </a:xfrm>
          <a:prstGeom prst="flowChartConnector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9257" y="505177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849220" y="5028694"/>
            <a:ext cx="340158" cy="507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276331" y="5028694"/>
            <a:ext cx="340158" cy="507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506820" y="502869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068420" y="502869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726021" y="502869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945220" y="4992511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1</a:t>
            </a:r>
            <a:endParaRPr lang="en-US" sz="3200" b="1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0210" y="1394618"/>
            <a:ext cx="9133790" cy="89138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b="1" dirty="0" smtClean="0"/>
              <a:t>Track knowledge over time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b="1" i="1" dirty="0" smtClean="0"/>
              <a:t>(model of </a:t>
            </a:r>
            <a:r>
              <a:rPr lang="en-US" b="1" i="1" u="sng" dirty="0" smtClean="0"/>
              <a:t>learning</a:t>
            </a:r>
            <a:r>
              <a:rPr lang="en-US" b="1" i="1" dirty="0" smtClean="0"/>
              <a:t>)</a:t>
            </a:r>
            <a:endParaRPr lang="en-US" i="1" dirty="0"/>
          </a:p>
        </p:txBody>
      </p:sp>
      <p:sp>
        <p:nvSpPr>
          <p:cNvPr id="20" name="AutoShape 10"/>
          <p:cNvSpPr>
            <a:spLocks noChangeArrowheads="1"/>
          </p:cNvSpPr>
          <p:nvPr/>
        </p:nvSpPr>
        <p:spPr bwMode="auto">
          <a:xfrm>
            <a:off x="304800" y="2627489"/>
            <a:ext cx="990600" cy="953911"/>
          </a:xfrm>
          <a:prstGeom prst="flowChartConnector">
            <a:avLst/>
          </a:prstGeom>
          <a:ln w="381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AutoShape 10"/>
          <p:cNvSpPr>
            <a:spLocks noChangeArrowheads="1"/>
          </p:cNvSpPr>
          <p:nvPr/>
        </p:nvSpPr>
        <p:spPr bwMode="auto">
          <a:xfrm>
            <a:off x="1523999" y="2627489"/>
            <a:ext cx="990600" cy="953911"/>
          </a:xfrm>
          <a:prstGeom prst="flowChartConnector">
            <a:avLst/>
          </a:prstGeom>
          <a:ln w="381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AutoShape 10"/>
          <p:cNvSpPr>
            <a:spLocks noChangeArrowheads="1"/>
          </p:cNvSpPr>
          <p:nvPr/>
        </p:nvSpPr>
        <p:spPr bwMode="auto">
          <a:xfrm>
            <a:off x="2743199" y="2627489"/>
            <a:ext cx="990600" cy="953911"/>
          </a:xfrm>
          <a:prstGeom prst="flowChartConnector">
            <a:avLst/>
          </a:prstGeom>
          <a:ln w="381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AutoShape 10"/>
          <p:cNvSpPr>
            <a:spLocks noChangeArrowheads="1"/>
          </p:cNvSpPr>
          <p:nvPr/>
        </p:nvSpPr>
        <p:spPr bwMode="auto">
          <a:xfrm>
            <a:off x="3962399" y="2627489"/>
            <a:ext cx="990600" cy="953911"/>
          </a:xfrm>
          <a:prstGeom prst="flowChartConnector">
            <a:avLst/>
          </a:prstGeom>
          <a:ln w="381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AutoShape 10"/>
          <p:cNvSpPr>
            <a:spLocks noChangeArrowheads="1"/>
          </p:cNvSpPr>
          <p:nvPr/>
        </p:nvSpPr>
        <p:spPr bwMode="auto">
          <a:xfrm>
            <a:off x="7613587" y="2627489"/>
            <a:ext cx="990600" cy="953911"/>
          </a:xfrm>
          <a:prstGeom prst="flowChartConnector">
            <a:avLst/>
          </a:prstGeom>
          <a:ln w="381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AutoShape 10"/>
          <p:cNvSpPr>
            <a:spLocks noChangeArrowheads="1"/>
          </p:cNvSpPr>
          <p:nvPr/>
        </p:nvSpPr>
        <p:spPr bwMode="auto">
          <a:xfrm>
            <a:off x="6400800" y="2626079"/>
            <a:ext cx="990600" cy="953911"/>
          </a:xfrm>
          <a:prstGeom prst="flowChartConnector">
            <a:avLst/>
          </a:prstGeom>
          <a:ln w="381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AutoShape 10"/>
          <p:cNvSpPr>
            <a:spLocks noChangeArrowheads="1"/>
          </p:cNvSpPr>
          <p:nvPr/>
        </p:nvSpPr>
        <p:spPr bwMode="auto">
          <a:xfrm>
            <a:off x="5181599" y="2627489"/>
            <a:ext cx="990600" cy="953911"/>
          </a:xfrm>
          <a:prstGeom prst="flowChartConnector">
            <a:avLst/>
          </a:prstGeom>
          <a:ln w="381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3" name="Straight Arrow Connector 52"/>
          <p:cNvCxnSpPr>
            <a:stCxn id="20" idx="4"/>
            <a:endCxn id="4" idx="0"/>
          </p:cNvCxnSpPr>
          <p:nvPr/>
        </p:nvCxnSpPr>
        <p:spPr>
          <a:xfrm>
            <a:off x="800100" y="3581400"/>
            <a:ext cx="0" cy="38241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2019299" y="3581400"/>
            <a:ext cx="0" cy="38241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3238499" y="3579990"/>
            <a:ext cx="0" cy="38241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4457699" y="3579990"/>
            <a:ext cx="0" cy="38241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5676899" y="3581400"/>
            <a:ext cx="0" cy="38241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6896100" y="3581400"/>
            <a:ext cx="0" cy="38241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8093974" y="3581400"/>
            <a:ext cx="0" cy="38241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20" idx="6"/>
            <a:endCxn id="21" idx="2"/>
          </p:cNvCxnSpPr>
          <p:nvPr/>
        </p:nvCxnSpPr>
        <p:spPr>
          <a:xfrm>
            <a:off x="1295400" y="3104445"/>
            <a:ext cx="22859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2540839" y="3103034"/>
            <a:ext cx="22859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3733800" y="3104445"/>
            <a:ext cx="22859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952999" y="3103034"/>
            <a:ext cx="22859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6172201" y="3104445"/>
            <a:ext cx="22859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7391400" y="3103034"/>
            <a:ext cx="22859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 to Knowledge Tracing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2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3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9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05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SSI model results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8725294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6756" y="1564783"/>
            <a:ext cx="8737600" cy="4524315"/>
          </a:xfrm>
          <a:prstGeom prst="rect">
            <a:avLst/>
          </a:prstGeom>
          <a:solidFill>
            <a:schemeClr val="bg1">
              <a:alpha val="92000"/>
            </a:schemeClr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095019" y="2957688"/>
          <a:ext cx="6781800" cy="110744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1981200"/>
                <a:gridCol w="1409700"/>
                <a:gridCol w="1695450"/>
                <a:gridCol w="1695450"/>
              </a:tblGrid>
              <a:tr h="325684">
                <a:tc>
                  <a:txBody>
                    <a:bodyPr/>
                    <a:lstStyle/>
                    <a:p>
                      <a:r>
                        <a:rPr lang="en-US" dirty="0" smtClean="0"/>
                        <a:t>Dataset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RMSE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Prev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RMSE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Improvement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Algebra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0.2813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/>
                        <a:t>0.2835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0.0022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Bridge to Algebra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0.2824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/>
                        <a:t>0.2860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0.0036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49864" y="4210756"/>
            <a:ext cx="68862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Average of Improvement is the difference between the 1</a:t>
            </a:r>
            <a:r>
              <a:rPr lang="en-US" b="1" baseline="30000" dirty="0" smtClean="0"/>
              <a:t>st</a:t>
            </a:r>
            <a:r>
              <a:rPr lang="en-US" b="1" dirty="0" smtClean="0"/>
              <a:t> and 3</a:t>
            </a:r>
            <a:r>
              <a:rPr lang="en-US" b="1" baseline="30000" dirty="0" smtClean="0"/>
              <a:t>rd</a:t>
            </a:r>
            <a:r>
              <a:rPr lang="en-US" b="1" dirty="0" smtClean="0"/>
              <a:t> place. It is also the difference between 3</a:t>
            </a:r>
            <a:r>
              <a:rPr lang="en-US" b="1" baseline="30000" dirty="0" smtClean="0"/>
              <a:t>rd</a:t>
            </a:r>
            <a:r>
              <a:rPr lang="en-US" b="1" dirty="0" smtClean="0"/>
              <a:t> and 4</a:t>
            </a:r>
            <a:r>
              <a:rPr lang="en-US" b="1" baseline="30000" dirty="0" smtClean="0"/>
              <a:t>th</a:t>
            </a:r>
            <a:r>
              <a:rPr lang="en-US" b="1" dirty="0" smtClean="0"/>
              <a:t> place.</a:t>
            </a:r>
          </a:p>
          <a:p>
            <a:endParaRPr lang="en-US" b="1" dirty="0"/>
          </a:p>
          <a:p>
            <a:r>
              <a:rPr lang="en-US" b="1" dirty="0" smtClean="0"/>
              <a:t>The difference between PPS and SSI are significant in each dataset at the P &lt; 0.01 level (t-test of squared errors)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 to Knowledge Tracing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95599" y="6249272"/>
            <a:ext cx="29417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(Pardos &amp; Heffernan, JMLR 2011)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66964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T.emf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36594" t="30927" r="39766" b="50809"/>
          <a:stretch>
            <a:fillRect/>
          </a:stretch>
        </p:blipFill>
        <p:spPr>
          <a:xfrm>
            <a:off x="1804733" y="2261934"/>
            <a:ext cx="5275581" cy="3051119"/>
          </a:xfrm>
        </p:spPr>
      </p:pic>
      <p:sp>
        <p:nvSpPr>
          <p:cNvPr id="11" name="TextBox 10"/>
          <p:cNvSpPr txBox="1"/>
          <p:nvPr/>
        </p:nvSpPr>
        <p:spPr>
          <a:xfrm>
            <a:off x="1468498" y="1688246"/>
            <a:ext cx="655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Knowledge Tracing (KT) can be represented as a simple HMM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16765" y="3934326"/>
            <a:ext cx="794088" cy="10106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69365" y="2261934"/>
            <a:ext cx="794088" cy="5053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29722" y="1969168"/>
            <a:ext cx="794088" cy="10106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66989" y="2197776"/>
            <a:ext cx="794088" cy="5013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804733" y="2767260"/>
            <a:ext cx="806120" cy="21256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78866" y="2554344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Latent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800717" y="4491968"/>
            <a:ext cx="790083" cy="38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17358" y="4291083"/>
            <a:ext cx="1295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Observed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2552765" y="5002131"/>
            <a:ext cx="2690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/>
              <a:t>Node representations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K  = Knowledge node</a:t>
            </a:r>
            <a:br>
              <a:rPr lang="en-US" dirty="0"/>
            </a:br>
            <a:r>
              <a:rPr lang="en-US" dirty="0"/>
              <a:t>Q = Question node</a:t>
            </a:r>
            <a:br>
              <a:rPr lang="en-US" dirty="0"/>
            </a:br>
            <a:endParaRPr lang="en-US" dirty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5445917" y="4993370"/>
            <a:ext cx="256273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>Node states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34" charset="-128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>K = Two state (0 or 1)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34" charset="-128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>Q = Two state (0 or 1)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5004" y="6400800"/>
            <a:ext cx="1407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UMAP 2011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90F9DA-A1CD-4DDD-B11C-7B970E9F554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 to Knowledge Tracing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27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4" grpId="0"/>
      <p:bldP spid="2560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T.emf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36594" t="30927" r="39766" b="50809"/>
          <a:stretch>
            <a:fillRect/>
          </a:stretch>
        </p:blipFill>
        <p:spPr>
          <a:xfrm>
            <a:off x="1804733" y="2261934"/>
            <a:ext cx="5275581" cy="3051119"/>
          </a:xfrm>
        </p:spPr>
      </p:pic>
      <p:sp>
        <p:nvSpPr>
          <p:cNvPr id="11" name="TextBox 10"/>
          <p:cNvSpPr txBox="1"/>
          <p:nvPr/>
        </p:nvSpPr>
        <p:spPr>
          <a:xfrm>
            <a:off x="1468498" y="1688246"/>
            <a:ext cx="3642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Four parameters of the KT model: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16765" y="3934326"/>
            <a:ext cx="794088" cy="10106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69365" y="2261934"/>
            <a:ext cx="794088" cy="5053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29722" y="2197776"/>
            <a:ext cx="794088" cy="7820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66989" y="2197776"/>
            <a:ext cx="794088" cy="5013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5101130" y="1288112"/>
            <a:ext cx="40591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>P(L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>0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>) = Probability of initial knowledge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>P(T) =  Probability of learning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>P(G) = Probability of guess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pitchFamily="34" charset="-128"/>
                <a:cs typeface="Times New Roman" pitchFamily="18" charset="0"/>
              </a:rPr>
              <a:t>P(S) = Probability of slip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pitchFamily="34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5004" y="6400800"/>
            <a:ext cx="1407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UMAP 2011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74290" y="2397928"/>
            <a:ext cx="705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Times New Roman" pitchFamily="18" charset="0"/>
              </a:rPr>
              <a:t>P(L</a:t>
            </a:r>
            <a:r>
              <a:rPr lang="en-US" baseline="-30000" dirty="0">
                <a:cs typeface="Times New Roman" pitchFamily="18" charset="0"/>
              </a:rPr>
              <a:t>0</a:t>
            </a:r>
            <a:r>
              <a:rPr lang="en-US" dirty="0">
                <a:cs typeface="Times New Roman" pitchFamily="18" charset="0"/>
              </a:rPr>
              <a:t>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548659" y="2610489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Times New Roman" pitchFamily="18" charset="0"/>
              </a:rPr>
              <a:t>P(T)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10012" y="2610489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Times New Roman" pitchFamily="18" charset="0"/>
              </a:rPr>
              <a:t>P(T)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152018" y="4858645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Times New Roman" pitchFamily="18" charset="0"/>
              </a:rPr>
              <a:t>P(G)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46176" y="4858645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Times New Roman" pitchFamily="18" charset="0"/>
              </a:rPr>
              <a:t>P(G)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07529" y="4858645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Times New Roman" pitchFamily="18" charset="0"/>
              </a:rPr>
              <a:t>P(G)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57148" y="4858645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Times New Roman" pitchFamily="18" charset="0"/>
              </a:rPr>
              <a:t>P(S)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935315" y="5553635"/>
            <a:ext cx="5468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Probability of forgetting assumed to be zero (fixed)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90F9DA-A1CD-4DDD-B11C-7B970E9F554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 to Knowledge Tracing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32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2"/>
          <p:cNvSpPr txBox="1">
            <a:spLocks/>
          </p:cNvSpPr>
          <p:nvPr/>
        </p:nvSpPr>
        <p:spPr>
          <a:xfrm>
            <a:off x="10209" y="1394618"/>
            <a:ext cx="6715811" cy="5635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dirty="0" smtClean="0"/>
              <a:t>Formulas for inference and prediction</a:t>
            </a:r>
            <a:endParaRPr lang="en-US" i="1" dirty="0"/>
          </a:p>
        </p:txBody>
      </p:sp>
      <p:sp>
        <p:nvSpPr>
          <p:cNvPr id="62" name="Content Placeholder 2"/>
          <p:cNvSpPr txBox="1">
            <a:spLocks/>
          </p:cNvSpPr>
          <p:nvPr/>
        </p:nvSpPr>
        <p:spPr>
          <a:xfrm>
            <a:off x="196476" y="2223471"/>
            <a:ext cx="8109324" cy="42902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Derivation (Reye, JAIED 2004):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Formulas use Bayes Theorem to make inferences about latent variable</a:t>
            </a:r>
          </a:p>
          <a:p>
            <a:pPr algn="ctr"/>
            <a:endParaRPr lang="en-US" i="1" baseline="-25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483005"/>
            <a:ext cx="6811326" cy="80973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49957" y="1914511"/>
                <a:ext cx="8336844" cy="1872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i="1" dirty="0" smtClean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𝐶𝑜𝑟𝑟𝑒𝑐𝑡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endParaRPr lang="en-US" i="1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</m:t>
                        </m:r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  <m:r>
                      <a:rPr lang="en-US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−1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latin typeface="Cambria Math"/>
                          </a:rPr>
                          <m:t>∗(1−</m:t>
                        </m:r>
                        <m:r>
                          <a:rPr lang="en-US" i="1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𝑆</m:t>
                            </m:r>
                          </m:e>
                        </m:d>
                        <m:r>
                          <a:rPr lang="en-US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−1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latin typeface="Cambria Math"/>
                          </a:rPr>
                          <m:t>∗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1−</m:t>
                            </m:r>
                            <m:r>
                              <a:rPr lang="en-US" i="1">
                                <a:latin typeface="Cambria Math"/>
                              </a:rPr>
                              <m:t>𝑃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𝑆</m:t>
                                </m:r>
                              </m:e>
                            </m:d>
                          </m:e>
                        </m:d>
                        <m:r>
                          <a:rPr lang="en-US" i="1">
                            <a:latin typeface="Cambria Math"/>
                          </a:rPr>
                          <m:t>+ (1−</m:t>
                        </m:r>
                        <m:r>
                          <a:rPr lang="en-US" i="1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−1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latin typeface="Cambria Math"/>
                          </a:rPr>
                          <m:t>)∗(</m:t>
                        </m:r>
                        <m:r>
                          <a:rPr lang="en-US" i="1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𝐺</m:t>
                            </m:r>
                          </m:e>
                        </m:d>
                        <m:r>
                          <a:rPr lang="en-US" i="1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/>
                  <a:t>                                </a:t>
                </a:r>
                <a:r>
                  <a:rPr lang="en-US" dirty="0" smtClean="0"/>
                  <a:t>    (1)</a:t>
                </a:r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𝐼𝑛𝑐𝑜𝑟𝑟𝑒𝑐𝑡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i="1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𝑛</m:t>
                        </m:r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  <m:r>
                      <a:rPr lang="en-US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−1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latin typeface="Cambria Math"/>
                          </a:rPr>
                          <m:t>∗</m:t>
                        </m:r>
                        <m:r>
                          <a:rPr lang="en-US" i="1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𝑆</m:t>
                            </m:r>
                          </m:e>
                        </m:d>
                      </m:num>
                      <m:den>
                        <m:r>
                          <a:rPr lang="en-US" i="1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−1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latin typeface="Cambria Math"/>
                          </a:rPr>
                          <m:t>∗</m:t>
                        </m:r>
                        <m:r>
                          <a:rPr lang="en-US" i="1">
                            <a:latin typeface="Cambria Math"/>
                          </a:rPr>
                          <m:t>𝑃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𝑆</m:t>
                        </m:r>
                        <m:r>
                          <a:rPr lang="en-US" i="1">
                            <a:latin typeface="Cambria Math"/>
                          </a:rPr>
                          <m:t>)+ (1−</m:t>
                        </m:r>
                        <m:r>
                          <a:rPr lang="en-US" i="1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−1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latin typeface="Cambria Math"/>
                          </a:rPr>
                          <m:t>)∗(1−</m:t>
                        </m:r>
                        <m:r>
                          <a:rPr lang="en-US" i="1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𝐺</m:t>
                            </m:r>
                          </m:e>
                        </m:d>
                        <m:r>
                          <a:rPr lang="en-US" i="1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/>
                  <a:t>                                 </a:t>
                </a:r>
                <a:r>
                  <a:rPr lang="en-US" dirty="0" smtClean="0"/>
                  <a:t>     (2)                </a:t>
                </a:r>
                <a:endParaRPr lang="en-US" dirty="0"/>
              </a:p>
              <a:p>
                <a:pPr hangingPunct="0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/>
                      </a:rPr>
                      <m:t>= </m:t>
                    </m:r>
                    <m:r>
                      <a:rPr lang="en-US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  <m:r>
                              <a:rPr lang="en-US" i="1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∗(1−</m:t>
                    </m:r>
                    <m:r>
                      <a:rPr lang="en-US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𝐹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)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(1−</m:t>
                        </m:r>
                        <m:r>
                          <a:rPr lang="en-US" i="1">
                            <a:latin typeface="Cambria Math"/>
                          </a:rPr>
                          <m:t>𝑃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  <m:r>
                              <a:rPr lang="en-US" i="1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∗</m:t>
                    </m:r>
                    <m:r>
                      <a:rPr lang="en-US" i="1">
                        <a:latin typeface="Cambria Math"/>
                      </a:rPr>
                      <m:t>𝑃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𝑇</m:t>
                    </m:r>
                    <m:r>
                      <a:rPr lang="en-US" i="1">
                        <a:latin typeface="Cambria Math"/>
                      </a:rPr>
                      <m:t>))</m:t>
                    </m:r>
                  </m:oMath>
                </a14:m>
                <a:r>
                  <a:rPr lang="en-US" dirty="0"/>
                  <a:t>  </a:t>
                </a:r>
                <a:r>
                  <a:rPr lang="en-US" dirty="0" smtClean="0"/>
                  <a:t>           </a:t>
                </a:r>
                <a:r>
                  <a:rPr lang="en-US" dirty="0"/>
                  <a:t>(3)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957" y="1914511"/>
                <a:ext cx="8336844" cy="1872307"/>
              </a:xfrm>
              <a:prstGeom prst="rect">
                <a:avLst/>
              </a:prstGeom>
              <a:blipFill rotWithShape="1">
                <a:blip r:embed="rId3"/>
                <a:stretch>
                  <a:fillRect l="-585" t="-1629" b="-2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0" y="-3810"/>
            <a:ext cx="9144000" cy="838200"/>
          </a:xfrm>
          <a:prstGeom prst="rect">
            <a:avLst/>
          </a:prstGeom>
          <a:solidFill>
            <a:srgbClr val="4135D7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Intro to Knowledge Tracing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Footer Placeholder 9"/>
          <p:cNvSpPr txBox="1">
            <a:spLocks/>
          </p:cNvSpPr>
          <p:nvPr/>
        </p:nvSpPr>
        <p:spPr>
          <a:xfrm>
            <a:off x="2743200" y="6607174"/>
            <a:ext cx="3657600" cy="250826"/>
          </a:xfrm>
          <a:prstGeom prst="rect">
            <a:avLst/>
          </a:prstGeom>
          <a:solidFill>
            <a:srgbClr val="4135D7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Bayesian Knowledge Tracing &amp; Other Models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Footer Placeholder 9"/>
          <p:cNvSpPr txBox="1">
            <a:spLocks/>
          </p:cNvSpPr>
          <p:nvPr/>
        </p:nvSpPr>
        <p:spPr>
          <a:xfrm>
            <a:off x="6394142" y="6607174"/>
            <a:ext cx="2749858" cy="250826"/>
          </a:xfrm>
          <a:prstGeom prst="rect">
            <a:avLst/>
          </a:prstGeom>
          <a:solidFill>
            <a:srgbClr val="5440CC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PLSC Summer School 2011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Footer Placeholder 9"/>
          <p:cNvSpPr txBox="1">
            <a:spLocks/>
          </p:cNvSpPr>
          <p:nvPr/>
        </p:nvSpPr>
        <p:spPr>
          <a:xfrm>
            <a:off x="0" y="6607174"/>
            <a:ext cx="2743200" cy="25082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Zach Pardos</a:t>
            </a:r>
            <a:endParaRPr lang="en-US" sz="1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66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AMBLE" val="\documentclass{article}&#10;\pagestyle{empty}&#10;\usepackage{xspace,amssymb,amsfonts,amsmath}&#10;\usepackage{color}&#10;\usepackage{TeX4PPT}&#10;"/>
  <p:tag name="MAGPC" val="200"/>
  <p:tag name="FONTSIZE" val="1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135D7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3163</TotalTime>
  <Words>4131</Words>
  <Application>Microsoft Office PowerPoint</Application>
  <PresentationFormat>On-screen Show (4:3)</PresentationFormat>
  <Paragraphs>1075</Paragraphs>
  <Slides>60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Influence of parameter values</vt:lpstr>
      <vt:lpstr>PowerPoint Presentation</vt:lpstr>
      <vt:lpstr>PowerPoint Presentation</vt:lpstr>
      <vt:lpstr>PowerPoint Presentation</vt:lpstr>
      <vt:lpstr>Prior Individualization Approach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Study</vt:lpstr>
      <vt:lpstr>Study</vt:lpstr>
      <vt:lpstr>Study</vt:lpstr>
      <vt:lpstr>Study</vt:lpstr>
      <vt:lpstr>Study</vt:lpstr>
      <vt:lpstr>Study</vt:lpstr>
      <vt:lpstr>Study</vt:lpstr>
      <vt:lpstr>Study</vt:lpstr>
      <vt:lpstr>Study</vt:lpstr>
      <vt:lpstr>Random Forests</vt:lpstr>
      <vt:lpstr>PowerPoint Presentation</vt:lpstr>
      <vt:lpstr>PowerPoint Presentation</vt:lpstr>
      <vt:lpstr>Feature Importance</vt:lpstr>
      <vt:lpstr>PowerPoint Presentation</vt:lpstr>
      <vt:lpstr>PowerPoint Presentation</vt:lpstr>
      <vt:lpstr>PowerPoint Presentation</vt:lpstr>
      <vt:lpstr>PowerPoint Presentation</vt:lpstr>
      <vt:lpstr>Conclusion from KDD</vt:lpstr>
      <vt:lpstr>Hardware/Software</vt:lpstr>
      <vt:lpstr>Choose the next topic</vt:lpstr>
      <vt:lpstr>PowerPoint Presentation</vt:lpstr>
      <vt:lpstr>Fully Individualized Model</vt:lpstr>
      <vt:lpstr>Fully Individualized Model</vt:lpstr>
      <vt:lpstr>Fully Individualized Model</vt:lpstr>
      <vt:lpstr>Fully Individualized Model</vt:lpstr>
      <vt:lpstr>SSI model results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Zach A. Pardos</cp:lastModifiedBy>
  <cp:revision>117</cp:revision>
  <dcterms:created xsi:type="dcterms:W3CDTF">2011-06-29T17:29:44Z</dcterms:created>
  <dcterms:modified xsi:type="dcterms:W3CDTF">2011-07-27T13:23:45Z</dcterms:modified>
</cp:coreProperties>
</file>