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93" r:id="rId14"/>
    <p:sldId id="270" r:id="rId15"/>
    <p:sldId id="271" r:id="rId16"/>
    <p:sldId id="272" r:id="rId17"/>
    <p:sldId id="274" r:id="rId18"/>
    <p:sldId id="275" r:id="rId19"/>
    <p:sldId id="276" r:id="rId20"/>
    <p:sldId id="291" r:id="rId21"/>
    <p:sldId id="277" r:id="rId22"/>
    <p:sldId id="294" r:id="rId23"/>
    <p:sldId id="295" r:id="rId24"/>
    <p:sldId id="296" r:id="rId25"/>
    <p:sldId id="297" r:id="rId26"/>
    <p:sldId id="299" r:id="rId27"/>
    <p:sldId id="300" r:id="rId28"/>
    <p:sldId id="301" r:id="rId29"/>
    <p:sldId id="302" r:id="rId30"/>
    <p:sldId id="303" r:id="rId31"/>
    <p:sldId id="304" r:id="rId32"/>
    <p:sldId id="305" r:id="rId33"/>
    <p:sldId id="306" r:id="rId34"/>
    <p:sldId id="307" r:id="rId35"/>
    <p:sldId id="310" r:id="rId36"/>
    <p:sldId id="309" r:id="rId37"/>
    <p:sldId id="308" r:id="rId38"/>
    <p:sldId id="311" r:id="rId39"/>
    <p:sldId id="31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0" autoAdjust="0"/>
    <p:restoredTop sz="94675" autoAdjust="0"/>
  </p:normalViewPr>
  <p:slideViewPr>
    <p:cSldViewPr>
      <p:cViewPr varScale="1">
        <p:scale>
          <a:sx n="84" d="100"/>
          <a:sy n="84" d="100"/>
        </p:scale>
        <p:origin x="-954" y="-84"/>
      </p:cViewPr>
      <p:guideLst>
        <p:guide orient="horz" pos="2160"/>
        <p:guide pos="2880"/>
      </p:guideLst>
    </p:cSldViewPr>
  </p:slideViewPr>
  <p:outlineViewPr>
    <p:cViewPr>
      <p:scale>
        <a:sx n="33" d="100"/>
        <a:sy n="33" d="100"/>
      </p:scale>
      <p:origin x="0" y="215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5A0A6-44FC-4F9C-9F9C-33FF39A2592D}" type="datetimeFigureOut">
              <a:rPr lang="en-US" smtClean="0"/>
              <a:t>7/25/2011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1A280-59C1-4314-936F-F56A98B2387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676400" y="6324600"/>
            <a:ext cx="990600" cy="365125"/>
          </a:xfrm>
        </p:spPr>
        <p:txBody>
          <a:bodyPr/>
          <a:lstStyle/>
          <a:p>
            <a:r>
              <a:rPr lang="en-US" smtClean="0"/>
              <a:t>7/25/2011</a:t>
            </a:r>
            <a:endParaRPr lang="en-US" dirty="0"/>
          </a:p>
        </p:txBody>
      </p:sp>
      <p:sp>
        <p:nvSpPr>
          <p:cNvPr id="5" name="Footer Placeholder 4"/>
          <p:cNvSpPr>
            <a:spLocks noGrp="1"/>
          </p:cNvSpPr>
          <p:nvPr>
            <p:ph type="ftr" sz="quarter" idx="11"/>
          </p:nvPr>
        </p:nvSpPr>
        <p:spPr/>
        <p:txBody>
          <a:bodyPr/>
          <a:lstStyle/>
          <a:p>
            <a:r>
              <a:rPr lang="en-US" dirty="0" smtClean="0"/>
              <a:t>PSLC Summer School 2011</a:t>
            </a:r>
            <a:endParaRPr lang="en-US" dirty="0"/>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dirty="0"/>
          </a:p>
        </p:txBody>
      </p:sp>
      <p:pic>
        <p:nvPicPr>
          <p:cNvPr id="7" name="Picture 11" descr="LearnLabLogo_hires"/>
          <p:cNvPicPr>
            <a:picLocks noChangeAspect="1" noChangeArrowheads="1"/>
          </p:cNvPicPr>
          <p:nvPr userDrawn="1"/>
        </p:nvPicPr>
        <p:blipFill>
          <a:blip r:embed="rId2" cstate="print"/>
          <a:srcRect/>
          <a:stretch>
            <a:fillRect/>
          </a:stretch>
        </p:blipFill>
        <p:spPr bwMode="auto">
          <a:xfrm>
            <a:off x="152400" y="6324600"/>
            <a:ext cx="1433513" cy="3619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7/25/2011</a:t>
            </a:r>
            <a:endParaRPr lang="en-US"/>
          </a:p>
        </p:txBody>
      </p:sp>
      <p:sp>
        <p:nvSpPr>
          <p:cNvPr id="5" name="Footer Placeholder 4"/>
          <p:cNvSpPr>
            <a:spLocks noGrp="1"/>
          </p:cNvSpPr>
          <p:nvPr>
            <p:ph type="ftr" sz="quarter" idx="11"/>
          </p:nvPr>
        </p:nvSpPr>
        <p:spPr/>
        <p:txBody>
          <a:bodyPr/>
          <a:lstStyle/>
          <a:p>
            <a:r>
              <a:rPr lang="en-US" smtClean="0"/>
              <a:t>PSLC Summer School 2011</a:t>
            </a:r>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7/25/2011</a:t>
            </a:r>
            <a:endParaRPr lang="en-US"/>
          </a:p>
        </p:txBody>
      </p:sp>
      <p:sp>
        <p:nvSpPr>
          <p:cNvPr id="5" name="Footer Placeholder 4"/>
          <p:cNvSpPr>
            <a:spLocks noGrp="1"/>
          </p:cNvSpPr>
          <p:nvPr>
            <p:ph type="ftr" sz="quarter" idx="11"/>
          </p:nvPr>
        </p:nvSpPr>
        <p:spPr/>
        <p:txBody>
          <a:bodyPr/>
          <a:lstStyle/>
          <a:p>
            <a:r>
              <a:rPr lang="en-US" smtClean="0"/>
              <a:t>PSLC Summer School 2011</a:t>
            </a:r>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11" descr="LearnLabLogo_hires"/>
          <p:cNvPicPr>
            <a:picLocks noChangeAspect="1" noChangeArrowheads="1"/>
          </p:cNvPicPr>
          <p:nvPr userDrawn="1"/>
        </p:nvPicPr>
        <p:blipFill>
          <a:blip r:embed="rId2" cstate="print"/>
          <a:srcRect/>
          <a:stretch>
            <a:fillRect/>
          </a:stretch>
        </p:blipFill>
        <p:spPr bwMode="auto">
          <a:xfrm>
            <a:off x="152400" y="6324600"/>
            <a:ext cx="1433513" cy="361950"/>
          </a:xfrm>
          <a:prstGeom prst="rect">
            <a:avLst/>
          </a:prstGeom>
          <a:noFill/>
          <a:ln w="9525">
            <a:noFill/>
            <a:miter lim="800000"/>
            <a:headEnd/>
            <a:tailEnd/>
          </a:ln>
        </p:spPr>
      </p:pic>
      <p:sp>
        <p:nvSpPr>
          <p:cNvPr id="12" name="Date Placeholder 3"/>
          <p:cNvSpPr>
            <a:spLocks noGrp="1"/>
          </p:cNvSpPr>
          <p:nvPr>
            <p:ph type="dt" sz="half" idx="10"/>
          </p:nvPr>
        </p:nvSpPr>
        <p:spPr>
          <a:xfrm>
            <a:off x="1676400" y="6324600"/>
            <a:ext cx="990600" cy="365125"/>
          </a:xfrm>
        </p:spPr>
        <p:txBody>
          <a:bodyPr/>
          <a:lstStyle/>
          <a:p>
            <a:r>
              <a:rPr lang="en-US" smtClean="0"/>
              <a:t>7/25/2011</a:t>
            </a:r>
            <a:endParaRPr lang="en-US" dirty="0"/>
          </a:p>
        </p:txBody>
      </p:sp>
      <p:sp>
        <p:nvSpPr>
          <p:cNvPr id="13" name="Footer Placeholder 4"/>
          <p:cNvSpPr>
            <a:spLocks noGrp="1"/>
          </p:cNvSpPr>
          <p:nvPr>
            <p:ph type="ftr" sz="quarter" idx="11"/>
          </p:nvPr>
        </p:nvSpPr>
        <p:spPr>
          <a:xfrm>
            <a:off x="3124200" y="6356350"/>
            <a:ext cx="2895600" cy="365125"/>
          </a:xfrm>
        </p:spPr>
        <p:txBody>
          <a:bodyPr/>
          <a:lstStyle/>
          <a:p>
            <a:r>
              <a:rPr lang="en-US" dirty="0" smtClean="0"/>
              <a:t>PSLC Summer School 2011</a:t>
            </a:r>
            <a:endParaRPr lang="en-US" dirty="0"/>
          </a:p>
        </p:txBody>
      </p:sp>
      <p:sp>
        <p:nvSpPr>
          <p:cNvPr id="14" name="Slide Number Placeholder 5"/>
          <p:cNvSpPr>
            <a:spLocks noGrp="1"/>
          </p:cNvSpPr>
          <p:nvPr>
            <p:ph type="sldNum" sz="quarter" idx="12"/>
          </p:nvPr>
        </p:nvSpPr>
        <p:spPr>
          <a:xfrm>
            <a:off x="6553200" y="6356350"/>
            <a:ext cx="2133600" cy="365125"/>
          </a:xfrm>
        </p:spPr>
        <p:txBody>
          <a:bodyPr/>
          <a:lstStyle/>
          <a:p>
            <a:fld id="{6F1696B2-72DC-4F28-A045-823014E347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7/25/2011</a:t>
            </a:r>
            <a:endParaRPr lang="en-US"/>
          </a:p>
        </p:txBody>
      </p:sp>
      <p:sp>
        <p:nvSpPr>
          <p:cNvPr id="5" name="Footer Placeholder 4"/>
          <p:cNvSpPr>
            <a:spLocks noGrp="1"/>
          </p:cNvSpPr>
          <p:nvPr>
            <p:ph type="ftr" sz="quarter" idx="11"/>
          </p:nvPr>
        </p:nvSpPr>
        <p:spPr/>
        <p:txBody>
          <a:bodyPr/>
          <a:lstStyle/>
          <a:p>
            <a:r>
              <a:rPr lang="en-US" smtClean="0"/>
              <a:t>PSLC Summer School 2011</a:t>
            </a:r>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7/25/2011</a:t>
            </a:r>
            <a:endParaRPr lang="en-US"/>
          </a:p>
        </p:txBody>
      </p:sp>
      <p:sp>
        <p:nvSpPr>
          <p:cNvPr id="6" name="Footer Placeholder 5"/>
          <p:cNvSpPr>
            <a:spLocks noGrp="1"/>
          </p:cNvSpPr>
          <p:nvPr>
            <p:ph type="ftr" sz="quarter" idx="11"/>
          </p:nvPr>
        </p:nvSpPr>
        <p:spPr/>
        <p:txBody>
          <a:bodyPr/>
          <a:lstStyle/>
          <a:p>
            <a:r>
              <a:rPr lang="en-US" smtClean="0"/>
              <a:t>PSLC Summer School 2011</a:t>
            </a:r>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7/25/2011</a:t>
            </a:r>
            <a:endParaRPr lang="en-US"/>
          </a:p>
        </p:txBody>
      </p:sp>
      <p:sp>
        <p:nvSpPr>
          <p:cNvPr id="8" name="Footer Placeholder 7"/>
          <p:cNvSpPr>
            <a:spLocks noGrp="1"/>
          </p:cNvSpPr>
          <p:nvPr>
            <p:ph type="ftr" sz="quarter" idx="11"/>
          </p:nvPr>
        </p:nvSpPr>
        <p:spPr/>
        <p:txBody>
          <a:bodyPr/>
          <a:lstStyle/>
          <a:p>
            <a:r>
              <a:rPr lang="en-US" smtClean="0"/>
              <a:t>PSLC Summer School 2011</a:t>
            </a:r>
            <a:endParaRPr lang="en-US"/>
          </a:p>
        </p:txBody>
      </p:sp>
      <p:sp>
        <p:nvSpPr>
          <p:cNvPr id="9" name="Slide Number Placeholder 8"/>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7/25/2011</a:t>
            </a:r>
            <a:endParaRPr lang="en-US"/>
          </a:p>
        </p:txBody>
      </p:sp>
      <p:sp>
        <p:nvSpPr>
          <p:cNvPr id="4" name="Footer Placeholder 3"/>
          <p:cNvSpPr>
            <a:spLocks noGrp="1"/>
          </p:cNvSpPr>
          <p:nvPr>
            <p:ph type="ftr" sz="quarter" idx="11"/>
          </p:nvPr>
        </p:nvSpPr>
        <p:spPr/>
        <p:txBody>
          <a:bodyPr/>
          <a:lstStyle/>
          <a:p>
            <a:r>
              <a:rPr lang="en-US" smtClean="0"/>
              <a:t>PSLC Summer School 2011</a:t>
            </a:r>
            <a:endParaRPr lang="en-US"/>
          </a:p>
        </p:txBody>
      </p:sp>
      <p:sp>
        <p:nvSpPr>
          <p:cNvPr id="5" name="Slide Number Placeholder 4"/>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7/25/2011</a:t>
            </a:r>
            <a:endParaRPr lang="en-US"/>
          </a:p>
        </p:txBody>
      </p:sp>
      <p:sp>
        <p:nvSpPr>
          <p:cNvPr id="3" name="Footer Placeholder 2"/>
          <p:cNvSpPr>
            <a:spLocks noGrp="1"/>
          </p:cNvSpPr>
          <p:nvPr>
            <p:ph type="ftr" sz="quarter" idx="11"/>
          </p:nvPr>
        </p:nvSpPr>
        <p:spPr/>
        <p:txBody>
          <a:bodyPr/>
          <a:lstStyle/>
          <a:p>
            <a:r>
              <a:rPr lang="en-US" smtClean="0"/>
              <a:t>PSLC Summer School 2011</a:t>
            </a:r>
            <a:endParaRPr lang="en-US"/>
          </a:p>
        </p:txBody>
      </p:sp>
      <p:sp>
        <p:nvSpPr>
          <p:cNvPr id="4" name="Slide Number Placeholder 3"/>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7/25/2011</a:t>
            </a:r>
            <a:endParaRPr lang="en-US"/>
          </a:p>
        </p:txBody>
      </p:sp>
      <p:sp>
        <p:nvSpPr>
          <p:cNvPr id="6" name="Footer Placeholder 5"/>
          <p:cNvSpPr>
            <a:spLocks noGrp="1"/>
          </p:cNvSpPr>
          <p:nvPr>
            <p:ph type="ftr" sz="quarter" idx="11"/>
          </p:nvPr>
        </p:nvSpPr>
        <p:spPr/>
        <p:txBody>
          <a:bodyPr/>
          <a:lstStyle/>
          <a:p>
            <a:r>
              <a:rPr lang="en-US" smtClean="0"/>
              <a:t>PSLC Summer School 2011</a:t>
            </a:r>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7/25/2011</a:t>
            </a:r>
            <a:endParaRPr lang="en-US"/>
          </a:p>
        </p:txBody>
      </p:sp>
      <p:sp>
        <p:nvSpPr>
          <p:cNvPr id="6" name="Footer Placeholder 5"/>
          <p:cNvSpPr>
            <a:spLocks noGrp="1"/>
          </p:cNvSpPr>
          <p:nvPr>
            <p:ph type="ftr" sz="quarter" idx="11"/>
          </p:nvPr>
        </p:nvSpPr>
        <p:spPr/>
        <p:txBody>
          <a:bodyPr/>
          <a:lstStyle/>
          <a:p>
            <a:r>
              <a:rPr lang="en-US" smtClean="0"/>
              <a:t>PSLC Summer School 2011</a:t>
            </a:r>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752600" y="6340475"/>
            <a:ext cx="1143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7/25/2011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PSLC Summer School 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696B2-72DC-4F28-A045-823014E34710}" type="slidenum">
              <a:rPr lang="en-US" smtClean="0"/>
              <a:pPr/>
              <a:t>‹#›</a:t>
            </a:fld>
            <a:endParaRPr lang="en-US"/>
          </a:p>
        </p:txBody>
      </p:sp>
      <p:pic>
        <p:nvPicPr>
          <p:cNvPr id="7" name="Picture 11" descr="LearnLabLogo_hires"/>
          <p:cNvPicPr>
            <a:picLocks noChangeAspect="1" noChangeArrowheads="1"/>
          </p:cNvPicPr>
          <p:nvPr userDrawn="1"/>
        </p:nvPicPr>
        <p:blipFill>
          <a:blip r:embed="rId13" cstate="print"/>
          <a:srcRect/>
          <a:stretch>
            <a:fillRect/>
          </a:stretch>
        </p:blipFill>
        <p:spPr bwMode="auto">
          <a:xfrm>
            <a:off x="152400" y="6324600"/>
            <a:ext cx="1433513" cy="36195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users.wpi.edu/~rsbaker/edmtool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Data Mining Overview</a:t>
            </a:r>
            <a:endParaRPr lang="en-US" dirty="0"/>
          </a:p>
        </p:txBody>
      </p:sp>
      <p:sp>
        <p:nvSpPr>
          <p:cNvPr id="3" name="Subtitle 2"/>
          <p:cNvSpPr>
            <a:spLocks noGrp="1"/>
          </p:cNvSpPr>
          <p:nvPr>
            <p:ph type="subTitle" idx="1"/>
          </p:nvPr>
        </p:nvSpPr>
        <p:spPr/>
        <p:txBody>
          <a:bodyPr/>
          <a:lstStyle/>
          <a:p>
            <a:r>
              <a:rPr lang="en-US" dirty="0" smtClean="0"/>
              <a:t>John Stamper</a:t>
            </a:r>
            <a:endParaRPr lang="en-US" dirty="0" smtClean="0"/>
          </a:p>
          <a:p>
            <a:r>
              <a:rPr lang="en-US" dirty="0" smtClean="0"/>
              <a:t>PSLC Summer School </a:t>
            </a:r>
            <a:r>
              <a:rPr lang="en-US" dirty="0" smtClean="0"/>
              <a:t>2011</a:t>
            </a:r>
            <a:endParaRPr lang="en-US" dirty="0"/>
          </a:p>
        </p:txBody>
      </p:sp>
      <p:sp>
        <p:nvSpPr>
          <p:cNvPr id="7" name="Date Placeholder 6"/>
          <p:cNvSpPr>
            <a:spLocks noGrp="1"/>
          </p:cNvSpPr>
          <p:nvPr>
            <p:ph type="dt" sz="half" idx="10"/>
          </p:nvPr>
        </p:nvSpPr>
        <p:spPr/>
        <p:txBody>
          <a:bodyPr/>
          <a:lstStyle/>
          <a:p>
            <a:r>
              <a:rPr lang="en-US" smtClean="0"/>
              <a:t>7/25/2011</a:t>
            </a:r>
            <a:endParaRPr lang="en-US"/>
          </a:p>
        </p:txBody>
      </p:sp>
      <p:sp>
        <p:nvSpPr>
          <p:cNvPr id="8" name="Slide Number Placeholder 7"/>
          <p:cNvSpPr>
            <a:spLocks noGrp="1"/>
          </p:cNvSpPr>
          <p:nvPr>
            <p:ph type="sldNum" sz="quarter" idx="12"/>
          </p:nvPr>
        </p:nvSpPr>
        <p:spPr/>
        <p:txBody>
          <a:bodyPr/>
          <a:lstStyle/>
          <a:p>
            <a:fld id="{6F1696B2-72DC-4F28-A045-823014E34710}" type="slidenum">
              <a:rPr lang="en-US" smtClean="0"/>
              <a:pPr/>
              <a:t>1</a:t>
            </a:fld>
            <a:endParaRPr lang="en-US"/>
          </a:p>
        </p:txBody>
      </p:sp>
      <p:sp>
        <p:nvSpPr>
          <p:cNvPr id="9" name="Footer Placeholder 8"/>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Knowledge Engineering</a:t>
            </a:r>
            <a:endParaRPr lang="en-US"/>
          </a:p>
        </p:txBody>
      </p:sp>
      <p:sp>
        <p:nvSpPr>
          <p:cNvPr id="3" name="Content Placeholder 2"/>
          <p:cNvSpPr>
            <a:spLocks noGrp="1"/>
          </p:cNvSpPr>
          <p:nvPr>
            <p:ph idx="1"/>
          </p:nvPr>
        </p:nvSpPr>
        <p:spPr/>
        <p:txBody>
          <a:bodyPr>
            <a:normAutofit/>
          </a:bodyPr>
          <a:lstStyle/>
          <a:p>
            <a:r>
              <a:rPr lang="en-US" dirty="0" smtClean="0"/>
              <a:t>Creating a model by hand rather than automatically fitting model</a:t>
            </a:r>
          </a:p>
          <a:p>
            <a:endParaRPr lang="en-US" dirty="0" smtClean="0"/>
          </a:p>
          <a:p>
            <a:r>
              <a:rPr lang="en-US" dirty="0" smtClean="0"/>
              <a:t>In one comparison, leads to worse fit to gold-standard labels of construct of interest than data mining (Roll et al, 2005), but similar qualitative performance</a:t>
            </a:r>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EDM track schedule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Tuesday 10am</a:t>
            </a:r>
          </a:p>
          <a:p>
            <a:pPr lvl="1"/>
            <a:r>
              <a:rPr lang="en-US" dirty="0" smtClean="0"/>
              <a:t>Educational Data Mining with DataShop (</a:t>
            </a:r>
            <a:r>
              <a:rPr lang="en-US" dirty="0" smtClean="0"/>
              <a:t>Stamper)</a:t>
            </a:r>
            <a:endParaRPr lang="en-US" dirty="0" smtClean="0"/>
          </a:p>
          <a:p>
            <a:pPr lvl="1"/>
            <a:endParaRPr lang="en-US" dirty="0" smtClean="0"/>
          </a:p>
          <a:p>
            <a:r>
              <a:rPr lang="en-US" dirty="0" smtClean="0"/>
              <a:t>Tuesday 11am</a:t>
            </a:r>
          </a:p>
          <a:p>
            <a:pPr lvl="1"/>
            <a:r>
              <a:rPr lang="en-US" dirty="0" smtClean="0"/>
              <a:t>Item Response Theory and Learning Factor Analysis (</a:t>
            </a:r>
            <a:r>
              <a:rPr lang="en-US" dirty="0" err="1" smtClean="0"/>
              <a:t>Koedinger</a:t>
            </a:r>
            <a:r>
              <a:rPr lang="en-US" dirty="0" smtClean="0"/>
              <a:t>)</a:t>
            </a:r>
          </a:p>
          <a:p>
            <a:pPr lvl="1">
              <a:buNone/>
            </a:pPr>
            <a:endParaRPr lang="en-US" dirty="0" smtClean="0"/>
          </a:p>
          <a:p>
            <a:r>
              <a:rPr lang="en-US" dirty="0" smtClean="0"/>
              <a:t>Tuesday 2:15pm</a:t>
            </a:r>
          </a:p>
          <a:p>
            <a:pPr lvl="1"/>
            <a:r>
              <a:rPr lang="en-US" dirty="0" smtClean="0"/>
              <a:t>Principal Component Analysis, Additive Factor Model (Gordon)</a:t>
            </a:r>
          </a:p>
          <a:p>
            <a:pPr lvl="1"/>
            <a:endParaRPr lang="en-US" dirty="0" smtClean="0"/>
          </a:p>
          <a:p>
            <a:r>
              <a:rPr lang="en-US" dirty="0" smtClean="0"/>
              <a:t>Tuesday 3:15pm (optional)</a:t>
            </a:r>
          </a:p>
          <a:p>
            <a:pPr lvl="1"/>
            <a:r>
              <a:rPr lang="en-US" dirty="0" smtClean="0"/>
              <a:t>Hands-on Activity: Data Annotation for Classification </a:t>
            </a:r>
          </a:p>
          <a:p>
            <a:pPr lvl="1"/>
            <a:r>
              <a:rPr lang="en-US" dirty="0" smtClean="0"/>
              <a:t>Hands-on Activity: Learning Curves and Logistic Regression in </a:t>
            </a:r>
            <a:r>
              <a:rPr lang="en-US" dirty="0" smtClean="0"/>
              <a:t>R</a:t>
            </a:r>
            <a:endParaRPr lang="en-US" dirty="0" smtClean="0"/>
          </a:p>
          <a:p>
            <a:pPr lvl="1">
              <a:buNone/>
            </a:pP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EDM track schedule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400" dirty="0" smtClean="0"/>
              <a:t>Wednesday 11am</a:t>
            </a:r>
          </a:p>
          <a:p>
            <a:pPr lvl="1"/>
            <a:r>
              <a:rPr lang="en-US" sz="2400" dirty="0" smtClean="0"/>
              <a:t>Bayesian Knowledge Tracing;  </a:t>
            </a:r>
            <a:br>
              <a:rPr lang="en-US" sz="2400" dirty="0" smtClean="0"/>
            </a:br>
            <a:r>
              <a:rPr lang="en-US" sz="2400" dirty="0" smtClean="0"/>
              <a:t>Prediction Models </a:t>
            </a:r>
          </a:p>
          <a:p>
            <a:pPr lvl="1"/>
            <a:endParaRPr lang="en-US" sz="2400" dirty="0" smtClean="0"/>
          </a:p>
          <a:p>
            <a:r>
              <a:rPr lang="en-US" sz="2400" dirty="0" smtClean="0"/>
              <a:t>Wednesday 11:45am (optional)</a:t>
            </a:r>
          </a:p>
          <a:p>
            <a:pPr lvl="1"/>
            <a:r>
              <a:rPr lang="en-US" sz="2400" dirty="0" smtClean="0"/>
              <a:t>Hands-on activity: Prediction </a:t>
            </a:r>
            <a:r>
              <a:rPr lang="en-US" sz="2400" dirty="0" smtClean="0"/>
              <a:t>modeling</a:t>
            </a:r>
            <a:endParaRPr lang="en-US" sz="2400" dirty="0" smtClean="0"/>
          </a:p>
          <a:p>
            <a:pPr lvl="1">
              <a:buNone/>
            </a:pPr>
            <a:endParaRPr lang="en-US" sz="2400" dirty="0" smtClean="0"/>
          </a:p>
          <a:p>
            <a:r>
              <a:rPr lang="en-US" sz="2400" dirty="0" smtClean="0"/>
              <a:t>Wednesday 3:15pm</a:t>
            </a:r>
          </a:p>
          <a:p>
            <a:pPr lvl="1"/>
            <a:r>
              <a:rPr lang="en-US" sz="2400" dirty="0" smtClean="0"/>
              <a:t>Machine Learning and </a:t>
            </a:r>
            <a:r>
              <a:rPr lang="en-US" sz="2400" dirty="0" err="1" smtClean="0"/>
              <a:t>SimStudent</a:t>
            </a:r>
            <a:r>
              <a:rPr lang="en-US" sz="2400" dirty="0" smtClean="0"/>
              <a:t> (Matsuda)</a:t>
            </a:r>
          </a:p>
          <a:p>
            <a:pPr lvl="1">
              <a:buNone/>
            </a:pP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 Tools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PSLC DataShop</a:t>
            </a:r>
            <a:endParaRPr lang="en-US" dirty="0"/>
          </a:p>
        </p:txBody>
      </p:sp>
      <p:sp>
        <p:nvSpPr>
          <p:cNvPr id="3" name="Content Placeholder 2"/>
          <p:cNvSpPr>
            <a:spLocks noGrp="1"/>
          </p:cNvSpPr>
          <p:nvPr>
            <p:ph idx="1"/>
          </p:nvPr>
        </p:nvSpPr>
        <p:spPr/>
        <p:txBody>
          <a:bodyPr/>
          <a:lstStyle/>
          <a:p>
            <a:r>
              <a:rPr lang="en-US" dirty="0" smtClean="0"/>
              <a:t>Many large-scale datasets</a:t>
            </a:r>
          </a:p>
          <a:p>
            <a:endParaRPr lang="en-US" dirty="0"/>
          </a:p>
          <a:p>
            <a:r>
              <a:rPr lang="en-US" dirty="0" smtClean="0"/>
              <a:t>Tools for </a:t>
            </a:r>
          </a:p>
          <a:p>
            <a:pPr lvl="1"/>
            <a:r>
              <a:rPr lang="en-US" dirty="0" smtClean="0"/>
              <a:t>exploratory data analysis</a:t>
            </a:r>
          </a:p>
          <a:p>
            <a:pPr lvl="1"/>
            <a:r>
              <a:rPr lang="en-US" dirty="0" smtClean="0"/>
              <a:t>learning curves</a:t>
            </a:r>
          </a:p>
          <a:p>
            <a:pPr lvl="1"/>
            <a:r>
              <a:rPr lang="en-US" dirty="0"/>
              <a:t>d</a:t>
            </a:r>
            <a:r>
              <a:rPr lang="en-US" dirty="0" smtClean="0"/>
              <a:t>omain model testing</a:t>
            </a:r>
          </a:p>
          <a:p>
            <a:pPr lvl="1"/>
            <a:endParaRPr lang="en-US" dirty="0"/>
          </a:p>
          <a:p>
            <a:r>
              <a:rPr lang="en-US" dirty="0" smtClean="0"/>
              <a:t>Detail tomorrow morning</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Excel</a:t>
            </a:r>
            <a:endParaRPr lang="en-US" dirty="0"/>
          </a:p>
        </p:txBody>
      </p:sp>
      <p:sp>
        <p:nvSpPr>
          <p:cNvPr id="3" name="Content Placeholder 2"/>
          <p:cNvSpPr>
            <a:spLocks noGrp="1"/>
          </p:cNvSpPr>
          <p:nvPr>
            <p:ph idx="1"/>
          </p:nvPr>
        </p:nvSpPr>
        <p:spPr/>
        <p:txBody>
          <a:bodyPr/>
          <a:lstStyle/>
          <a:p>
            <a:r>
              <a:rPr lang="en-US" dirty="0" smtClean="0"/>
              <a:t>Excellent tool for exploratory data analysis, and for setting up simple models</a:t>
            </a:r>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143000" y="1409700"/>
            <a:ext cx="6943725" cy="54483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7/25/2011</a:t>
            </a:r>
            <a:endParaRPr lang="en-US" dirty="0"/>
          </a:p>
        </p:txBody>
      </p:sp>
      <p:sp>
        <p:nvSpPr>
          <p:cNvPr id="6" name="Slide Number Placeholder 5"/>
          <p:cNvSpPr>
            <a:spLocks noGrp="1"/>
          </p:cNvSpPr>
          <p:nvPr>
            <p:ph type="sldNum" sz="quarter" idx="12"/>
          </p:nvPr>
        </p:nvSpPr>
        <p:spPr/>
        <p:txBody>
          <a:bodyPr/>
          <a:lstStyle/>
          <a:p>
            <a:fld id="{6F1696B2-72DC-4F28-A045-823014E34710}"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Who has used pivot tables before?</a:t>
            </a:r>
            <a:endParaRPr lang="en-US" dirty="0"/>
          </a:p>
        </p:txBody>
      </p:sp>
      <p:sp>
        <p:nvSpPr>
          <p:cNvPr id="5" name="Date Placeholder 4"/>
          <p:cNvSpPr>
            <a:spLocks noGrp="1"/>
          </p:cNvSpPr>
          <p:nvPr>
            <p:ph type="dt" sz="half" idx="10"/>
          </p:nvPr>
        </p:nvSpPr>
        <p:spPr/>
        <p:txBody>
          <a:bodyPr/>
          <a:lstStyle/>
          <a:p>
            <a:r>
              <a:rPr lang="en-US" smtClean="0"/>
              <a:t>7/25/2011</a:t>
            </a:r>
            <a:endParaRPr lang="en-US" dirty="0"/>
          </a:p>
        </p:txBody>
      </p:sp>
      <p:sp>
        <p:nvSpPr>
          <p:cNvPr id="6" name="Slide Number Placeholder 5"/>
          <p:cNvSpPr>
            <a:spLocks noGrp="1"/>
          </p:cNvSpPr>
          <p:nvPr>
            <p:ph type="sldNum" sz="quarter" idx="12"/>
          </p:nvPr>
        </p:nvSpPr>
        <p:spPr/>
        <p:txBody>
          <a:bodyPr/>
          <a:lstStyle/>
          <a:p>
            <a:fld id="{6F1696B2-72DC-4F28-A045-823014E34710}"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What do they allow you to do?</a:t>
            </a:r>
            <a:endParaRPr lang="en-US" dirty="0"/>
          </a:p>
        </p:txBody>
      </p:sp>
      <p:sp>
        <p:nvSpPr>
          <p:cNvPr id="5" name="Date Placeholder 4"/>
          <p:cNvSpPr>
            <a:spLocks noGrp="1"/>
          </p:cNvSpPr>
          <p:nvPr>
            <p:ph type="dt" sz="half" idx="10"/>
          </p:nvPr>
        </p:nvSpPr>
        <p:spPr/>
        <p:txBody>
          <a:bodyPr/>
          <a:lstStyle/>
          <a:p>
            <a:r>
              <a:rPr lang="en-US" smtClean="0"/>
              <a:t>7/25/2011</a:t>
            </a:r>
            <a:endParaRPr lang="en-US" dirty="0"/>
          </a:p>
        </p:txBody>
      </p:sp>
      <p:sp>
        <p:nvSpPr>
          <p:cNvPr id="6" name="Slide Number Placeholder 5"/>
          <p:cNvSpPr>
            <a:spLocks noGrp="1"/>
          </p:cNvSpPr>
          <p:nvPr>
            <p:ph type="sldNum" sz="quarter" idx="12"/>
          </p:nvPr>
        </p:nvSpPr>
        <p:spPr/>
        <p:txBody>
          <a:bodyPr/>
          <a:lstStyle/>
          <a:p>
            <a:fld id="{6F1696B2-72DC-4F28-A045-823014E34710}"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EDM track!</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3" name="Content Placeholder 2"/>
          <p:cNvSpPr>
            <a:spLocks noGrp="1"/>
          </p:cNvSpPr>
          <p:nvPr>
            <p:ph idx="1"/>
          </p:nvPr>
        </p:nvSpPr>
        <p:spPr/>
        <p:txBody>
          <a:bodyPr/>
          <a:lstStyle/>
          <a:p>
            <a:r>
              <a:rPr lang="en-US" dirty="0" smtClean="0"/>
              <a:t>Facilitate aggregating data for comparison or use in further analyses</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 Add-ins</a:t>
            </a:r>
            <a:endParaRPr lang="en-US" dirty="0"/>
          </a:p>
        </p:txBody>
      </p:sp>
      <p:sp>
        <p:nvSpPr>
          <p:cNvPr id="3" name="Content Placeholder 2"/>
          <p:cNvSpPr>
            <a:spLocks noGrp="1"/>
          </p:cNvSpPr>
          <p:nvPr>
            <p:ph idx="1"/>
          </p:nvPr>
        </p:nvSpPr>
        <p:spPr/>
        <p:txBody>
          <a:bodyPr/>
          <a:lstStyle/>
          <a:p>
            <a:r>
              <a:rPr lang="en-US" dirty="0" smtClean="0"/>
              <a:t>Data Analysis</a:t>
            </a:r>
          </a:p>
          <a:p>
            <a:pPr lvl="1"/>
            <a:r>
              <a:rPr lang="en-US" dirty="0" smtClean="0"/>
              <a:t>Statistical measures</a:t>
            </a:r>
          </a:p>
          <a:p>
            <a:pPr lvl="1"/>
            <a:r>
              <a:rPr lang="en-US" dirty="0" smtClean="0"/>
              <a:t>T-tests, ANOVA, etc.</a:t>
            </a:r>
          </a:p>
          <a:p>
            <a:pPr lvl="1"/>
            <a:endParaRPr lang="en-US" dirty="0" smtClean="0"/>
          </a:p>
          <a:p>
            <a:r>
              <a:rPr lang="en-US" dirty="0" smtClean="0"/>
              <a:t>Equation Solver</a:t>
            </a:r>
          </a:p>
          <a:p>
            <a:pPr lvl="1"/>
            <a:r>
              <a:rPr lang="en-US" dirty="0" smtClean="0"/>
              <a:t>Allows </a:t>
            </a:r>
            <a:r>
              <a:rPr lang="en-US" dirty="0" smtClean="0"/>
              <a:t>you to fit mathematical models in </a:t>
            </a:r>
            <a:r>
              <a:rPr lang="en-US" dirty="0" smtClean="0"/>
              <a:t>Excel</a:t>
            </a:r>
          </a:p>
          <a:p>
            <a:pPr lvl="1"/>
            <a:r>
              <a:rPr lang="en-US" dirty="0" smtClean="0"/>
              <a:t>Simple regression models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Suite of visualizations</a:t>
            </a:r>
            <a:endParaRPr lang="en-US" dirty="0"/>
          </a:p>
        </p:txBody>
      </p:sp>
      <p:sp>
        <p:nvSpPr>
          <p:cNvPr id="3" name="Content Placeholder 2"/>
          <p:cNvSpPr>
            <a:spLocks noGrp="1"/>
          </p:cNvSpPr>
          <p:nvPr>
            <p:ph idx="1"/>
          </p:nvPr>
        </p:nvSpPr>
        <p:spPr/>
        <p:txBody>
          <a:bodyPr/>
          <a:lstStyle/>
          <a:p>
            <a:r>
              <a:rPr lang="en-US" dirty="0" err="1" smtClean="0"/>
              <a:t>Scatterplots</a:t>
            </a:r>
            <a:r>
              <a:rPr lang="en-US" dirty="0" smtClean="0"/>
              <a:t> (with or without lines)</a:t>
            </a:r>
          </a:p>
          <a:p>
            <a:endParaRPr lang="en-US" dirty="0" smtClean="0"/>
          </a:p>
          <a:p>
            <a:r>
              <a:rPr lang="en-US" dirty="0" smtClean="0"/>
              <a:t>Bar </a:t>
            </a:r>
            <a:r>
              <a:rPr lang="en-US" dirty="0" smtClean="0"/>
              <a:t>graphs</a:t>
            </a:r>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data mining packages</a:t>
            </a:r>
          </a:p>
        </p:txBody>
      </p:sp>
      <p:sp>
        <p:nvSpPr>
          <p:cNvPr id="3" name="Content Placeholder 2"/>
          <p:cNvSpPr>
            <a:spLocks noGrp="1"/>
          </p:cNvSpPr>
          <p:nvPr>
            <p:ph idx="1"/>
          </p:nvPr>
        </p:nvSpPr>
        <p:spPr/>
        <p:txBody>
          <a:bodyPr/>
          <a:lstStyle/>
          <a:p>
            <a:endParaRPr lang="en-US" dirty="0" smtClean="0"/>
          </a:p>
          <a:p>
            <a:r>
              <a:rPr lang="en-US" dirty="0" err="1" smtClean="0"/>
              <a:t>Weka</a:t>
            </a:r>
            <a:r>
              <a:rPr lang="en-US" dirty="0" smtClean="0"/>
              <a:t> </a:t>
            </a:r>
            <a:endParaRPr lang="en-US" dirty="0" smtClean="0"/>
          </a:p>
          <a:p>
            <a:endParaRPr lang="en-US" dirty="0" smtClean="0"/>
          </a:p>
          <a:p>
            <a:r>
              <a:rPr lang="en-US" dirty="0" smtClean="0"/>
              <a:t> </a:t>
            </a:r>
            <a:r>
              <a:rPr lang="en-US" dirty="0" err="1" smtClean="0"/>
              <a:t>RapidMiner</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23</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Weka</a:t>
            </a:r>
            <a:r>
              <a:rPr lang="en-US" dirty="0" smtClean="0"/>
              <a:t> .vs. </a:t>
            </a:r>
            <a:r>
              <a:rPr lang="en-US" dirty="0" err="1" smtClean="0"/>
              <a:t>RapidMiner</a:t>
            </a:r>
            <a:endParaRPr lang="en-US" dirty="0"/>
          </a:p>
        </p:txBody>
      </p:sp>
      <p:sp>
        <p:nvSpPr>
          <p:cNvPr id="3" name="Content Placeholder 2"/>
          <p:cNvSpPr>
            <a:spLocks noGrp="1"/>
          </p:cNvSpPr>
          <p:nvPr>
            <p:ph idx="1"/>
          </p:nvPr>
        </p:nvSpPr>
        <p:spPr/>
        <p:txBody>
          <a:bodyPr/>
          <a:lstStyle/>
          <a:p>
            <a:r>
              <a:rPr lang="en-US" dirty="0" err="1" smtClean="0"/>
              <a:t>Weka</a:t>
            </a:r>
            <a:r>
              <a:rPr lang="en-US" dirty="0" smtClean="0"/>
              <a:t> easier to use than </a:t>
            </a:r>
            <a:r>
              <a:rPr lang="en-US" dirty="0" err="1" smtClean="0"/>
              <a:t>RapidMiner</a:t>
            </a:r>
            <a:endParaRPr lang="en-US" dirty="0" smtClean="0"/>
          </a:p>
          <a:p>
            <a:r>
              <a:rPr lang="en-US" dirty="0" err="1" smtClean="0"/>
              <a:t>RapidMiner</a:t>
            </a:r>
            <a:r>
              <a:rPr lang="en-US" dirty="0" smtClean="0"/>
              <a:t> significantly more powerful and flexible (from GUI, both are powerful and flexible if accessed via API)</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particular…</a:t>
            </a:r>
            <a:endParaRPr lang="en-US" dirty="0"/>
          </a:p>
        </p:txBody>
      </p:sp>
      <p:sp>
        <p:nvSpPr>
          <p:cNvPr id="3" name="Content Placeholder 2"/>
          <p:cNvSpPr>
            <a:spLocks noGrp="1"/>
          </p:cNvSpPr>
          <p:nvPr>
            <p:ph idx="1"/>
          </p:nvPr>
        </p:nvSpPr>
        <p:spPr/>
        <p:txBody>
          <a:bodyPr/>
          <a:lstStyle/>
          <a:p>
            <a:r>
              <a:rPr lang="en-US" dirty="0" smtClean="0"/>
              <a:t>It is impossible to do key types of model validation for EDM within </a:t>
            </a:r>
            <a:r>
              <a:rPr lang="en-US" dirty="0" err="1" smtClean="0"/>
              <a:t>Weka’s</a:t>
            </a:r>
            <a:r>
              <a:rPr lang="en-US" dirty="0" smtClean="0"/>
              <a:t> GUI</a:t>
            </a:r>
          </a:p>
          <a:p>
            <a:endParaRPr lang="en-US" dirty="0" smtClean="0"/>
          </a:p>
          <a:p>
            <a:r>
              <a:rPr lang="en-US" dirty="0" err="1" smtClean="0"/>
              <a:t>RapidMiner</a:t>
            </a:r>
            <a:r>
              <a:rPr lang="en-US" dirty="0" smtClean="0"/>
              <a:t> can be kludged into doing so</a:t>
            </a:r>
            <a:br>
              <a:rPr lang="en-US" dirty="0" smtClean="0"/>
            </a:br>
            <a:r>
              <a:rPr lang="en-US" dirty="0" smtClean="0"/>
              <a:t>(more on this in hands-on session Wed)</a:t>
            </a:r>
          </a:p>
          <a:p>
            <a:endParaRPr lang="en-US" dirty="0" smtClean="0"/>
          </a:p>
          <a:p>
            <a:r>
              <a:rPr lang="en-US" dirty="0" smtClean="0"/>
              <a:t>No tool really tailored to the needs of EDM researchers at current time…</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25</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lstStyle/>
          <a:p>
            <a:r>
              <a:rPr lang="en-US" dirty="0" smtClean="0"/>
              <a:t>SPSS is a statistical package, and therefore can do a wide variety of statistical tests</a:t>
            </a:r>
          </a:p>
          <a:p>
            <a:r>
              <a:rPr lang="en-US" dirty="0" smtClean="0"/>
              <a:t>It can also do some forms of data mining, like factor analysis (a relative of clustering)</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normAutofit/>
          </a:bodyPr>
          <a:lstStyle/>
          <a:p>
            <a:r>
              <a:rPr lang="en-US" dirty="0" smtClean="0"/>
              <a:t>The difference between statistical packages (like SPSS) and data mining packages (like </a:t>
            </a:r>
            <a:r>
              <a:rPr lang="en-US" dirty="0" err="1" smtClean="0"/>
              <a:t>RapidMiner</a:t>
            </a:r>
            <a:r>
              <a:rPr lang="en-US" dirty="0" smtClean="0"/>
              <a:t> and </a:t>
            </a:r>
            <a:r>
              <a:rPr lang="en-US" dirty="0" err="1" smtClean="0"/>
              <a:t>Weka</a:t>
            </a:r>
            <a:r>
              <a:rPr lang="en-US" dirty="0" smtClean="0"/>
              <a:t>) is:</a:t>
            </a:r>
          </a:p>
          <a:p>
            <a:pPr lvl="1"/>
            <a:r>
              <a:rPr lang="en-US" dirty="0" smtClean="0"/>
              <a:t>Statistics packages are focused on finding models and relationships that are statistically significant (e.g. the data would be seen less than 5% of the time if the model were not true)</a:t>
            </a:r>
          </a:p>
          <a:p>
            <a:pPr lvl="1"/>
            <a:r>
              <a:rPr lang="en-US" dirty="0" smtClean="0"/>
              <a:t>Data mining packages set a lower bar – are the models accurate and </a:t>
            </a:r>
            <a:r>
              <a:rPr lang="en-US" dirty="0" err="1" smtClean="0"/>
              <a:t>generalizable</a:t>
            </a:r>
            <a:r>
              <a:rPr lang="en-US" dirty="0" smtClean="0"/>
              <a:t>?</a:t>
            </a:r>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27</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lstStyle/>
          <a:p>
            <a:r>
              <a:rPr lang="en-US" dirty="0" smtClean="0"/>
              <a:t>R is an open-source competitor to SPSS</a:t>
            </a:r>
          </a:p>
          <a:p>
            <a:r>
              <a:rPr lang="en-US" dirty="0" smtClean="0"/>
              <a:t>More powerful and flexible than SPSS</a:t>
            </a:r>
          </a:p>
          <a:p>
            <a:r>
              <a:rPr lang="en-US" dirty="0" smtClean="0"/>
              <a:t>But much harder to use – I find it easy to accidentally do very, very incorrect things in R</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Matlab</a:t>
            </a:r>
            <a:endParaRPr lang="en-US" dirty="0"/>
          </a:p>
        </p:txBody>
      </p:sp>
      <p:sp>
        <p:nvSpPr>
          <p:cNvPr id="3" name="Content Placeholder 2"/>
          <p:cNvSpPr>
            <a:spLocks noGrp="1"/>
          </p:cNvSpPr>
          <p:nvPr>
            <p:ph idx="1"/>
          </p:nvPr>
        </p:nvSpPr>
        <p:spPr/>
        <p:txBody>
          <a:bodyPr/>
          <a:lstStyle/>
          <a:p>
            <a:r>
              <a:rPr lang="en-US" dirty="0" smtClean="0"/>
              <a:t>A powerful tool for building complex mathematical models</a:t>
            </a:r>
          </a:p>
          <a:p>
            <a:endParaRPr lang="en-US" dirty="0"/>
          </a:p>
          <a:p>
            <a:r>
              <a:rPr lang="en-US" dirty="0" smtClean="0"/>
              <a:t>Beck and Chang’s </a:t>
            </a:r>
            <a:r>
              <a:rPr lang="en-US" dirty="0" err="1" smtClean="0"/>
              <a:t>Bayes</a:t>
            </a:r>
            <a:r>
              <a:rPr lang="en-US" dirty="0" smtClean="0"/>
              <a:t> Net Toolkit – Student Modeling is built in </a:t>
            </a:r>
            <a:r>
              <a:rPr lang="en-US" dirty="0" err="1" smtClean="0"/>
              <a:t>Matlab</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29</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Data Mining</a:t>
            </a:r>
            <a:endParaRPr lang="en-US" dirty="0"/>
          </a:p>
        </p:txBody>
      </p:sp>
      <p:sp>
        <p:nvSpPr>
          <p:cNvPr id="3" name="Content Placeholder 2"/>
          <p:cNvSpPr>
            <a:spLocks noGrp="1"/>
          </p:cNvSpPr>
          <p:nvPr>
            <p:ph idx="1"/>
          </p:nvPr>
        </p:nvSpPr>
        <p:spPr/>
        <p:txBody>
          <a:bodyPr/>
          <a:lstStyle/>
          <a:p>
            <a:r>
              <a:rPr lang="en-US" dirty="0" smtClean="0"/>
              <a:t>“Educational Data Mining is an emerging discipline, concerned with developing methods for exploring the unique types of data that come from educational settings, and using those methods to better understand students, and the settings which they learn in.” </a:t>
            </a:r>
          </a:p>
          <a:p>
            <a:pPr lvl="1"/>
            <a:r>
              <a:rPr lang="en-US" dirty="0" smtClean="0"/>
              <a:t>www.educationaldatamining.org</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30</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Pre-processing</a:t>
            </a:r>
            <a:endParaRPr lang="en-US" dirty="0"/>
          </a:p>
        </p:txBody>
      </p:sp>
      <p:sp>
        <p:nvSpPr>
          <p:cNvPr id="3" name="Content Placeholder 2"/>
          <p:cNvSpPr>
            <a:spLocks noGrp="1"/>
          </p:cNvSpPr>
          <p:nvPr>
            <p:ph idx="1"/>
          </p:nvPr>
        </p:nvSpPr>
        <p:spPr/>
        <p:txBody>
          <a:bodyPr/>
          <a:lstStyle/>
          <a:p>
            <a:r>
              <a:rPr lang="en-US" dirty="0" smtClean="0"/>
              <a:t>Where does EDM data come from?</a:t>
            </a:r>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31</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Wherever you get your data from</a:t>
            </a:r>
            <a:endParaRPr lang="en-US" dirty="0"/>
          </a:p>
        </p:txBody>
      </p:sp>
      <p:sp>
        <p:nvSpPr>
          <p:cNvPr id="3" name="Content Placeholder 2"/>
          <p:cNvSpPr>
            <a:spLocks noGrp="1"/>
          </p:cNvSpPr>
          <p:nvPr>
            <p:ph idx="1"/>
          </p:nvPr>
        </p:nvSpPr>
        <p:spPr/>
        <p:txBody>
          <a:bodyPr/>
          <a:lstStyle/>
          <a:p>
            <a:r>
              <a:rPr lang="en-US" dirty="0" smtClean="0"/>
              <a:t>You’ll need to process it into a form that software can easily analyze, and which builds successful models</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32</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approach</a:t>
            </a:r>
            <a:endParaRPr lang="en-US" dirty="0"/>
          </a:p>
        </p:txBody>
      </p:sp>
      <p:sp>
        <p:nvSpPr>
          <p:cNvPr id="3" name="Content Placeholder 2"/>
          <p:cNvSpPr>
            <a:spLocks noGrp="1"/>
          </p:cNvSpPr>
          <p:nvPr>
            <p:ph idx="1"/>
          </p:nvPr>
        </p:nvSpPr>
        <p:spPr/>
        <p:txBody>
          <a:bodyPr/>
          <a:lstStyle/>
          <a:p>
            <a:r>
              <a:rPr lang="en-US" dirty="0" smtClean="0"/>
              <a:t>Flat data file</a:t>
            </a:r>
          </a:p>
          <a:p>
            <a:pPr lvl="1"/>
            <a:r>
              <a:rPr lang="en-US" dirty="0" smtClean="0"/>
              <a:t>Even if you store your data in databases, most data mining techniques require a flat data file</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33</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useful features to distill for educational software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Type of interface widget </a:t>
            </a:r>
          </a:p>
          <a:p>
            <a:r>
              <a:rPr lang="en-US" dirty="0" smtClean="0"/>
              <a:t>“</a:t>
            </a:r>
            <a:r>
              <a:rPr lang="en-US" dirty="0" err="1" smtClean="0"/>
              <a:t>Pknow</a:t>
            </a:r>
            <a:r>
              <a:rPr lang="en-US" dirty="0" smtClean="0"/>
              <a:t>”: The probability that the student knew the skill before answering (using Bayesian Knowledge-Tracing</a:t>
            </a:r>
            <a:r>
              <a:rPr lang="en-US" dirty="0"/>
              <a:t> </a:t>
            </a:r>
            <a:r>
              <a:rPr lang="en-US" dirty="0" smtClean="0"/>
              <a:t>or PFA or your favorite approach)</a:t>
            </a:r>
          </a:p>
          <a:p>
            <a:r>
              <a:rPr lang="en-US" dirty="0" smtClean="0"/>
              <a:t>Assessment of progress student is making towards correct answer (how many fewer constraints violated)</a:t>
            </a:r>
          </a:p>
          <a:p>
            <a:r>
              <a:rPr lang="en-US" dirty="0" smtClean="0"/>
              <a:t>Whether this action is the first time a student attempts a given problem step</a:t>
            </a:r>
          </a:p>
          <a:p>
            <a:r>
              <a:rPr lang="en-US" dirty="0" smtClean="0"/>
              <a:t>“</a:t>
            </a:r>
            <a:r>
              <a:rPr lang="en-US" dirty="0" err="1" smtClean="0"/>
              <a:t>Optoprac</a:t>
            </a:r>
            <a:r>
              <a:rPr lang="en-US" dirty="0" smtClean="0"/>
              <a:t>”: How many problem steps involving this skill that the student has encountered</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34</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useful features to distill for educational software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err="1" smtClean="0"/>
              <a:t>timeSD</a:t>
            </a:r>
            <a:r>
              <a:rPr lang="en-US" dirty="0" smtClean="0"/>
              <a:t>”: time taken in terms of standard deviations above (+) or below (-) average for this skill across all actions and students</a:t>
            </a:r>
          </a:p>
          <a:p>
            <a:r>
              <a:rPr lang="en-US" dirty="0" smtClean="0"/>
              <a:t>“time3SD”: sum of </a:t>
            </a:r>
            <a:r>
              <a:rPr lang="en-US" dirty="0" err="1" smtClean="0"/>
              <a:t>timeSD</a:t>
            </a:r>
            <a:r>
              <a:rPr lang="en-US" dirty="0" smtClean="0"/>
              <a:t> for the last 3 actions (or 5, or 4, etc. etc.) </a:t>
            </a:r>
          </a:p>
          <a:p>
            <a:r>
              <a:rPr lang="en-US" dirty="0" smtClean="0"/>
              <a:t>Action type counts or percents</a:t>
            </a:r>
          </a:p>
          <a:p>
            <a:pPr lvl="1"/>
            <a:r>
              <a:rPr lang="en-US" dirty="0" smtClean="0"/>
              <a:t>Total number of action so far</a:t>
            </a:r>
          </a:p>
          <a:p>
            <a:pPr lvl="1"/>
            <a:r>
              <a:rPr lang="en-US" dirty="0" smtClean="0"/>
              <a:t>Total number of action on this skill, divided by </a:t>
            </a:r>
            <a:r>
              <a:rPr lang="en-US" dirty="0" err="1" smtClean="0"/>
              <a:t>optoprac</a:t>
            </a:r>
            <a:endParaRPr lang="en-US" dirty="0" smtClean="0"/>
          </a:p>
          <a:p>
            <a:pPr lvl="1"/>
            <a:r>
              <a:rPr lang="en-US" dirty="0" smtClean="0"/>
              <a:t>Number of action in last N actions</a:t>
            </a:r>
          </a:p>
          <a:p>
            <a:pPr lvl="1"/>
            <a:r>
              <a:rPr lang="en-US" dirty="0" smtClean="0"/>
              <a:t>Could be assessment of action (wrong, right), or type of action (help request, making hypothesis, plotting point)</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35</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recommendations?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36</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Available</a:t>
            </a:r>
            <a:endParaRPr lang="en-US" dirty="0"/>
          </a:p>
        </p:txBody>
      </p:sp>
      <p:sp>
        <p:nvSpPr>
          <p:cNvPr id="3" name="Content Placeholder 2"/>
          <p:cNvSpPr>
            <a:spLocks noGrp="1"/>
          </p:cNvSpPr>
          <p:nvPr>
            <p:ph idx="1"/>
          </p:nvPr>
        </p:nvSpPr>
        <p:spPr/>
        <p:txBody>
          <a:bodyPr/>
          <a:lstStyle/>
          <a:p>
            <a:r>
              <a:rPr lang="en-US" dirty="0" smtClean="0"/>
              <a:t>Ryan Baker has code available for EDM</a:t>
            </a:r>
            <a:endParaRPr lang="en-US" dirty="0" smtClean="0"/>
          </a:p>
          <a:p>
            <a:pPr lvl="1"/>
            <a:r>
              <a:rPr lang="en-US" dirty="0" smtClean="0">
                <a:hlinkClick r:id="rId2"/>
              </a:rPr>
              <a:t>http://users.wpi.edu/~rsbaker/edmtools.html</a:t>
            </a:r>
            <a:endParaRPr lang="en-US" dirty="0" smtClean="0"/>
          </a:p>
          <a:p>
            <a:pPr lvl="1"/>
            <a:endParaRPr lang="en-US" dirty="0"/>
          </a:p>
          <a:p>
            <a:pPr lvl="1"/>
            <a:r>
              <a:rPr lang="en-US" dirty="0" smtClean="0"/>
              <a:t>Distilling </a:t>
            </a:r>
            <a:r>
              <a:rPr lang="en-US" dirty="0" smtClean="0"/>
              <a:t>DataShop </a:t>
            </a:r>
            <a:r>
              <a:rPr lang="en-US" dirty="0" smtClean="0"/>
              <a:t>data</a:t>
            </a:r>
          </a:p>
          <a:p>
            <a:pPr lvl="1"/>
            <a:r>
              <a:rPr lang="en-US" dirty="0" smtClean="0"/>
              <a:t>Bayesian Knowledge Tracing</a:t>
            </a:r>
          </a:p>
          <a:p>
            <a:pPr lvl="1"/>
            <a:endParaRPr lang="en-US" dirty="0"/>
          </a:p>
          <a:p>
            <a:pPr>
              <a:buNone/>
            </a:pPr>
            <a:endParaRPr lang="en-US" dirty="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37</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38</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work on projects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39</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Classes of EDM Method</a:t>
            </a:r>
            <a:br>
              <a:rPr lang="en-US" dirty="0" smtClean="0"/>
            </a:br>
            <a:r>
              <a:rPr lang="en-US" dirty="0" smtClean="0"/>
              <a:t>(Baker &amp; </a:t>
            </a:r>
            <a:r>
              <a:rPr lang="en-US" dirty="0" err="1" smtClean="0"/>
              <a:t>Yacef</a:t>
            </a:r>
            <a:r>
              <a:rPr lang="en-US" dirty="0" smtClean="0"/>
              <a:t>, 2009)</a:t>
            </a:r>
            <a:endParaRPr lang="en-US" dirty="0"/>
          </a:p>
        </p:txBody>
      </p:sp>
      <p:sp>
        <p:nvSpPr>
          <p:cNvPr id="3" name="Content Placeholder 2"/>
          <p:cNvSpPr>
            <a:spLocks noGrp="1"/>
          </p:cNvSpPr>
          <p:nvPr>
            <p:ph idx="1"/>
          </p:nvPr>
        </p:nvSpPr>
        <p:spPr/>
        <p:txBody>
          <a:bodyPr/>
          <a:lstStyle/>
          <a:p>
            <a:r>
              <a:rPr lang="en-US" dirty="0" smtClean="0"/>
              <a:t>Prediction</a:t>
            </a:r>
          </a:p>
          <a:p>
            <a:r>
              <a:rPr lang="en-US" dirty="0" smtClean="0"/>
              <a:t>Clustering</a:t>
            </a:r>
          </a:p>
          <a:p>
            <a:r>
              <a:rPr lang="en-US" dirty="0" smtClean="0"/>
              <a:t>Relationship Mining</a:t>
            </a:r>
          </a:p>
          <a:p>
            <a:r>
              <a:rPr lang="en-US" dirty="0" smtClean="0"/>
              <a:t>Discovery with Models</a:t>
            </a:r>
          </a:p>
          <a:p>
            <a:r>
              <a:rPr lang="en-US" dirty="0" smtClean="0"/>
              <a:t>Distillation of Data For Human Judgment</a:t>
            </a:r>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Develop a model which can infer a single aspect of the data (predicted variable) from some combination of other aspects of the data (predictor variables)</a:t>
            </a:r>
          </a:p>
          <a:p>
            <a:endParaRPr lang="en-US" dirty="0" smtClean="0"/>
          </a:p>
          <a:p>
            <a:r>
              <a:rPr lang="en-US" dirty="0" smtClean="0"/>
              <a:t>Does a student know a skill?</a:t>
            </a:r>
          </a:p>
          <a:p>
            <a:r>
              <a:rPr lang="en-US" dirty="0" smtClean="0"/>
              <a:t>Which </a:t>
            </a:r>
            <a:r>
              <a:rPr lang="en-US" dirty="0" smtClean="0"/>
              <a:t>students are off-task?</a:t>
            </a:r>
          </a:p>
          <a:p>
            <a:r>
              <a:rPr lang="en-US" dirty="0" smtClean="0"/>
              <a:t>Which students will fail the class</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a:t>
            </a:r>
            <a:endParaRPr lang="en-US" dirty="0"/>
          </a:p>
        </p:txBody>
      </p:sp>
      <p:sp>
        <p:nvSpPr>
          <p:cNvPr id="3" name="Content Placeholder 2"/>
          <p:cNvSpPr>
            <a:spLocks noGrp="1"/>
          </p:cNvSpPr>
          <p:nvPr>
            <p:ph idx="1"/>
          </p:nvPr>
        </p:nvSpPr>
        <p:spPr/>
        <p:txBody>
          <a:bodyPr>
            <a:normAutofit/>
          </a:bodyPr>
          <a:lstStyle/>
          <a:p>
            <a:r>
              <a:rPr lang="en-US" dirty="0" smtClean="0"/>
              <a:t>Find points that naturally group together, splitting full data set into set of clusters</a:t>
            </a:r>
          </a:p>
          <a:p>
            <a:endParaRPr lang="en-US" dirty="0" smtClean="0"/>
          </a:p>
          <a:p>
            <a:r>
              <a:rPr lang="en-US" dirty="0" smtClean="0"/>
              <a:t>Usually used when nothing is known about the structure of the data</a:t>
            </a:r>
          </a:p>
          <a:p>
            <a:pPr lvl="1"/>
            <a:r>
              <a:rPr lang="en-US" dirty="0" smtClean="0"/>
              <a:t>What behaviors are prominent in domain?</a:t>
            </a:r>
          </a:p>
          <a:p>
            <a:pPr lvl="1"/>
            <a:r>
              <a:rPr lang="en-US" dirty="0" smtClean="0"/>
              <a:t>What are the main groups of students?</a:t>
            </a:r>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Mining</a:t>
            </a:r>
            <a:endParaRPr lang="en-US" dirty="0"/>
          </a:p>
        </p:txBody>
      </p:sp>
      <p:sp>
        <p:nvSpPr>
          <p:cNvPr id="3" name="Content Placeholder 2"/>
          <p:cNvSpPr>
            <a:spLocks noGrp="1"/>
          </p:cNvSpPr>
          <p:nvPr>
            <p:ph idx="1"/>
          </p:nvPr>
        </p:nvSpPr>
        <p:spPr/>
        <p:txBody>
          <a:bodyPr>
            <a:normAutofit/>
          </a:bodyPr>
          <a:lstStyle/>
          <a:p>
            <a:r>
              <a:rPr lang="en-US" dirty="0" smtClean="0"/>
              <a:t>Discover relationships between variables in a data set with many variables</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pPr lvl="1"/>
            <a:endParaRPr lang="en-US"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7</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with Models</a:t>
            </a:r>
            <a:endParaRPr lang="en-US" dirty="0"/>
          </a:p>
        </p:txBody>
      </p:sp>
      <p:sp>
        <p:nvSpPr>
          <p:cNvPr id="3" name="Content Placeholder 2"/>
          <p:cNvSpPr>
            <a:spLocks noGrp="1"/>
          </p:cNvSpPr>
          <p:nvPr>
            <p:ph idx="1"/>
          </p:nvPr>
        </p:nvSpPr>
        <p:spPr/>
        <p:txBody>
          <a:bodyPr>
            <a:normAutofit/>
          </a:bodyPr>
          <a:lstStyle/>
          <a:p>
            <a:r>
              <a:rPr lang="en-US" dirty="0" smtClean="0"/>
              <a:t>Pre-existing model (developed with EDM prediction methods… or clustering… or knowledge engineering)</a:t>
            </a:r>
          </a:p>
          <a:p>
            <a:endParaRPr lang="en-US" dirty="0"/>
          </a:p>
          <a:p>
            <a:r>
              <a:rPr lang="en-US" dirty="0" smtClean="0"/>
              <a:t>Applied to data and used as a component in another analysis</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8</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Distillation of Data for Human Judgment</a:t>
            </a:r>
            <a:endParaRPr lang="en-US" dirty="0"/>
          </a:p>
        </p:txBody>
      </p:sp>
      <p:sp>
        <p:nvSpPr>
          <p:cNvPr id="3" name="Content Placeholder 2"/>
          <p:cNvSpPr>
            <a:spLocks noGrp="1"/>
          </p:cNvSpPr>
          <p:nvPr>
            <p:ph idx="1"/>
          </p:nvPr>
        </p:nvSpPr>
        <p:spPr/>
        <p:txBody>
          <a:bodyPr/>
          <a:lstStyle/>
          <a:p>
            <a:r>
              <a:rPr lang="en-US" dirty="0" smtClean="0"/>
              <a:t>Making complex data understandable by humans to leverage their judgment</a:t>
            </a:r>
          </a:p>
          <a:p>
            <a:endParaRPr lang="en-US" dirty="0" smtClean="0"/>
          </a:p>
          <a:p>
            <a:r>
              <a:rPr lang="en-US" dirty="0" smtClean="0"/>
              <a:t>Text replays are a simple example of this</a:t>
            </a:r>
          </a:p>
          <a:p>
            <a:endParaRPr lang="en-US" dirty="0"/>
          </a:p>
        </p:txBody>
      </p:sp>
      <p:sp>
        <p:nvSpPr>
          <p:cNvPr id="4" name="Date Placeholder 3"/>
          <p:cNvSpPr>
            <a:spLocks noGrp="1"/>
          </p:cNvSpPr>
          <p:nvPr>
            <p:ph type="dt" sz="half" idx="10"/>
          </p:nvPr>
        </p:nvSpPr>
        <p:spPr/>
        <p:txBody>
          <a:bodyPr/>
          <a:lstStyle/>
          <a:p>
            <a:r>
              <a:rPr lang="en-US" smtClean="0"/>
              <a:t>7/25/2011</a:t>
            </a:r>
            <a:endParaRPr lang="en-US" dirty="0"/>
          </a:p>
        </p:txBody>
      </p:sp>
      <p:sp>
        <p:nvSpPr>
          <p:cNvPr id="5" name="Slide Number Placeholder 4"/>
          <p:cNvSpPr>
            <a:spLocks noGrp="1"/>
          </p:cNvSpPr>
          <p:nvPr>
            <p:ph type="sldNum" sz="quarter" idx="12"/>
          </p:nvPr>
        </p:nvSpPr>
        <p:spPr/>
        <p:txBody>
          <a:bodyPr/>
          <a:lstStyle/>
          <a:p>
            <a:fld id="{6F1696B2-72DC-4F28-A045-823014E34710}" type="slidenum">
              <a:rPr lang="en-US" smtClean="0"/>
              <a:pPr/>
              <a:t>9</a:t>
            </a:fld>
            <a:endParaRPr lang="en-US" dirty="0"/>
          </a:p>
        </p:txBody>
      </p:sp>
      <p:sp>
        <p:nvSpPr>
          <p:cNvPr id="6" name="Footer Placeholder 5"/>
          <p:cNvSpPr>
            <a:spLocks noGrp="1"/>
          </p:cNvSpPr>
          <p:nvPr>
            <p:ph type="ftr" sz="quarter" idx="11"/>
          </p:nvPr>
        </p:nvSpPr>
        <p:spPr/>
        <p:txBody>
          <a:bodyPr/>
          <a:lstStyle/>
          <a:p>
            <a:r>
              <a:rPr lang="en-US" smtClean="0"/>
              <a:t>PSLC Summer School 2011</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1210</Words>
  <Application>Microsoft Office PowerPoint</Application>
  <PresentationFormat>On-screen Show (4:3)</PresentationFormat>
  <Paragraphs>278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Educational Data Mining Overview</vt:lpstr>
      <vt:lpstr>Welcome to the EDM track!</vt:lpstr>
      <vt:lpstr>Educational Data Mining</vt:lpstr>
      <vt:lpstr>Classes of EDM Method (Baker &amp; Yacef, 2009)</vt:lpstr>
      <vt:lpstr>Prediction</vt:lpstr>
      <vt:lpstr>Clustering</vt:lpstr>
      <vt:lpstr>Relationship Mining</vt:lpstr>
      <vt:lpstr>Discovery with Models</vt:lpstr>
      <vt:lpstr>Distillation of Data for Human Judgment</vt:lpstr>
      <vt:lpstr>Knowledge Engineering</vt:lpstr>
      <vt:lpstr>EDM track schedule</vt:lpstr>
      <vt:lpstr>EDM track schedule</vt:lpstr>
      <vt:lpstr>Comments? Questions?</vt:lpstr>
      <vt:lpstr>EDM Tools</vt:lpstr>
      <vt:lpstr>PSLC DataShop</vt:lpstr>
      <vt:lpstr>Microsoft Excel</vt:lpstr>
      <vt:lpstr>Pivot Tables</vt:lpstr>
      <vt:lpstr>Pivot Tables</vt:lpstr>
      <vt:lpstr>Pivot Tables</vt:lpstr>
      <vt:lpstr>Pivot Tables</vt:lpstr>
      <vt:lpstr>Excel Add-ins</vt:lpstr>
      <vt:lpstr>Suite of visualizations</vt:lpstr>
      <vt:lpstr>Free data mining packages</vt:lpstr>
      <vt:lpstr>Weka .vs. RapidMiner</vt:lpstr>
      <vt:lpstr>In particular…</vt:lpstr>
      <vt:lpstr>SPSS</vt:lpstr>
      <vt:lpstr>SPSS</vt:lpstr>
      <vt:lpstr>R</vt:lpstr>
      <vt:lpstr>Matlab</vt:lpstr>
      <vt:lpstr>Comments? Questions?</vt:lpstr>
      <vt:lpstr>Pre-processing</vt:lpstr>
      <vt:lpstr>Wherever you get your data from</vt:lpstr>
      <vt:lpstr>Common approach</vt:lpstr>
      <vt:lpstr>Some useful features to distill for educational software</vt:lpstr>
      <vt:lpstr>Some useful features to distill for educational software</vt:lpstr>
      <vt:lpstr>Any other recommendations?</vt:lpstr>
      <vt:lpstr>Code Available</vt:lpstr>
      <vt:lpstr>Comments? Questions?</vt:lpstr>
      <vt:lpstr>Time to work on projects</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Data Mining Overview</dc:title>
  <dc:creator>rsbaker</dc:creator>
  <cp:lastModifiedBy>John Stamper</cp:lastModifiedBy>
  <cp:revision>51</cp:revision>
  <dcterms:created xsi:type="dcterms:W3CDTF">2010-07-09T14:25:09Z</dcterms:created>
  <dcterms:modified xsi:type="dcterms:W3CDTF">2011-07-25T13:25:26Z</dcterms:modified>
</cp:coreProperties>
</file>