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18"/>
  </p:notesMasterIdLst>
  <p:handoutMasterIdLst>
    <p:handoutMasterId r:id="rId19"/>
  </p:handoutMasterIdLst>
  <p:sldIdLst>
    <p:sldId id="859" r:id="rId2"/>
    <p:sldId id="962" r:id="rId3"/>
    <p:sldId id="963" r:id="rId4"/>
    <p:sldId id="949" r:id="rId5"/>
    <p:sldId id="964" r:id="rId6"/>
    <p:sldId id="967" r:id="rId7"/>
    <p:sldId id="972" r:id="rId8"/>
    <p:sldId id="968" r:id="rId9"/>
    <p:sldId id="969" r:id="rId10"/>
    <p:sldId id="970" r:id="rId11"/>
    <p:sldId id="971" r:id="rId12"/>
    <p:sldId id="966" r:id="rId13"/>
    <p:sldId id="965" r:id="rId14"/>
    <p:sldId id="973" r:id="rId15"/>
    <p:sldId id="975" r:id="rId16"/>
    <p:sldId id="9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 Koedinger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DFF"/>
    <a:srgbClr val="008000"/>
    <a:srgbClr val="00CC00"/>
    <a:srgbClr val="009900"/>
    <a:srgbClr val="FF0000"/>
    <a:srgbClr val="CCFFCC"/>
    <a:srgbClr val="33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13" autoAdjust="0"/>
  </p:normalViewPr>
  <p:slideViewPr>
    <p:cSldViewPr snapToGrid="0">
      <p:cViewPr>
        <p:scale>
          <a:sx n="61" d="100"/>
          <a:sy n="61" d="100"/>
        </p:scale>
        <p:origin x="-178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A9B6F5-9872-494C-98E8-50B22C72B9D1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F5CCC6-22B8-4641-886E-81DE612D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FB4182-7140-4311-A13D-1A2B0929463C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BB70B-E9ED-4118-B081-36010168C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2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E10C2-37A7-4496-8C01-687BECC5D7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3D82-C220-934F-9E6D-860C8C9965B3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2ADE5-5F61-8D41-B6D3-8E92DB64D57C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255B5-A3B7-40AD-984B-A4E54128D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49FDA-83B7-CF46-9A18-4E7788CAC302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18124-0E20-4CB6-8B6C-EE549E83E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47625"/>
            <a:ext cx="7391400" cy="577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8600" y="65913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F7A11-74F6-408A-9310-00C606FA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0" y="228600"/>
            <a:ext cx="7626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8100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54CB7-7FED-FA47-9025-73AD2B53F608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F1E01-8864-5940-943B-5E545409B1F1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B66C-50F8-473B-BE5D-BD9AA9CA0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32AF8-1483-1546-8A59-B801B6C5A975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6EA8B-E2E2-954D-BDEF-15A64C522F4A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C14-D5B3-498B-B3F1-2D088530B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BAC6-B2A1-184E-A465-520349CEF764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E608-2B34-4876-9C98-E4993BBE6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0E998-6B5B-1148-AB3A-DCBE41DE5304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8A520-85E3-FF49-A85F-2B32B0A196E1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7396-2978-4558-88EC-8946A9EBC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28B88-86E9-4341-9108-ED2EF19F3698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62EC-881C-4A90-A475-5A48B82CA4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32" y="1600200"/>
            <a:ext cx="7941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7AD7E-2F03-1547-A225-0496925187B5}" type="datetime1">
              <a:rPr lang="en-US" smtClean="0"/>
              <a:pPr>
                <a:defRPr/>
              </a:pPr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6E76E-4D89-DC48-8008-B7B0FE0AC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 t="15800"/>
          <a:stretch>
            <a:fillRect/>
          </a:stretch>
        </p:blipFill>
        <p:spPr bwMode="auto">
          <a:xfrm>
            <a:off x="5553568" y="3034724"/>
            <a:ext cx="28509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90600" y="892175"/>
            <a:ext cx="7772400" cy="19492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Applying the Segmenting and </a:t>
            </a:r>
            <a:r>
              <a:rPr lang="en-US" dirty="0" err="1" smtClean="0"/>
              <a:t>Pretraining</a:t>
            </a:r>
            <a:r>
              <a:rPr lang="en-US" dirty="0" smtClean="0"/>
              <a:t> Principles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4000" dirty="0" smtClean="0"/>
              <a:t>Chapter 10) 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4419600" cy="1752600"/>
          </a:xfrm>
        </p:spPr>
        <p:txBody>
          <a:bodyPr/>
          <a:lstStyle/>
          <a:p>
            <a:r>
              <a:rPr lang="en-US" dirty="0" smtClean="0"/>
              <a:t>Ken Koedinger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generative/learning processes are involved in examples above?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CTA aid application of this principle?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7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6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Pretraining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987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27250"/>
            <a:ext cx="7772400" cy="4668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A. Teach content </a:t>
            </a:r>
            <a:r>
              <a:rPr lang="en-US" sz="2000" dirty="0"/>
              <a:t>in context of </a:t>
            </a:r>
            <a:r>
              <a:rPr lang="en-US" sz="2000" dirty="0" smtClean="0"/>
              <a:t>target procedures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</a:t>
            </a:r>
            <a:r>
              <a:rPr lang="en-US" sz="2000" dirty="0"/>
              <a:t>. </a:t>
            </a:r>
            <a:r>
              <a:rPr lang="en-US" sz="2000" dirty="0" smtClean="0"/>
              <a:t>Separate key </a:t>
            </a:r>
            <a:r>
              <a:rPr lang="en-US" sz="2000" dirty="0"/>
              <a:t>concepts from </a:t>
            </a:r>
            <a:r>
              <a:rPr lang="en-US" sz="2000" dirty="0" smtClean="0"/>
              <a:t>the procedure.</a:t>
            </a:r>
            <a:endParaRPr lang="en-US" sz="48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Example: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70" y="2592619"/>
            <a:ext cx="5345607" cy="41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Segmenting Principle</a:t>
            </a:r>
            <a:endParaRPr lang="en-US" dirty="0"/>
          </a:p>
        </p:txBody>
      </p:sp>
      <p:sp>
        <p:nvSpPr>
          <p:cNvPr id="987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49400"/>
            <a:ext cx="7772400" cy="4546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A. Let a lesson </a:t>
            </a:r>
            <a:r>
              <a:rPr lang="en-US" sz="2000" dirty="0"/>
              <a:t>“play” like a video so learners have a </a:t>
            </a:r>
            <a:r>
              <a:rPr lang="en-US" sz="2000" dirty="0" smtClean="0"/>
              <a:t>continuous 		picture </a:t>
            </a:r>
            <a:r>
              <a:rPr lang="en-US" sz="2000" dirty="0"/>
              <a:t>of the entire </a:t>
            </a:r>
            <a:r>
              <a:rPr lang="en-US" sz="2000" dirty="0" smtClean="0"/>
              <a:t>procedure.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B. Let learners </a:t>
            </a:r>
            <a:r>
              <a:rPr lang="en-US" sz="2000" dirty="0"/>
              <a:t>control the sequence by </a:t>
            </a:r>
            <a:r>
              <a:rPr lang="en-US" sz="2000" dirty="0" smtClean="0"/>
              <a:t>selecting screens </a:t>
            </a:r>
            <a:r>
              <a:rPr lang="en-US" sz="2000" dirty="0"/>
              <a:t>in </a:t>
            </a:r>
            <a:r>
              <a:rPr lang="en-US" sz="2000" dirty="0" smtClean="0"/>
              <a:t>small 	bites </a:t>
            </a:r>
            <a:r>
              <a:rPr lang="en-US" sz="2000" dirty="0"/>
              <a:t>so they can work at their own rate.</a:t>
            </a:r>
            <a:endParaRPr lang="en-US" sz="48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Example: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90500"/>
            <a:ext cx="82804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32" y="1298556"/>
            <a:ext cx="7941337" cy="1365395"/>
          </a:xfrm>
        </p:spPr>
        <p:txBody>
          <a:bodyPr>
            <a:normAutofit/>
          </a:bodyPr>
          <a:lstStyle/>
          <a:p>
            <a:r>
              <a:rPr lang="en-US" dirty="0"/>
              <a:t>Ensure </a:t>
            </a:r>
            <a:r>
              <a:rPr lang="en-US" dirty="0" smtClean="0"/>
              <a:t>that learners know the names </a:t>
            </a:r>
            <a:r>
              <a:rPr lang="en-US" dirty="0"/>
              <a:t>and </a:t>
            </a:r>
            <a:r>
              <a:rPr lang="en-US" dirty="0" smtClean="0"/>
              <a:t>characteristics </a:t>
            </a:r>
            <a:r>
              <a:rPr lang="en-US" dirty="0"/>
              <a:t>of </a:t>
            </a:r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70" y="2478419"/>
            <a:ext cx="4534188" cy="40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3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61" y="710960"/>
            <a:ext cx="7421358" cy="59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0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Pretraining</a:t>
            </a:r>
            <a:r>
              <a:rPr lang="en-US" dirty="0" smtClean="0"/>
              <a:t> </a:t>
            </a:r>
            <a:r>
              <a:rPr lang="en-US" dirty="0"/>
              <a:t>can help beginners to manage their </a:t>
            </a:r>
            <a:r>
              <a:rPr lang="en-US" dirty="0" smtClean="0"/>
              <a:t>processing of </a:t>
            </a:r>
            <a:r>
              <a:rPr lang="en-US" dirty="0"/>
              <a:t>complex material by reducing the amount of essential processing they </a:t>
            </a:r>
            <a:r>
              <a:rPr lang="en-US" dirty="0" smtClean="0"/>
              <a:t>do at </a:t>
            </a:r>
            <a:r>
              <a:rPr lang="en-US" dirty="0"/>
              <a:t>the time of the presentation.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they already know what terms like “</a:t>
            </a:r>
            <a:r>
              <a:rPr lang="en-US" dirty="0" smtClean="0"/>
              <a:t>upper esophageal </a:t>
            </a:r>
            <a:r>
              <a:rPr lang="en-US" dirty="0"/>
              <a:t>sphincter” mean, </a:t>
            </a:r>
            <a:r>
              <a:rPr lang="en-US" dirty="0" smtClean="0"/>
              <a:t>they </a:t>
            </a:r>
            <a:r>
              <a:rPr lang="en-US" dirty="0"/>
              <a:t>can devote their cognitive processing </a:t>
            </a:r>
            <a:r>
              <a:rPr lang="en-US" dirty="0" smtClean="0"/>
              <a:t>to building </a:t>
            </a:r>
            <a:r>
              <a:rPr lang="en-US" dirty="0"/>
              <a:t>a mental model of how that component relates to others in </a:t>
            </a:r>
            <a:r>
              <a:rPr lang="en-US" dirty="0" smtClean="0"/>
              <a:t>the causal chain</a:t>
            </a:r>
          </a:p>
          <a:p>
            <a:r>
              <a:rPr lang="en-US" dirty="0" smtClean="0"/>
              <a:t>The </a:t>
            </a:r>
            <a:r>
              <a:rPr lang="en-US" dirty="0" err="1"/>
              <a:t>pretraining</a:t>
            </a:r>
            <a:r>
              <a:rPr lang="en-US" dirty="0"/>
              <a:t> principle </a:t>
            </a:r>
            <a:r>
              <a:rPr lang="en-US" dirty="0" smtClean="0"/>
              <a:t>helps</a:t>
            </a:r>
            <a:r>
              <a:rPr lang="en-US" dirty="0"/>
              <a:t> </a:t>
            </a:r>
            <a:r>
              <a:rPr lang="en-US" dirty="0" smtClean="0"/>
              <a:t>manage </a:t>
            </a:r>
            <a:r>
              <a:rPr lang="en-US" dirty="0"/>
              <a:t>the learner’s essential processing by redistributing some of it to </a:t>
            </a:r>
            <a:r>
              <a:rPr lang="en-US" dirty="0" smtClean="0"/>
              <a:t>a </a:t>
            </a:r>
            <a:r>
              <a:rPr lang="en-US" dirty="0" err="1" smtClean="0"/>
              <a:t>pretraining</a:t>
            </a:r>
            <a:r>
              <a:rPr lang="en-US" dirty="0" smtClean="0"/>
              <a:t> </a:t>
            </a:r>
            <a:r>
              <a:rPr lang="en-US" dirty="0"/>
              <a:t>portion of the </a:t>
            </a:r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9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kind of processing are Segmenting &amp; </a:t>
            </a:r>
            <a:r>
              <a:rPr lang="en-US" dirty="0" err="1" smtClean="0"/>
              <a:t>Pretraining</a:t>
            </a:r>
            <a:r>
              <a:rPr lang="en-US" dirty="0" smtClean="0"/>
              <a:t> </a:t>
            </a:r>
            <a:r>
              <a:rPr lang="en-US" dirty="0" err="1" smtClean="0"/>
              <a:t>targetting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Extraneous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Essential or intrinsic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Generative or germane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Essential</a:t>
            </a:r>
            <a:r>
              <a:rPr lang="en-US" dirty="0" smtClean="0"/>
              <a:t>, according to the book</a:t>
            </a:r>
          </a:p>
          <a:p>
            <a:r>
              <a:rPr lang="en-US" dirty="0" smtClean="0"/>
              <a:t>If essential processing is overloaded, </a:t>
            </a:r>
            <a:br>
              <a:rPr lang="en-US" dirty="0" smtClean="0"/>
            </a:br>
            <a:r>
              <a:rPr lang="en-US" dirty="0" smtClean="0"/>
              <a:t>what kind of processing suffers?</a:t>
            </a:r>
          </a:p>
          <a:p>
            <a:r>
              <a:rPr lang="en-US" dirty="0" smtClean="0"/>
              <a:t>Generative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generative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Hint: Think of KLI.</a:t>
            </a:r>
          </a:p>
          <a:p>
            <a:r>
              <a:rPr lang="en-US" dirty="0" smtClean="0"/>
              <a:t>Generative process are learning processes</a:t>
            </a:r>
          </a:p>
          <a:p>
            <a:r>
              <a:rPr lang="en-US" dirty="0" smtClean="0"/>
              <a:t>Learning processes in KLI are</a:t>
            </a:r>
          </a:p>
          <a:p>
            <a:pPr lvl="1"/>
            <a:r>
              <a:rPr lang="en-US" dirty="0" smtClean="0"/>
              <a:t>Memory &amp; fluency building</a:t>
            </a:r>
          </a:p>
          <a:p>
            <a:pPr lvl="1"/>
            <a:r>
              <a:rPr lang="en-US" dirty="0" smtClean="0"/>
              <a:t>Induction &amp; refinement</a:t>
            </a:r>
          </a:p>
          <a:p>
            <a:pPr lvl="1"/>
            <a:r>
              <a:rPr lang="en-US" dirty="0" smtClean="0"/>
              <a:t>Sense-making &amp; understanding</a:t>
            </a:r>
          </a:p>
          <a:p>
            <a:r>
              <a:rPr lang="en-US" dirty="0" smtClean="0"/>
              <a:t>As we discuss segmenting &amp; pre-training examples, think about which of these generative/learning processes are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Segmenting Principle</a:t>
            </a:r>
            <a:endParaRPr lang="en-US" dirty="0"/>
          </a:p>
        </p:txBody>
      </p:sp>
      <p:sp>
        <p:nvSpPr>
          <p:cNvPr id="987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27250"/>
            <a:ext cx="7772400" cy="4668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A. Let a lesson </a:t>
            </a:r>
            <a:r>
              <a:rPr lang="en-US" sz="2000" dirty="0"/>
              <a:t>“play” like a video so learners have a </a:t>
            </a:r>
            <a:r>
              <a:rPr lang="en-US" sz="2000" dirty="0" smtClean="0"/>
              <a:t>continuous 		picture </a:t>
            </a:r>
            <a:r>
              <a:rPr lang="en-US" sz="2000" dirty="0"/>
              <a:t>of the entire </a:t>
            </a:r>
            <a:r>
              <a:rPr lang="en-US" sz="2000" dirty="0" smtClean="0"/>
              <a:t>procedure.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B. Let learners </a:t>
            </a:r>
            <a:r>
              <a:rPr lang="en-US" sz="2000" dirty="0"/>
              <a:t>control the sequence by </a:t>
            </a:r>
            <a:r>
              <a:rPr lang="en-US" sz="2000" dirty="0" smtClean="0"/>
              <a:t>selecting screens </a:t>
            </a:r>
            <a:r>
              <a:rPr lang="en-US" sz="2000" dirty="0"/>
              <a:t>in </a:t>
            </a:r>
            <a:r>
              <a:rPr lang="en-US" sz="2000" dirty="0" smtClean="0"/>
              <a:t>small 	bites </a:t>
            </a:r>
            <a:r>
              <a:rPr lang="en-US" sz="2000" dirty="0"/>
              <a:t>so they can work at their own rate.</a:t>
            </a:r>
            <a:endParaRPr lang="en-US" sz="48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Example: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58" y="3175752"/>
            <a:ext cx="4687385" cy="36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Complexity produces a need for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26" y="1600200"/>
            <a:ext cx="2618650" cy="473731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Lightning lesson has many elements</a:t>
            </a:r>
          </a:p>
          <a:p>
            <a:pPr lvl="1"/>
            <a:r>
              <a:rPr lang="en-US" sz="2000" dirty="0" smtClean="0"/>
              <a:t>warm </a:t>
            </a:r>
            <a:r>
              <a:rPr lang="en-US" sz="2000" dirty="0"/>
              <a:t>and cold air, updrafts </a:t>
            </a:r>
            <a:r>
              <a:rPr lang="en-US" sz="2000" dirty="0" smtClean="0"/>
              <a:t>&amp; downdrafts</a:t>
            </a:r>
            <a:r>
              <a:rPr lang="en-US" sz="2000" dirty="0"/>
              <a:t>, positive </a:t>
            </a:r>
            <a:r>
              <a:rPr lang="en-US" sz="2000" dirty="0" smtClean="0"/>
              <a:t>&amp; negative particles in </a:t>
            </a:r>
            <a:r>
              <a:rPr lang="en-US" sz="2000" dirty="0"/>
              <a:t>the cloud, positive </a:t>
            </a:r>
            <a:r>
              <a:rPr lang="en-US" sz="2000" dirty="0" smtClean="0"/>
              <a:t>&amp; negative </a:t>
            </a:r>
            <a:r>
              <a:rPr lang="en-US" sz="2000" dirty="0"/>
              <a:t>particles on the ground</a:t>
            </a:r>
            <a:r>
              <a:rPr lang="en-US" sz="2000" dirty="0" smtClean="0"/>
              <a:t>, leaders &amp;  return strokes... </a:t>
            </a:r>
            <a:endParaRPr lang="en-US" sz="2000" dirty="0"/>
          </a:p>
          <a:p>
            <a:r>
              <a:rPr lang="en-US" sz="2400" dirty="0" smtClean="0"/>
              <a:t>Can </a:t>
            </a:r>
            <a:r>
              <a:rPr lang="en-US" sz="2400" dirty="0"/>
              <a:t>be broken into </a:t>
            </a:r>
            <a:r>
              <a:rPr lang="en-US" sz="2400" dirty="0" smtClean="0"/>
              <a:t>sixteen segments</a:t>
            </a:r>
          </a:p>
          <a:p>
            <a:pPr lvl="1"/>
            <a:r>
              <a:rPr lang="en-US" sz="2000" dirty="0" smtClean="0"/>
              <a:t>each describes 1-2 major </a:t>
            </a:r>
            <a:r>
              <a:rPr lang="en-US" sz="2000" dirty="0"/>
              <a:t>steps in </a:t>
            </a:r>
            <a:r>
              <a:rPr lang="en-US" sz="2000" dirty="0" smtClean="0"/>
              <a:t>causal chain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045" y="1715318"/>
            <a:ext cx="6246955" cy="49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 </a:t>
            </a:r>
            <a:r>
              <a:rPr lang="en-US" dirty="0"/>
              <a:t>a complex lesson into smaller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51" y="1480701"/>
            <a:ext cx="6473254" cy="48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0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control may help (but see later chapter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14" y="1695708"/>
            <a:ext cx="72136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prior studies we have discussed used “segmenting”?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32" y="1780789"/>
            <a:ext cx="7941337" cy="4345374"/>
          </a:xfrm>
        </p:spPr>
        <p:txBody>
          <a:bodyPr/>
          <a:lstStyle/>
          <a:p>
            <a:r>
              <a:rPr lang="en-US" dirty="0" smtClean="0"/>
              <a:t>Substitution exercises in Heffernan paper on algebra symbolization</a:t>
            </a:r>
          </a:p>
          <a:p>
            <a:r>
              <a:rPr lang="en-US" dirty="0" smtClean="0"/>
              <a:t>Decomposition planning exercises in Koedinger paper on geometry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an unfamiliar learner receives a </a:t>
            </a:r>
            <a:r>
              <a:rPr lang="en-US" dirty="0" smtClean="0"/>
              <a:t>continuous presentation </a:t>
            </a:r>
            <a:r>
              <a:rPr lang="en-US" dirty="0"/>
              <a:t>containing a lot of interrelated concepts, the likely </a:t>
            </a:r>
            <a:r>
              <a:rPr lang="en-US" dirty="0" smtClean="0"/>
              <a:t>result is </a:t>
            </a:r>
            <a:r>
              <a:rPr lang="en-US" dirty="0"/>
              <a:t>that the cognitive system becomes overloaded—too much essential </a:t>
            </a:r>
            <a:r>
              <a:rPr lang="en-US" dirty="0" smtClean="0"/>
              <a:t>processing is </a:t>
            </a:r>
            <a:r>
              <a:rPr lang="en-US" dirty="0"/>
              <a:t>required.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learner does not have </a:t>
            </a:r>
            <a:r>
              <a:rPr lang="en-US" dirty="0" smtClean="0"/>
              <a:t>sufficient </a:t>
            </a:r>
            <a:r>
              <a:rPr lang="en-US" dirty="0"/>
              <a:t>cognitive </a:t>
            </a:r>
            <a:r>
              <a:rPr lang="en-US" dirty="0" smtClean="0"/>
              <a:t>capacity to </a:t>
            </a:r>
            <a:r>
              <a:rPr lang="en-US" dirty="0"/>
              <a:t>engage in the essential processing required to understand the material.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43343</TotalTime>
  <Words>413</Words>
  <Application>Microsoft Macintosh PowerPoint</Application>
  <PresentationFormat>On-screen Show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Applying the Segmenting and Pretraining Principles  (Chapter 10) </vt:lpstr>
      <vt:lpstr>Which kind of processing are Segmenting &amp; Pretraining targetting?</vt:lpstr>
      <vt:lpstr>What are some generative processes?</vt:lpstr>
      <vt:lpstr>Segmenting Principle</vt:lpstr>
      <vt:lpstr>Lesson Complexity produces a need for Segmentation</vt:lpstr>
      <vt:lpstr>Break a complex lesson into smaller parts</vt:lpstr>
      <vt:lpstr>Student control may help (but see later chapter …)</vt:lpstr>
      <vt:lpstr>Which of prior studies we have discussed used “segmenting”?</vt:lpstr>
      <vt:lpstr>Why?</vt:lpstr>
      <vt:lpstr>What generative/learning processes are involved in examples above?</vt:lpstr>
      <vt:lpstr>How does CTA aid application of this principle?</vt:lpstr>
      <vt:lpstr>Pretraining Principle</vt:lpstr>
      <vt:lpstr>Segmenting Principle</vt:lpstr>
      <vt:lpstr>Pretraining</vt:lpstr>
      <vt:lpstr>PowerPoint Presentation</vt:lpstr>
      <vt:lpstr>Why?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</dc:creator>
  <cp:lastModifiedBy>Mimi</cp:lastModifiedBy>
  <cp:revision>562</cp:revision>
  <cp:lastPrinted>2013-08-29T17:19:44Z</cp:lastPrinted>
  <dcterms:created xsi:type="dcterms:W3CDTF">2013-10-05T20:41:16Z</dcterms:created>
  <dcterms:modified xsi:type="dcterms:W3CDTF">2015-10-20T13:16:54Z</dcterms:modified>
</cp:coreProperties>
</file>