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66" r:id="rId2"/>
    <p:sldId id="287" r:id="rId3"/>
    <p:sldId id="286" r:id="rId4"/>
    <p:sldId id="257" r:id="rId5"/>
    <p:sldId id="259" r:id="rId6"/>
    <p:sldId id="260" r:id="rId7"/>
    <p:sldId id="267" r:id="rId8"/>
    <p:sldId id="282" r:id="rId9"/>
    <p:sldId id="269" r:id="rId10"/>
    <p:sldId id="283" r:id="rId11"/>
    <p:sldId id="274" r:id="rId12"/>
    <p:sldId id="275" r:id="rId13"/>
    <p:sldId id="270" r:id="rId14"/>
    <p:sldId id="271" r:id="rId15"/>
    <p:sldId id="277" r:id="rId16"/>
    <p:sldId id="272" r:id="rId17"/>
    <p:sldId id="273" r:id="rId18"/>
    <p:sldId id="281" r:id="rId19"/>
    <p:sldId id="268" r:id="rId20"/>
    <p:sldId id="284" r:id="rId21"/>
    <p:sldId id="285" r:id="rId22"/>
    <p:sldId id="288" r:id="rId23"/>
    <p:sldId id="289" r:id="rId24"/>
    <p:sldId id="293" r:id="rId25"/>
    <p:sldId id="294" r:id="rId26"/>
    <p:sldId id="262" r:id="rId27"/>
    <p:sldId id="263" r:id="rId28"/>
    <p:sldId id="264" r:id="rId29"/>
    <p:sldId id="276" r:id="rId30"/>
    <p:sldId id="265" r:id="rId31"/>
    <p:sldId id="280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ADBC6-28B6-4C4D-9BFB-F2261FE29AC4}" type="datetimeFigureOut">
              <a:rPr lang="en-US" smtClean="0"/>
              <a:pPr/>
              <a:t>11/22/2010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EC4C-A6A9-4276-9BCB-214618D16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4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4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0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0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phrasing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21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54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64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2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21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56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8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9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9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66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71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4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AB3F-B137-4B8F-93B8-A4C8FE13920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6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EC4C-A6A9-4276-9BCB-214618D16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114124-ED1B-44EB-8C8B-54B3E7B4FAB3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DE00-7B2D-4E52-90C1-FAAA185974AF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6DB-B66B-4310-95BF-46040E31921B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114429-AB75-455A-A76D-D88665811608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9D9-85A3-4B0B-8424-F6C25D11E79D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6CCC-5421-45E8-AF2F-EB2112A58ABE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307AC-4B95-4D69-8C28-8452D880415D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7712-E4D7-44C7-8E8C-29B180BBE9D4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5C8880-A964-4617-B87C-C939272EA440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1A221E-790B-45A9-9EE2-464BB607670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C40D9CE-F825-4AC1-BB21-ED183BFDBF82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E5E7A90-F92A-4705-8545-4859371F76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 Pavlik Jr.</a:t>
            </a:r>
          </a:p>
          <a:p>
            <a:r>
              <a:rPr lang="en-US" dirty="0" smtClean="0"/>
              <a:t>PSLC M&amp;M Talk</a:t>
            </a:r>
          </a:p>
          <a:p>
            <a:r>
              <a:rPr lang="en-US" dirty="0" smtClean="0"/>
              <a:t>November 11, 2010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Metacognition and </a:t>
            </a:r>
            <a:r>
              <a:rPr lang="en-US" dirty="0" smtClean="0"/>
              <a:t>Motivation: Goldilocks effects in Engaged Learning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D82D-B69F-437B-AB42-EBF0D26BD2F3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2: Main Periodic Survey (psurvey) Items, every 2 minutes, random order by subject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easy </a:t>
            </a:r>
            <a:r>
              <a:rPr lang="en-US" dirty="0"/>
              <a:t>was the recent </a:t>
            </a:r>
            <a:r>
              <a:rPr lang="en-US" dirty="0" smtClean="0"/>
              <a:t>practice?</a:t>
            </a:r>
          </a:p>
          <a:p>
            <a:pPr lvl="1"/>
            <a:r>
              <a:rPr lang="en-US" dirty="0" smtClean="0"/>
              <a:t>too hard</a:t>
            </a:r>
          </a:p>
          <a:p>
            <a:pPr lvl="1"/>
            <a:r>
              <a:rPr lang="en-US" dirty="0" smtClean="0"/>
              <a:t>just right</a:t>
            </a:r>
          </a:p>
          <a:p>
            <a:pPr lvl="1"/>
            <a:r>
              <a:rPr lang="en-US" dirty="0" smtClean="0"/>
              <a:t>too easy</a:t>
            </a:r>
          </a:p>
          <a:p>
            <a:r>
              <a:rPr lang="en-US" dirty="0" smtClean="0"/>
              <a:t>How </a:t>
            </a:r>
            <a:r>
              <a:rPr lang="en-US" dirty="0"/>
              <a:t>useful for learning was the recent practice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not useful</a:t>
            </a:r>
          </a:p>
          <a:p>
            <a:pPr lvl="1"/>
            <a:r>
              <a:rPr lang="en-US" dirty="0" smtClean="0"/>
              <a:t>useful</a:t>
            </a:r>
            <a:endParaRPr lang="en-US" dirty="0"/>
          </a:p>
          <a:p>
            <a:pPr lvl="1"/>
            <a:r>
              <a:rPr lang="en-US" dirty="0" smtClean="0"/>
              <a:t>very useful</a:t>
            </a:r>
          </a:p>
          <a:p>
            <a:r>
              <a:rPr lang="en-US" dirty="0" smtClean="0"/>
              <a:t>Were you able to use any learning strategies during the recent practice?</a:t>
            </a:r>
          </a:p>
          <a:p>
            <a:pPr lvl="1"/>
            <a:r>
              <a:rPr lang="en-US" dirty="0" smtClean="0"/>
              <a:t>mostly used repetition</a:t>
            </a:r>
          </a:p>
          <a:p>
            <a:pPr lvl="1"/>
            <a:r>
              <a:rPr lang="en-US" dirty="0" smtClean="0"/>
              <a:t>mix of strategy and repetition</a:t>
            </a:r>
          </a:p>
          <a:p>
            <a:pPr lvl="1"/>
            <a:r>
              <a:rPr lang="en-US" dirty="0" smtClean="0"/>
              <a:t>mostly used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Factor Analysis Pre-Survey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 Factors</a:t>
            </a:r>
          </a:p>
          <a:p>
            <a:r>
              <a:rPr lang="en-US" b="1" dirty="0" smtClean="0"/>
              <a:t>Goodness-of-fit </a:t>
            </a:r>
            <a:r>
              <a:rPr lang="en-US" b="1" dirty="0"/>
              <a:t>Test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Chi-Square	df	Sig.	</a:t>
            </a:r>
          </a:p>
          <a:p>
            <a:pPr lvl="1"/>
            <a:r>
              <a:rPr lang="en-US" dirty="0"/>
              <a:t>66.863	98	.</a:t>
            </a:r>
            <a:r>
              <a:rPr lang="en-US" dirty="0" smtClean="0"/>
              <a:t>993</a:t>
            </a:r>
          </a:p>
          <a:p>
            <a:r>
              <a:rPr lang="en-US" dirty="0" smtClean="0"/>
              <a:t>Factors</a:t>
            </a:r>
            <a:endParaRPr lang="en-US" dirty="0"/>
          </a:p>
          <a:p>
            <a:pPr lvl="1"/>
            <a:r>
              <a:rPr lang="en-US" dirty="0" smtClean="0"/>
              <a:t>Interest </a:t>
            </a:r>
            <a:r>
              <a:rPr lang="en-US" dirty="0"/>
              <a:t>- I am very interested in the content area of this course.</a:t>
            </a:r>
          </a:p>
          <a:p>
            <a:pPr lvl="1"/>
            <a:r>
              <a:rPr lang="en-US" dirty="0" smtClean="0"/>
              <a:t>Anxiety </a:t>
            </a:r>
            <a:r>
              <a:rPr lang="en-US" dirty="0"/>
              <a:t>- When I take a test I think about how poorly I am doing compared with other students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CanUnderstand </a:t>
            </a:r>
            <a:r>
              <a:rPr lang="en-US" dirty="0"/>
              <a:t>- I'm confident I can understand the most complex material presented by the instructor in this course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NaturalStrat </a:t>
            </a:r>
            <a:r>
              <a:rPr lang="en-US" dirty="0"/>
              <a:t>- Sound symbolism - in this strategy you link the Chinese word by considering how it sounds and linking that with the meaning. </a:t>
            </a:r>
            <a:endParaRPr lang="en-US" dirty="0" smtClean="0"/>
          </a:p>
          <a:p>
            <a:pPr lvl="1"/>
            <a:r>
              <a:rPr lang="en-US" dirty="0" smtClean="0"/>
              <a:t>Planning </a:t>
            </a:r>
            <a:r>
              <a:rPr lang="en-US" dirty="0"/>
              <a:t>- I make simple charts, diagrams, or tables to help me organize course material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CanPerform </a:t>
            </a:r>
            <a:r>
              <a:rPr lang="en-US" dirty="0"/>
              <a:t>- I believe I will receive an excellent grade in this class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ArtificialStrat </a:t>
            </a:r>
            <a:r>
              <a:rPr lang="en-US" dirty="0"/>
              <a:t>- Keyword link - in this strategy you think of a native language word that sounds like the Chinese word and then you link this similar sounding word with the meaning.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pPr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Factor </a:t>
            </a:r>
            <a:r>
              <a:rPr lang="en-US" dirty="0" smtClean="0"/>
              <a:t>Analysis Post-Survey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 Factors</a:t>
            </a:r>
          </a:p>
          <a:p>
            <a:pPr lvl="1"/>
            <a:r>
              <a:rPr lang="en-US" b="1" dirty="0" smtClean="0"/>
              <a:t>Goodness-of-fit Test</a:t>
            </a:r>
          </a:p>
          <a:p>
            <a:pPr lvl="3"/>
            <a:r>
              <a:rPr lang="en-US" dirty="0" smtClean="0"/>
              <a:t>Chi-Square	df	Sig.</a:t>
            </a:r>
          </a:p>
          <a:p>
            <a:pPr lvl="3"/>
            <a:r>
              <a:rPr lang="en-US" dirty="0" smtClean="0"/>
              <a:t>90.751	130	.996</a:t>
            </a:r>
          </a:p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Love - I found the practice so useful I wished I could have used it for other lessons.</a:t>
            </a:r>
          </a:p>
          <a:p>
            <a:pPr lvl="1"/>
            <a:r>
              <a:rPr lang="en-US" dirty="0" smtClean="0"/>
              <a:t>SpecificLike - I found the Hanzi prompts where the student types pinyin to be useful.</a:t>
            </a:r>
          </a:p>
          <a:p>
            <a:pPr lvl="1"/>
            <a:r>
              <a:rPr lang="en-US" dirty="0" smtClean="0"/>
              <a:t>LikeControl - I would like to be able to adjust how often new items are introduced during practice.</a:t>
            </a:r>
          </a:p>
          <a:p>
            <a:pPr lvl="1"/>
            <a:r>
              <a:rPr lang="en-US" dirty="0" smtClean="0"/>
              <a:t>Repetition(f14) - I tried to learn the items during practice by repeating them to myself, rather than using any specific learning strategies.</a:t>
            </a:r>
          </a:p>
          <a:p>
            <a:pPr lvl="1"/>
            <a:r>
              <a:rPr lang="en-US" dirty="0" smtClean="0"/>
              <a:t>OthCommit(f12) - I practiced less than I really wanted because of other commitments (e.g.  work in another class).</a:t>
            </a:r>
          </a:p>
          <a:p>
            <a:pPr lvl="1"/>
            <a:r>
              <a:rPr lang="en-US" dirty="0" smtClean="0"/>
              <a:t>DislikePsurvey - I found the frequent questions about strategies, difficulty, and usefulness during practice to be annoying.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2: Full </a:t>
            </a:r>
            <a:r>
              <a:rPr lang="en-US" dirty="0" smtClean="0"/>
              <a:t>Dataset Correlations with Survey’s </a:t>
            </a:r>
            <a:r>
              <a:rPr lang="en-US" sz="2000" dirty="0" smtClean="0"/>
              <a:t>(correlations, so causation is unknown, but temporal order may exist)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ArtificialStrat – </a:t>
            </a:r>
            <a:r>
              <a:rPr lang="en-US" dirty="0" smtClean="0">
                <a:solidFill>
                  <a:srgbClr val="FF0000"/>
                </a:solidFill>
              </a:rPr>
              <a:t>Spacing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-.40, p=.002</a:t>
            </a:r>
          </a:p>
          <a:p>
            <a:r>
              <a:rPr lang="en-US" dirty="0" smtClean="0"/>
              <a:t>Anxiety – </a:t>
            </a:r>
            <a:r>
              <a:rPr lang="en-US" dirty="0" smtClean="0">
                <a:solidFill>
                  <a:srgbClr val="FF0000"/>
                </a:solidFill>
              </a:rPr>
              <a:t>UserSpacing</a:t>
            </a:r>
          </a:p>
          <a:p>
            <a:pPr lvl="1"/>
            <a:r>
              <a:rPr lang="en-US" dirty="0" smtClean="0"/>
              <a:t>-.36,p=.045</a:t>
            </a:r>
          </a:p>
          <a:p>
            <a:r>
              <a:rPr lang="en-US" dirty="0" smtClean="0"/>
              <a:t>Interest – LikeControl</a:t>
            </a:r>
          </a:p>
          <a:p>
            <a:pPr lvl="1"/>
            <a:r>
              <a:rPr lang="en-US" dirty="0" smtClean="0"/>
              <a:t>-.29,p.032</a:t>
            </a:r>
          </a:p>
          <a:p>
            <a:r>
              <a:rPr lang="en-US" dirty="0" smtClean="0"/>
              <a:t>Anxiety – Love </a:t>
            </a:r>
          </a:p>
          <a:p>
            <a:pPr lvl="1"/>
            <a:r>
              <a:rPr lang="en-US" dirty="0" smtClean="0"/>
              <a:t>.278, p=.056</a:t>
            </a:r>
          </a:p>
          <a:p>
            <a:r>
              <a:rPr lang="en-US" dirty="0"/>
              <a:t>CanPerform </a:t>
            </a:r>
            <a:r>
              <a:rPr lang="en-US" dirty="0" smtClean="0"/>
              <a:t>– Love </a:t>
            </a:r>
          </a:p>
          <a:p>
            <a:pPr lvl="1"/>
            <a:r>
              <a:rPr lang="en-US" dirty="0" smtClean="0"/>
              <a:t>-.33, p=.022</a:t>
            </a:r>
          </a:p>
          <a:p>
            <a:r>
              <a:rPr lang="en-US" dirty="0" smtClean="0"/>
              <a:t>CanPerform -- OthCommit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-.33, p=.02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Planning – DislikePsurvey</a:t>
            </a:r>
          </a:p>
          <a:p>
            <a:pPr lvl="1"/>
            <a:r>
              <a:rPr lang="en-US" dirty="0" smtClean="0"/>
              <a:t>-.31, p=.035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Spacing </a:t>
            </a:r>
            <a:r>
              <a:rPr lang="en-US" dirty="0" smtClean="0"/>
              <a:t>– Repetition </a:t>
            </a:r>
          </a:p>
          <a:p>
            <a:pPr lvl="1"/>
            <a:r>
              <a:rPr lang="en-US" dirty="0" smtClean="0"/>
              <a:t>.293, p=.035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UserSpacing </a:t>
            </a:r>
            <a:r>
              <a:rPr lang="en-US" dirty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LikeControl</a:t>
            </a:r>
          </a:p>
          <a:p>
            <a:pPr lvl="1"/>
            <a:r>
              <a:rPr lang="en-US" dirty="0" smtClean="0"/>
              <a:t>.46,	p=.012</a:t>
            </a:r>
          </a:p>
          <a:p>
            <a:r>
              <a:rPr lang="en-US" dirty="0">
                <a:solidFill>
                  <a:srgbClr val="FF0000"/>
                </a:solidFill>
              </a:rPr>
              <a:t>UserSpacing</a:t>
            </a:r>
            <a:r>
              <a:rPr lang="en-US" dirty="0"/>
              <a:t> – Love</a:t>
            </a:r>
          </a:p>
          <a:p>
            <a:pPr lvl="1"/>
            <a:r>
              <a:rPr lang="en-US" dirty="0"/>
              <a:t>-.396, p=.</a:t>
            </a:r>
            <a:r>
              <a:rPr lang="en-US" dirty="0" smtClean="0"/>
              <a:t>034</a:t>
            </a:r>
          </a:p>
          <a:p>
            <a:r>
              <a:rPr lang="en-US" dirty="0">
                <a:solidFill>
                  <a:srgbClr val="FF0000"/>
                </a:solidFill>
              </a:rPr>
              <a:t>Easy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Love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.29, p=.037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Useful </a:t>
            </a:r>
            <a:r>
              <a:rPr lang="en-US" dirty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Love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.</a:t>
            </a:r>
            <a:r>
              <a:rPr lang="en-US" dirty="0" smtClean="0"/>
              <a:t>52,p=0.00007</a:t>
            </a:r>
          </a:p>
          <a:p>
            <a:r>
              <a:rPr lang="en-US" dirty="0">
                <a:solidFill>
                  <a:srgbClr val="FF0000"/>
                </a:solidFill>
              </a:rPr>
              <a:t>Strategy </a:t>
            </a:r>
            <a:r>
              <a:rPr lang="en-US" dirty="0"/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Love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.</a:t>
            </a:r>
            <a:r>
              <a:rPr lang="en-US" dirty="0" smtClean="0"/>
              <a:t>535,p=0.00004</a:t>
            </a:r>
          </a:p>
          <a:p>
            <a:pPr marL="17075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2: Linking </a:t>
            </a:r>
            <a:r>
              <a:rPr lang="en-US" dirty="0" smtClean="0"/>
              <a:t>it up with exploratory SEM (subjects with &gt;300 trials) (38 total)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9" y="1295400"/>
            <a:ext cx="827556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20343618">
            <a:off x="2576352" y="2515261"/>
            <a:ext cx="4648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3886200"/>
            <a:ext cx="1526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exploratory SEM model created with Tetrad software.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3000" y="27432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62200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System Vars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2: Histograms </a:t>
            </a:r>
            <a:r>
              <a:rPr lang="en-US" dirty="0" smtClean="0"/>
              <a:t>of dynamic variables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690812" cy="21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7" y="3527672"/>
            <a:ext cx="2767012" cy="22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2443949"/>
            <a:ext cx="2690812" cy="21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8" y="1828800"/>
            <a:ext cx="2690812" cy="21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5239" y="1340598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</a:t>
            </a:r>
          </a:p>
          <a:p>
            <a:r>
              <a:rPr lang="en-US" dirty="0" smtClean="0"/>
              <a:t>(Last 7 trials % Correct)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50" y="4568241"/>
            <a:ext cx="2833850" cy="22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7" y="4574523"/>
            <a:ext cx="2875363" cy="23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4876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45850" y="476833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UserSpacing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61759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6576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59080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2: Dynamical </a:t>
            </a:r>
            <a:r>
              <a:rPr lang="en-US" dirty="0" smtClean="0"/>
              <a:t>System within Practice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010399" cy="4572000"/>
          </a:xfrm>
        </p:spPr>
      </p:pic>
      <p:sp>
        <p:nvSpPr>
          <p:cNvPr id="6" name="TextBox 5"/>
          <p:cNvSpPr txBox="1"/>
          <p:nvPr/>
        </p:nvSpPr>
        <p:spPr>
          <a:xfrm>
            <a:off x="4876800" y="6172200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link to pre-post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UserSpacing </a:t>
            </a:r>
            <a:r>
              <a:rPr lang="en-US" dirty="0" smtClean="0">
                <a:sym typeface="Wingdings" pitchFamily="2" charset="2"/>
              </a:rPr>
              <a:t> Easiness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71600"/>
            <a:ext cx="342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High or low user selected spacing makes it harder</a:t>
            </a:r>
          </a:p>
          <a:p>
            <a:r>
              <a:rPr lang="en-US" dirty="0" smtClean="0"/>
              <a:t>Probably driven by a few people making bad choice to have less review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6400800" cy="17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Use </a:t>
            </a:r>
            <a:r>
              <a:rPr lang="en-US" dirty="0" smtClean="0">
                <a:sym typeface="Wingdings" pitchFamily="2" charset="2"/>
              </a:rPr>
              <a:t> UserSpacing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If people find it very useful or very useless, they request wide spacing (less review)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0" y="1380146"/>
            <a:ext cx="342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6400800" cy="17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Easy </a:t>
            </a:r>
            <a:r>
              <a:rPr lang="en-US" dirty="0" smtClean="0">
                <a:sym typeface="Wingdings" pitchFamily="2" charset="2"/>
              </a:rPr>
              <a:t> Useful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47800"/>
            <a:ext cx="342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Fairly strong inverted-U</a:t>
            </a:r>
          </a:p>
          <a:p>
            <a:r>
              <a:rPr lang="en-US" dirty="0" smtClean="0"/>
              <a:t>If it is too easy or too hard, usefulness suffers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6400800" cy="1799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5052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Constructs of M&amp;M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2209800"/>
            <a:ext cx="167640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43200" y="4572000"/>
            <a:ext cx="16764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2819400"/>
            <a:ext cx="1676400" cy="1219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429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9964049">
            <a:off x="2508935" y="3504568"/>
            <a:ext cx="601323" cy="1119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/>
              <a:t>inverted U</a:t>
            </a:r>
            <a:endParaRPr lang="en-US" sz="1200" dirty="0"/>
          </a:p>
        </p:txBody>
      </p:sp>
      <p:sp>
        <p:nvSpPr>
          <p:cNvPr id="14" name="Down Arrow 13"/>
          <p:cNvSpPr/>
          <p:nvPr/>
        </p:nvSpPr>
        <p:spPr>
          <a:xfrm rot="14303970">
            <a:off x="4606694" y="3755406"/>
            <a:ext cx="721677" cy="1200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/>
              <a:t>linear increasing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29426" y="4254441"/>
            <a:ext cx="1752600" cy="635118"/>
          </a:xfrm>
          <a:prstGeom prst="wedgeRoundRectCallout">
            <a:avLst>
              <a:gd name="adj1" fmla="val 62547"/>
              <a:gd name="adj2" fmla="val -1083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Assistance Dilemma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0" y="5562599"/>
            <a:ext cx="1905000" cy="990601"/>
          </a:xfrm>
          <a:prstGeom prst="wedgeRoundRectCallout">
            <a:avLst>
              <a:gd name="adj1" fmla="val -95730"/>
              <a:gd name="adj2" fmla="val -4914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Perception of Affordances for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733800" y="1600199"/>
            <a:ext cx="2019300" cy="1149380"/>
          </a:xfrm>
          <a:prstGeom prst="wedgeRoundRectCallout">
            <a:avLst>
              <a:gd name="adj1" fmla="val -83414"/>
              <a:gd name="adj2" fmla="val 250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Interaction of Proximal Efficacy and Task Difficulty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781800" y="4226115"/>
            <a:ext cx="2057400" cy="1206933"/>
          </a:xfrm>
          <a:prstGeom prst="wedgeRoundRectCallout">
            <a:avLst>
              <a:gd name="adj1" fmla="val -109217"/>
              <a:gd name="adj2" fmla="val -310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Linear, but perhaps moderated by Interest or Strategy Knowledge?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705600" y="1371600"/>
            <a:ext cx="2133600" cy="1206441"/>
          </a:xfrm>
          <a:prstGeom prst="wedgeRoundRectCallout">
            <a:avLst>
              <a:gd name="adj1" fmla="val -39493"/>
              <a:gd name="adj2" fmla="val 670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Proxy for Active Engagement of Prior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Useful </a:t>
            </a:r>
            <a:r>
              <a:rPr lang="en-US" dirty="0" smtClean="0">
                <a:sym typeface="Wingdings" pitchFamily="2" charset="2"/>
              </a:rPr>
              <a:t> Easy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849" y="4419600"/>
            <a:ext cx="6400800" cy="180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If it is very useful or very useless, people find it easy</a:t>
            </a:r>
          </a:p>
          <a:p>
            <a:pPr lvl="1"/>
            <a:r>
              <a:rPr lang="en-US" dirty="0" smtClean="0"/>
              <a:t>People who find it useless may think task is trivially  easy</a:t>
            </a:r>
          </a:p>
          <a:p>
            <a:pPr lvl="2"/>
            <a:r>
              <a:rPr lang="en-US" dirty="0" smtClean="0"/>
              <a:t>i.e. doesn’t matter if they get lost wrong, they may report it is easy as a categorical task perception</a:t>
            </a:r>
            <a:endParaRPr lang="en-US" dirty="0"/>
          </a:p>
          <a:p>
            <a:pPr lvl="1"/>
            <a:r>
              <a:rPr lang="en-US" dirty="0" smtClean="0"/>
              <a:t>People who find it useful probably work harder, making it easier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4235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Easy </a:t>
            </a:r>
            <a:r>
              <a:rPr lang="en-US" dirty="0" smtClean="0">
                <a:sym typeface="Wingdings" pitchFamily="2" charset="2"/>
              </a:rPr>
              <a:t> Strategy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71600"/>
            <a:ext cx="342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Both too easy and too hard can effect strategies, but it is better to be too easy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6400800" cy="17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Strategy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Useful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Strong linear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2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6400800" cy="1799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97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</a:t>
            </a:r>
            <a:r>
              <a:rPr lang="en-US" dirty="0" smtClean="0">
                <a:sym typeface="Wingdings" pitchFamily="2" charset="2"/>
              </a:rPr>
              <a:t>Useful 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Strong linear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42355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" y="4343400"/>
            <a:ext cx="6400800" cy="1799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97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39D9-85A3-4B0B-8424-F6C25D11E79D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What next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Look for fine grained effects of initial decay manipulations (as opposed to tracking decay in the current model) on dynamic variables or gain scores by unit</a:t>
            </a:r>
          </a:p>
          <a:p>
            <a:r>
              <a:rPr lang="en-US" dirty="0" smtClean="0"/>
              <a:t>Consider pre-survey factors as covariates in dynamical model</a:t>
            </a:r>
          </a:p>
          <a:p>
            <a:r>
              <a:rPr lang="en-US" dirty="0" smtClean="0"/>
              <a:t>Look for relationships of dynamic variables in each unit with</a:t>
            </a:r>
          </a:p>
          <a:p>
            <a:pPr lvl="1"/>
            <a:r>
              <a:rPr lang="en-US" dirty="0" smtClean="0"/>
              <a:t>student gain</a:t>
            </a:r>
          </a:p>
          <a:p>
            <a:pPr lvl="1"/>
            <a:r>
              <a:rPr lang="en-US" dirty="0" smtClean="0"/>
              <a:t>student count of trials</a:t>
            </a:r>
          </a:p>
          <a:p>
            <a:pPr lvl="1"/>
            <a:r>
              <a:rPr lang="en-US" dirty="0" smtClean="0"/>
              <a:t>gains score for unit</a:t>
            </a:r>
          </a:p>
          <a:p>
            <a:r>
              <a:rPr lang="en-US" dirty="0" smtClean="0"/>
              <a:t>Look for how dynamic variables predict post 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the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Discover the levers to manipulate motivation to improve metacognition</a:t>
            </a:r>
          </a:p>
          <a:p>
            <a:r>
              <a:rPr lang="en-US" dirty="0" smtClean="0"/>
              <a:t>Prescriptions for M&amp;M </a:t>
            </a:r>
          </a:p>
          <a:p>
            <a:pPr lvl="1"/>
            <a:r>
              <a:rPr lang="en-US" dirty="0" smtClean="0"/>
              <a:t>Make it not too hard, not too easy</a:t>
            </a:r>
          </a:p>
          <a:p>
            <a:pPr lvl="1"/>
            <a:r>
              <a:rPr lang="en-US" dirty="0" smtClean="0"/>
              <a:t>Motivation makes metacognition</a:t>
            </a:r>
          </a:p>
          <a:p>
            <a:pPr lvl="1"/>
            <a:r>
              <a:rPr lang="en-US" dirty="0" smtClean="0"/>
              <a:t>Help people see opportunities for strategy</a:t>
            </a:r>
          </a:p>
          <a:p>
            <a:pPr lvl="2"/>
            <a:r>
              <a:rPr lang="en-US" dirty="0" smtClean="0"/>
              <a:t>Affordances for strategy	</a:t>
            </a:r>
          </a:p>
          <a:p>
            <a:pPr lvl="1"/>
            <a:r>
              <a:rPr lang="en-US" dirty="0" smtClean="0"/>
              <a:t>Strategic engagement is motivating</a:t>
            </a:r>
          </a:p>
          <a:p>
            <a:pPr lvl="1"/>
            <a:r>
              <a:rPr lang="en-US" dirty="0" smtClean="0"/>
              <a:t>Several components </a:t>
            </a:r>
            <a:r>
              <a:rPr lang="en-US" smtClean="0"/>
              <a:t>to strategic </a:t>
            </a:r>
            <a:r>
              <a:rPr lang="en-US" dirty="0" smtClean="0"/>
              <a:t>engagement</a:t>
            </a:r>
          </a:p>
          <a:p>
            <a:pPr lvl="2"/>
            <a:r>
              <a:rPr lang="en-US" dirty="0" smtClean="0"/>
              <a:t>Just right difficulty</a:t>
            </a:r>
          </a:p>
          <a:p>
            <a:pPr lvl="2"/>
            <a:r>
              <a:rPr lang="en-US" dirty="0" smtClean="0"/>
              <a:t>Knowledge of strategy</a:t>
            </a:r>
          </a:p>
          <a:p>
            <a:pPr lvl="2"/>
            <a:r>
              <a:rPr lang="en-US" dirty="0" smtClean="0"/>
              <a:t>Perception of applicability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8C10-20D2-4137-B532-3507B9F4F79D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a similar way, the </a:t>
            </a:r>
            <a:r>
              <a:rPr lang="en-US" dirty="0" smtClean="0"/>
              <a:t>new hypothesis </a:t>
            </a:r>
            <a:r>
              <a:rPr lang="en-US" dirty="0"/>
              <a:t>in the current </a:t>
            </a:r>
            <a:r>
              <a:rPr lang="en-US" dirty="0" smtClean="0"/>
              <a:t>year </a:t>
            </a:r>
            <a:r>
              <a:rPr lang="en-US" i="1" dirty="0" smtClean="0"/>
              <a:t>is </a:t>
            </a:r>
            <a:r>
              <a:rPr lang="en-US" i="1" dirty="0"/>
              <a:t>that </a:t>
            </a:r>
            <a:r>
              <a:rPr lang="en-US" i="1" dirty="0" smtClean="0"/>
              <a:t>we </a:t>
            </a:r>
            <a:r>
              <a:rPr lang="en-US" i="1" dirty="0"/>
              <a:t>will see changes in </a:t>
            </a:r>
            <a:r>
              <a:rPr lang="en-US" i="1" dirty="0" smtClean="0"/>
              <a:t>explicit strategy choice </a:t>
            </a:r>
            <a:r>
              <a:rPr lang="en-US" i="1" dirty="0"/>
              <a:t>as a function of judged-difficulty</a:t>
            </a:r>
            <a:r>
              <a:rPr lang="en-US" dirty="0" smtClean="0"/>
              <a:t>.</a:t>
            </a:r>
          </a:p>
          <a:p>
            <a:r>
              <a:rPr lang="en-US" dirty="0"/>
              <a:t>Metacognitive control theory (Son &amp; Metcalfe, 2000; Son &amp; Sethi, 2006) supposes that students will allocate effort in relation to both the amount of time they have, and the judged-difficulty of the candidate tasks. </a:t>
            </a:r>
            <a:endParaRPr lang="en-US" dirty="0" smtClean="0"/>
          </a:p>
          <a:p>
            <a:pPr lvl="1"/>
            <a:r>
              <a:rPr lang="en-US" dirty="0" smtClean="0"/>
              <a:t>We leave time open ended to look on at the effect of spacing on both judged difficulty and </a:t>
            </a:r>
          </a:p>
          <a:p>
            <a:r>
              <a:rPr lang="en-US" dirty="0"/>
              <a:t>In pursuing this theory, this project </a:t>
            </a:r>
            <a:r>
              <a:rPr lang="en-US" dirty="0" smtClean="0"/>
              <a:t>addresses </a:t>
            </a:r>
            <a:r>
              <a:rPr lang="en-US" dirty="0"/>
              <a:t>the M&amp;M Thrust Goal 2, to “</a:t>
            </a:r>
            <a:r>
              <a:rPr lang="en-US" i="1" dirty="0"/>
              <a:t>Evaluate interventions aimed at supporting different metacognitive abilities.”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77-EB65-421E-9EA4-C7D4E2A52F73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3: New </a:t>
            </a:r>
            <a:r>
              <a:rPr lang="en-US" dirty="0" smtClean="0"/>
              <a:t>task tailored to M&amp;M thrust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address this we have developed a task that uses the optimal scheduling flashcard algorithm to select which Hanzi character to practice next, </a:t>
            </a:r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the students to choose the exercise for each character when it comes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one of several exercises including: providing the English meaning, providing the Pinyin, providing the phonetic radical, providing the semantic </a:t>
            </a:r>
            <a:r>
              <a:rPr lang="en-US" dirty="0" smtClean="0"/>
              <a:t>radical</a:t>
            </a:r>
          </a:p>
          <a:p>
            <a:r>
              <a:rPr lang="en-US" dirty="0" smtClean="0"/>
              <a:t>Students strategy choice will </a:t>
            </a:r>
            <a:r>
              <a:rPr lang="en-US" dirty="0"/>
              <a:t>then allow them to compensate for difficulty because the student can choose to review a component of the character seen recently (an easy choice) or they may practice a new component of the character (a more difficult choice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Students can also select whether they test or study each item selected for practice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6BFD-1398-4789-AB5C-5C31AAA52475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This study will have three levels of difficulty (more widely spaced repetitions) and provide explicit opportunities for strategy choice built into the flashcard practice. </a:t>
            </a:r>
            <a:endParaRPr lang="en-US" dirty="0" smtClean="0"/>
          </a:p>
          <a:p>
            <a:r>
              <a:rPr lang="en-US" dirty="0" smtClean="0"/>
              <a:t>Experiment is a big SNAFU</a:t>
            </a:r>
          </a:p>
          <a:p>
            <a:pPr lvl="1"/>
            <a:r>
              <a:rPr lang="en-US" dirty="0" smtClean="0"/>
              <a:t>Low participation since I was not included on the syllabus</a:t>
            </a:r>
          </a:p>
          <a:p>
            <a:pPr lvl="1"/>
            <a:r>
              <a:rPr lang="en-US" dirty="0" smtClean="0"/>
              <a:t>High attrition 50%</a:t>
            </a:r>
          </a:p>
          <a:p>
            <a:pPr lvl="1"/>
            <a:r>
              <a:rPr lang="en-US" dirty="0" smtClean="0"/>
              <a:t>Programmer got everything else right, but missed recording the choice of student practice</a:t>
            </a:r>
          </a:p>
          <a:p>
            <a:pPr lvl="2"/>
            <a:r>
              <a:rPr lang="en-US" dirty="0" smtClean="0"/>
              <a:t>Probably still have difference is latency as a result of choices</a:t>
            </a:r>
          </a:p>
          <a:p>
            <a:pPr lvl="2"/>
            <a:r>
              <a:rPr lang="en-US" dirty="0" smtClean="0"/>
              <a:t>Still have periodic survey reports</a:t>
            </a:r>
          </a:p>
          <a:p>
            <a:pPr lvl="2"/>
            <a:r>
              <a:rPr lang="en-US" dirty="0" smtClean="0"/>
              <a:t>Data worth analyzing, but will be frustrating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3: Example </a:t>
            </a:r>
            <a:r>
              <a:rPr lang="en-US" dirty="0" smtClean="0"/>
              <a:t>of tested interface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38900" cy="468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overall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 how to maximize metacognitive engagement with tasks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Hypothesis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Easiness reports are a proxy for where the student is on the assistance dilemma curve. </a:t>
            </a:r>
          </a:p>
          <a:p>
            <a:pPr lvl="3"/>
            <a:r>
              <a:rPr lang="en-US" dirty="0" smtClean="0"/>
              <a:t>Too </a:t>
            </a:r>
            <a:r>
              <a:rPr lang="en-US" dirty="0"/>
              <a:t>much or too little easiness should </a:t>
            </a:r>
            <a:r>
              <a:rPr lang="en-US" dirty="0" smtClean="0"/>
              <a:t>effect both the perception of and the actual amount of usefulness and engagement people experience</a:t>
            </a:r>
            <a:endParaRPr lang="en-US" dirty="0"/>
          </a:p>
          <a:p>
            <a:pPr lvl="3"/>
            <a:r>
              <a:rPr lang="en-US" dirty="0"/>
              <a:t>How can we measure easiness</a:t>
            </a:r>
          </a:p>
          <a:p>
            <a:pPr lvl="4"/>
            <a:r>
              <a:rPr lang="en-US" dirty="0"/>
              <a:t>Task is excellent, because it produces data on </a:t>
            </a:r>
          </a:p>
          <a:p>
            <a:pPr lvl="4"/>
            <a:r>
              <a:rPr lang="en-US" dirty="0"/>
              <a:t>Preset difficulty (spacing)</a:t>
            </a:r>
          </a:p>
          <a:p>
            <a:pPr lvl="5"/>
            <a:r>
              <a:rPr lang="en-US" dirty="0"/>
              <a:t>Student perceived difficulty</a:t>
            </a:r>
          </a:p>
          <a:p>
            <a:pPr lvl="5"/>
            <a:r>
              <a:rPr lang="en-US" dirty="0"/>
              <a:t>Student behavioral difficulty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Hypothesis 2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Usefulness reports are a proxy for the students perception of educational affordances</a:t>
            </a:r>
          </a:p>
          <a:p>
            <a:pPr lvl="3"/>
            <a:r>
              <a:rPr lang="en-US" dirty="0"/>
              <a:t>Usefulness may be an important mediator since it measures whether a student notices the affordances of appropriate difficulty (is the task in the learning flow zone?)</a:t>
            </a:r>
          </a:p>
          <a:p>
            <a:pPr lvl="3"/>
            <a:r>
              <a:rPr lang="en-US" dirty="0"/>
              <a:t>Student noticing the appropriate difficulty (perceived ZPD) on instruction triggers an engagement with learning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Hypothesis 3</a:t>
            </a:r>
          </a:p>
          <a:p>
            <a:pPr lvl="2"/>
            <a:r>
              <a:rPr lang="en-US" dirty="0" smtClean="0"/>
              <a:t>Strategy use is a proxy for executive engagement</a:t>
            </a:r>
          </a:p>
          <a:p>
            <a:pPr lvl="2"/>
            <a:r>
              <a:rPr lang="en-US" dirty="0" smtClean="0"/>
              <a:t>Engagement (executive attention)  is a choice that is motivated by appropriate affordances for engagement </a:t>
            </a:r>
          </a:p>
          <a:p>
            <a:pPr lvl="3"/>
            <a:r>
              <a:rPr lang="en-US" dirty="0" smtClean="0"/>
              <a:t>How can we make engagement appealing to students</a:t>
            </a:r>
            <a:endParaRPr lang="en-US" dirty="0"/>
          </a:p>
          <a:p>
            <a:pPr lvl="3"/>
            <a:r>
              <a:rPr lang="en-US" dirty="0" smtClean="0"/>
              <a:t>Perhaps engagement can be considered a product of the assistance dilemma</a:t>
            </a:r>
          </a:p>
          <a:p>
            <a:pPr lvl="3"/>
            <a:r>
              <a:rPr lang="en-US" dirty="0" smtClean="0"/>
              <a:t>Too much assistance or too little assistance hurts engaged learning</a:t>
            </a:r>
          </a:p>
        </p:txBody>
      </p:sp>
    </p:spTree>
    <p:extLst>
      <p:ext uri="{BB962C8B-B14F-4D97-AF65-F5344CB8AC3E}">
        <p14:creationId xmlns:p14="http://schemas.microsoft.com/office/powerpoint/2010/main" val="29252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F8F6-3A43-496E-952F-3EC67B31C3D2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Experiment 4 will investigate the benefit of setting </a:t>
            </a:r>
            <a:r>
              <a:rPr lang="en-US" dirty="0" smtClean="0"/>
              <a:t>spacing at </a:t>
            </a:r>
            <a:r>
              <a:rPr lang="en-US" dirty="0"/>
              <a:t>a group optimal level and then having it automatically adjust, versus setting it at a very easy level and having it automatically </a:t>
            </a:r>
            <a:r>
              <a:rPr lang="en-US" dirty="0" smtClean="0"/>
              <a:t>adjust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hypothesis is that having low initial difficulty will encourage strategy use early, and that this will persist even after the flashcard system difficulty automatically adjusts up to the same level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New results put this in some question</a:t>
            </a:r>
          </a:p>
          <a:p>
            <a:pPr lvl="1"/>
            <a:r>
              <a:rPr lang="en-US" dirty="0" smtClean="0"/>
              <a:t>Too easy might have significant negative effects</a:t>
            </a:r>
          </a:p>
          <a:p>
            <a:r>
              <a:rPr lang="en-US" dirty="0" smtClean="0"/>
              <a:t>Perhaps it makes more sense to have optimal spacing for whole experiment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Learnlab Issues </a:t>
            </a:r>
            <a:r>
              <a:rPr lang="en-US" dirty="0"/>
              <a:t>G</a:t>
            </a:r>
            <a:r>
              <a:rPr lang="en-US" dirty="0" smtClean="0"/>
              <a:t>oing Forward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to get adequate subjects</a:t>
            </a:r>
          </a:p>
          <a:p>
            <a:pPr lvl="1"/>
            <a:r>
              <a:rPr lang="en-US" dirty="0" smtClean="0"/>
              <a:t>in context of PSLC LearnLab model</a:t>
            </a:r>
          </a:p>
          <a:p>
            <a:pPr lvl="1"/>
            <a:r>
              <a:rPr lang="en-US" dirty="0" smtClean="0"/>
              <a:t>or not</a:t>
            </a:r>
          </a:p>
          <a:p>
            <a:r>
              <a:rPr lang="en-US" dirty="0" smtClean="0"/>
              <a:t>Perhaps a MacWhinney model makes more sense on second analysis?</a:t>
            </a:r>
          </a:p>
          <a:p>
            <a:pPr lvl="1"/>
            <a:r>
              <a:rPr lang="en-US" dirty="0" smtClean="0"/>
              <a:t>How to deal with content creation problem?</a:t>
            </a:r>
          </a:p>
          <a:p>
            <a:pPr lvl="1"/>
            <a:r>
              <a:rPr lang="en-US" dirty="0" smtClean="0"/>
              <a:t>Standard content</a:t>
            </a:r>
          </a:p>
          <a:p>
            <a:r>
              <a:rPr lang="en-US" dirty="0" smtClean="0"/>
              <a:t>Cumulative practice issue</a:t>
            </a:r>
          </a:p>
          <a:p>
            <a:pPr lvl="1"/>
            <a:r>
              <a:rPr lang="en-US" dirty="0" smtClean="0"/>
              <a:t>Units are not optimal for optimization (too small)</a:t>
            </a:r>
          </a:p>
          <a:p>
            <a:pPr lvl="1"/>
            <a:r>
              <a:rPr lang="en-US" dirty="0" smtClean="0"/>
              <a:t>Chinese academic word list?</a:t>
            </a:r>
          </a:p>
          <a:p>
            <a:r>
              <a:rPr lang="en-US" dirty="0" smtClean="0"/>
              <a:t>Other venues</a:t>
            </a:r>
          </a:p>
          <a:p>
            <a:pPr lvl="1"/>
            <a:r>
              <a:rPr lang="en-US" dirty="0" smtClean="0"/>
              <a:t>Twitter post for Chinese learners?</a:t>
            </a:r>
          </a:p>
        </p:txBody>
      </p:sp>
    </p:spTree>
    <p:extLst>
      <p:ext uri="{BB962C8B-B14F-4D97-AF65-F5344CB8AC3E}">
        <p14:creationId xmlns:p14="http://schemas.microsoft.com/office/powerpoint/2010/main" val="30242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Potential of method proven</a:t>
            </a:r>
          </a:p>
          <a:p>
            <a:r>
              <a:rPr lang="en-US" dirty="0" smtClean="0"/>
              <a:t>Supports model of student perception of strategic affordances as mediator of engagement </a:t>
            </a:r>
          </a:p>
          <a:p>
            <a:r>
              <a:rPr lang="en-US" dirty="0" smtClean="0"/>
              <a:t> Shows slider may work for some subject, but hurt others</a:t>
            </a:r>
          </a:p>
          <a:p>
            <a:r>
              <a:rPr lang="en-US" dirty="0" smtClean="0"/>
              <a:t>Bimodal slider use indicates potential for a 2 mode tutor, rather than slider control</a:t>
            </a:r>
          </a:p>
          <a:p>
            <a:pPr lvl="1"/>
            <a:r>
              <a:rPr lang="en-US" dirty="0" smtClean="0"/>
              <a:t>e.g. “test yourself” and “practice” modes</a:t>
            </a:r>
          </a:p>
          <a:p>
            <a:pPr lvl="1"/>
            <a:r>
              <a:rPr lang="en-US" dirty="0" smtClean="0"/>
              <a:t>Might result in much cleaner data for practice mode</a:t>
            </a:r>
          </a:p>
          <a:p>
            <a:r>
              <a:rPr lang="en-US" dirty="0" smtClean="0"/>
              <a:t>Suggests manipulations of usability that improve perception of usefulness will increase strategy use</a:t>
            </a:r>
          </a:p>
          <a:p>
            <a:r>
              <a:rPr lang="en-US" dirty="0" smtClean="0"/>
              <a:t>Suggests that manipulations of easiness need to hit the goldilocks zone to maximize strategic engagement</a:t>
            </a:r>
          </a:p>
          <a:p>
            <a:pPr lvl="1"/>
            <a:r>
              <a:rPr lang="en-US" dirty="0" smtClean="0"/>
              <a:t>mediated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2B7E-5E69-436A-A2CC-163462058291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 1: Fall 2009, Short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MSLQ administered in Sue-mei Wu’s Chinese LearnLab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ocabulary Practice for 2 units</a:t>
            </a:r>
          </a:p>
          <a:p>
            <a:pPr lvl="2"/>
            <a:r>
              <a:rPr lang="en-US" dirty="0" smtClean="0"/>
              <a:t>Each unit randomized as hard or easy (hard= less repetition, easy= more repetition)</a:t>
            </a:r>
          </a:p>
          <a:p>
            <a:pPr lvl="2"/>
            <a:r>
              <a:rPr lang="en-US" dirty="0" smtClean="0"/>
              <a:t>Difficulty, usefulness and strategy use questions during practice</a:t>
            </a:r>
          </a:p>
          <a:p>
            <a:pPr lvl="1"/>
            <a:r>
              <a:rPr lang="en-US" dirty="0" smtClean="0"/>
              <a:t>Post-survey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Determine how student MSLQ factors mediate the experience of difficulty during learning</a:t>
            </a:r>
          </a:p>
          <a:p>
            <a:pPr lvl="1"/>
            <a:r>
              <a:rPr lang="en-US" dirty="0" smtClean="0"/>
              <a:t>Determine how strategy use reporting and usefulness reporting interact with easiness reporting and MSLQ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4182-F554-4CB7-80C8-5561B85CF2F0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1: Hypotheses </a:t>
            </a:r>
            <a:r>
              <a:rPr lang="en-US" dirty="0" smtClean="0"/>
              <a:t>and </a:t>
            </a:r>
            <a:r>
              <a:rPr lang="en-US" dirty="0"/>
              <a:t>F</a:t>
            </a:r>
            <a:r>
              <a:rPr lang="en-US" dirty="0" smtClean="0"/>
              <a:t>indings</a:t>
            </a:r>
            <a:endParaRPr lang="en-US" dirty="0"/>
          </a:p>
        </p:txBody>
      </p:sp>
      <p:pic>
        <p:nvPicPr>
          <p:cNvPr id="8" name="Content Placeholder 7" descr="forPoster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57988" y="1298575"/>
            <a:ext cx="6228024" cy="4937125"/>
          </a:xfrm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85800" y="2359572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" y="5410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143940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Practice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6679" y="356569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Practice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84112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Practice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638800" y="4724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038599" y="5180012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7400" y="2895601"/>
            <a:ext cx="609600" cy="1523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0" y="3009900"/>
            <a:ext cx="1143000" cy="1828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4837112"/>
            <a:ext cx="6096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69907" y="4572001"/>
            <a:ext cx="635592" cy="2666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05100" y="2651333"/>
            <a:ext cx="2286001" cy="1524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656106" y="1790700"/>
            <a:ext cx="228600" cy="76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105400" y="1610170"/>
            <a:ext cx="6096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53200" y="2322731"/>
            <a:ext cx="685800" cy="35446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38598" y="1905000"/>
            <a:ext cx="1143002" cy="2819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4572000" y="1600200"/>
            <a:ext cx="14478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962400" y="2322731"/>
            <a:ext cx="800100" cy="5728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876800" y="2322731"/>
            <a:ext cx="1295400" cy="20968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65579" y="306705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exploratory SEM model created with Tetrad software.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81200" y="1905000"/>
            <a:ext cx="1684947" cy="23241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C30B-CABE-4B12-BDC2-B9E6F6DEA890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 2: </a:t>
            </a:r>
            <a:r>
              <a:rPr lang="en-US" dirty="0" smtClean="0"/>
              <a:t>Spring 2010, Basics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MSLQ (abbreviated 4 factor version) administered in Sue-mei Wu’s Chinese LearnLab</a:t>
            </a:r>
          </a:p>
          <a:p>
            <a:pPr lvl="1"/>
            <a:r>
              <a:rPr lang="en-US" dirty="0" smtClean="0"/>
              <a:t>Detailed Likert-like-scale vocabulary learning strategy survey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ocabulary Practice for 4 units</a:t>
            </a:r>
          </a:p>
          <a:p>
            <a:pPr lvl="2"/>
            <a:r>
              <a:rPr lang="en-US" dirty="0" smtClean="0"/>
              <a:t>Each unit students controlled difficulty with slider control (random starting difficulty)</a:t>
            </a:r>
          </a:p>
          <a:p>
            <a:pPr lvl="2"/>
            <a:r>
              <a:rPr lang="en-US" dirty="0" smtClean="0"/>
              <a:t>Difficulty, usefulness and strategy use questions during practice (Thrust Goal 1)</a:t>
            </a:r>
          </a:p>
          <a:p>
            <a:pPr lvl="1"/>
            <a:r>
              <a:rPr lang="en-US" dirty="0" smtClean="0"/>
              <a:t>Post-survey of easiness, usefulness, strategies overall</a:t>
            </a:r>
          </a:p>
          <a:p>
            <a:pPr lvl="1"/>
            <a:r>
              <a:rPr lang="en-US" dirty="0" smtClean="0"/>
              <a:t>Pre and post tests of vocabulary content (outside the tutor)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F5B-B6A4-4D44-98C2-19BC41E94235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</a:t>
            </a:r>
            <a:r>
              <a:rPr lang="en-US" dirty="0" smtClean="0"/>
              <a:t>2: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 smtClean="0"/>
              <a:t>Test/ determine the basic model shown earlier</a:t>
            </a:r>
          </a:p>
          <a:p>
            <a:pPr lvl="2"/>
            <a:r>
              <a:rPr lang="en-US" dirty="0" smtClean="0"/>
              <a:t>Analysis is progress</a:t>
            </a:r>
          </a:p>
          <a:p>
            <a:pPr lvl="3"/>
            <a:r>
              <a:rPr lang="en-US" dirty="0" smtClean="0"/>
              <a:t>Conventional correlations</a:t>
            </a:r>
          </a:p>
          <a:p>
            <a:pPr lvl="3"/>
            <a:r>
              <a:rPr lang="en-US" dirty="0" smtClean="0"/>
              <a:t>acyclic Causal SEM models</a:t>
            </a:r>
          </a:p>
          <a:p>
            <a:pPr lvl="3"/>
            <a:r>
              <a:rPr lang="en-US" dirty="0" smtClean="0"/>
              <a:t>Dynamic Systems SEM</a:t>
            </a:r>
          </a:p>
          <a:p>
            <a:pPr lvl="1"/>
            <a:r>
              <a:rPr lang="en-US" dirty="0" smtClean="0"/>
              <a:t>Show effects on robust learning</a:t>
            </a:r>
            <a:endParaRPr lang="en-US" dirty="0"/>
          </a:p>
          <a:p>
            <a:pPr lvl="1"/>
            <a:r>
              <a:rPr lang="en-US" dirty="0" smtClean="0"/>
              <a:t>Basic goal -- </a:t>
            </a:r>
            <a:r>
              <a:rPr lang="en-US" i="1" dirty="0" smtClean="0"/>
              <a:t>Evaluate </a:t>
            </a:r>
            <a:r>
              <a:rPr lang="en-US" i="1" dirty="0"/>
              <a:t>interventions aimed at supporting different metacognitive </a:t>
            </a:r>
            <a:r>
              <a:rPr lang="en-US" i="1" dirty="0" smtClean="0"/>
              <a:t>abilities :Thrust goal 2</a:t>
            </a:r>
          </a:p>
          <a:p>
            <a:pPr lvl="1"/>
            <a:r>
              <a:rPr lang="en-US" dirty="0" smtClean="0"/>
              <a:t>Model can be used to create interventions to support metacognitive engagement with the task</a:t>
            </a:r>
          </a:p>
          <a:p>
            <a:pPr lvl="2"/>
            <a:r>
              <a:rPr lang="en-US" dirty="0" smtClean="0"/>
              <a:t>Describe what levers cause engagement</a:t>
            </a:r>
          </a:p>
        </p:txBody>
      </p:sp>
    </p:spTree>
    <p:extLst>
      <p:ext uri="{BB962C8B-B14F-4D97-AF65-F5344CB8AC3E}">
        <p14:creationId xmlns:p14="http://schemas.microsoft.com/office/powerpoint/2010/main" val="11013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Interface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7508"/>
            <a:ext cx="7162800" cy="508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31A-09E6-431A-B198-8D2FA9F63779}" type="datetime12">
              <a:rPr lang="en-US" smtClean="0"/>
              <a:t>9:52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M&amp;M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E5E7A90-F92A-4705-8545-4859371F76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The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 Temporal Tiers</a:t>
            </a:r>
          </a:p>
          <a:p>
            <a:pPr lvl="1"/>
            <a:r>
              <a:rPr lang="en-US" dirty="0" smtClean="0"/>
              <a:t>Pre-survey and Pre-test</a:t>
            </a:r>
          </a:p>
          <a:p>
            <a:pPr lvl="2"/>
            <a:r>
              <a:rPr lang="en-US" dirty="0" smtClean="0"/>
              <a:t>MSLQ Items (16 items)</a:t>
            </a:r>
          </a:p>
          <a:p>
            <a:pPr lvl="2"/>
            <a:r>
              <a:rPr lang="en-US" dirty="0" smtClean="0"/>
              <a:t>Strategy Items (6 items)</a:t>
            </a:r>
          </a:p>
          <a:p>
            <a:pPr lvl="2"/>
            <a:r>
              <a:rPr lang="en-US" dirty="0" smtClean="0"/>
              <a:t>Pre-Quiz (16)</a:t>
            </a:r>
          </a:p>
          <a:p>
            <a:pPr lvl="1"/>
            <a:r>
              <a:rPr lang="en-US" dirty="0" smtClean="0"/>
              <a:t>Practice Data</a:t>
            </a:r>
          </a:p>
          <a:p>
            <a:pPr lvl="2"/>
            <a:r>
              <a:rPr lang="en-US" dirty="0" smtClean="0"/>
              <a:t>Correctness </a:t>
            </a:r>
          </a:p>
          <a:p>
            <a:pPr lvl="2"/>
            <a:r>
              <a:rPr lang="en-US" dirty="0" smtClean="0"/>
              <a:t>Count (usually about 200 events per session)</a:t>
            </a:r>
          </a:p>
          <a:p>
            <a:pPr lvl="2"/>
            <a:r>
              <a:rPr lang="en-US" dirty="0" smtClean="0"/>
              <a:t>Sessions (max 4)</a:t>
            </a:r>
          </a:p>
          <a:p>
            <a:pPr lvl="2"/>
            <a:r>
              <a:rPr lang="en-US" dirty="0" smtClean="0"/>
              <a:t>Periodic Survey items (every 2 minutes)</a:t>
            </a:r>
          </a:p>
          <a:p>
            <a:pPr lvl="1"/>
            <a:r>
              <a:rPr lang="en-US" dirty="0" smtClean="0"/>
              <a:t>Post-survey and Post-test</a:t>
            </a:r>
          </a:p>
          <a:p>
            <a:pPr lvl="2"/>
            <a:r>
              <a:rPr lang="en-US" dirty="0" smtClean="0"/>
              <a:t>Pre Survey (23 items)</a:t>
            </a:r>
          </a:p>
          <a:p>
            <a:pPr lvl="2"/>
            <a:r>
              <a:rPr lang="en-US" dirty="0" smtClean="0"/>
              <a:t>Post-Quiz (16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2506</TotalTime>
  <Words>1861</Words>
  <Application>Microsoft Office PowerPoint</Application>
  <PresentationFormat>On-screen Show (4:3)</PresentationFormat>
  <Paragraphs>382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Soho</vt:lpstr>
      <vt:lpstr>Metacognition and Motivation: Goldilocks effects in Engaged Learning</vt:lpstr>
      <vt:lpstr>Basic Constructs of M&amp;M Model</vt:lpstr>
      <vt:lpstr>Goals of the overall project</vt:lpstr>
      <vt:lpstr>Experiment 1: Fall 2009, Short Review</vt:lpstr>
      <vt:lpstr>Experiment 1: Hypotheses and Findings</vt:lpstr>
      <vt:lpstr>Experiment 2: Spring 2010, Basics</vt:lpstr>
      <vt:lpstr>Experiment 2: Goals</vt:lpstr>
      <vt:lpstr>Experiment 2: Interface</vt:lpstr>
      <vt:lpstr>Experiment 2: The Data</vt:lpstr>
      <vt:lpstr>Experiment 2: Main Periodic Survey (psurvey) Items, every 2 minutes, random order by subject</vt:lpstr>
      <vt:lpstr>Experiment 2: Factor Analysis Pre-Survey</vt:lpstr>
      <vt:lpstr>Experiment 2: Factor Analysis Post-Survey</vt:lpstr>
      <vt:lpstr>Experiment 2: Full Dataset Correlations with Survey’s (correlations, so causation is unknown, but temporal order may exist)</vt:lpstr>
      <vt:lpstr>Experiment 2: Linking it up with exploratory SEM (subjects with &gt;300 trials) (38 total)</vt:lpstr>
      <vt:lpstr>Experiment 2: Histograms of dynamic variables </vt:lpstr>
      <vt:lpstr>Experiment 2: Dynamical System within Practice</vt:lpstr>
      <vt:lpstr>Experiment 2: UserSpacing  Easiness</vt:lpstr>
      <vt:lpstr>Experiment 2: Use  UserSpacing</vt:lpstr>
      <vt:lpstr>Experiment 2: Easy  Useful</vt:lpstr>
      <vt:lpstr>Experiment 2: Useful  Easy</vt:lpstr>
      <vt:lpstr>Experiment 2: Easy  Strategy</vt:lpstr>
      <vt:lpstr>Experiment 2: Strategy  Useful</vt:lpstr>
      <vt:lpstr>Experiment 2: Useful  Strategy</vt:lpstr>
      <vt:lpstr>Experiment 2: What next</vt:lpstr>
      <vt:lpstr>Utility of the approach</vt:lpstr>
      <vt:lpstr>Year 2</vt:lpstr>
      <vt:lpstr>Experiment 3: New task tailored to M&amp;M thrust</vt:lpstr>
      <vt:lpstr>Experiment 3: Conditions</vt:lpstr>
      <vt:lpstr>Experiment 3: Example of tested interface</vt:lpstr>
      <vt:lpstr>Experiment 4</vt:lpstr>
      <vt:lpstr>Learnlab Issues Going Forward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I Pavlik Jr</dc:creator>
  <cp:lastModifiedBy>Philip I Pavlik Jr</cp:lastModifiedBy>
  <cp:revision>72</cp:revision>
  <dcterms:created xsi:type="dcterms:W3CDTF">2010-01-22T21:47:40Z</dcterms:created>
  <dcterms:modified xsi:type="dcterms:W3CDTF">2010-11-22T14:53:40Z</dcterms:modified>
</cp:coreProperties>
</file>