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6" r:id="rId1"/>
  </p:sldMasterIdLst>
  <p:notesMasterIdLst>
    <p:notesMasterId r:id="rId46"/>
  </p:notesMasterIdLst>
  <p:handoutMasterIdLst>
    <p:handoutMasterId r:id="rId47"/>
  </p:handoutMasterIdLst>
  <p:sldIdLst>
    <p:sldId id="859" r:id="rId2"/>
    <p:sldId id="995" r:id="rId3"/>
    <p:sldId id="996" r:id="rId4"/>
    <p:sldId id="950" r:id="rId5"/>
    <p:sldId id="994" r:id="rId6"/>
    <p:sldId id="993" r:id="rId7"/>
    <p:sldId id="953" r:id="rId8"/>
    <p:sldId id="954" r:id="rId9"/>
    <p:sldId id="955" r:id="rId10"/>
    <p:sldId id="956" r:id="rId11"/>
    <p:sldId id="957" r:id="rId12"/>
    <p:sldId id="958" r:id="rId13"/>
    <p:sldId id="959" r:id="rId14"/>
    <p:sldId id="960" r:id="rId15"/>
    <p:sldId id="961" r:id="rId16"/>
    <p:sldId id="962" r:id="rId17"/>
    <p:sldId id="963" r:id="rId18"/>
    <p:sldId id="964" r:id="rId19"/>
    <p:sldId id="965" r:id="rId20"/>
    <p:sldId id="966" r:id="rId21"/>
    <p:sldId id="967" r:id="rId22"/>
    <p:sldId id="968" r:id="rId23"/>
    <p:sldId id="969" r:id="rId24"/>
    <p:sldId id="970" r:id="rId25"/>
    <p:sldId id="971" r:id="rId26"/>
    <p:sldId id="972" r:id="rId27"/>
    <p:sldId id="973" r:id="rId28"/>
    <p:sldId id="974" r:id="rId29"/>
    <p:sldId id="975" r:id="rId30"/>
    <p:sldId id="976" r:id="rId31"/>
    <p:sldId id="977" r:id="rId32"/>
    <p:sldId id="978" r:id="rId33"/>
    <p:sldId id="979" r:id="rId34"/>
    <p:sldId id="980" r:id="rId35"/>
    <p:sldId id="981" r:id="rId36"/>
    <p:sldId id="982" r:id="rId37"/>
    <p:sldId id="983" r:id="rId38"/>
    <p:sldId id="984" r:id="rId39"/>
    <p:sldId id="985" r:id="rId40"/>
    <p:sldId id="986" r:id="rId41"/>
    <p:sldId id="987" r:id="rId42"/>
    <p:sldId id="988" r:id="rId43"/>
    <p:sldId id="989" r:id="rId44"/>
    <p:sldId id="990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n Koedinger" initials="K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DFF"/>
    <a:srgbClr val="008000"/>
    <a:srgbClr val="00CC00"/>
    <a:srgbClr val="009900"/>
    <a:srgbClr val="FF0000"/>
    <a:srgbClr val="CCFFCC"/>
    <a:srgbClr val="339933"/>
    <a:srgbClr val="FF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13" autoAdjust="0"/>
  </p:normalViewPr>
  <p:slideViewPr>
    <p:cSldViewPr snapToGrid="0">
      <p:cViewPr varScale="1">
        <p:scale>
          <a:sx n="63" d="100"/>
          <a:sy n="63" d="100"/>
        </p:scale>
        <p:origin x="-17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61B2FA-EFBD-46F6-AE0E-DF495792DA47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0"/>
      <dgm:spPr/>
    </dgm:pt>
    <dgm:pt modelId="{9EFE8DC9-7B47-4A65-B2DD-D278BFDB7D2C}" type="pres">
      <dgm:prSet presAssocID="{CD61B2FA-EFBD-46F6-AE0E-DF495792DA47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235F8023-9636-6B43-975D-9C3187FB3D61}" type="presOf" srcId="{CD61B2FA-EFBD-46F6-AE0E-DF495792DA47}" destId="{9EFE8DC9-7B47-4A65-B2DD-D278BFDB7D2C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6C1D80-470D-4A49-BADC-3D25B0B84C35}" type="doc">
      <dgm:prSet loTypeId="urn:microsoft.com/office/officeart/2005/8/layout/matrix1" loCatId="matrix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757AE56-7E4C-4354-93ED-5C7DC936273E}">
      <dgm:prSet phldrT="[Text]"/>
      <dgm:spPr/>
      <dgm:t>
        <a:bodyPr/>
        <a:lstStyle/>
        <a:p>
          <a:r>
            <a:rPr lang="en-US" dirty="0" smtClean="0"/>
            <a:t>Goal</a:t>
          </a:r>
          <a:endParaRPr lang="en-US" dirty="0"/>
        </a:p>
      </dgm:t>
    </dgm:pt>
    <dgm:pt modelId="{4DF2B89A-BF82-4822-A360-7F43EE6368C7}" type="parTrans" cxnId="{857744B3-7837-4331-A323-39C1E95EB995}">
      <dgm:prSet/>
      <dgm:spPr/>
      <dgm:t>
        <a:bodyPr/>
        <a:lstStyle/>
        <a:p>
          <a:endParaRPr lang="en-US"/>
        </a:p>
      </dgm:t>
    </dgm:pt>
    <dgm:pt modelId="{F6B848C5-9167-4575-9A2F-C9E37AE830AA}" type="sibTrans" cxnId="{857744B3-7837-4331-A323-39C1E95EB995}">
      <dgm:prSet/>
      <dgm:spPr/>
      <dgm:t>
        <a:bodyPr/>
        <a:lstStyle/>
        <a:p>
          <a:endParaRPr lang="en-US"/>
        </a:p>
      </dgm:t>
    </dgm:pt>
    <dgm:pt modelId="{9A3D1D05-CF04-4AC5-BA57-B3763B92DAF3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Job</a:t>
          </a:r>
        </a:p>
        <a:p>
          <a:r>
            <a:rPr lang="en-US" dirty="0" smtClean="0">
              <a:solidFill>
                <a:schemeClr val="tx2"/>
              </a:solidFill>
            </a:rPr>
            <a:t>Tasks</a:t>
          </a:r>
          <a:endParaRPr lang="en-US" dirty="0">
            <a:solidFill>
              <a:schemeClr val="tx2"/>
            </a:solidFill>
          </a:endParaRPr>
        </a:p>
      </dgm:t>
    </dgm:pt>
    <dgm:pt modelId="{34025E10-7A33-47F5-8959-C9B2A5F55424}" type="parTrans" cxnId="{1D73D185-AC52-4F6A-96FC-BD849C7CB99A}">
      <dgm:prSet/>
      <dgm:spPr/>
      <dgm:t>
        <a:bodyPr/>
        <a:lstStyle/>
        <a:p>
          <a:endParaRPr lang="en-US"/>
        </a:p>
      </dgm:t>
    </dgm:pt>
    <dgm:pt modelId="{2CF1A1BD-4F70-4CD5-89F3-7BA55905E309}" type="sibTrans" cxnId="{1D73D185-AC52-4F6A-96FC-BD849C7CB99A}">
      <dgm:prSet/>
      <dgm:spPr/>
      <dgm:t>
        <a:bodyPr/>
        <a:lstStyle/>
        <a:p>
          <a:endParaRPr lang="en-US"/>
        </a:p>
      </dgm:t>
    </dgm:pt>
    <dgm:pt modelId="{971FA1C4-1B19-4E5D-9544-4D807E345255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Objectives</a:t>
          </a:r>
          <a:endParaRPr lang="en-US" dirty="0">
            <a:solidFill>
              <a:schemeClr val="tx2"/>
            </a:solidFill>
          </a:endParaRPr>
        </a:p>
      </dgm:t>
    </dgm:pt>
    <dgm:pt modelId="{BE84FA5B-F166-435E-803A-2BFD0B848080}" type="parTrans" cxnId="{DDD63288-5306-4544-A31A-7715404AAE32}">
      <dgm:prSet/>
      <dgm:spPr/>
      <dgm:t>
        <a:bodyPr/>
        <a:lstStyle/>
        <a:p>
          <a:endParaRPr lang="en-US"/>
        </a:p>
      </dgm:t>
    </dgm:pt>
    <dgm:pt modelId="{2D65B935-B634-4EA5-B24E-D1BF8353964F}" type="sibTrans" cxnId="{DDD63288-5306-4544-A31A-7715404AAE32}">
      <dgm:prSet/>
      <dgm:spPr/>
      <dgm:t>
        <a:bodyPr/>
        <a:lstStyle/>
        <a:p>
          <a:endParaRPr lang="en-US"/>
        </a:p>
      </dgm:t>
    </dgm:pt>
    <dgm:pt modelId="{432C9DF0-3DE1-4622-B7E6-1A047676FFF7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Test</a:t>
          </a:r>
          <a:r>
            <a:rPr lang="en-US" dirty="0" smtClean="0"/>
            <a:t> </a:t>
          </a:r>
          <a:endParaRPr lang="en-US" dirty="0"/>
        </a:p>
      </dgm:t>
    </dgm:pt>
    <dgm:pt modelId="{3F2251A7-773C-40ED-B3D5-0AFF78916F77}" type="parTrans" cxnId="{F90DE33C-79AB-4C63-AA9E-E2B774342319}">
      <dgm:prSet/>
      <dgm:spPr/>
      <dgm:t>
        <a:bodyPr/>
        <a:lstStyle/>
        <a:p>
          <a:endParaRPr lang="en-US"/>
        </a:p>
      </dgm:t>
    </dgm:pt>
    <dgm:pt modelId="{F09955B2-A1E5-4184-9BD9-44983202A721}" type="sibTrans" cxnId="{F90DE33C-79AB-4C63-AA9E-E2B774342319}">
      <dgm:prSet/>
      <dgm:spPr/>
      <dgm:t>
        <a:bodyPr/>
        <a:lstStyle/>
        <a:p>
          <a:endParaRPr lang="en-US"/>
        </a:p>
      </dgm:t>
    </dgm:pt>
    <dgm:pt modelId="{9DC1BA5B-8032-421B-B7D6-A50C5418E1E4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Practice</a:t>
          </a:r>
          <a:endParaRPr lang="en-US" dirty="0">
            <a:solidFill>
              <a:schemeClr val="tx2"/>
            </a:solidFill>
          </a:endParaRPr>
        </a:p>
      </dgm:t>
    </dgm:pt>
    <dgm:pt modelId="{07563A1D-BFC1-4C0E-8444-A7B0183630AE}" type="parTrans" cxnId="{AA943775-BF53-4B8D-9CC9-69355415E8C9}">
      <dgm:prSet/>
      <dgm:spPr/>
      <dgm:t>
        <a:bodyPr/>
        <a:lstStyle/>
        <a:p>
          <a:endParaRPr lang="en-US"/>
        </a:p>
      </dgm:t>
    </dgm:pt>
    <dgm:pt modelId="{03BF9CC1-4CA6-4304-9B45-2A34DCB0B087}" type="sibTrans" cxnId="{AA943775-BF53-4B8D-9CC9-69355415E8C9}">
      <dgm:prSet/>
      <dgm:spPr/>
      <dgm:t>
        <a:bodyPr/>
        <a:lstStyle/>
        <a:p>
          <a:endParaRPr lang="en-US"/>
        </a:p>
      </dgm:t>
    </dgm:pt>
    <dgm:pt modelId="{003032DC-70ED-4DAF-8A74-33C17982D7F8}" type="pres">
      <dgm:prSet presAssocID="{126C1D80-470D-4A49-BADC-3D25B0B84C3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1DDC3A-87DD-4A72-84B6-ABC514D1DFA4}" type="pres">
      <dgm:prSet presAssocID="{126C1D80-470D-4A49-BADC-3D25B0B84C35}" presName="matrix" presStyleCnt="0"/>
      <dgm:spPr/>
    </dgm:pt>
    <dgm:pt modelId="{DD38C85C-E976-45CE-849D-931FA39FCCB6}" type="pres">
      <dgm:prSet presAssocID="{126C1D80-470D-4A49-BADC-3D25B0B84C35}" presName="tile1" presStyleLbl="node1" presStyleIdx="0" presStyleCnt="4"/>
      <dgm:spPr/>
      <dgm:t>
        <a:bodyPr/>
        <a:lstStyle/>
        <a:p>
          <a:endParaRPr lang="en-US"/>
        </a:p>
      </dgm:t>
    </dgm:pt>
    <dgm:pt modelId="{CA987498-FCCE-4D54-87E9-F859F679793C}" type="pres">
      <dgm:prSet presAssocID="{126C1D80-470D-4A49-BADC-3D25B0B84C3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69FCA-D8A2-4DAC-9A10-791C52B80A70}" type="pres">
      <dgm:prSet presAssocID="{126C1D80-470D-4A49-BADC-3D25B0B84C35}" presName="tile2" presStyleLbl="node1" presStyleIdx="1" presStyleCnt="4"/>
      <dgm:spPr/>
      <dgm:t>
        <a:bodyPr/>
        <a:lstStyle/>
        <a:p>
          <a:endParaRPr lang="en-US"/>
        </a:p>
      </dgm:t>
    </dgm:pt>
    <dgm:pt modelId="{D8E6960C-AADE-4E3A-B7C1-73FBC78FAF0F}" type="pres">
      <dgm:prSet presAssocID="{126C1D80-470D-4A49-BADC-3D25B0B84C3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11DE4-71DF-4ACF-B3B0-1036E2E59DEF}" type="pres">
      <dgm:prSet presAssocID="{126C1D80-470D-4A49-BADC-3D25B0B84C35}" presName="tile3" presStyleLbl="node1" presStyleIdx="2" presStyleCnt="4"/>
      <dgm:spPr/>
      <dgm:t>
        <a:bodyPr/>
        <a:lstStyle/>
        <a:p>
          <a:endParaRPr lang="en-US"/>
        </a:p>
      </dgm:t>
    </dgm:pt>
    <dgm:pt modelId="{44BF50FB-E9A8-4587-8104-319F69EC9EE3}" type="pres">
      <dgm:prSet presAssocID="{126C1D80-470D-4A49-BADC-3D25B0B84C3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42A6F7-AA7B-4B00-99D2-FFC213C3EFE5}" type="pres">
      <dgm:prSet presAssocID="{126C1D80-470D-4A49-BADC-3D25B0B84C35}" presName="tile4" presStyleLbl="node1" presStyleIdx="3" presStyleCnt="4"/>
      <dgm:spPr/>
      <dgm:t>
        <a:bodyPr/>
        <a:lstStyle/>
        <a:p>
          <a:endParaRPr lang="en-US"/>
        </a:p>
      </dgm:t>
    </dgm:pt>
    <dgm:pt modelId="{1A9F8BCF-2B5F-41F3-9456-E4547FF58A8F}" type="pres">
      <dgm:prSet presAssocID="{126C1D80-470D-4A49-BADC-3D25B0B84C3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AE65C3-3B24-4F3F-9055-D59D1C1C81C4}" type="pres">
      <dgm:prSet presAssocID="{126C1D80-470D-4A49-BADC-3D25B0B84C3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9CB8F105-A24A-9847-8A23-3FA2ED8C1334}" type="presOf" srcId="{9DC1BA5B-8032-421B-B7D6-A50C5418E1E4}" destId="{1A9F8BCF-2B5F-41F3-9456-E4547FF58A8F}" srcOrd="1" destOrd="0" presId="urn:microsoft.com/office/officeart/2005/8/layout/matrix1"/>
    <dgm:cxn modelId="{BB44F254-F235-9F4F-91CF-A7517CE198F3}" type="presOf" srcId="{9A3D1D05-CF04-4AC5-BA57-B3763B92DAF3}" destId="{CA987498-FCCE-4D54-87E9-F859F679793C}" srcOrd="1" destOrd="0" presId="urn:microsoft.com/office/officeart/2005/8/layout/matrix1"/>
    <dgm:cxn modelId="{AA943775-BF53-4B8D-9CC9-69355415E8C9}" srcId="{2757AE56-7E4C-4354-93ED-5C7DC936273E}" destId="{9DC1BA5B-8032-421B-B7D6-A50C5418E1E4}" srcOrd="3" destOrd="0" parTransId="{07563A1D-BFC1-4C0E-8444-A7B0183630AE}" sibTransId="{03BF9CC1-4CA6-4304-9B45-2A34DCB0B087}"/>
    <dgm:cxn modelId="{7E409F5E-E223-AE47-AA37-61C09B912F0C}" type="presOf" srcId="{2757AE56-7E4C-4354-93ED-5C7DC936273E}" destId="{FEAE65C3-3B24-4F3F-9055-D59D1C1C81C4}" srcOrd="0" destOrd="0" presId="urn:microsoft.com/office/officeart/2005/8/layout/matrix1"/>
    <dgm:cxn modelId="{857744B3-7837-4331-A323-39C1E95EB995}" srcId="{126C1D80-470D-4A49-BADC-3D25B0B84C35}" destId="{2757AE56-7E4C-4354-93ED-5C7DC936273E}" srcOrd="0" destOrd="0" parTransId="{4DF2B89A-BF82-4822-A360-7F43EE6368C7}" sibTransId="{F6B848C5-9167-4575-9A2F-C9E37AE830AA}"/>
    <dgm:cxn modelId="{1A122BEF-93C5-D04A-B3D2-C786B2F1EC7F}" type="presOf" srcId="{971FA1C4-1B19-4E5D-9544-4D807E345255}" destId="{D8E6960C-AADE-4E3A-B7C1-73FBC78FAF0F}" srcOrd="1" destOrd="0" presId="urn:microsoft.com/office/officeart/2005/8/layout/matrix1"/>
    <dgm:cxn modelId="{EF4A87B7-0166-C541-8ABE-368DA8F76971}" type="presOf" srcId="{9DC1BA5B-8032-421B-B7D6-A50C5418E1E4}" destId="{5A42A6F7-AA7B-4B00-99D2-FFC213C3EFE5}" srcOrd="0" destOrd="0" presId="urn:microsoft.com/office/officeart/2005/8/layout/matrix1"/>
    <dgm:cxn modelId="{528015D2-CDFD-1245-94AD-A34D26944423}" type="presOf" srcId="{432C9DF0-3DE1-4622-B7E6-1A047676FFF7}" destId="{44BF50FB-E9A8-4587-8104-319F69EC9EE3}" srcOrd="1" destOrd="0" presId="urn:microsoft.com/office/officeart/2005/8/layout/matrix1"/>
    <dgm:cxn modelId="{DDD63288-5306-4544-A31A-7715404AAE32}" srcId="{2757AE56-7E4C-4354-93ED-5C7DC936273E}" destId="{971FA1C4-1B19-4E5D-9544-4D807E345255}" srcOrd="1" destOrd="0" parTransId="{BE84FA5B-F166-435E-803A-2BFD0B848080}" sibTransId="{2D65B935-B634-4EA5-B24E-D1BF8353964F}"/>
    <dgm:cxn modelId="{1D73D185-AC52-4F6A-96FC-BD849C7CB99A}" srcId="{2757AE56-7E4C-4354-93ED-5C7DC936273E}" destId="{9A3D1D05-CF04-4AC5-BA57-B3763B92DAF3}" srcOrd="0" destOrd="0" parTransId="{34025E10-7A33-47F5-8959-C9B2A5F55424}" sibTransId="{2CF1A1BD-4F70-4CD5-89F3-7BA55905E309}"/>
    <dgm:cxn modelId="{F90DE33C-79AB-4C63-AA9E-E2B774342319}" srcId="{2757AE56-7E4C-4354-93ED-5C7DC936273E}" destId="{432C9DF0-3DE1-4622-B7E6-1A047676FFF7}" srcOrd="2" destOrd="0" parTransId="{3F2251A7-773C-40ED-B3D5-0AFF78916F77}" sibTransId="{F09955B2-A1E5-4184-9BD9-44983202A721}"/>
    <dgm:cxn modelId="{65E684E5-FBBC-2C47-A77B-F4BFD2A12388}" type="presOf" srcId="{9A3D1D05-CF04-4AC5-BA57-B3763B92DAF3}" destId="{DD38C85C-E976-45CE-849D-931FA39FCCB6}" srcOrd="0" destOrd="0" presId="urn:microsoft.com/office/officeart/2005/8/layout/matrix1"/>
    <dgm:cxn modelId="{F6EE0720-B9C4-CA40-9DBE-9D1FF482D056}" type="presOf" srcId="{432C9DF0-3DE1-4622-B7E6-1A047676FFF7}" destId="{62811DE4-71DF-4ACF-B3B0-1036E2E59DEF}" srcOrd="0" destOrd="0" presId="urn:microsoft.com/office/officeart/2005/8/layout/matrix1"/>
    <dgm:cxn modelId="{426046BF-2518-F241-ACAE-130D606B2422}" type="presOf" srcId="{126C1D80-470D-4A49-BADC-3D25B0B84C35}" destId="{003032DC-70ED-4DAF-8A74-33C17982D7F8}" srcOrd="0" destOrd="0" presId="urn:microsoft.com/office/officeart/2005/8/layout/matrix1"/>
    <dgm:cxn modelId="{17A2CFA0-9D27-4F4E-A028-A1473445ACE8}" type="presOf" srcId="{971FA1C4-1B19-4E5D-9544-4D807E345255}" destId="{41369FCA-D8A2-4DAC-9A10-791C52B80A70}" srcOrd="0" destOrd="0" presId="urn:microsoft.com/office/officeart/2005/8/layout/matrix1"/>
    <dgm:cxn modelId="{EB244F32-CF0D-614E-B4BE-36EC40D1047F}" type="presParOf" srcId="{003032DC-70ED-4DAF-8A74-33C17982D7F8}" destId="{8D1DDC3A-87DD-4A72-84B6-ABC514D1DFA4}" srcOrd="0" destOrd="0" presId="urn:microsoft.com/office/officeart/2005/8/layout/matrix1"/>
    <dgm:cxn modelId="{6128B843-9BB0-B34A-9229-12447B42708E}" type="presParOf" srcId="{8D1DDC3A-87DD-4A72-84B6-ABC514D1DFA4}" destId="{DD38C85C-E976-45CE-849D-931FA39FCCB6}" srcOrd="0" destOrd="0" presId="urn:microsoft.com/office/officeart/2005/8/layout/matrix1"/>
    <dgm:cxn modelId="{3EEB3C3C-04DF-2E48-8643-4A1C3E133E56}" type="presParOf" srcId="{8D1DDC3A-87DD-4A72-84B6-ABC514D1DFA4}" destId="{CA987498-FCCE-4D54-87E9-F859F679793C}" srcOrd="1" destOrd="0" presId="urn:microsoft.com/office/officeart/2005/8/layout/matrix1"/>
    <dgm:cxn modelId="{37F305CE-B234-3C48-AD10-6AD932948686}" type="presParOf" srcId="{8D1DDC3A-87DD-4A72-84B6-ABC514D1DFA4}" destId="{41369FCA-D8A2-4DAC-9A10-791C52B80A70}" srcOrd="2" destOrd="0" presId="urn:microsoft.com/office/officeart/2005/8/layout/matrix1"/>
    <dgm:cxn modelId="{7FA51D74-2724-EA42-8AA6-B29CBD3632AE}" type="presParOf" srcId="{8D1DDC3A-87DD-4A72-84B6-ABC514D1DFA4}" destId="{D8E6960C-AADE-4E3A-B7C1-73FBC78FAF0F}" srcOrd="3" destOrd="0" presId="urn:microsoft.com/office/officeart/2005/8/layout/matrix1"/>
    <dgm:cxn modelId="{602933F0-2145-2C46-B352-7F1A894FB954}" type="presParOf" srcId="{8D1DDC3A-87DD-4A72-84B6-ABC514D1DFA4}" destId="{62811DE4-71DF-4ACF-B3B0-1036E2E59DEF}" srcOrd="4" destOrd="0" presId="urn:microsoft.com/office/officeart/2005/8/layout/matrix1"/>
    <dgm:cxn modelId="{EE992B04-C954-AE41-B9D3-49A4616FDED0}" type="presParOf" srcId="{8D1DDC3A-87DD-4A72-84B6-ABC514D1DFA4}" destId="{44BF50FB-E9A8-4587-8104-319F69EC9EE3}" srcOrd="5" destOrd="0" presId="urn:microsoft.com/office/officeart/2005/8/layout/matrix1"/>
    <dgm:cxn modelId="{2FD0C8BF-86A6-0C48-9672-DDE9B8F4614D}" type="presParOf" srcId="{8D1DDC3A-87DD-4A72-84B6-ABC514D1DFA4}" destId="{5A42A6F7-AA7B-4B00-99D2-FFC213C3EFE5}" srcOrd="6" destOrd="0" presId="urn:microsoft.com/office/officeart/2005/8/layout/matrix1"/>
    <dgm:cxn modelId="{1421A77B-E9CB-2049-AAA0-D4A928702F2B}" type="presParOf" srcId="{8D1DDC3A-87DD-4A72-84B6-ABC514D1DFA4}" destId="{1A9F8BCF-2B5F-41F3-9456-E4547FF58A8F}" srcOrd="7" destOrd="0" presId="urn:microsoft.com/office/officeart/2005/8/layout/matrix1"/>
    <dgm:cxn modelId="{4BEED7A0-EBC2-D441-A014-E57E0AD1EFCE}" type="presParOf" srcId="{003032DC-70ED-4DAF-8A74-33C17982D7F8}" destId="{FEAE65C3-3B24-4F3F-9055-D59D1C1C81C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8C85C-E976-45CE-849D-931FA39FCCB6}">
      <dsp:nvSpPr>
        <dsp:cNvPr id="0" name=""/>
        <dsp:cNvSpPr/>
      </dsp:nvSpPr>
      <dsp:spPr>
        <a:xfrm rot="16200000">
          <a:off x="628649" y="-628649"/>
          <a:ext cx="2438400" cy="3695700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chemeClr val="tx2"/>
              </a:solidFill>
            </a:rPr>
            <a:t>Job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chemeClr val="tx2"/>
              </a:solidFill>
            </a:rPr>
            <a:t>Tasks</a:t>
          </a:r>
          <a:endParaRPr lang="en-US" sz="3800" kern="1200" dirty="0">
            <a:solidFill>
              <a:schemeClr val="tx2"/>
            </a:solidFill>
          </a:endParaRPr>
        </a:p>
      </dsp:txBody>
      <dsp:txXfrm rot="5400000">
        <a:off x="-1" y="1"/>
        <a:ext cx="3695700" cy="1828800"/>
      </dsp:txXfrm>
    </dsp:sp>
    <dsp:sp modelId="{41369FCA-D8A2-4DAC-9A10-791C52B80A70}">
      <dsp:nvSpPr>
        <dsp:cNvPr id="0" name=""/>
        <dsp:cNvSpPr/>
      </dsp:nvSpPr>
      <dsp:spPr>
        <a:xfrm>
          <a:off x="3695700" y="0"/>
          <a:ext cx="3695700" cy="2438400"/>
        </a:xfrm>
        <a:prstGeom prst="round1Rect">
          <a:avLst/>
        </a:prstGeom>
        <a:gradFill rotWithShape="0">
          <a:gsLst>
            <a:gs pos="0">
              <a:schemeClr val="accent3">
                <a:hueOff val="3750089"/>
                <a:satOff val="-5627"/>
                <a:lumOff val="-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3750089"/>
                <a:satOff val="-5627"/>
                <a:lumOff val="-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chemeClr val="tx2"/>
              </a:solidFill>
            </a:rPr>
            <a:t>Objectives</a:t>
          </a:r>
          <a:endParaRPr lang="en-US" sz="3800" kern="1200" dirty="0">
            <a:solidFill>
              <a:schemeClr val="tx2"/>
            </a:solidFill>
          </a:endParaRPr>
        </a:p>
      </dsp:txBody>
      <dsp:txXfrm>
        <a:off x="3695700" y="0"/>
        <a:ext cx="3695700" cy="1828800"/>
      </dsp:txXfrm>
    </dsp:sp>
    <dsp:sp modelId="{62811DE4-71DF-4ACF-B3B0-1036E2E59DEF}">
      <dsp:nvSpPr>
        <dsp:cNvPr id="0" name=""/>
        <dsp:cNvSpPr/>
      </dsp:nvSpPr>
      <dsp:spPr>
        <a:xfrm rot="10800000">
          <a:off x="0" y="2438400"/>
          <a:ext cx="3695700" cy="2438400"/>
        </a:xfrm>
        <a:prstGeom prst="round1Rect">
          <a:avLst/>
        </a:prstGeom>
        <a:gradFill rotWithShape="0">
          <a:gsLst>
            <a:gs pos="0">
              <a:schemeClr val="accent3">
                <a:hueOff val="7500177"/>
                <a:satOff val="-11253"/>
                <a:lumOff val="-183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7500177"/>
                <a:satOff val="-11253"/>
                <a:lumOff val="-183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chemeClr val="tx2"/>
              </a:solidFill>
            </a:rPr>
            <a:t>Test</a:t>
          </a:r>
          <a:r>
            <a:rPr lang="en-US" sz="3800" kern="1200" dirty="0" smtClean="0"/>
            <a:t> </a:t>
          </a:r>
          <a:endParaRPr lang="en-US" sz="3800" kern="1200" dirty="0"/>
        </a:p>
      </dsp:txBody>
      <dsp:txXfrm rot="10800000">
        <a:off x="0" y="3047999"/>
        <a:ext cx="3695700" cy="1828800"/>
      </dsp:txXfrm>
    </dsp:sp>
    <dsp:sp modelId="{5A42A6F7-AA7B-4B00-99D2-FFC213C3EFE5}">
      <dsp:nvSpPr>
        <dsp:cNvPr id="0" name=""/>
        <dsp:cNvSpPr/>
      </dsp:nvSpPr>
      <dsp:spPr>
        <a:xfrm rot="5400000">
          <a:off x="4324350" y="1809750"/>
          <a:ext cx="2438400" cy="3695700"/>
        </a:xfrm>
        <a:prstGeom prst="round1Rect">
          <a:avLst/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chemeClr val="tx2"/>
              </a:solidFill>
            </a:rPr>
            <a:t>Practice</a:t>
          </a:r>
          <a:endParaRPr lang="en-US" sz="3800" kern="1200" dirty="0">
            <a:solidFill>
              <a:schemeClr val="tx2"/>
            </a:solidFill>
          </a:endParaRPr>
        </a:p>
      </dsp:txBody>
      <dsp:txXfrm rot="-5400000">
        <a:off x="3695699" y="3048000"/>
        <a:ext cx="3695700" cy="1828800"/>
      </dsp:txXfrm>
    </dsp:sp>
    <dsp:sp modelId="{FEAE65C3-3B24-4F3F-9055-D59D1C1C81C4}">
      <dsp:nvSpPr>
        <dsp:cNvPr id="0" name=""/>
        <dsp:cNvSpPr/>
      </dsp:nvSpPr>
      <dsp:spPr>
        <a:xfrm>
          <a:off x="2586990" y="1828800"/>
          <a:ext cx="2217420" cy="1219200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Goal</a:t>
          </a:r>
          <a:endParaRPr lang="en-US" sz="3800" kern="1200" dirty="0"/>
        </a:p>
      </dsp:txBody>
      <dsp:txXfrm>
        <a:off x="2646506" y="1888316"/>
        <a:ext cx="2098388" cy="1100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5A9B6F5-9872-494C-98E8-50B22C72B9D1}" type="datetimeFigureOut">
              <a:rPr lang="en-US"/>
              <a:pPr>
                <a:defRPr/>
              </a:pPr>
              <a:t>10/22/15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AF5CCC6-22B8-4641-886E-81DE612D1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046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1FB4182-7140-4311-A13D-1A2B0929463C}" type="datetimeFigureOut">
              <a:rPr lang="en-US"/>
              <a:pPr>
                <a:defRPr/>
              </a:pPr>
              <a:t>10/22/15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B7BB70B-E9ED-4118-B081-36010168C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029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Relationship Id="rId3" Type="http://schemas.openxmlformats.org/officeDocument/2006/relationships/image" Target="../media/image26.wmf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E10C2-37A7-4496-8C01-687BECC5D7E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Ask for examples of practice versus deliberate practice experiences.  Derive the key features of deliberate practice from discussion.  After discussion add the list to the slide.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9BCD60-331E-46E4-92F0-A5B9203D072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EC0F65-8FBB-4A5F-9747-D3861CC2F7A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Organizer for question:  How much practice do I need?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lIns="89163" tIns="44582" rIns="89163" bIns="44582"/>
          <a:lstStyle/>
          <a:p>
            <a:pPr>
              <a:defRPr/>
            </a:pPr>
            <a:fld id="{E93572A6-CA64-4A91-9DE8-E08CB3CCF96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pitchFamily="34" charset="0"/>
              </a:rPr>
              <a:t>Ask students – which lesson will result in better learning?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lIns="89163" tIns="44582" rIns="89163" bIns="44582"/>
          <a:lstStyle/>
          <a:p>
            <a:pPr>
              <a:defRPr/>
            </a:pPr>
            <a:fld id="{AD859C83-F347-4566-A482-3DEBD3CA097A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pitchFamily="34" charset="0"/>
              </a:rPr>
              <a:t>Summarize power law of practice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lIns="89163" tIns="44582" rIns="89163" bIns="44582"/>
          <a:lstStyle/>
          <a:p>
            <a:pPr>
              <a:defRPr/>
            </a:pPr>
            <a:fld id="{5537978C-721D-4C08-918F-D9BF565EFA02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pitchFamily="34" charset="0"/>
              </a:rPr>
              <a:t>Emphasize that a small improvement in learning required a big investment in time.  What is the ROI?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Investigation of this Buffalo fatal crash found training as one contributing factor.  The stall maneuver had been ‘covered’ in the ground school but not practiced in a simulator.  Task criticality will dictate the amount of practice needed.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EA0601-0600-4A7B-B922-61F44D4EBDA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4E348E-8B72-4E3E-9DA2-E424A77314F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Organizer for question:  What kind of practice is best?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A53636-731B-4FC5-A6EB-A4DE328E071F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Compare and contrast this practice with the practice on the following slide.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This practice includes more context than the previous practice requiring the learner to apply drug facts to job decisions.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EFBC46-1D30-486B-A762-772622C1739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Best learning emulates context of the workplace.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C384F2-2267-4776-9ACB-217226EA3BF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In practice, it’s imprtant to design activities that promote meaningful learning.  Most practice exercises should fall into the upper right quadrant.  The next slides will mention several format alternatives for e-learning.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2B5466-6CF3-4D2D-922A-01A9D9416C9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5982D4-A6F6-4CF9-9B59-9FF9E2587B1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Organizer for question:  Importance of feedback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Compare feedback on this slide with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40D30F-EE14-49FD-A98D-0D555F429D7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Compare feedback on this slide with previous slide .  Which is more effective and 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D8A6FC-DBF6-439F-8FDF-ED87D24D764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Although feedback is a powerful instructional method, some types of feedback can actually depress learning.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8F05CF-5AB7-4A5D-8A4F-796F04BD107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lIns="89163" tIns="44582" rIns="89163" bIns="44582"/>
          <a:lstStyle/>
          <a:p>
            <a:pPr>
              <a:defRPr/>
            </a:pPr>
            <a:fld id="{1E2C4243-638B-4FCC-93D7-015D1AA6C6AB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Corrective vs explanatory feedback in game compared  - which is best?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9FEC00-5B6F-4B8A-89C2-53D6E1A35D0A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Explanatory feedback is more effective.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A3EEB95-1CF1-4326-A01A-EC17B4DF8EA5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36575" y="1295400"/>
            <a:ext cx="2101850" cy="157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Polling – this question points to the distribution of practice within a lesson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Feedback including praise that draws attention to the self will diminish value of that feedback compared to feedback that draws attention to the task.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8840F-8A9F-465A-BB0B-B117FBE2830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A93603F-D1D5-4D38-A770-A57D7E6B2BE4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36575" y="1295400"/>
            <a:ext cx="2101850" cy="157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B53F1E-8DDD-43BE-9248-C90CDCBBBA7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Organizer for question:  spaced vs massed practice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What is important is the question engages the learner psychologically in ways congruent with the application environment.  The next slides give a few examples of different formats.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C5FEF3-211B-4589-BCD8-53472AC84F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lIns="89163" tIns="44582" rIns="89163" bIns="44582"/>
          <a:lstStyle/>
          <a:p>
            <a:pPr>
              <a:defRPr/>
            </a:pPr>
            <a:fld id="{4A88D535-8D51-4C0F-A09D-BBB7DB92F110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Ask students to select the most effective lesson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Discuss massed versus spaced practice.  Spaced practice likely results in more rehearsal in WM and thus better long term retention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B2905D-4005-45C0-A466-5B0E81F01D2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lIns="89163" tIns="44582" rIns="89163" bIns="44582"/>
          <a:lstStyle/>
          <a:p>
            <a:pPr>
              <a:defRPr/>
            </a:pPr>
            <a:fld id="{1E0BA4D9-2CC1-482B-B963-B36853611B66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Polling – this question points to the distribution of practice within a lesson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8"/>
          <p:cNvSpPr txBox="1">
            <a:spLocks noGrp="1" noChangeArrowheads="1"/>
          </p:cNvSpPr>
          <p:nvPr/>
        </p:nvSpPr>
        <p:spPr bwMode="auto">
          <a:xfrm>
            <a:off x="12700" y="0"/>
            <a:ext cx="514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 i="1">
                <a:solidFill>
                  <a:schemeClr val="bg1"/>
                </a:solidFill>
              </a:rPr>
              <a:t>xxx Training Presenter Guide</a:t>
            </a:r>
          </a:p>
        </p:txBody>
      </p:sp>
      <p:sp>
        <p:nvSpPr>
          <p:cNvPr id="86019" name="Rectangle 19"/>
          <p:cNvSpPr txBox="1">
            <a:spLocks noGrp="1" noChangeArrowheads="1"/>
          </p:cNvSpPr>
          <p:nvPr/>
        </p:nvSpPr>
        <p:spPr bwMode="auto">
          <a:xfrm>
            <a:off x="12700" y="86995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200" i="1">
              <a:solidFill>
                <a:srgbClr val="0066CC"/>
              </a:solidFill>
            </a:endParaRPr>
          </a:p>
          <a:p>
            <a:fld id="{01241501-92A1-428B-902E-4DC394919DFB}" type="slidenum">
              <a:rPr lang="en-US" sz="1200" i="1">
                <a:solidFill>
                  <a:srgbClr val="0066CC"/>
                </a:solidFill>
              </a:rPr>
              <a:pPr/>
              <a:t>38</a:t>
            </a:fld>
            <a:endParaRPr lang="en-US" sz="1200" i="1">
              <a:solidFill>
                <a:srgbClr val="0066CC"/>
              </a:solidFill>
            </a:endParaRPr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58800" y="1304925"/>
            <a:ext cx="2063750" cy="15478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/>
            <a:r>
              <a:rPr lang="en-US" smtClean="0"/>
              <a:t>Discussion of ways to organize lessons and courses to maximize spacing effect 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Note: as you use this slide though the course, gray-out the section of the objective previously covered </a:t>
            </a:r>
          </a:p>
        </p:txBody>
      </p:sp>
      <p:pic>
        <p:nvPicPr>
          <p:cNvPr id="86022" name="Picture 8" descr="yhn4xmzw%5b1%5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8900" y="901700"/>
            <a:ext cx="4191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Which plan is mixed and which is blocked?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15422-180D-4E5F-9C5B-A323D1AEE3F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When does it make sense to consider mixed practice?  When would blocked practice be better?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9C217D-A5A0-439A-9039-860AE2D937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D8B34F-7CA3-4D8D-800D-2C1783FE8CA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Organizer for question:  apply multimedia principles to practice 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Discuss the use of multimedia, modality, contiguity, coherence principles in this example.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3C5B4-FEC1-46DF-92CE-9D4AB5F33D1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4FBF1E-DB56-4C3A-8566-10DFECC047E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Organizer for question:  apply multimedia principles to practice 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148556-EFED-4A52-AF9B-372A7F9BD9E1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pitchFamily="34" charset="0"/>
              </a:rPr>
              <a:t>Review fading as a way to gradually remove instructional guidance as learner gains expertise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Discuss the concept that the format is less important than the psychological processes promoted.  A multiple choice question can be a regurgitate question or an application question.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5288CD-1799-42C5-B458-CDA492FFCE7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Most simulations are relevant to the learning goal as they require the learner to respond according to the instructional objective.  This is an example of a software operational simulation.   Chapter 16 will discuss simulations in greater detail.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4C533C-699A-475C-A26C-DBE781938A3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Most simulations are relevant to the learning goal as they require the learner to respond according to the instructional objective.  This is an example of equipment operational simulation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B886C0-E87E-4A4A-9723-F8C3B6EC92E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Multiple select questions require the learner to identify several correct items.  It can be more difficult to give specific feedback on each item in this format.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45CA54-ADA4-41CE-89B9-E9475DD1E57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Drag and drop requires the learner to correctly sequence or identify several items.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3F3838-578C-426C-84BB-1DC4D11EE4C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Virtual classrooms allow diverse interactions including chat, polling, and team projects in break out rooms.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EF060F-5657-41D8-AAE5-B83A89D37E8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73D82-C220-934F-9E6D-860C8C9965B3}" type="datetime1">
              <a:rPr lang="en-US" smtClean="0"/>
              <a:pPr>
                <a:defRPr/>
              </a:pPr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FDEDB-F522-461C-B467-1CC788D594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2ADE5-5F61-8D41-B6D3-8E92DB64D57C}" type="datetime1">
              <a:rPr lang="en-US" smtClean="0"/>
              <a:pPr>
                <a:defRPr/>
              </a:pPr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255B5-A3B7-40AD-984B-A4E54128D1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449FDA-83B7-CF46-9A18-4E7788CAC302}" type="datetime1">
              <a:rPr lang="en-US" smtClean="0"/>
              <a:pPr>
                <a:defRPr/>
              </a:pPr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E18124-0E20-4CB6-8B6C-EE549E83E4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47625"/>
            <a:ext cx="7391400" cy="5773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48600" y="6591300"/>
            <a:ext cx="1295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1DF7A11-74F6-408A-9310-00C606FAA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50" y="228600"/>
            <a:ext cx="76263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7338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1600" y="1600200"/>
            <a:ext cx="37338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81600" y="3810000"/>
            <a:ext cx="37338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554CB7-7FED-FA47-9025-73AD2B53F608}" type="datetime1">
              <a:rPr lang="en-US" smtClean="0"/>
              <a:pPr>
                <a:defRPr/>
              </a:pPr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8F1E01-8864-5940-943B-5E545409B1F1}" type="datetime1">
              <a:rPr lang="en-US" smtClean="0"/>
              <a:pPr>
                <a:defRPr/>
              </a:pPr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AB66C-50F8-473B-BE5D-BD9AA9CA0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232AF8-1483-1546-8A59-B801B6C5A975}" type="datetime1">
              <a:rPr lang="en-US" smtClean="0"/>
              <a:pPr>
                <a:defRPr/>
              </a:pPr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7E9F4-65A3-4043-B85F-301B029EE3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B6EA8B-E2E2-954D-BDEF-15A64C522F4A}" type="datetime1">
              <a:rPr lang="en-US" smtClean="0"/>
              <a:pPr>
                <a:defRPr/>
              </a:pPr>
              <a:t>10/22/15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6AC14-D5B3-498B-B3F1-2D088530B0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D9BAC6-B2A1-184E-A465-520349CEF764}" type="datetime1">
              <a:rPr lang="en-US" smtClean="0"/>
              <a:pPr>
                <a:defRPr/>
              </a:pPr>
              <a:t>10/22/15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1E608-2B34-4876-9C98-E4993BBE6D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90E998-6B5B-1148-AB3A-DCBE41DE5304}" type="datetime1">
              <a:rPr lang="en-US" smtClean="0"/>
              <a:pPr>
                <a:defRPr/>
              </a:pPr>
              <a:t>10/22/15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C2F69-973B-48A8-817F-5E93F1CF36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78A520-85E3-FF49-A85F-2B32B0A196E1}" type="datetime1">
              <a:rPr lang="en-US" smtClean="0"/>
              <a:pPr>
                <a:defRPr/>
              </a:pPr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17396-2978-4558-88EC-8946A9EBC3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228B88-86E9-4341-9108-ED2EF19F3698}" type="datetime1">
              <a:rPr lang="en-US" smtClean="0"/>
              <a:pPr>
                <a:defRPr/>
              </a:pPr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D62EC-881C-4A90-A475-5A48B82CA4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2632" y="274638"/>
            <a:ext cx="79413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632" y="1600200"/>
            <a:ext cx="79413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57AD7E-2F03-1547-A225-0496925187B5}" type="datetime1">
              <a:rPr lang="en-US" smtClean="0"/>
              <a:pPr>
                <a:defRPr/>
              </a:pPr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D6E76E-4D89-DC48-8008-B7B0FE0ACE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7" r:id="rId1"/>
    <p:sldLayoutId id="2147484508" r:id="rId2"/>
    <p:sldLayoutId id="2147484509" r:id="rId3"/>
    <p:sldLayoutId id="2147484510" r:id="rId4"/>
    <p:sldLayoutId id="2147484511" r:id="rId5"/>
    <p:sldLayoutId id="2147484512" r:id="rId6"/>
    <p:sldLayoutId id="2147484513" r:id="rId7"/>
    <p:sldLayoutId id="2147484514" r:id="rId8"/>
    <p:sldLayoutId id="2147484515" r:id="rId9"/>
    <p:sldLayoutId id="2147484516" r:id="rId10"/>
    <p:sldLayoutId id="2147484517" r:id="rId11"/>
    <p:sldLayoutId id="2147484518" r:id="rId12"/>
    <p:sldLayoutId id="2147484519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5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3"/>
          <a:srcRect t="15800"/>
          <a:stretch>
            <a:fillRect/>
          </a:stretch>
        </p:blipFill>
        <p:spPr bwMode="auto">
          <a:xfrm>
            <a:off x="5553568" y="3034724"/>
            <a:ext cx="2850963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990600" y="892175"/>
            <a:ext cx="7772400" cy="194923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Does Practice Make Perfect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4000" dirty="0" smtClean="0"/>
              <a:t>Chapter 12) 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990600" y="3276600"/>
            <a:ext cx="4419600" cy="1752600"/>
          </a:xfrm>
        </p:spPr>
        <p:txBody>
          <a:bodyPr/>
          <a:lstStyle/>
          <a:p>
            <a:r>
              <a:rPr lang="en-US" dirty="0" smtClean="0"/>
              <a:t>Ken Koedinger</a:t>
            </a:r>
          </a:p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FDEDB-F522-461C-B467-1CC788D594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0"/>
          <p:cNvGrpSpPr>
            <a:grpSpLocks/>
          </p:cNvGrpSpPr>
          <p:nvPr/>
        </p:nvGrpSpPr>
        <p:grpSpPr bwMode="auto">
          <a:xfrm>
            <a:off x="838200" y="1524000"/>
            <a:ext cx="7515225" cy="4876800"/>
            <a:chOff x="457200" y="228600"/>
            <a:chExt cx="8353425" cy="5638800"/>
          </a:xfrm>
        </p:grpSpPr>
        <p:pic>
          <p:nvPicPr>
            <p:cNvPr id="14340" name="Picture 20" descr="Excel_base_background_02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228600"/>
              <a:ext cx="8353425" cy="563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5"/>
            <p:cNvSpPr/>
            <p:nvPr/>
          </p:nvSpPr>
          <p:spPr>
            <a:xfrm>
              <a:off x="1828263" y="685652"/>
              <a:ext cx="4981351" cy="40363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4342" name="Picture 3" descr="Excel 10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8800" y="685800"/>
              <a:ext cx="5033044" cy="394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3" name="Picture 11" descr="Excel_base_0002_Small_all.t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7838" y="5400675"/>
              <a:ext cx="8304212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6587280" y="2433092"/>
              <a:ext cx="305269" cy="390971"/>
            </a:xfrm>
            <a:prstGeom prst="rect">
              <a:avLst/>
            </a:prstGeom>
            <a:noFill/>
            <a:ln w="3175">
              <a:noFill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dirty="0">
                <a:latin typeface="+mn-lt"/>
              </a:endParaRPr>
            </a:p>
          </p:txBody>
        </p:sp>
        <p:sp>
          <p:nvSpPr>
            <p:cNvPr id="14345" name="TextBox 31"/>
            <p:cNvSpPr txBox="1">
              <a:spLocks noChangeArrowheads="1"/>
            </p:cNvSpPr>
            <p:nvPr/>
          </p:nvSpPr>
          <p:spPr bwMode="auto">
            <a:xfrm>
              <a:off x="5638800" y="304800"/>
              <a:ext cx="30448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0070C0"/>
                  </a:solidFill>
                </a:rPr>
                <a:t>Lesson 2: Working with Formulas</a:t>
              </a:r>
            </a:p>
          </p:txBody>
        </p:sp>
        <p:pic>
          <p:nvPicPr>
            <p:cNvPr id="14346" name="Picture 23" descr="Excel_nav-bar_03_formulas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8800" y="304800"/>
              <a:ext cx="1117600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6386120" y="2255044"/>
              <a:ext cx="2133353" cy="15859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348" name="TextBox 39"/>
            <p:cNvSpPr txBox="1">
              <a:spLocks noChangeArrowheads="1"/>
            </p:cNvSpPr>
            <p:nvPr/>
          </p:nvSpPr>
          <p:spPr bwMode="auto">
            <a:xfrm>
              <a:off x="1676400" y="228600"/>
              <a:ext cx="33321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Using Spreadsheets in your Small Business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86120" y="2343150"/>
              <a:ext cx="2117471" cy="14941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+mn-lt"/>
                </a:rPr>
                <a:t>Type into Cell C4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+mn-lt"/>
                </a:rPr>
                <a:t>the correct formula to  calculate Jake’s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+mn-lt"/>
                </a:rPr>
                <a:t>commission.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+mn-lt"/>
              </a:endParaRPr>
            </a:p>
          </p:txBody>
        </p:sp>
      </p:grpSp>
      <p:sp>
        <p:nvSpPr>
          <p:cNvPr id="23" name="Rectangle 10"/>
          <p:cNvSpPr txBox="1">
            <a:spLocks noChangeArrowheads="1"/>
          </p:cNvSpPr>
          <p:nvPr/>
        </p:nvSpPr>
        <p:spPr>
          <a:xfrm>
            <a:off x="609600" y="609600"/>
            <a:ext cx="8305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ea typeface="+mj-ea"/>
                <a:cs typeface="+mj-cs"/>
              </a:rPr>
              <a:t>Simulation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Candar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1961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sz="4000" smtClean="0">
                <a:latin typeface="Candara" pitchFamily="34" charset="0"/>
                <a:cs typeface="Microsoft Sans Serif" pitchFamily="34" charset="0"/>
              </a:rPr>
              <a:t>Simulation</a:t>
            </a:r>
          </a:p>
        </p:txBody>
      </p:sp>
      <p:pic>
        <p:nvPicPr>
          <p:cNvPr id="15363" name="Picture 4" descr="H:\SOI 2011\circuit practice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524000"/>
            <a:ext cx="7091363" cy="4648200"/>
          </a:xfrm>
          <a:noFill/>
        </p:spPr>
      </p:pic>
    </p:spTree>
    <p:extLst>
      <p:ext uri="{BB962C8B-B14F-4D97-AF65-F5344CB8AC3E}">
        <p14:creationId xmlns:p14="http://schemas.microsoft.com/office/powerpoint/2010/main" val="1745379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en-US" sz="4000" smtClean="0">
                <a:latin typeface="Candara" pitchFamily="34" charset="0"/>
                <a:cs typeface="Microsoft Sans Serif" pitchFamily="34" charset="0"/>
              </a:rPr>
              <a:t>Multiple select</a:t>
            </a:r>
          </a:p>
        </p:txBody>
      </p:sp>
      <p:pic>
        <p:nvPicPr>
          <p:cNvPr id="16387" name="Content Placeholder 3" descr="pharm_0005_interview-question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20800" y="1676400"/>
            <a:ext cx="6886575" cy="4648200"/>
          </a:xfrm>
          <a:noFill/>
        </p:spPr>
      </p:pic>
    </p:spTree>
    <p:extLst>
      <p:ext uri="{BB962C8B-B14F-4D97-AF65-F5344CB8AC3E}">
        <p14:creationId xmlns:p14="http://schemas.microsoft.com/office/powerpoint/2010/main" val="235231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en-US" sz="4000" smtClean="0">
                <a:latin typeface="Candara" pitchFamily="34" charset="0"/>
                <a:cs typeface="Microsoft Sans Serif" pitchFamily="34" charset="0"/>
              </a:rPr>
              <a:t>Drag and Drop</a:t>
            </a:r>
          </a:p>
        </p:txBody>
      </p:sp>
      <p:pic>
        <p:nvPicPr>
          <p:cNvPr id="17411" name="Content Placeholder 5" descr="drag&amp;drop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1447800"/>
            <a:ext cx="7158038" cy="5037138"/>
          </a:xfrm>
        </p:spPr>
      </p:pic>
    </p:spTree>
    <p:extLst>
      <p:ext uri="{BB962C8B-B14F-4D97-AF65-F5344CB8AC3E}">
        <p14:creationId xmlns:p14="http://schemas.microsoft.com/office/powerpoint/2010/main" val="2301615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en-US" sz="4000" smtClean="0">
                <a:latin typeface="Candara" pitchFamily="34" charset="0"/>
                <a:cs typeface="Microsoft Sans Serif" pitchFamily="34" charset="0"/>
              </a:rPr>
              <a:t>Virtual classrooms</a:t>
            </a:r>
          </a:p>
        </p:txBody>
      </p:sp>
      <p:pic>
        <p:nvPicPr>
          <p:cNvPr id="18435" name="Picture 4" descr="The New VC - Fig 7-5 - Screen - Template for breakout roo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43038" y="1524000"/>
            <a:ext cx="6400800" cy="4800600"/>
          </a:xfrm>
          <a:noFill/>
        </p:spPr>
      </p:pic>
    </p:spTree>
    <p:extLst>
      <p:ext uri="{BB962C8B-B14F-4D97-AF65-F5344CB8AC3E}">
        <p14:creationId xmlns:p14="http://schemas.microsoft.com/office/powerpoint/2010/main" val="2642624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en-US" sz="4000" smtClean="0">
                <a:latin typeface="Candara" pitchFamily="34" charset="0"/>
                <a:cs typeface="Microsoft Sans Serif" pitchFamily="34" charset="0"/>
              </a:rPr>
              <a:t>Practice Vs Deliberate practice </a:t>
            </a:r>
          </a:p>
        </p:txBody>
      </p:sp>
      <p:pic>
        <p:nvPicPr>
          <p:cNvPr id="19459" name="Picture 2" descr="C:\Users\Clark\AppData\Local\Microsoft\Windows\Temporary Internet Files\Content.IE5\GNOU93JE\MC90043490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9812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Users\Clark\AppData\Local\Microsoft\Windows\Temporary Internet Files\Content.IE5\GNOU93JE\MC900434877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9050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C:\Users\Clark\AppData\Local\Microsoft\Windows\Temporary Internet Files\Content.IE5\GNOU93JE\MC900434877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8288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71600" y="4038600"/>
            <a:ext cx="7239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400" dirty="0">
                <a:solidFill>
                  <a:srgbClr val="008000"/>
                </a:solidFill>
              </a:rPr>
              <a:t>Effortful exertion to improve performance</a:t>
            </a:r>
          </a:p>
          <a:p>
            <a:pPr marL="342900" indent="-342900">
              <a:buFontTx/>
              <a:buAutoNum type="arabicPeriod"/>
            </a:pPr>
            <a:r>
              <a:rPr lang="en-US" sz="2400" dirty="0">
                <a:solidFill>
                  <a:srgbClr val="0070C0"/>
                </a:solidFill>
              </a:rPr>
              <a:t>Intrinsic motivation to engage in task</a:t>
            </a:r>
          </a:p>
          <a:p>
            <a:pPr marL="342900" indent="-342900">
              <a:buFontTx/>
              <a:buAutoNum type="arabicPeriod"/>
            </a:pPr>
            <a:r>
              <a:rPr lang="en-US" sz="2400" dirty="0">
                <a:solidFill>
                  <a:srgbClr val="008000"/>
                </a:solidFill>
              </a:rPr>
              <a:t>Carefully tailored practice tasks that focus on</a:t>
            </a:r>
          </a:p>
          <a:p>
            <a:pPr marL="342900" indent="-342900"/>
            <a:r>
              <a:rPr lang="en-US" sz="2400" dirty="0">
                <a:solidFill>
                  <a:srgbClr val="008000"/>
                </a:solidFill>
              </a:rPr>
              <a:t>      areas of weakness</a:t>
            </a:r>
          </a:p>
          <a:p>
            <a:pPr marL="342900" indent="-342900"/>
            <a:r>
              <a:rPr lang="en-US" sz="2400" dirty="0">
                <a:solidFill>
                  <a:srgbClr val="0070C0"/>
                </a:solidFill>
              </a:rPr>
              <a:t>4. </a:t>
            </a:r>
            <a:r>
              <a:rPr lang="en-US" sz="2400" dirty="0" smtClean="0">
                <a:solidFill>
                  <a:srgbClr val="0070C0"/>
                </a:solidFill>
              </a:rPr>
              <a:t>Feedback</a:t>
            </a:r>
            <a:endParaRPr lang="en-US" sz="2400" dirty="0">
              <a:solidFill>
                <a:srgbClr val="0070C0"/>
              </a:solidFill>
            </a:endParaRPr>
          </a:p>
          <a:p>
            <a:pPr marL="342900" indent="-342900"/>
            <a:r>
              <a:rPr lang="en-US" sz="2400" dirty="0">
                <a:solidFill>
                  <a:srgbClr val="008000"/>
                </a:solidFill>
              </a:rPr>
              <a:t>5. Continued repetition over a number of years</a:t>
            </a:r>
          </a:p>
        </p:txBody>
      </p:sp>
    </p:spTree>
    <p:extLst>
      <p:ext uri="{BB962C8B-B14F-4D97-AF65-F5344CB8AC3E}">
        <p14:creationId xmlns:p14="http://schemas.microsoft.com/office/powerpoint/2010/main" val="171363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Candara" pitchFamily="34" charset="0"/>
              </a:rPr>
              <a:t>Practice guidelines </a:t>
            </a:r>
          </a:p>
        </p:txBody>
      </p:sp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99B2082-1996-4BD8-B513-DD848B8DFF5C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752600"/>
            <a:ext cx="3581400" cy="3733800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eaLnBrk="1" hangingPunct="1">
              <a:spcBef>
                <a:spcPct val="10000"/>
              </a:spcBef>
              <a:buFont typeface="Arial" pitchFamily="34" charset="0"/>
              <a:buChar char="•"/>
              <a:tabLst>
                <a:tab pos="341313" algn="l"/>
                <a:tab pos="1150938" algn="l"/>
              </a:tabLst>
              <a:defRPr/>
            </a:pPr>
            <a:r>
              <a:rPr lang="en-US" sz="3200" b="1" dirty="0" smtClean="0">
                <a:solidFill>
                  <a:srgbClr val="009900"/>
                </a:solidFill>
              </a:rPr>
              <a:t>How Much?</a:t>
            </a:r>
          </a:p>
          <a:p>
            <a:pPr eaLnBrk="1" hangingPunct="1">
              <a:spcBef>
                <a:spcPct val="10000"/>
              </a:spcBef>
              <a:tabLst>
                <a:tab pos="341313" algn="l"/>
                <a:tab pos="1150938" algn="l"/>
              </a:tabLst>
              <a:defRPr/>
            </a:pPr>
            <a:r>
              <a:rPr lang="en-US" sz="3200" dirty="0" smtClean="0"/>
              <a:t> What kind?</a:t>
            </a:r>
          </a:p>
          <a:p>
            <a:pPr eaLnBrk="1" hangingPunct="1">
              <a:spcBef>
                <a:spcPct val="10000"/>
              </a:spcBef>
              <a:tabLst>
                <a:tab pos="341313" algn="l"/>
                <a:tab pos="1150938" algn="l"/>
              </a:tabLst>
              <a:defRPr/>
            </a:pPr>
            <a:r>
              <a:rPr lang="en-US" sz="3200" dirty="0" smtClean="0"/>
              <a:t> Feedback?</a:t>
            </a:r>
          </a:p>
          <a:p>
            <a:pPr eaLnBrk="1" hangingPunct="1">
              <a:spcBef>
                <a:spcPct val="10000"/>
              </a:spcBef>
              <a:tabLst>
                <a:tab pos="341313" algn="l"/>
                <a:tab pos="1150938" algn="l"/>
              </a:tabLst>
              <a:defRPr/>
            </a:pPr>
            <a:r>
              <a:rPr lang="en-US" sz="3200" dirty="0" smtClean="0"/>
              <a:t> Where?</a:t>
            </a:r>
          </a:p>
          <a:p>
            <a:pPr eaLnBrk="1" hangingPunct="1">
              <a:spcBef>
                <a:spcPct val="10000"/>
              </a:spcBef>
              <a:tabLst>
                <a:tab pos="341313" algn="l"/>
                <a:tab pos="1150938" algn="l"/>
              </a:tabLst>
              <a:defRPr/>
            </a:pPr>
            <a:r>
              <a:rPr lang="en-US" sz="3200" dirty="0" smtClean="0"/>
              <a:t> Multimedia </a:t>
            </a:r>
          </a:p>
          <a:p>
            <a:pPr eaLnBrk="1" hangingPunct="1">
              <a:spcBef>
                <a:spcPct val="10000"/>
              </a:spcBef>
              <a:tabLst>
                <a:tab pos="341313" algn="l"/>
                <a:tab pos="1150938" algn="l"/>
              </a:tabLst>
              <a:defRPr/>
            </a:pPr>
            <a:r>
              <a:rPr lang="en-US" sz="3200" dirty="0" smtClean="0"/>
              <a:t> Worked Examples</a:t>
            </a:r>
          </a:p>
        </p:txBody>
      </p:sp>
      <p:sp>
        <p:nvSpPr>
          <p:cNvPr id="20485" name="Freeform 6"/>
          <p:cNvSpPr>
            <a:spLocks/>
          </p:cNvSpPr>
          <p:nvPr/>
        </p:nvSpPr>
        <p:spPr bwMode="auto">
          <a:xfrm>
            <a:off x="5029200" y="2362200"/>
            <a:ext cx="4114800" cy="1371600"/>
          </a:xfrm>
          <a:custGeom>
            <a:avLst/>
            <a:gdLst>
              <a:gd name="T0" fmla="*/ 2147483647 w 2192"/>
              <a:gd name="T1" fmla="*/ 2147483647 h 584"/>
              <a:gd name="T2" fmla="*/ 2147483647 w 2192"/>
              <a:gd name="T3" fmla="*/ 0 h 584"/>
              <a:gd name="T4" fmla="*/ 2147483647 w 2192"/>
              <a:gd name="T5" fmla="*/ 0 h 584"/>
              <a:gd name="T6" fmla="*/ 2147483647 w 2192"/>
              <a:gd name="T7" fmla="*/ 2147483647 h 584"/>
              <a:gd name="T8" fmla="*/ 2147483647 w 2192"/>
              <a:gd name="T9" fmla="*/ 2147483647 h 584"/>
              <a:gd name="T10" fmla="*/ 2147483647 w 2192"/>
              <a:gd name="T11" fmla="*/ 2147483647 h 584"/>
              <a:gd name="T12" fmla="*/ 0 w 2192"/>
              <a:gd name="T13" fmla="*/ 2147483647 h 584"/>
              <a:gd name="T14" fmla="*/ 2147483647 w 2192"/>
              <a:gd name="T15" fmla="*/ 2147483647 h 584"/>
              <a:gd name="T16" fmla="*/ 2147483647 w 2192"/>
              <a:gd name="T17" fmla="*/ 0 h 5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92"/>
              <a:gd name="T28" fmla="*/ 0 h 584"/>
              <a:gd name="T29" fmla="*/ 2192 w 2192"/>
              <a:gd name="T30" fmla="*/ 584 h 5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92" h="584">
                <a:moveTo>
                  <a:pt x="24" y="304"/>
                </a:moveTo>
                <a:cubicBezTo>
                  <a:pt x="24" y="203"/>
                  <a:pt x="24" y="101"/>
                  <a:pt x="24" y="0"/>
                </a:cubicBezTo>
                <a:lnTo>
                  <a:pt x="2192" y="0"/>
                </a:lnTo>
                <a:lnTo>
                  <a:pt x="2176" y="480"/>
                </a:lnTo>
                <a:lnTo>
                  <a:pt x="672" y="584"/>
                </a:lnTo>
                <a:lnTo>
                  <a:pt x="416" y="504"/>
                </a:lnTo>
                <a:lnTo>
                  <a:pt x="0" y="264"/>
                </a:lnTo>
                <a:lnTo>
                  <a:pt x="32" y="160"/>
                </a:lnTo>
                <a:lnTo>
                  <a:pt x="32" y="0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486" name="Content Placeholder 7"/>
          <p:cNvGrpSpPr>
            <a:grpSpLocks noGrp="1"/>
          </p:cNvGrpSpPr>
          <p:nvPr/>
        </p:nvGrpSpPr>
        <p:grpSpPr bwMode="auto">
          <a:xfrm>
            <a:off x="3886200" y="1905000"/>
            <a:ext cx="4949825" cy="3473450"/>
            <a:chOff x="943330" y="1290638"/>
            <a:chExt cx="6829071" cy="5772721"/>
          </a:xfrm>
        </p:grpSpPr>
        <p:grpSp>
          <p:nvGrpSpPr>
            <p:cNvPr id="20487" name="Group 16"/>
            <p:cNvGrpSpPr>
              <a:grpSpLocks/>
            </p:cNvGrpSpPr>
            <p:nvPr/>
          </p:nvGrpSpPr>
          <p:grpSpPr bwMode="auto">
            <a:xfrm>
              <a:off x="943330" y="1290638"/>
              <a:ext cx="6829071" cy="5567362"/>
              <a:chOff x="714729" y="1066800"/>
              <a:chExt cx="6829071" cy="5567065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rot="5400000">
                <a:off x="2134400" y="3276306"/>
                <a:ext cx="441901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522917" y="3124607"/>
                <a:ext cx="602088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-686589" y="3276306"/>
                <a:ext cx="441901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522917" y="5485810"/>
                <a:ext cx="602088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98" name="TextBox 12"/>
              <p:cNvSpPr txBox="1">
                <a:spLocks noChangeArrowheads="1"/>
              </p:cNvSpPr>
              <p:nvPr/>
            </p:nvSpPr>
            <p:spPr bwMode="auto">
              <a:xfrm>
                <a:off x="3124200" y="6172200"/>
                <a:ext cx="259943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Behavioral Activity</a:t>
                </a:r>
              </a:p>
            </p:txBody>
          </p:sp>
          <p:sp>
            <p:nvSpPr>
              <p:cNvPr id="20499" name="TextBox 13"/>
              <p:cNvSpPr txBox="1">
                <a:spLocks noChangeArrowheads="1"/>
              </p:cNvSpPr>
              <p:nvPr/>
            </p:nvSpPr>
            <p:spPr bwMode="auto">
              <a:xfrm>
                <a:off x="1828800" y="5715000"/>
                <a:ext cx="541686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Low	            	             	High</a:t>
                </a:r>
              </a:p>
            </p:txBody>
          </p:sp>
          <p:sp>
            <p:nvSpPr>
              <p:cNvPr id="20500" name="TextBox 14"/>
              <p:cNvSpPr txBox="1">
                <a:spLocks noChangeArrowheads="1"/>
              </p:cNvSpPr>
              <p:nvPr/>
            </p:nvSpPr>
            <p:spPr bwMode="auto">
              <a:xfrm rot="-5400000">
                <a:off x="-542506" y="3590300"/>
                <a:ext cx="297613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Psychological Activity</a:t>
                </a:r>
              </a:p>
            </p:txBody>
          </p:sp>
        </p:grpSp>
        <p:sp>
          <p:nvSpPr>
            <p:cNvPr id="20488" name="TextBox 17"/>
            <p:cNvSpPr txBox="1">
              <a:spLocks noChangeArrowheads="1"/>
            </p:cNvSpPr>
            <p:nvPr/>
          </p:nvSpPr>
          <p:spPr bwMode="auto">
            <a:xfrm>
              <a:off x="5257800" y="6488113"/>
              <a:ext cx="243775" cy="575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600"/>
            </a:p>
          </p:txBody>
        </p:sp>
        <p:pic>
          <p:nvPicPr>
            <p:cNvPr id="20489" name="Picture 3" descr="C:\Users\Clark\AppData\Local\Microsoft\Windows\Temporary Internet Files\Content.IE5\Q801KRQE\MC900434707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5269707" y="3640931"/>
              <a:ext cx="1371600" cy="139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0" name="Picture 3" descr="C:\Users\Clark\AppData\Local\Microsoft\Windows\Temporary Internet Files\Content.IE5\Q801KRQE\MC900434707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2526506" y="3798094"/>
              <a:ext cx="1347788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1" name="Picture 4" descr="C:\Users\Clark\AppData\Local\Microsoft\Windows\Temporary Internet Files\Content.IE5\DN657TYX\MC900434705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5344318" y="1742282"/>
              <a:ext cx="1350963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2" name="Picture 4" descr="C:\Users\Clark\AppData\Local\Microsoft\Windows\Temporary Internet Files\Content.IE5\DN657TYX\MC900434705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2525713" y="1665287"/>
              <a:ext cx="1371600" cy="139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4649163" y="1295915"/>
              <a:ext cx="3046581" cy="2057917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73980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848600" y="6591300"/>
            <a:ext cx="1295400" cy="3048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925095F-DF3B-4D49-AE74-2FA37DBB86BD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2670175" cy="763588"/>
          </a:xfrm>
        </p:spPr>
        <p:txBody>
          <a:bodyPr/>
          <a:lstStyle/>
          <a:p>
            <a:pPr algn="ctr" eaLnBrk="1" hangingPunct="1">
              <a:buFontTx/>
              <a:buNone/>
              <a:tabLst>
                <a:tab pos="341313" algn="l"/>
                <a:tab pos="1150938" algn="l"/>
              </a:tabLst>
            </a:pPr>
            <a:r>
              <a:rPr lang="en-US" sz="4000" b="1" smtClean="0"/>
              <a:t>Lesson A</a:t>
            </a:r>
          </a:p>
        </p:txBody>
      </p:sp>
      <p:sp>
        <p:nvSpPr>
          <p:cNvPr id="21508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57800" y="1371600"/>
            <a:ext cx="2678113" cy="701675"/>
          </a:xfrm>
        </p:spPr>
        <p:txBody>
          <a:bodyPr/>
          <a:lstStyle/>
          <a:p>
            <a:pPr algn="ctr" eaLnBrk="1" hangingPunct="1">
              <a:buFontTx/>
              <a:buNone/>
              <a:tabLst>
                <a:tab pos="341313" algn="l"/>
                <a:tab pos="1150938" algn="l"/>
              </a:tabLst>
            </a:pPr>
            <a:r>
              <a:rPr lang="en-US" sz="4000" b="1" smtClean="0"/>
              <a:t>Lesson B</a:t>
            </a:r>
          </a:p>
        </p:txBody>
      </p:sp>
      <p:sp>
        <p:nvSpPr>
          <p:cNvPr id="649225" name="AutoShape 9"/>
          <p:cNvSpPr>
            <a:spLocks noChangeArrowheads="1"/>
          </p:cNvSpPr>
          <p:nvPr/>
        </p:nvSpPr>
        <p:spPr bwMode="auto">
          <a:xfrm>
            <a:off x="438150" y="1995488"/>
            <a:ext cx="3810000" cy="3870325"/>
          </a:xfrm>
          <a:prstGeom prst="roundRect">
            <a:avLst>
              <a:gd name="adj" fmla="val 3458"/>
            </a:avLst>
          </a:prstGeom>
          <a:gradFill rotWithShape="1">
            <a:gsLst>
              <a:gs pos="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B2B2B2"/>
            </a:solidFill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800" b="1" dirty="0">
                <a:solidFill>
                  <a:srgbClr val="003399"/>
                </a:solidFill>
              </a:rPr>
              <a:t>Example 1</a:t>
            </a:r>
          </a:p>
          <a:p>
            <a:pPr>
              <a:defRPr/>
            </a:pPr>
            <a:r>
              <a:rPr lang="en-US" sz="2800" b="1" dirty="0"/>
              <a:t>Practice 1</a:t>
            </a:r>
          </a:p>
          <a:p>
            <a:pPr>
              <a:defRPr/>
            </a:pPr>
            <a:r>
              <a:rPr lang="en-US" sz="2800" b="1" dirty="0">
                <a:solidFill>
                  <a:srgbClr val="003399"/>
                </a:solidFill>
              </a:rPr>
              <a:t>Practice 2</a:t>
            </a:r>
          </a:p>
          <a:p>
            <a:pPr>
              <a:defRPr/>
            </a:pPr>
            <a:r>
              <a:rPr lang="en-US" sz="2800" b="1" dirty="0"/>
              <a:t>Practice 3</a:t>
            </a:r>
            <a:endParaRPr lang="en-US" sz="2800" dirty="0"/>
          </a:p>
        </p:txBody>
      </p:sp>
      <p:sp>
        <p:nvSpPr>
          <p:cNvPr id="649226" name="AutoShape 10"/>
          <p:cNvSpPr>
            <a:spLocks noChangeArrowheads="1"/>
          </p:cNvSpPr>
          <p:nvPr/>
        </p:nvSpPr>
        <p:spPr bwMode="auto">
          <a:xfrm>
            <a:off x="4813300" y="1993900"/>
            <a:ext cx="3810000" cy="3870325"/>
          </a:xfrm>
          <a:prstGeom prst="roundRect">
            <a:avLst>
              <a:gd name="adj" fmla="val 3458"/>
            </a:avLst>
          </a:prstGeom>
          <a:gradFill rotWithShape="1">
            <a:gsLst>
              <a:gs pos="0">
                <a:srgbClr val="EAEAEA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B2B2B2"/>
            </a:solidFill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800" b="1" dirty="0">
                <a:solidFill>
                  <a:srgbClr val="003399"/>
                </a:solidFill>
              </a:rPr>
              <a:t>Example 1</a:t>
            </a:r>
          </a:p>
          <a:p>
            <a:pPr>
              <a:defRPr/>
            </a:pPr>
            <a:r>
              <a:rPr lang="en-US" sz="2800" b="1" dirty="0"/>
              <a:t>Practice 1</a:t>
            </a:r>
          </a:p>
          <a:p>
            <a:pPr>
              <a:defRPr/>
            </a:pPr>
            <a:r>
              <a:rPr lang="en-US" sz="2800" b="1" dirty="0">
                <a:solidFill>
                  <a:srgbClr val="333399"/>
                </a:solidFill>
              </a:rPr>
              <a:t>Practice 2</a:t>
            </a:r>
          </a:p>
          <a:p>
            <a:pPr>
              <a:defRPr/>
            </a:pPr>
            <a:r>
              <a:rPr lang="en-US" sz="2800" b="1" dirty="0"/>
              <a:t>Practice 3</a:t>
            </a:r>
          </a:p>
          <a:p>
            <a:pPr>
              <a:defRPr/>
            </a:pPr>
            <a:r>
              <a:rPr lang="en-US" sz="2800" b="1" dirty="0">
                <a:solidFill>
                  <a:srgbClr val="333399"/>
                </a:solidFill>
              </a:rPr>
              <a:t>Practice 4</a:t>
            </a:r>
          </a:p>
          <a:p>
            <a:pPr>
              <a:defRPr/>
            </a:pPr>
            <a:r>
              <a:rPr lang="en-US" sz="2800" b="1" dirty="0"/>
              <a:t>Practice 5</a:t>
            </a:r>
          </a:p>
          <a:p>
            <a:pPr>
              <a:defRPr/>
            </a:pPr>
            <a:r>
              <a:rPr lang="en-US" sz="2800" b="1" dirty="0">
                <a:solidFill>
                  <a:srgbClr val="333399"/>
                </a:solidFill>
              </a:rPr>
              <a:t>Practice 6</a:t>
            </a:r>
          </a:p>
        </p:txBody>
      </p:sp>
      <p:sp>
        <p:nvSpPr>
          <p:cNvPr id="21511" name="Rectangle 9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latin typeface="Candara" pitchFamily="34" charset="0"/>
                <a:cs typeface="Arial" pitchFamily="34" charset="0"/>
              </a:rPr>
              <a:t>Is more practice better?</a:t>
            </a:r>
          </a:p>
        </p:txBody>
      </p:sp>
    </p:spTree>
    <p:extLst>
      <p:ext uri="{BB962C8B-B14F-4D97-AF65-F5344CB8AC3E}">
        <p14:creationId xmlns:p14="http://schemas.microsoft.com/office/powerpoint/2010/main" val="41570500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848600" y="6591300"/>
            <a:ext cx="1295400" cy="3048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7D86D6A-AD23-4E25-9661-A737FA693AB8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62635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4000" smtClean="0">
                <a:latin typeface="Candara" pitchFamily="34" charset="0"/>
                <a:cs typeface="Arial" pitchFamily="34" charset="0"/>
              </a:rPr>
              <a:t>The power law of practice</a:t>
            </a:r>
          </a:p>
        </p:txBody>
      </p:sp>
      <p:grpSp>
        <p:nvGrpSpPr>
          <p:cNvPr id="22532" name="Group 7"/>
          <p:cNvGrpSpPr>
            <a:grpSpLocks/>
          </p:cNvGrpSpPr>
          <p:nvPr/>
        </p:nvGrpSpPr>
        <p:grpSpPr bwMode="auto">
          <a:xfrm>
            <a:off x="838200" y="1371600"/>
            <a:ext cx="6343650" cy="5208588"/>
            <a:chOff x="432" y="262"/>
            <a:chExt cx="3996" cy="3281"/>
          </a:xfrm>
        </p:grpSpPr>
        <p:sp>
          <p:nvSpPr>
            <p:cNvPr id="22533" name="Line 8"/>
            <p:cNvSpPr>
              <a:spLocks noChangeShapeType="1"/>
            </p:cNvSpPr>
            <p:nvPr/>
          </p:nvSpPr>
          <p:spPr bwMode="auto">
            <a:xfrm>
              <a:off x="1056" y="336"/>
              <a:ext cx="0" cy="2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4" name="Line 9"/>
            <p:cNvSpPr>
              <a:spLocks noChangeShapeType="1"/>
            </p:cNvSpPr>
            <p:nvPr/>
          </p:nvSpPr>
          <p:spPr bwMode="auto">
            <a:xfrm>
              <a:off x="1056" y="3024"/>
              <a:ext cx="33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5" name="Text Box 10"/>
            <p:cNvSpPr txBox="1">
              <a:spLocks noChangeArrowheads="1"/>
            </p:cNvSpPr>
            <p:nvPr/>
          </p:nvSpPr>
          <p:spPr bwMode="auto">
            <a:xfrm rot="-5400000">
              <a:off x="-690" y="1506"/>
              <a:ext cx="24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Time to Complete Laparoscope Task</a:t>
              </a:r>
            </a:p>
          </p:txBody>
        </p:sp>
        <p:sp>
          <p:nvSpPr>
            <p:cNvPr id="22536" name="Text Box 11"/>
            <p:cNvSpPr txBox="1">
              <a:spLocks noChangeArrowheads="1"/>
            </p:cNvSpPr>
            <p:nvPr/>
          </p:nvSpPr>
          <p:spPr bwMode="auto">
            <a:xfrm>
              <a:off x="2544" y="3312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Session</a:t>
              </a:r>
            </a:p>
          </p:txBody>
        </p:sp>
        <p:sp>
          <p:nvSpPr>
            <p:cNvPr id="22537" name="Text Box 12"/>
            <p:cNvSpPr txBox="1">
              <a:spLocks noChangeArrowheads="1"/>
            </p:cNvSpPr>
            <p:nvPr/>
          </p:nvSpPr>
          <p:spPr bwMode="auto">
            <a:xfrm>
              <a:off x="1392" y="3024"/>
              <a:ext cx="30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1    2    3    4    5    6    7    8   9    10    11    12</a:t>
              </a:r>
            </a:p>
          </p:txBody>
        </p:sp>
        <p:sp>
          <p:nvSpPr>
            <p:cNvPr id="22538" name="Text Box 13"/>
            <p:cNvSpPr txBox="1">
              <a:spLocks noChangeArrowheads="1"/>
            </p:cNvSpPr>
            <p:nvPr/>
          </p:nvSpPr>
          <p:spPr bwMode="auto">
            <a:xfrm rot="-5400000">
              <a:off x="-520" y="1520"/>
              <a:ext cx="280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0   10   20   30   40  50   60   70   80   90  </a:t>
              </a:r>
            </a:p>
          </p:txBody>
        </p:sp>
        <p:sp>
          <p:nvSpPr>
            <p:cNvPr id="22539" name="Oval 14"/>
            <p:cNvSpPr>
              <a:spLocks noChangeArrowheads="1"/>
            </p:cNvSpPr>
            <p:nvPr/>
          </p:nvSpPr>
          <p:spPr bwMode="auto">
            <a:xfrm>
              <a:off x="1344" y="1920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Oval 15"/>
            <p:cNvSpPr>
              <a:spLocks noChangeArrowheads="1"/>
            </p:cNvSpPr>
            <p:nvPr/>
          </p:nvSpPr>
          <p:spPr bwMode="auto">
            <a:xfrm>
              <a:off x="1632" y="2304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" name="Oval 16"/>
            <p:cNvSpPr>
              <a:spLocks noChangeArrowheads="1"/>
            </p:cNvSpPr>
            <p:nvPr/>
          </p:nvSpPr>
          <p:spPr bwMode="auto">
            <a:xfrm>
              <a:off x="2208" y="2640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Oval 17"/>
            <p:cNvSpPr>
              <a:spLocks noChangeArrowheads="1"/>
            </p:cNvSpPr>
            <p:nvPr/>
          </p:nvSpPr>
          <p:spPr bwMode="auto">
            <a:xfrm>
              <a:off x="2400" y="2784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3" name="Oval 18"/>
            <p:cNvSpPr>
              <a:spLocks noChangeArrowheads="1"/>
            </p:cNvSpPr>
            <p:nvPr/>
          </p:nvSpPr>
          <p:spPr bwMode="auto">
            <a:xfrm>
              <a:off x="1920" y="2544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Oval 19"/>
            <p:cNvSpPr>
              <a:spLocks noChangeArrowheads="1"/>
            </p:cNvSpPr>
            <p:nvPr/>
          </p:nvSpPr>
          <p:spPr bwMode="auto">
            <a:xfrm>
              <a:off x="2880" y="2832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Oval 20"/>
            <p:cNvSpPr>
              <a:spLocks noChangeArrowheads="1"/>
            </p:cNvSpPr>
            <p:nvPr/>
          </p:nvSpPr>
          <p:spPr bwMode="auto">
            <a:xfrm>
              <a:off x="3120" y="2832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Oval 21"/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Oval 22"/>
            <p:cNvSpPr>
              <a:spLocks noChangeArrowheads="1"/>
            </p:cNvSpPr>
            <p:nvPr/>
          </p:nvSpPr>
          <p:spPr bwMode="auto">
            <a:xfrm>
              <a:off x="3936" y="2880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Oval 23"/>
            <p:cNvSpPr>
              <a:spLocks noChangeArrowheads="1"/>
            </p:cNvSpPr>
            <p:nvPr/>
          </p:nvSpPr>
          <p:spPr bwMode="auto">
            <a:xfrm>
              <a:off x="4224" y="2880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Oval 24"/>
            <p:cNvSpPr>
              <a:spLocks noChangeArrowheads="1"/>
            </p:cNvSpPr>
            <p:nvPr/>
          </p:nvSpPr>
          <p:spPr bwMode="auto">
            <a:xfrm>
              <a:off x="3360" y="2880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Line 25"/>
            <p:cNvSpPr>
              <a:spLocks noChangeShapeType="1"/>
            </p:cNvSpPr>
            <p:nvPr/>
          </p:nvSpPr>
          <p:spPr bwMode="auto">
            <a:xfrm flipV="1">
              <a:off x="1392" y="1584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Line 26"/>
            <p:cNvSpPr>
              <a:spLocks noChangeShapeType="1"/>
            </p:cNvSpPr>
            <p:nvPr/>
          </p:nvSpPr>
          <p:spPr bwMode="auto">
            <a:xfrm>
              <a:off x="1344" y="254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Line 27"/>
            <p:cNvSpPr>
              <a:spLocks noChangeShapeType="1"/>
            </p:cNvSpPr>
            <p:nvPr/>
          </p:nvSpPr>
          <p:spPr bwMode="auto">
            <a:xfrm>
              <a:off x="1344" y="158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Line 28"/>
            <p:cNvSpPr>
              <a:spLocks noChangeShapeType="1"/>
            </p:cNvSpPr>
            <p:nvPr/>
          </p:nvSpPr>
          <p:spPr bwMode="auto">
            <a:xfrm flipV="1">
              <a:off x="1680" y="211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Line 29"/>
            <p:cNvSpPr>
              <a:spLocks noChangeShapeType="1"/>
            </p:cNvSpPr>
            <p:nvPr/>
          </p:nvSpPr>
          <p:spPr bwMode="auto">
            <a:xfrm>
              <a:off x="1632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Line 30"/>
            <p:cNvSpPr>
              <a:spLocks noChangeShapeType="1"/>
            </p:cNvSpPr>
            <p:nvPr/>
          </p:nvSpPr>
          <p:spPr bwMode="auto">
            <a:xfrm>
              <a:off x="1632" y="27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Line 31"/>
            <p:cNvSpPr>
              <a:spLocks noChangeShapeType="1"/>
            </p:cNvSpPr>
            <p:nvPr/>
          </p:nvSpPr>
          <p:spPr bwMode="auto">
            <a:xfrm flipV="1">
              <a:off x="1968" y="230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Line 32"/>
            <p:cNvSpPr>
              <a:spLocks noChangeShapeType="1"/>
            </p:cNvSpPr>
            <p:nvPr/>
          </p:nvSpPr>
          <p:spPr bwMode="auto">
            <a:xfrm>
              <a:off x="1920" y="278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Line 33"/>
            <p:cNvSpPr>
              <a:spLocks noChangeShapeType="1"/>
            </p:cNvSpPr>
            <p:nvPr/>
          </p:nvSpPr>
          <p:spPr bwMode="auto">
            <a:xfrm>
              <a:off x="1920" y="230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Line 34"/>
            <p:cNvSpPr>
              <a:spLocks noChangeShapeType="1"/>
            </p:cNvSpPr>
            <p:nvPr/>
          </p:nvSpPr>
          <p:spPr bwMode="auto">
            <a:xfrm flipV="1">
              <a:off x="2256" y="249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0" name="Line 35"/>
            <p:cNvSpPr>
              <a:spLocks noChangeShapeType="1"/>
            </p:cNvSpPr>
            <p:nvPr/>
          </p:nvSpPr>
          <p:spPr bwMode="auto">
            <a:xfrm>
              <a:off x="2208" y="283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1" name="Line 36"/>
            <p:cNvSpPr>
              <a:spLocks noChangeShapeType="1"/>
            </p:cNvSpPr>
            <p:nvPr/>
          </p:nvSpPr>
          <p:spPr bwMode="auto">
            <a:xfrm>
              <a:off x="2208" y="249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2" name="Line 37"/>
            <p:cNvSpPr>
              <a:spLocks noChangeShapeType="1"/>
            </p:cNvSpPr>
            <p:nvPr/>
          </p:nvSpPr>
          <p:spPr bwMode="auto">
            <a:xfrm flipV="1">
              <a:off x="2448" y="268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Line 38"/>
            <p:cNvSpPr>
              <a:spLocks noChangeShapeType="1"/>
            </p:cNvSpPr>
            <p:nvPr/>
          </p:nvSpPr>
          <p:spPr bwMode="auto">
            <a:xfrm>
              <a:off x="2400" y="297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Line 39"/>
            <p:cNvSpPr>
              <a:spLocks noChangeShapeType="1"/>
            </p:cNvSpPr>
            <p:nvPr/>
          </p:nvSpPr>
          <p:spPr bwMode="auto">
            <a:xfrm>
              <a:off x="2400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5" name="Line 40"/>
            <p:cNvSpPr>
              <a:spLocks noChangeShapeType="1"/>
            </p:cNvSpPr>
            <p:nvPr/>
          </p:nvSpPr>
          <p:spPr bwMode="auto">
            <a:xfrm flipV="1">
              <a:off x="2640" y="273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6" name="Line 41"/>
            <p:cNvSpPr>
              <a:spLocks noChangeShapeType="1"/>
            </p:cNvSpPr>
            <p:nvPr/>
          </p:nvSpPr>
          <p:spPr bwMode="auto">
            <a:xfrm flipV="1">
              <a:off x="2928" y="273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Line 42"/>
            <p:cNvSpPr>
              <a:spLocks noChangeShapeType="1"/>
            </p:cNvSpPr>
            <p:nvPr/>
          </p:nvSpPr>
          <p:spPr bwMode="auto">
            <a:xfrm flipV="1">
              <a:off x="3168" y="273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Line 43"/>
            <p:cNvSpPr>
              <a:spLocks noChangeShapeType="1"/>
            </p:cNvSpPr>
            <p:nvPr/>
          </p:nvSpPr>
          <p:spPr bwMode="auto">
            <a:xfrm flipV="1">
              <a:off x="3408" y="28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9" name="Line 44"/>
            <p:cNvSpPr>
              <a:spLocks noChangeShapeType="1"/>
            </p:cNvSpPr>
            <p:nvPr/>
          </p:nvSpPr>
          <p:spPr bwMode="auto">
            <a:xfrm flipV="1">
              <a:off x="3648" y="28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0" name="Line 45"/>
            <p:cNvSpPr>
              <a:spLocks noChangeShapeType="1"/>
            </p:cNvSpPr>
            <p:nvPr/>
          </p:nvSpPr>
          <p:spPr bwMode="auto">
            <a:xfrm flipV="1">
              <a:off x="3984" y="28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Line 46"/>
            <p:cNvSpPr>
              <a:spLocks noChangeShapeType="1"/>
            </p:cNvSpPr>
            <p:nvPr/>
          </p:nvSpPr>
          <p:spPr bwMode="auto">
            <a:xfrm flipV="1">
              <a:off x="4272" y="28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Line 47"/>
            <p:cNvSpPr>
              <a:spLocks noChangeShapeType="1"/>
            </p:cNvSpPr>
            <p:nvPr/>
          </p:nvSpPr>
          <p:spPr bwMode="auto">
            <a:xfrm>
              <a:off x="3600" y="297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Line 48"/>
            <p:cNvSpPr>
              <a:spLocks noChangeShapeType="1"/>
            </p:cNvSpPr>
            <p:nvPr/>
          </p:nvSpPr>
          <p:spPr bwMode="auto">
            <a:xfrm>
              <a:off x="3600" y="283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Line 49"/>
            <p:cNvSpPr>
              <a:spLocks noChangeShapeType="1"/>
            </p:cNvSpPr>
            <p:nvPr/>
          </p:nvSpPr>
          <p:spPr bwMode="auto">
            <a:xfrm>
              <a:off x="3936" y="283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5" name="Line 50"/>
            <p:cNvSpPr>
              <a:spLocks noChangeShapeType="1"/>
            </p:cNvSpPr>
            <p:nvPr/>
          </p:nvSpPr>
          <p:spPr bwMode="auto">
            <a:xfrm>
              <a:off x="4224" y="297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6" name="Line 51"/>
            <p:cNvSpPr>
              <a:spLocks noChangeShapeType="1"/>
            </p:cNvSpPr>
            <p:nvPr/>
          </p:nvSpPr>
          <p:spPr bwMode="auto">
            <a:xfrm>
              <a:off x="4224" y="283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7" name="Line 52"/>
            <p:cNvSpPr>
              <a:spLocks noChangeShapeType="1"/>
            </p:cNvSpPr>
            <p:nvPr/>
          </p:nvSpPr>
          <p:spPr bwMode="auto">
            <a:xfrm>
              <a:off x="2880" y="297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8" name="Line 53"/>
            <p:cNvSpPr>
              <a:spLocks noChangeShapeType="1"/>
            </p:cNvSpPr>
            <p:nvPr/>
          </p:nvSpPr>
          <p:spPr bwMode="auto">
            <a:xfrm>
              <a:off x="2880" y="27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9" name="Line 54"/>
            <p:cNvSpPr>
              <a:spLocks noChangeShapeType="1"/>
            </p:cNvSpPr>
            <p:nvPr/>
          </p:nvSpPr>
          <p:spPr bwMode="auto">
            <a:xfrm>
              <a:off x="3120" y="297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0" name="Line 55"/>
            <p:cNvSpPr>
              <a:spLocks noChangeShapeType="1"/>
            </p:cNvSpPr>
            <p:nvPr/>
          </p:nvSpPr>
          <p:spPr bwMode="auto">
            <a:xfrm>
              <a:off x="3120" y="27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1" name="Oval 56"/>
            <p:cNvSpPr>
              <a:spLocks noChangeArrowheads="1"/>
            </p:cNvSpPr>
            <p:nvPr/>
          </p:nvSpPr>
          <p:spPr bwMode="auto">
            <a:xfrm>
              <a:off x="2592" y="2832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2" name="Line 57"/>
            <p:cNvSpPr>
              <a:spLocks noChangeShapeType="1"/>
            </p:cNvSpPr>
            <p:nvPr/>
          </p:nvSpPr>
          <p:spPr bwMode="auto">
            <a:xfrm>
              <a:off x="2592" y="27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3" name="Line 58"/>
            <p:cNvSpPr>
              <a:spLocks noChangeShapeType="1"/>
            </p:cNvSpPr>
            <p:nvPr/>
          </p:nvSpPr>
          <p:spPr bwMode="auto">
            <a:xfrm>
              <a:off x="2400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4" name="Line 59"/>
            <p:cNvSpPr>
              <a:spLocks noChangeShapeType="1"/>
            </p:cNvSpPr>
            <p:nvPr/>
          </p:nvSpPr>
          <p:spPr bwMode="auto">
            <a:xfrm>
              <a:off x="2592" y="297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5" name="Line 60"/>
            <p:cNvSpPr>
              <a:spLocks noChangeShapeType="1"/>
            </p:cNvSpPr>
            <p:nvPr/>
          </p:nvSpPr>
          <p:spPr bwMode="auto">
            <a:xfrm>
              <a:off x="3360" y="283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6" name="Line 61"/>
            <p:cNvSpPr>
              <a:spLocks noChangeShapeType="1"/>
            </p:cNvSpPr>
            <p:nvPr/>
          </p:nvSpPr>
          <p:spPr bwMode="auto">
            <a:xfrm>
              <a:off x="3360" y="302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38864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848600" y="6591300"/>
            <a:ext cx="1295400" cy="3048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B0442F6-EB12-4873-8E47-C5CA1C1EF87A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62635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4000" smtClean="0">
                <a:latin typeface="Candara" pitchFamily="34" charset="0"/>
                <a:cs typeface="Arial" pitchFamily="34" charset="0"/>
              </a:rPr>
              <a:t>The costs of practice</a:t>
            </a:r>
          </a:p>
        </p:txBody>
      </p:sp>
      <p:graphicFrame>
        <p:nvGraphicFramePr>
          <p:cNvPr id="637993" name="Group 41"/>
          <p:cNvGraphicFramePr>
            <a:graphicFrameLocks noGrp="1"/>
          </p:cNvGraphicFramePr>
          <p:nvPr>
            <p:ph idx="1"/>
          </p:nvPr>
        </p:nvGraphicFramePr>
        <p:xfrm>
          <a:off x="1371600" y="1676400"/>
          <a:ext cx="6477000" cy="3549967"/>
        </p:xfrm>
        <a:graphic>
          <a:graphicData uri="http://schemas.openxmlformats.org/drawingml/2006/table">
            <a:tbl>
              <a:tblPr/>
              <a:tblGrid>
                <a:gridCol w="2159000"/>
                <a:gridCol w="2159000"/>
                <a:gridCol w="2159000"/>
              </a:tblGrid>
              <a:tr h="7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66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Practices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22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Practices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184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Test Scores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entury Gothic" pitchFamily="34" charset="0"/>
                        </a:rPr>
                        <a:t>32.25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entury Gothic" pitchFamily="34" charset="0"/>
                        </a:rPr>
                        <a:t>28.26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entury Gothic" pitchFamily="34" charset="0"/>
                        </a:rPr>
                        <a:t>146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entury Gothic" pitchFamily="34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74" name="Text Box 36"/>
          <p:cNvSpPr txBox="1">
            <a:spLocks noChangeArrowheads="1"/>
          </p:cNvSpPr>
          <p:nvPr/>
        </p:nvSpPr>
        <p:spPr bwMode="auto">
          <a:xfrm>
            <a:off x="4953000" y="5791200"/>
            <a:ext cx="3289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 Schnackenberg et al, 1998</a:t>
            </a:r>
          </a:p>
        </p:txBody>
      </p:sp>
    </p:spTree>
    <p:extLst>
      <p:ext uri="{BB962C8B-B14F-4D97-AF65-F5344CB8AC3E}">
        <p14:creationId xmlns:p14="http://schemas.microsoft.com/office/powerpoint/2010/main" val="26000616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Psychology MOOC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Hot off the press!</a:t>
            </a:r>
          </a:p>
          <a:p>
            <a:r>
              <a:rPr lang="en-US" dirty="0" smtClean="0"/>
              <a:t>Kind of example you can only get from CMU! 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See OLI Psychology Practice Activities</a:t>
            </a:r>
          </a:p>
          <a:p>
            <a:r>
              <a:rPr lang="en-US" dirty="0" smtClean="0">
                <a:sym typeface="Wingdings"/>
              </a:rPr>
              <a:t>What’s best for learning?</a:t>
            </a:r>
          </a:p>
          <a:p>
            <a:pPr lvl="1"/>
            <a:r>
              <a:rPr lang="en-US" dirty="0" smtClean="0">
                <a:sym typeface="Wingdings"/>
              </a:rPr>
              <a:t>Doing activities</a:t>
            </a:r>
          </a:p>
          <a:p>
            <a:pPr lvl="1"/>
            <a:r>
              <a:rPr lang="en-US" dirty="0" smtClean="0">
                <a:sym typeface="Wingdings"/>
              </a:rPr>
              <a:t>Watching video</a:t>
            </a:r>
          </a:p>
          <a:p>
            <a:pPr lvl="1"/>
            <a:r>
              <a:rPr lang="en-US" dirty="0" smtClean="0">
                <a:sym typeface="Wingdings"/>
              </a:rPr>
              <a:t>Doing readings</a:t>
            </a:r>
          </a:p>
          <a:p>
            <a:pPr lvl="1"/>
            <a:r>
              <a:rPr lang="en-US" dirty="0" smtClean="0">
                <a:sym typeface="Wingdings"/>
              </a:rPr>
              <a:t>Some combination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31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Content Placeholder 4" descr="crashes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688" t="18671" r="35344" b="11742"/>
          <a:stretch>
            <a:fillRect/>
          </a:stretch>
        </p:blipFill>
        <p:spPr>
          <a:xfrm>
            <a:off x="990600" y="990600"/>
            <a:ext cx="7086600" cy="5540375"/>
          </a:xfrm>
        </p:spPr>
      </p:pic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ular Callout 3"/>
          <p:cNvSpPr/>
          <p:nvPr/>
        </p:nvSpPr>
        <p:spPr>
          <a:xfrm>
            <a:off x="5181600" y="4114800"/>
            <a:ext cx="3429000" cy="1828800"/>
          </a:xfrm>
          <a:prstGeom prst="wedgeRectCallout">
            <a:avLst>
              <a:gd name="adj1" fmla="val -71388"/>
              <a:gd name="adj2" fmla="val -36458"/>
            </a:avLst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How Critical is the  Skill?</a:t>
            </a:r>
          </a:p>
        </p:txBody>
      </p:sp>
    </p:spTree>
    <p:extLst>
      <p:ext uri="{BB962C8B-B14F-4D97-AF65-F5344CB8AC3E}">
        <p14:creationId xmlns:p14="http://schemas.microsoft.com/office/powerpoint/2010/main" val="155300220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Candara" pitchFamily="34" charset="0"/>
              </a:rPr>
              <a:t>Practice guidelines </a:t>
            </a:r>
          </a:p>
        </p:txBody>
      </p:sp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2F47073-480B-4626-8931-CEAFE8FED949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752600"/>
            <a:ext cx="3581400" cy="3733800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eaLnBrk="1" hangingPunct="1">
              <a:spcBef>
                <a:spcPct val="10000"/>
              </a:spcBef>
              <a:buFont typeface="Arial" pitchFamily="34" charset="0"/>
              <a:buChar char="•"/>
              <a:tabLst>
                <a:tab pos="341313" algn="l"/>
                <a:tab pos="1150938" algn="l"/>
              </a:tabLst>
              <a:defRPr/>
            </a:pPr>
            <a:r>
              <a:rPr lang="en-US" sz="3200" dirty="0" smtClean="0"/>
              <a:t>How Much?</a:t>
            </a:r>
          </a:p>
          <a:p>
            <a:pPr eaLnBrk="1" hangingPunct="1">
              <a:spcBef>
                <a:spcPct val="10000"/>
              </a:spcBef>
              <a:tabLst>
                <a:tab pos="341313" algn="l"/>
                <a:tab pos="1150938" algn="l"/>
              </a:tabLst>
              <a:defRPr/>
            </a:pP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009900"/>
                </a:solidFill>
              </a:rPr>
              <a:t>What kind?</a:t>
            </a:r>
          </a:p>
          <a:p>
            <a:pPr eaLnBrk="1" hangingPunct="1">
              <a:spcBef>
                <a:spcPct val="10000"/>
              </a:spcBef>
              <a:tabLst>
                <a:tab pos="341313" algn="l"/>
                <a:tab pos="1150938" algn="l"/>
              </a:tabLst>
              <a:defRPr/>
            </a:pPr>
            <a:r>
              <a:rPr lang="en-US" sz="3200" dirty="0" smtClean="0"/>
              <a:t> Feedback?</a:t>
            </a:r>
          </a:p>
          <a:p>
            <a:pPr eaLnBrk="1" hangingPunct="1">
              <a:spcBef>
                <a:spcPct val="10000"/>
              </a:spcBef>
              <a:tabLst>
                <a:tab pos="341313" algn="l"/>
                <a:tab pos="1150938" algn="l"/>
              </a:tabLst>
              <a:defRPr/>
            </a:pPr>
            <a:r>
              <a:rPr lang="en-US" sz="3200" dirty="0" smtClean="0"/>
              <a:t> Where?</a:t>
            </a:r>
          </a:p>
          <a:p>
            <a:pPr eaLnBrk="1" hangingPunct="1">
              <a:spcBef>
                <a:spcPct val="10000"/>
              </a:spcBef>
              <a:tabLst>
                <a:tab pos="341313" algn="l"/>
                <a:tab pos="1150938" algn="l"/>
              </a:tabLst>
              <a:defRPr/>
            </a:pPr>
            <a:r>
              <a:rPr lang="en-US" sz="3200" dirty="0" smtClean="0"/>
              <a:t> Multimedia </a:t>
            </a:r>
          </a:p>
          <a:p>
            <a:pPr eaLnBrk="1" hangingPunct="1">
              <a:spcBef>
                <a:spcPct val="10000"/>
              </a:spcBef>
              <a:tabLst>
                <a:tab pos="341313" algn="l"/>
                <a:tab pos="1150938" algn="l"/>
              </a:tabLst>
              <a:defRPr/>
            </a:pPr>
            <a:r>
              <a:rPr lang="en-US" sz="3200" dirty="0" smtClean="0"/>
              <a:t> Worked Examples</a:t>
            </a:r>
          </a:p>
        </p:txBody>
      </p:sp>
      <p:sp>
        <p:nvSpPr>
          <p:cNvPr id="25605" name="Freeform 6"/>
          <p:cNvSpPr>
            <a:spLocks/>
          </p:cNvSpPr>
          <p:nvPr/>
        </p:nvSpPr>
        <p:spPr bwMode="auto">
          <a:xfrm>
            <a:off x="5029200" y="2362200"/>
            <a:ext cx="4114800" cy="1371600"/>
          </a:xfrm>
          <a:custGeom>
            <a:avLst/>
            <a:gdLst>
              <a:gd name="T0" fmla="*/ 2147483647 w 2192"/>
              <a:gd name="T1" fmla="*/ 2147483647 h 584"/>
              <a:gd name="T2" fmla="*/ 2147483647 w 2192"/>
              <a:gd name="T3" fmla="*/ 0 h 584"/>
              <a:gd name="T4" fmla="*/ 2147483647 w 2192"/>
              <a:gd name="T5" fmla="*/ 0 h 584"/>
              <a:gd name="T6" fmla="*/ 2147483647 w 2192"/>
              <a:gd name="T7" fmla="*/ 2147483647 h 584"/>
              <a:gd name="T8" fmla="*/ 2147483647 w 2192"/>
              <a:gd name="T9" fmla="*/ 2147483647 h 584"/>
              <a:gd name="T10" fmla="*/ 2147483647 w 2192"/>
              <a:gd name="T11" fmla="*/ 2147483647 h 584"/>
              <a:gd name="T12" fmla="*/ 0 w 2192"/>
              <a:gd name="T13" fmla="*/ 2147483647 h 584"/>
              <a:gd name="T14" fmla="*/ 2147483647 w 2192"/>
              <a:gd name="T15" fmla="*/ 2147483647 h 584"/>
              <a:gd name="T16" fmla="*/ 2147483647 w 2192"/>
              <a:gd name="T17" fmla="*/ 0 h 5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92"/>
              <a:gd name="T28" fmla="*/ 0 h 584"/>
              <a:gd name="T29" fmla="*/ 2192 w 2192"/>
              <a:gd name="T30" fmla="*/ 584 h 5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92" h="584">
                <a:moveTo>
                  <a:pt x="24" y="304"/>
                </a:moveTo>
                <a:cubicBezTo>
                  <a:pt x="24" y="203"/>
                  <a:pt x="24" y="101"/>
                  <a:pt x="24" y="0"/>
                </a:cubicBezTo>
                <a:lnTo>
                  <a:pt x="2192" y="0"/>
                </a:lnTo>
                <a:lnTo>
                  <a:pt x="2176" y="480"/>
                </a:lnTo>
                <a:lnTo>
                  <a:pt x="672" y="584"/>
                </a:lnTo>
                <a:lnTo>
                  <a:pt x="416" y="504"/>
                </a:lnTo>
                <a:lnTo>
                  <a:pt x="0" y="264"/>
                </a:lnTo>
                <a:lnTo>
                  <a:pt x="32" y="160"/>
                </a:lnTo>
                <a:lnTo>
                  <a:pt x="32" y="0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606" name="Content Placeholder 7"/>
          <p:cNvGrpSpPr>
            <a:grpSpLocks noGrp="1"/>
          </p:cNvGrpSpPr>
          <p:nvPr/>
        </p:nvGrpSpPr>
        <p:grpSpPr bwMode="auto">
          <a:xfrm>
            <a:off x="3886200" y="1905000"/>
            <a:ext cx="4949825" cy="3473450"/>
            <a:chOff x="943330" y="1290638"/>
            <a:chExt cx="6829071" cy="5772721"/>
          </a:xfrm>
        </p:grpSpPr>
        <p:grpSp>
          <p:nvGrpSpPr>
            <p:cNvPr id="25607" name="Group 16"/>
            <p:cNvGrpSpPr>
              <a:grpSpLocks/>
            </p:cNvGrpSpPr>
            <p:nvPr/>
          </p:nvGrpSpPr>
          <p:grpSpPr bwMode="auto">
            <a:xfrm>
              <a:off x="943330" y="1290638"/>
              <a:ext cx="6829071" cy="5567362"/>
              <a:chOff x="714729" y="1066800"/>
              <a:chExt cx="6829071" cy="5567065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rot="5400000">
                <a:off x="2134400" y="3276306"/>
                <a:ext cx="441901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522917" y="3124607"/>
                <a:ext cx="602088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-686589" y="3276306"/>
                <a:ext cx="441901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522917" y="5485810"/>
                <a:ext cx="602088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18" name="TextBox 12"/>
              <p:cNvSpPr txBox="1">
                <a:spLocks noChangeArrowheads="1"/>
              </p:cNvSpPr>
              <p:nvPr/>
            </p:nvSpPr>
            <p:spPr bwMode="auto">
              <a:xfrm>
                <a:off x="3124200" y="6172200"/>
                <a:ext cx="259943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Behavioral Activity</a:t>
                </a:r>
              </a:p>
            </p:txBody>
          </p:sp>
          <p:sp>
            <p:nvSpPr>
              <p:cNvPr id="25619" name="TextBox 13"/>
              <p:cNvSpPr txBox="1">
                <a:spLocks noChangeArrowheads="1"/>
              </p:cNvSpPr>
              <p:nvPr/>
            </p:nvSpPr>
            <p:spPr bwMode="auto">
              <a:xfrm>
                <a:off x="1828800" y="5715000"/>
                <a:ext cx="541686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Low	            	             	High</a:t>
                </a:r>
              </a:p>
            </p:txBody>
          </p:sp>
          <p:sp>
            <p:nvSpPr>
              <p:cNvPr id="25620" name="TextBox 14"/>
              <p:cNvSpPr txBox="1">
                <a:spLocks noChangeArrowheads="1"/>
              </p:cNvSpPr>
              <p:nvPr/>
            </p:nvSpPr>
            <p:spPr bwMode="auto">
              <a:xfrm rot="-5400000">
                <a:off x="-542506" y="3590300"/>
                <a:ext cx="297613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Psychological Activity</a:t>
                </a:r>
              </a:p>
            </p:txBody>
          </p:sp>
        </p:grpSp>
        <p:sp>
          <p:nvSpPr>
            <p:cNvPr id="25608" name="TextBox 17"/>
            <p:cNvSpPr txBox="1">
              <a:spLocks noChangeArrowheads="1"/>
            </p:cNvSpPr>
            <p:nvPr/>
          </p:nvSpPr>
          <p:spPr bwMode="auto">
            <a:xfrm>
              <a:off x="5257800" y="6488113"/>
              <a:ext cx="243775" cy="575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600"/>
            </a:p>
          </p:txBody>
        </p:sp>
        <p:pic>
          <p:nvPicPr>
            <p:cNvPr id="25609" name="Picture 3" descr="C:\Users\Clark\AppData\Local\Microsoft\Windows\Temporary Internet Files\Content.IE5\Q801KRQE\MC900434707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5269707" y="3640931"/>
              <a:ext cx="1371600" cy="139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Picture 3" descr="C:\Users\Clark\AppData\Local\Microsoft\Windows\Temporary Internet Files\Content.IE5\Q801KRQE\MC900434707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2526506" y="3798094"/>
              <a:ext cx="1347788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1" name="Picture 4" descr="C:\Users\Clark\AppData\Local\Microsoft\Windows\Temporary Internet Files\Content.IE5\DN657TYX\MC900434705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5344318" y="1742282"/>
              <a:ext cx="1350963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2" name="Picture 4" descr="C:\Users\Clark\AppData\Local\Microsoft\Windows\Temporary Internet Files\Content.IE5\DN657TYX\MC900434705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2525713" y="1665287"/>
              <a:ext cx="1371600" cy="139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4649163" y="1295915"/>
              <a:ext cx="3046581" cy="2057917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48627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09600" y="2286000"/>
            <a:ext cx="81137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sz="2800"/>
              <a:t>Which statement is correct about Lestratin?</a:t>
            </a:r>
          </a:p>
          <a:p>
            <a:pPr marL="457200" indent="-457200">
              <a:buFontTx/>
              <a:buAutoNum type="alphaUcPeriod"/>
            </a:pPr>
            <a:r>
              <a:rPr lang="en-US" sz="2800">
                <a:solidFill>
                  <a:schemeClr val="accent1"/>
                </a:solidFill>
                <a:latin typeface="Microsoft Sans Serif" pitchFamily="34" charset="0"/>
              </a:rPr>
              <a:t>Should not be used for patients with diabetes</a:t>
            </a:r>
          </a:p>
          <a:p>
            <a:pPr marL="457200" indent="-457200">
              <a:buFontTx/>
              <a:buAutoNum type="alphaUcPeriod"/>
            </a:pPr>
            <a:r>
              <a:rPr lang="en-US" sz="2800">
                <a:solidFill>
                  <a:schemeClr val="accent1"/>
                </a:solidFill>
                <a:latin typeface="Microsoft Sans Serif" pitchFamily="34" charset="0"/>
              </a:rPr>
              <a:t>A good option for prenatal weight management</a:t>
            </a:r>
          </a:p>
          <a:p>
            <a:pPr marL="457200" indent="-457200">
              <a:buFontTx/>
              <a:buAutoNum type="alphaUcPeriod"/>
            </a:pPr>
            <a:r>
              <a:rPr lang="en-US" sz="2800">
                <a:solidFill>
                  <a:schemeClr val="accent1"/>
                </a:solidFill>
                <a:latin typeface="Microsoft Sans Serif" pitchFamily="34" charset="0"/>
              </a:rPr>
              <a:t>A long-term solution for childhood obesity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685800"/>
            <a:ext cx="82296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latin typeface="Candara" pitchFamily="34" charset="0"/>
                <a:ea typeface="+mj-ea"/>
                <a:cs typeface="+mj-cs"/>
              </a:rPr>
              <a:t>Which is better?</a:t>
            </a:r>
          </a:p>
        </p:txBody>
      </p:sp>
    </p:spTree>
    <p:extLst>
      <p:ext uri="{BB962C8B-B14F-4D97-AF65-F5344CB8AC3E}">
        <p14:creationId xmlns:p14="http://schemas.microsoft.com/office/powerpoint/2010/main" val="21925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pharma_0006_question-w-fb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600200"/>
            <a:ext cx="67738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685800"/>
            <a:ext cx="82296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latin typeface="Candara" pitchFamily="34" charset="0"/>
                <a:ea typeface="+mj-ea"/>
                <a:cs typeface="+mj-cs"/>
              </a:rPr>
              <a:t>Which is better?</a:t>
            </a:r>
          </a:p>
        </p:txBody>
      </p:sp>
    </p:spTree>
    <p:extLst>
      <p:ext uri="{BB962C8B-B14F-4D97-AF65-F5344CB8AC3E}">
        <p14:creationId xmlns:p14="http://schemas.microsoft.com/office/powerpoint/2010/main" val="2084733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Candara" pitchFamily="34" charset="0"/>
              </a:rPr>
              <a:t>Mirror the job</a:t>
            </a:r>
            <a:endParaRPr lang="en-US" sz="4000" dirty="0">
              <a:latin typeface="Candara" pitchFamily="34" charset="0"/>
            </a:endParaRPr>
          </a:p>
        </p:txBody>
      </p:sp>
      <p:graphicFrame>
        <p:nvGraphicFramePr>
          <p:cNvPr id="15" name="Diagram 14"/>
          <p:cNvGraphicFramePr/>
          <p:nvPr/>
        </p:nvGraphicFramePr>
        <p:xfrm>
          <a:off x="914400" y="1524000"/>
          <a:ext cx="7391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ight Arrow 15"/>
          <p:cNvSpPr/>
          <p:nvPr/>
        </p:nvSpPr>
        <p:spPr>
          <a:xfrm>
            <a:off x="4038600" y="1752600"/>
            <a:ext cx="12192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6324600" y="3429000"/>
            <a:ext cx="10668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800000">
            <a:off x="3657600" y="5105400"/>
            <a:ext cx="15240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05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Candara" pitchFamily="34" charset="0"/>
              </a:rPr>
              <a:t>Practice guidelines </a:t>
            </a:r>
          </a:p>
        </p:txBody>
      </p:sp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671F77E-2002-4101-A2C2-F5C25C6359B6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752600"/>
            <a:ext cx="3581400" cy="3733800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eaLnBrk="1" hangingPunct="1">
              <a:spcBef>
                <a:spcPct val="10000"/>
              </a:spcBef>
              <a:buFont typeface="Arial" pitchFamily="34" charset="0"/>
              <a:buChar char="•"/>
              <a:tabLst>
                <a:tab pos="341313" algn="l"/>
                <a:tab pos="1150938" algn="l"/>
              </a:tabLst>
              <a:defRPr/>
            </a:pPr>
            <a:r>
              <a:rPr lang="en-US" sz="3200" dirty="0" smtClean="0"/>
              <a:t>How Much?</a:t>
            </a:r>
          </a:p>
          <a:p>
            <a:pPr eaLnBrk="1" hangingPunct="1">
              <a:spcBef>
                <a:spcPct val="10000"/>
              </a:spcBef>
              <a:tabLst>
                <a:tab pos="341313" algn="l"/>
                <a:tab pos="1150938" algn="l"/>
              </a:tabLst>
              <a:defRPr/>
            </a:pPr>
            <a:r>
              <a:rPr lang="en-US" sz="3200" dirty="0" smtClean="0"/>
              <a:t> What kind?</a:t>
            </a:r>
          </a:p>
          <a:p>
            <a:pPr eaLnBrk="1" hangingPunct="1">
              <a:spcBef>
                <a:spcPct val="10000"/>
              </a:spcBef>
              <a:tabLst>
                <a:tab pos="341313" algn="l"/>
                <a:tab pos="1150938" algn="l"/>
              </a:tabLst>
              <a:defRPr/>
            </a:pPr>
            <a:r>
              <a:rPr lang="en-US" sz="3200" dirty="0" smtClean="0">
                <a:solidFill>
                  <a:srgbClr val="00CC00"/>
                </a:solidFill>
              </a:rPr>
              <a:t> </a:t>
            </a:r>
            <a:r>
              <a:rPr lang="en-US" sz="3200" b="1" dirty="0" smtClean="0">
                <a:solidFill>
                  <a:srgbClr val="009900"/>
                </a:solidFill>
              </a:rPr>
              <a:t>Feedback?</a:t>
            </a:r>
          </a:p>
          <a:p>
            <a:pPr eaLnBrk="1" hangingPunct="1">
              <a:spcBef>
                <a:spcPct val="10000"/>
              </a:spcBef>
              <a:tabLst>
                <a:tab pos="341313" algn="l"/>
                <a:tab pos="1150938" algn="l"/>
              </a:tabLst>
              <a:defRPr/>
            </a:pPr>
            <a:r>
              <a:rPr lang="en-US" sz="3200" dirty="0" smtClean="0"/>
              <a:t> Where?</a:t>
            </a:r>
          </a:p>
          <a:p>
            <a:pPr eaLnBrk="1" hangingPunct="1">
              <a:spcBef>
                <a:spcPct val="10000"/>
              </a:spcBef>
              <a:tabLst>
                <a:tab pos="341313" algn="l"/>
                <a:tab pos="1150938" algn="l"/>
              </a:tabLst>
              <a:defRPr/>
            </a:pPr>
            <a:r>
              <a:rPr lang="en-US" sz="3200" dirty="0" smtClean="0"/>
              <a:t> Multimedia </a:t>
            </a:r>
          </a:p>
          <a:p>
            <a:pPr eaLnBrk="1" hangingPunct="1">
              <a:spcBef>
                <a:spcPct val="10000"/>
              </a:spcBef>
              <a:tabLst>
                <a:tab pos="341313" algn="l"/>
                <a:tab pos="1150938" algn="l"/>
              </a:tabLst>
              <a:defRPr/>
            </a:pPr>
            <a:r>
              <a:rPr lang="en-US" sz="3200" dirty="0" smtClean="0"/>
              <a:t> Worked Examples</a:t>
            </a:r>
          </a:p>
        </p:txBody>
      </p:sp>
      <p:sp>
        <p:nvSpPr>
          <p:cNvPr id="29701" name="Freeform 6"/>
          <p:cNvSpPr>
            <a:spLocks/>
          </p:cNvSpPr>
          <p:nvPr/>
        </p:nvSpPr>
        <p:spPr bwMode="auto">
          <a:xfrm>
            <a:off x="5029200" y="2362200"/>
            <a:ext cx="4114800" cy="1371600"/>
          </a:xfrm>
          <a:custGeom>
            <a:avLst/>
            <a:gdLst>
              <a:gd name="T0" fmla="*/ 2147483647 w 2192"/>
              <a:gd name="T1" fmla="*/ 2147483647 h 584"/>
              <a:gd name="T2" fmla="*/ 2147483647 w 2192"/>
              <a:gd name="T3" fmla="*/ 0 h 584"/>
              <a:gd name="T4" fmla="*/ 2147483647 w 2192"/>
              <a:gd name="T5" fmla="*/ 0 h 584"/>
              <a:gd name="T6" fmla="*/ 2147483647 w 2192"/>
              <a:gd name="T7" fmla="*/ 2147483647 h 584"/>
              <a:gd name="T8" fmla="*/ 2147483647 w 2192"/>
              <a:gd name="T9" fmla="*/ 2147483647 h 584"/>
              <a:gd name="T10" fmla="*/ 2147483647 w 2192"/>
              <a:gd name="T11" fmla="*/ 2147483647 h 584"/>
              <a:gd name="T12" fmla="*/ 0 w 2192"/>
              <a:gd name="T13" fmla="*/ 2147483647 h 584"/>
              <a:gd name="T14" fmla="*/ 2147483647 w 2192"/>
              <a:gd name="T15" fmla="*/ 2147483647 h 584"/>
              <a:gd name="T16" fmla="*/ 2147483647 w 2192"/>
              <a:gd name="T17" fmla="*/ 0 h 5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92"/>
              <a:gd name="T28" fmla="*/ 0 h 584"/>
              <a:gd name="T29" fmla="*/ 2192 w 2192"/>
              <a:gd name="T30" fmla="*/ 584 h 5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92" h="584">
                <a:moveTo>
                  <a:pt x="24" y="304"/>
                </a:moveTo>
                <a:cubicBezTo>
                  <a:pt x="24" y="203"/>
                  <a:pt x="24" y="101"/>
                  <a:pt x="24" y="0"/>
                </a:cubicBezTo>
                <a:lnTo>
                  <a:pt x="2192" y="0"/>
                </a:lnTo>
                <a:lnTo>
                  <a:pt x="2176" y="480"/>
                </a:lnTo>
                <a:lnTo>
                  <a:pt x="672" y="584"/>
                </a:lnTo>
                <a:lnTo>
                  <a:pt x="416" y="504"/>
                </a:lnTo>
                <a:lnTo>
                  <a:pt x="0" y="264"/>
                </a:lnTo>
                <a:lnTo>
                  <a:pt x="32" y="160"/>
                </a:lnTo>
                <a:lnTo>
                  <a:pt x="32" y="0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9702" name="Content Placeholder 7"/>
          <p:cNvGrpSpPr>
            <a:grpSpLocks noGrp="1"/>
          </p:cNvGrpSpPr>
          <p:nvPr/>
        </p:nvGrpSpPr>
        <p:grpSpPr bwMode="auto">
          <a:xfrm>
            <a:off x="3886200" y="1905000"/>
            <a:ext cx="4949825" cy="3473450"/>
            <a:chOff x="943330" y="1290638"/>
            <a:chExt cx="6829071" cy="5772721"/>
          </a:xfrm>
        </p:grpSpPr>
        <p:grpSp>
          <p:nvGrpSpPr>
            <p:cNvPr id="29703" name="Group 16"/>
            <p:cNvGrpSpPr>
              <a:grpSpLocks/>
            </p:cNvGrpSpPr>
            <p:nvPr/>
          </p:nvGrpSpPr>
          <p:grpSpPr bwMode="auto">
            <a:xfrm>
              <a:off x="943330" y="1290638"/>
              <a:ext cx="6829071" cy="5567362"/>
              <a:chOff x="714729" y="1066800"/>
              <a:chExt cx="6829071" cy="5567065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rot="5400000">
                <a:off x="2134400" y="3276306"/>
                <a:ext cx="441901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522917" y="3124607"/>
                <a:ext cx="602088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-686589" y="3276306"/>
                <a:ext cx="441901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522917" y="5485810"/>
                <a:ext cx="602088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14" name="TextBox 12"/>
              <p:cNvSpPr txBox="1">
                <a:spLocks noChangeArrowheads="1"/>
              </p:cNvSpPr>
              <p:nvPr/>
            </p:nvSpPr>
            <p:spPr bwMode="auto">
              <a:xfrm>
                <a:off x="3124200" y="6172200"/>
                <a:ext cx="259943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Behavioral Activity</a:t>
                </a:r>
              </a:p>
            </p:txBody>
          </p:sp>
          <p:sp>
            <p:nvSpPr>
              <p:cNvPr id="29715" name="TextBox 13"/>
              <p:cNvSpPr txBox="1">
                <a:spLocks noChangeArrowheads="1"/>
              </p:cNvSpPr>
              <p:nvPr/>
            </p:nvSpPr>
            <p:spPr bwMode="auto">
              <a:xfrm>
                <a:off x="1828800" y="5715000"/>
                <a:ext cx="541686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Low	            	             	High</a:t>
                </a:r>
              </a:p>
            </p:txBody>
          </p:sp>
          <p:sp>
            <p:nvSpPr>
              <p:cNvPr id="29716" name="TextBox 14"/>
              <p:cNvSpPr txBox="1">
                <a:spLocks noChangeArrowheads="1"/>
              </p:cNvSpPr>
              <p:nvPr/>
            </p:nvSpPr>
            <p:spPr bwMode="auto">
              <a:xfrm rot="-5400000">
                <a:off x="-542506" y="3590300"/>
                <a:ext cx="297613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Psychological Activity</a:t>
                </a:r>
              </a:p>
            </p:txBody>
          </p:sp>
        </p:grpSp>
        <p:sp>
          <p:nvSpPr>
            <p:cNvPr id="29704" name="TextBox 17"/>
            <p:cNvSpPr txBox="1">
              <a:spLocks noChangeArrowheads="1"/>
            </p:cNvSpPr>
            <p:nvPr/>
          </p:nvSpPr>
          <p:spPr bwMode="auto">
            <a:xfrm>
              <a:off x="5257800" y="6488113"/>
              <a:ext cx="243775" cy="575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600"/>
            </a:p>
          </p:txBody>
        </p:sp>
        <p:pic>
          <p:nvPicPr>
            <p:cNvPr id="29705" name="Picture 3" descr="C:\Users\Clark\AppData\Local\Microsoft\Windows\Temporary Internet Files\Content.IE5\Q801KRQE\MC900434707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5269707" y="3640931"/>
              <a:ext cx="1371600" cy="139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6" name="Picture 3" descr="C:\Users\Clark\AppData\Local\Microsoft\Windows\Temporary Internet Files\Content.IE5\Q801KRQE\MC900434707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2526506" y="3798094"/>
              <a:ext cx="1347788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7" name="Picture 4" descr="C:\Users\Clark\AppData\Local\Microsoft\Windows\Temporary Internet Files\Content.IE5\DN657TYX\MC900434705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5344318" y="1742282"/>
              <a:ext cx="1350963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8" name="Picture 4" descr="C:\Users\Clark\AppData\Local\Microsoft\Windows\Temporary Internet Files\Content.IE5\DN657TYX\MC900434705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2525713" y="1665287"/>
              <a:ext cx="1371600" cy="139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4649163" y="1295915"/>
              <a:ext cx="3046581" cy="2057917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21530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18"/>
          <p:cNvGrpSpPr>
            <a:grpSpLocks/>
          </p:cNvGrpSpPr>
          <p:nvPr/>
        </p:nvGrpSpPr>
        <p:grpSpPr bwMode="auto">
          <a:xfrm>
            <a:off x="1219200" y="1371600"/>
            <a:ext cx="7162800" cy="5105400"/>
            <a:chOff x="457200" y="228600"/>
            <a:chExt cx="8353425" cy="5638800"/>
          </a:xfrm>
        </p:grpSpPr>
        <p:pic>
          <p:nvPicPr>
            <p:cNvPr id="30724" name="Picture 16" descr="Excel_base_background_02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228600"/>
              <a:ext cx="8353425" cy="563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/>
            <p:nvPr/>
          </p:nvSpPr>
          <p:spPr>
            <a:xfrm>
              <a:off x="1829073" y="686227"/>
              <a:ext cx="4724721" cy="36575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0726" name="Picture 3" descr="Excel 10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05000" y="762000"/>
              <a:ext cx="4570413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6324223" y="1524332"/>
              <a:ext cx="2134640" cy="23617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553794" y="1599726"/>
              <a:ext cx="1980976" cy="20321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</a:rPr>
                <a:t>Which formula is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</a:rPr>
                <a:t>most efficient to calculate all commissions:</a:t>
              </a:r>
            </a:p>
            <a:p>
              <a:pPr marL="457200" indent="-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</a:rPr>
                <a:t>	= B4*B9</a:t>
              </a:r>
            </a:p>
            <a:p>
              <a:pPr marL="457200" indent="-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</a:rPr>
                <a:t>	= B4/B9</a:t>
              </a:r>
            </a:p>
            <a:p>
              <a:pPr marL="457200" indent="-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</a:rPr>
                <a:t>	=B4*$B9$</a:t>
              </a:r>
            </a:p>
            <a:p>
              <a:pPr marL="457200" indent="-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</a:rPr>
                <a:t>	=B4*$B$9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+mn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04979" y="4415619"/>
              <a:ext cx="3645367" cy="6873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30" name="TextBox 5"/>
            <p:cNvSpPr txBox="1">
              <a:spLocks noChangeArrowheads="1"/>
            </p:cNvSpPr>
            <p:nvPr/>
          </p:nvSpPr>
          <p:spPr bwMode="auto">
            <a:xfrm>
              <a:off x="1981200" y="4492625"/>
              <a:ext cx="290512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alibri" pitchFamily="34" charset="0"/>
                </a:rPr>
                <a:t>Incorrect. Click Next to continue.</a:t>
              </a:r>
            </a:p>
          </p:txBody>
        </p:sp>
        <p:pic>
          <p:nvPicPr>
            <p:cNvPr id="30731" name="Picture 13" descr="Excel_base_0002_Small_all.t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7838" y="5400675"/>
              <a:ext cx="8304212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6651916" y="2514979"/>
              <a:ext cx="155516" cy="17709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88969" y="2434325"/>
              <a:ext cx="303626" cy="336645"/>
            </a:xfrm>
            <a:prstGeom prst="rect">
              <a:avLst/>
            </a:prstGeom>
            <a:noFill/>
            <a:ln w="3175">
              <a:noFill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latin typeface="+mn-lt"/>
                </a:rPr>
                <a:t>X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51916" y="2723629"/>
              <a:ext cx="155516" cy="17884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55619" y="2934032"/>
              <a:ext cx="155516" cy="17708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657471" y="3142681"/>
              <a:ext cx="155516" cy="17884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37" name="TextBox 31"/>
            <p:cNvSpPr txBox="1">
              <a:spLocks noChangeArrowheads="1"/>
            </p:cNvSpPr>
            <p:nvPr/>
          </p:nvSpPr>
          <p:spPr bwMode="auto">
            <a:xfrm>
              <a:off x="5715000" y="228600"/>
              <a:ext cx="30448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0070C0"/>
                  </a:solidFill>
                </a:rPr>
                <a:t>Lesson 2: Working with Formulas</a:t>
              </a:r>
            </a:p>
          </p:txBody>
        </p:sp>
        <p:pic>
          <p:nvPicPr>
            <p:cNvPr id="30738" name="Picture 20" descr="Excel_nav-bar_03_formulas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8800" y="304800"/>
              <a:ext cx="1117600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9" name="TextBox 39"/>
            <p:cNvSpPr txBox="1">
              <a:spLocks noChangeArrowheads="1"/>
            </p:cNvSpPr>
            <p:nvPr/>
          </p:nvSpPr>
          <p:spPr bwMode="auto">
            <a:xfrm>
              <a:off x="1676400" y="228600"/>
              <a:ext cx="33321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Using Spreadsheets in your Small Business</a:t>
              </a:r>
            </a:p>
          </p:txBody>
        </p:sp>
      </p:grp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685800" y="609600"/>
            <a:ext cx="82296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latin typeface="Candara" pitchFamily="34" charset="0"/>
                <a:ea typeface="+mj-ea"/>
                <a:cs typeface="+mj-cs"/>
              </a:rPr>
              <a:t>Which is better?</a:t>
            </a:r>
          </a:p>
        </p:txBody>
      </p:sp>
    </p:spTree>
    <p:extLst>
      <p:ext uri="{BB962C8B-B14F-4D97-AF65-F5344CB8AC3E}">
        <p14:creationId xmlns:p14="http://schemas.microsoft.com/office/powerpoint/2010/main" val="1801480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0"/>
          <p:cNvGrpSpPr>
            <a:grpSpLocks/>
          </p:cNvGrpSpPr>
          <p:nvPr/>
        </p:nvGrpSpPr>
        <p:grpSpPr bwMode="auto">
          <a:xfrm>
            <a:off x="381000" y="1447800"/>
            <a:ext cx="8001000" cy="4876800"/>
            <a:chOff x="457200" y="228600"/>
            <a:chExt cx="8353425" cy="5638800"/>
          </a:xfrm>
        </p:grpSpPr>
        <p:pic>
          <p:nvPicPr>
            <p:cNvPr id="31748" name="Picture 20" descr="Excel_base_background_02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228600"/>
              <a:ext cx="8353425" cy="563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5"/>
            <p:cNvSpPr/>
            <p:nvPr/>
          </p:nvSpPr>
          <p:spPr>
            <a:xfrm>
              <a:off x="1829548" y="685652"/>
              <a:ext cx="4723663" cy="36582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1750" name="Picture 3" descr="Excel 10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05000" y="762000"/>
              <a:ext cx="4570413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6324487" y="1524496"/>
              <a:ext cx="2133107" cy="23623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53211" y="1599754"/>
              <a:ext cx="1980624" cy="20319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</a:rPr>
                <a:t>Which formula is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</a:rPr>
                <a:t>most efficient to calculate all commissions:</a:t>
              </a:r>
            </a:p>
            <a:p>
              <a:pPr marL="457200" indent="-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</a:rPr>
                <a:t>	= B4*B9</a:t>
              </a:r>
            </a:p>
            <a:p>
              <a:pPr marL="457200" indent="-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</a:rPr>
                <a:t>	= B4/B9</a:t>
              </a:r>
            </a:p>
            <a:p>
              <a:pPr marL="457200" indent="-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</a:rPr>
                <a:t>	=B4*$B9$</a:t>
              </a:r>
            </a:p>
            <a:p>
              <a:pPr marL="457200" indent="-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</a:rPr>
                <a:t>	=B4*$B$9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+mn-lt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05790" y="4382443"/>
              <a:ext cx="6475562" cy="9159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754" name="TextBox 5"/>
            <p:cNvSpPr txBox="1">
              <a:spLocks noChangeArrowheads="1"/>
            </p:cNvSpPr>
            <p:nvPr/>
          </p:nvSpPr>
          <p:spPr bwMode="auto">
            <a:xfrm>
              <a:off x="2133600" y="4383088"/>
              <a:ext cx="6096000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latin typeface="Calibri" pitchFamily="34" charset="0"/>
                </a:rPr>
                <a:t>Incorrect.</a:t>
              </a:r>
              <a:r>
                <a:rPr lang="en-US" sz="1600">
                  <a:latin typeface="Calibri" pitchFamily="34" charset="0"/>
                </a:rPr>
                <a:t> To apply the same formula to all sales staff, you need to use absolute cell references in which the column and row values are preceded by a $. Try Again. </a:t>
              </a:r>
            </a:p>
          </p:txBody>
        </p:sp>
        <p:pic>
          <p:nvPicPr>
            <p:cNvPr id="31755" name="Picture 11" descr="Excel_base_0002_Small_all.t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7838" y="5400675"/>
              <a:ext cx="8304212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6651000" y="2513856"/>
              <a:ext cx="155798" cy="17804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88018" y="2433092"/>
              <a:ext cx="304966" cy="339576"/>
            </a:xfrm>
            <a:prstGeom prst="rect">
              <a:avLst/>
            </a:prstGeom>
            <a:noFill/>
            <a:ln w="3175">
              <a:noFill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latin typeface="+mn-lt"/>
                </a:rPr>
                <a:t>X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51000" y="2724944"/>
              <a:ext cx="155798" cy="1762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55972" y="2934196"/>
              <a:ext cx="155798" cy="17804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57630" y="3143448"/>
              <a:ext cx="155798" cy="17804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761" name="TextBox 31"/>
            <p:cNvSpPr txBox="1">
              <a:spLocks noChangeArrowheads="1"/>
            </p:cNvSpPr>
            <p:nvPr/>
          </p:nvSpPr>
          <p:spPr bwMode="auto">
            <a:xfrm>
              <a:off x="5638800" y="304800"/>
              <a:ext cx="30448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0070C0"/>
                  </a:solidFill>
                </a:rPr>
                <a:t>Lesson 2: Working with Formulas</a:t>
              </a:r>
            </a:p>
          </p:txBody>
        </p:sp>
        <p:pic>
          <p:nvPicPr>
            <p:cNvPr id="31762" name="Picture 23" descr="Excel_nav-bar_03_formulas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8800" y="304800"/>
              <a:ext cx="1117600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63" name="TextBox 39"/>
            <p:cNvSpPr txBox="1">
              <a:spLocks noChangeArrowheads="1"/>
            </p:cNvSpPr>
            <p:nvPr/>
          </p:nvSpPr>
          <p:spPr bwMode="auto">
            <a:xfrm>
              <a:off x="1676400" y="228600"/>
              <a:ext cx="33321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Using Spreadsheets in your Small Business</a:t>
              </a:r>
            </a:p>
          </p:txBody>
        </p:sp>
      </p:grp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685800" y="685800"/>
            <a:ext cx="82296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latin typeface="Candara" pitchFamily="34" charset="0"/>
                <a:ea typeface="+mj-ea"/>
                <a:cs typeface="+mj-cs"/>
              </a:rPr>
              <a:t>Which is better?</a:t>
            </a:r>
          </a:p>
        </p:txBody>
      </p:sp>
    </p:spTree>
    <p:extLst>
      <p:ext uri="{BB962C8B-B14F-4D97-AF65-F5344CB8AC3E}">
        <p14:creationId xmlns:p14="http://schemas.microsoft.com/office/powerpoint/2010/main" val="985373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latin typeface="Candara" pitchFamily="34" charset="0"/>
              </a:rPr>
              <a:t>Feedback</a:t>
            </a:r>
            <a:br>
              <a:rPr lang="en-US" sz="4000" smtClean="0">
                <a:latin typeface="Candara" pitchFamily="34" charset="0"/>
              </a:rPr>
            </a:br>
            <a:endParaRPr lang="en-US" sz="40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1" name="Picture 3" descr="C:\Users\Clark\AppData\Local\Microsoft\Windows\Temporary Internet Files\Content.IE5\BF4JEJ7G\MC90036777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8500" y="2692400"/>
            <a:ext cx="306070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508000" y="5676900"/>
            <a:ext cx="4057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 Hattie (2009); Kluger &amp; DeNisi, 1996</a:t>
            </a:r>
          </a:p>
        </p:txBody>
      </p:sp>
      <p:sp>
        <p:nvSpPr>
          <p:cNvPr id="32773" name="Content Placeholder 2"/>
          <p:cNvSpPr>
            <a:spLocks noGrp="1"/>
          </p:cNvSpPr>
          <p:nvPr>
            <p:ph idx="1"/>
          </p:nvPr>
        </p:nvSpPr>
        <p:spPr>
          <a:xfrm>
            <a:off x="495300" y="1524000"/>
            <a:ext cx="7620000" cy="4267200"/>
          </a:xfrm>
        </p:spPr>
        <p:txBody>
          <a:bodyPr/>
          <a:lstStyle/>
          <a:p>
            <a:r>
              <a:rPr lang="en-US" sz="3600" smtClean="0"/>
              <a:t>Among the top 10 influences </a:t>
            </a:r>
          </a:p>
          <a:p>
            <a:pPr>
              <a:buFont typeface="Wingdings 2" pitchFamily="18" charset="2"/>
              <a:buNone/>
            </a:pPr>
            <a:r>
              <a:rPr lang="en-US" sz="3600" smtClean="0"/>
              <a:t>on achievement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z="3600" smtClean="0"/>
              <a:t>1/3 of FB Interventions</a:t>
            </a:r>
          </a:p>
          <a:p>
            <a:pPr>
              <a:buFont typeface="Wingdings 2" pitchFamily="18" charset="2"/>
              <a:buNone/>
            </a:pPr>
            <a:r>
              <a:rPr lang="en-US" sz="3600" smtClean="0">
                <a:solidFill>
                  <a:srgbClr val="C00000"/>
                </a:solidFill>
              </a:rPr>
              <a:t>DECREASED </a:t>
            </a:r>
            <a:r>
              <a:rPr lang="en-US" sz="3600" smtClean="0"/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3209070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848600" y="6591300"/>
            <a:ext cx="1295400" cy="3048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45B255D-0182-44A9-8B38-580BF9FA7313}" type="slidenum">
              <a:rPr lang="en-US"/>
              <a:pPr>
                <a:defRPr/>
              </a:pPr>
              <a:t>29</a:t>
            </a:fld>
            <a:endParaRPr lang="en-US"/>
          </a:p>
        </p:txBody>
      </p:sp>
      <p:grpSp>
        <p:nvGrpSpPr>
          <p:cNvPr id="33795" name="Group 6"/>
          <p:cNvGrpSpPr>
            <a:grpSpLocks/>
          </p:cNvGrpSpPr>
          <p:nvPr/>
        </p:nvGrpSpPr>
        <p:grpSpPr bwMode="auto">
          <a:xfrm>
            <a:off x="609600" y="2209800"/>
            <a:ext cx="3581400" cy="3429000"/>
            <a:chOff x="2928" y="1440"/>
            <a:chExt cx="2256" cy="2160"/>
          </a:xfrm>
        </p:grpSpPr>
        <p:sp>
          <p:nvSpPr>
            <p:cNvPr id="33802" name="AutoShape 7"/>
            <p:cNvSpPr>
              <a:spLocks noChangeArrowheads="1"/>
            </p:cNvSpPr>
            <p:nvPr/>
          </p:nvSpPr>
          <p:spPr bwMode="auto">
            <a:xfrm>
              <a:off x="2928" y="1440"/>
              <a:ext cx="2256" cy="21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3" name="Text Box 8"/>
            <p:cNvSpPr txBox="1">
              <a:spLocks noChangeArrowheads="1"/>
            </p:cNvSpPr>
            <p:nvPr/>
          </p:nvSpPr>
          <p:spPr bwMode="auto">
            <a:xfrm>
              <a:off x="3072" y="2112"/>
              <a:ext cx="20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latin typeface="Microsoft Sans Serif" pitchFamily="34" charset="0"/>
                </a:rPr>
                <a:t>Your answer is correct</a:t>
              </a:r>
              <a:endParaRPr lang="en-US" b="1">
                <a:solidFill>
                  <a:schemeClr val="accent2"/>
                </a:solidFill>
                <a:latin typeface="Microsoft Sans Serif" pitchFamily="34" charset="0"/>
              </a:endParaRPr>
            </a:p>
          </p:txBody>
        </p:sp>
      </p:grpSp>
      <p:sp>
        <p:nvSpPr>
          <p:cNvPr id="54277" name="Rectangle 9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>
                <a:latin typeface="Candara" pitchFamily="34" charset="0"/>
                <a:cs typeface="Arial" pitchFamily="34" charset="0"/>
              </a:rPr>
              <a:t>Feedback study in Design-A-Plant</a:t>
            </a:r>
          </a:p>
        </p:txBody>
      </p:sp>
      <p:sp>
        <p:nvSpPr>
          <p:cNvPr id="33797" name="Text Box 10"/>
          <p:cNvSpPr txBox="1">
            <a:spLocks noChangeArrowheads="1"/>
          </p:cNvSpPr>
          <p:nvPr/>
        </p:nvSpPr>
        <p:spPr bwMode="auto">
          <a:xfrm>
            <a:off x="1295400" y="2590800"/>
            <a:ext cx="1676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>
                <a:solidFill>
                  <a:srgbClr val="007E5D"/>
                </a:solidFill>
                <a:latin typeface="Times"/>
              </a:rPr>
              <a:t>    </a:t>
            </a:r>
            <a:r>
              <a:rPr lang="en-US" sz="4000" b="1">
                <a:solidFill>
                  <a:srgbClr val="007600"/>
                </a:solidFill>
                <a:latin typeface="Times"/>
              </a:rPr>
              <a:t>A			</a:t>
            </a:r>
          </a:p>
        </p:txBody>
      </p:sp>
      <p:grpSp>
        <p:nvGrpSpPr>
          <p:cNvPr id="33798" name="Group 11"/>
          <p:cNvGrpSpPr>
            <a:grpSpLocks/>
          </p:cNvGrpSpPr>
          <p:nvPr/>
        </p:nvGrpSpPr>
        <p:grpSpPr bwMode="auto">
          <a:xfrm>
            <a:off x="4800600" y="2209800"/>
            <a:ext cx="3689350" cy="3429000"/>
            <a:chOff x="336" y="1392"/>
            <a:chExt cx="2320" cy="2160"/>
          </a:xfrm>
        </p:grpSpPr>
        <p:sp>
          <p:nvSpPr>
            <p:cNvPr id="33800" name="AutoShape 12"/>
            <p:cNvSpPr>
              <a:spLocks noChangeArrowheads="1"/>
            </p:cNvSpPr>
            <p:nvPr/>
          </p:nvSpPr>
          <p:spPr bwMode="auto">
            <a:xfrm>
              <a:off x="336" y="1392"/>
              <a:ext cx="2256" cy="21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1" name="Text Box 13"/>
            <p:cNvSpPr txBox="1">
              <a:spLocks noChangeArrowheads="1"/>
            </p:cNvSpPr>
            <p:nvPr/>
          </p:nvSpPr>
          <p:spPr bwMode="auto">
            <a:xfrm>
              <a:off x="432" y="2064"/>
              <a:ext cx="2224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latin typeface="Microsoft Sans Serif" pitchFamily="34" charset="0"/>
                </a:rPr>
                <a:t>Yes, in a low sunlight </a:t>
              </a:r>
            </a:p>
            <a:p>
              <a:pPr eaLnBrk="0" hangingPunct="0"/>
              <a:r>
                <a:rPr lang="en-US" b="1">
                  <a:latin typeface="Microsoft Sans Serif" pitchFamily="34" charset="0"/>
                </a:rPr>
                <a:t>environment, a large leaf</a:t>
              </a:r>
            </a:p>
            <a:p>
              <a:pPr eaLnBrk="0" hangingPunct="0"/>
              <a:r>
                <a:rPr lang="en-US" b="1">
                  <a:latin typeface="Microsoft Sans Serif" pitchFamily="34" charset="0"/>
                </a:rPr>
                <a:t>has more room to make</a:t>
              </a:r>
            </a:p>
            <a:p>
              <a:pPr eaLnBrk="0" hangingPunct="0"/>
              <a:r>
                <a:rPr lang="en-US" b="1">
                  <a:latin typeface="Microsoft Sans Serif" pitchFamily="34" charset="0"/>
                </a:rPr>
                <a:t>food by photosynthesis. </a:t>
              </a:r>
              <a:endParaRPr lang="en-US" b="1">
                <a:solidFill>
                  <a:schemeClr val="accent2"/>
                </a:solidFill>
                <a:latin typeface="Microsoft Sans Serif" pitchFamily="34" charset="0"/>
              </a:endParaRPr>
            </a:p>
          </p:txBody>
        </p:sp>
      </p:grpSp>
      <p:sp>
        <p:nvSpPr>
          <p:cNvPr id="33799" name="Text Box 14"/>
          <p:cNvSpPr txBox="1">
            <a:spLocks noChangeArrowheads="1"/>
          </p:cNvSpPr>
          <p:nvPr/>
        </p:nvSpPr>
        <p:spPr bwMode="auto">
          <a:xfrm>
            <a:off x="5791200" y="2590800"/>
            <a:ext cx="1676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>
                <a:solidFill>
                  <a:srgbClr val="007E5D"/>
                </a:solidFill>
                <a:latin typeface="Times"/>
              </a:rPr>
              <a:t>    </a:t>
            </a:r>
            <a:r>
              <a:rPr lang="en-US" sz="4000" b="1">
                <a:solidFill>
                  <a:srgbClr val="007600"/>
                </a:solidFill>
                <a:latin typeface="Times"/>
              </a:rPr>
              <a:t>B			</a:t>
            </a:r>
          </a:p>
        </p:txBody>
      </p:sp>
    </p:spTree>
    <p:extLst>
      <p:ext uri="{BB962C8B-B14F-4D97-AF65-F5344CB8AC3E}">
        <p14:creationId xmlns:p14="http://schemas.microsoft.com/office/powerpoint/2010/main" val="3934310730"/>
      </p:ext>
    </p:extLst>
  </p:cSld>
  <p:clrMapOvr>
    <a:masterClrMapping/>
  </p:clrMapOvr>
  <p:transition xmlns:p14="http://schemas.microsoft.com/office/powerpoint/2010/main">
    <p:cover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32" y="274638"/>
            <a:ext cx="3624895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25328"/>
            <a:ext cx="5181600" cy="208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646" y="2324100"/>
            <a:ext cx="5143500" cy="2197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4422104"/>
            <a:ext cx="5105400" cy="218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042" y="1546705"/>
            <a:ext cx="3921371" cy="17363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971" y="4904440"/>
            <a:ext cx="3782876" cy="15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71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3962400" y="6096000"/>
            <a:ext cx="495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.</a:t>
            </a:r>
            <a:r>
              <a:rPr lang="en-US" sz="1400"/>
              <a:t>  Based on Data from Experiment 1  Moreno, 2004. </a:t>
            </a:r>
          </a:p>
        </p:txBody>
      </p:sp>
      <p:sp>
        <p:nvSpPr>
          <p:cNvPr id="34819" name="Line 4"/>
          <p:cNvSpPr>
            <a:spLocks noChangeShapeType="1"/>
          </p:cNvSpPr>
          <p:nvPr/>
        </p:nvSpPr>
        <p:spPr bwMode="auto">
          <a:xfrm>
            <a:off x="1524000" y="914400"/>
            <a:ext cx="0" cy="464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0" name="Line 5"/>
          <p:cNvSpPr>
            <a:spLocks noChangeShapeType="1"/>
          </p:cNvSpPr>
          <p:nvPr/>
        </p:nvSpPr>
        <p:spPr bwMode="auto">
          <a:xfrm>
            <a:off x="1524000" y="5562600"/>
            <a:ext cx="594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914400" y="46482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914400" y="26670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30</a:t>
            </a:r>
          </a:p>
        </p:txBody>
      </p:sp>
      <p:sp>
        <p:nvSpPr>
          <p:cNvPr id="34823" name="Text Box 8"/>
          <p:cNvSpPr txBox="1">
            <a:spLocks noChangeArrowheads="1"/>
          </p:cNvSpPr>
          <p:nvPr/>
        </p:nvSpPr>
        <p:spPr bwMode="auto">
          <a:xfrm>
            <a:off x="914400" y="36576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20</a:t>
            </a:r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990600" y="6858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50</a:t>
            </a:r>
          </a:p>
        </p:txBody>
      </p:sp>
      <p:sp>
        <p:nvSpPr>
          <p:cNvPr id="34825" name="Text Box 10"/>
          <p:cNvSpPr txBox="1">
            <a:spLocks noChangeArrowheads="1"/>
          </p:cNvSpPr>
          <p:nvPr/>
        </p:nvSpPr>
        <p:spPr bwMode="auto">
          <a:xfrm>
            <a:off x="914400" y="16002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40</a:t>
            </a:r>
          </a:p>
        </p:txBody>
      </p:sp>
      <p:sp>
        <p:nvSpPr>
          <p:cNvPr id="34826" name="Text Box 11"/>
          <p:cNvSpPr txBox="1">
            <a:spLocks noChangeArrowheads="1"/>
          </p:cNvSpPr>
          <p:nvPr/>
        </p:nvSpPr>
        <p:spPr bwMode="auto">
          <a:xfrm rot="-5400000">
            <a:off x="-628650" y="2990850"/>
            <a:ext cx="2355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Microsoft Sans Serif" pitchFamily="34" charset="0"/>
              </a:rPr>
              <a:t>Scores on Transfer Test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2819400" y="2438400"/>
            <a:ext cx="609600" cy="3124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4419600" y="3505200"/>
            <a:ext cx="6096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33" name="Text Box 18"/>
          <p:cNvSpPr txBox="1">
            <a:spLocks noChangeArrowheads="1"/>
          </p:cNvSpPr>
          <p:nvPr/>
        </p:nvSpPr>
        <p:spPr bwMode="auto">
          <a:xfrm>
            <a:off x="2819400" y="327660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SD</a:t>
            </a:r>
          </a:p>
        </p:txBody>
      </p:sp>
      <p:sp>
        <p:nvSpPr>
          <p:cNvPr id="34834" name="Text Box 19"/>
          <p:cNvSpPr txBox="1">
            <a:spLocks noChangeArrowheads="1"/>
          </p:cNvSpPr>
          <p:nvPr/>
        </p:nvSpPr>
        <p:spPr bwMode="auto">
          <a:xfrm>
            <a:off x="5638800" y="3657600"/>
            <a:ext cx="2613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Microsoft Sans Serif" pitchFamily="34" charset="0"/>
              </a:rPr>
              <a:t>SD = Significant Difference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3657600" y="1600200"/>
            <a:ext cx="1905000" cy="685800"/>
          </a:xfrm>
          <a:prstGeom prst="wedgeRectCallout">
            <a:avLst>
              <a:gd name="adj1" fmla="val -59693"/>
              <a:gd name="adj2" fmla="val 1181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Explanatory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Feedback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5410200" y="2514600"/>
            <a:ext cx="1905000" cy="685800"/>
          </a:xfrm>
          <a:prstGeom prst="wedgeRectCallout">
            <a:avLst>
              <a:gd name="adj1" fmla="val -67026"/>
              <a:gd name="adj2" fmla="val 1089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Corrective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Feedback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10800000">
            <a:off x="1295400" y="48768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1295400" y="18288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1295400" y="28956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1295400" y="38862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1295400" y="914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1250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en-US"/>
              <a:t>Slide </a:t>
            </a:r>
            <a:fld id="{AE109790-0880-4741-8E29-7C3AEEDC37C0}" type="slidenum">
              <a:rPr lang="en-US"/>
              <a:pPr algn="l">
                <a:defRPr/>
              </a:pPr>
              <a:t>31</a:t>
            </a:fld>
            <a:endParaRPr lang="en-US"/>
          </a:p>
        </p:txBody>
      </p:sp>
      <p:grpSp>
        <p:nvGrpSpPr>
          <p:cNvPr id="35843" name="Group 6"/>
          <p:cNvGrpSpPr>
            <a:grpSpLocks/>
          </p:cNvGrpSpPr>
          <p:nvPr/>
        </p:nvGrpSpPr>
        <p:grpSpPr bwMode="auto">
          <a:xfrm>
            <a:off x="609600" y="2209800"/>
            <a:ext cx="3581400" cy="3429000"/>
            <a:chOff x="2928" y="1440"/>
            <a:chExt cx="2256" cy="2160"/>
          </a:xfrm>
        </p:grpSpPr>
        <p:sp>
          <p:nvSpPr>
            <p:cNvPr id="35852" name="AutoShape 7"/>
            <p:cNvSpPr>
              <a:spLocks noChangeArrowheads="1"/>
            </p:cNvSpPr>
            <p:nvPr/>
          </p:nvSpPr>
          <p:spPr bwMode="auto">
            <a:xfrm>
              <a:off x="2928" y="1440"/>
              <a:ext cx="2256" cy="21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Text Box 8"/>
            <p:cNvSpPr txBox="1">
              <a:spLocks noChangeArrowheads="1"/>
            </p:cNvSpPr>
            <p:nvPr/>
          </p:nvSpPr>
          <p:spPr bwMode="auto">
            <a:xfrm>
              <a:off x="3024" y="2112"/>
              <a:ext cx="166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latin typeface="Microsoft Sans Serif" pitchFamily="34" charset="0"/>
                </a:rPr>
                <a:t>Good Job – you  earned </a:t>
              </a:r>
            </a:p>
            <a:p>
              <a:pPr eaLnBrk="0" hangingPunct="0"/>
              <a:r>
                <a:rPr lang="en-US" b="1">
                  <a:latin typeface="Microsoft Sans Serif" pitchFamily="34" charset="0"/>
                </a:rPr>
                <a:t>B+</a:t>
              </a:r>
            </a:p>
          </p:txBody>
        </p:sp>
      </p:grpSp>
      <p:sp>
        <p:nvSpPr>
          <p:cNvPr id="51204" name="Rectangle 9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5344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>
                <a:latin typeface="Candara" pitchFamily="34" charset="0"/>
                <a:cs typeface="Arial" pitchFamily="34" charset="0"/>
              </a:rPr>
              <a:t>Which feedback is better?</a:t>
            </a:r>
          </a:p>
        </p:txBody>
      </p:sp>
      <p:sp>
        <p:nvSpPr>
          <p:cNvPr id="35845" name="Text Box 10"/>
          <p:cNvSpPr txBox="1">
            <a:spLocks noChangeArrowheads="1"/>
          </p:cNvSpPr>
          <p:nvPr/>
        </p:nvSpPr>
        <p:spPr bwMode="auto">
          <a:xfrm>
            <a:off x="1295400" y="2590800"/>
            <a:ext cx="1676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>
                <a:solidFill>
                  <a:srgbClr val="007E5D"/>
                </a:solidFill>
                <a:latin typeface="Times"/>
              </a:rPr>
              <a:t>    </a:t>
            </a:r>
            <a:r>
              <a:rPr lang="en-US" sz="4000" b="1">
                <a:solidFill>
                  <a:srgbClr val="007600"/>
                </a:solidFill>
                <a:latin typeface="Times"/>
              </a:rPr>
              <a:t>A			</a:t>
            </a:r>
          </a:p>
        </p:txBody>
      </p:sp>
      <p:grpSp>
        <p:nvGrpSpPr>
          <p:cNvPr id="35846" name="Group 11"/>
          <p:cNvGrpSpPr>
            <a:grpSpLocks/>
          </p:cNvGrpSpPr>
          <p:nvPr/>
        </p:nvGrpSpPr>
        <p:grpSpPr bwMode="auto">
          <a:xfrm>
            <a:off x="4648200" y="2209800"/>
            <a:ext cx="3856038" cy="3429000"/>
            <a:chOff x="240" y="1392"/>
            <a:chExt cx="2425" cy="2160"/>
          </a:xfrm>
        </p:grpSpPr>
        <p:sp>
          <p:nvSpPr>
            <p:cNvPr id="35850" name="AutoShape 12"/>
            <p:cNvSpPr>
              <a:spLocks noChangeArrowheads="1"/>
            </p:cNvSpPr>
            <p:nvPr/>
          </p:nvSpPr>
          <p:spPr bwMode="auto">
            <a:xfrm>
              <a:off x="240" y="1392"/>
              <a:ext cx="2256" cy="21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Text Box 13"/>
            <p:cNvSpPr txBox="1">
              <a:spLocks noChangeArrowheads="1"/>
            </p:cNvSpPr>
            <p:nvPr/>
          </p:nvSpPr>
          <p:spPr bwMode="auto">
            <a:xfrm>
              <a:off x="336" y="2064"/>
              <a:ext cx="2329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latin typeface="Microsoft Sans Serif" pitchFamily="34" charset="0"/>
                </a:rPr>
                <a:t>80% correct–  Let’s review</a:t>
              </a:r>
            </a:p>
            <a:p>
              <a:pPr eaLnBrk="0" hangingPunct="0"/>
              <a:r>
                <a:rPr lang="en-US" b="1">
                  <a:latin typeface="Microsoft Sans Serif" pitchFamily="34" charset="0"/>
                </a:rPr>
                <a:t>absolute versus relative</a:t>
              </a:r>
            </a:p>
            <a:p>
              <a:pPr eaLnBrk="0" hangingPunct="0"/>
              <a:r>
                <a:rPr lang="en-US" b="1">
                  <a:latin typeface="Microsoft Sans Serif" pitchFamily="34" charset="0"/>
                </a:rPr>
                <a:t>cell references. </a:t>
              </a:r>
            </a:p>
          </p:txBody>
        </p:sp>
      </p:grpSp>
      <p:sp>
        <p:nvSpPr>
          <p:cNvPr id="35847" name="Text Box 14"/>
          <p:cNvSpPr txBox="1">
            <a:spLocks noChangeArrowheads="1"/>
          </p:cNvSpPr>
          <p:nvPr/>
        </p:nvSpPr>
        <p:spPr bwMode="auto">
          <a:xfrm>
            <a:off x="5791200" y="2590800"/>
            <a:ext cx="1676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>
                <a:solidFill>
                  <a:srgbClr val="007E5D"/>
                </a:solidFill>
                <a:latin typeface="Times"/>
              </a:rPr>
              <a:t>    </a:t>
            </a:r>
            <a:r>
              <a:rPr lang="en-US" sz="4000" b="1">
                <a:solidFill>
                  <a:srgbClr val="007600"/>
                </a:solidFill>
                <a:latin typeface="Times"/>
              </a:rPr>
              <a:t>B			</a:t>
            </a:r>
          </a:p>
        </p:txBody>
      </p:sp>
      <p:sp>
        <p:nvSpPr>
          <p:cNvPr id="35848" name="Rounded Rectangle 12"/>
          <p:cNvSpPr>
            <a:spLocks noChangeArrowheads="1"/>
          </p:cNvSpPr>
          <p:nvPr/>
        </p:nvSpPr>
        <p:spPr bwMode="auto">
          <a:xfrm>
            <a:off x="571500" y="1574800"/>
            <a:ext cx="4051300" cy="38608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9" name="Rounded Rectangle 13"/>
          <p:cNvSpPr>
            <a:spLocks noChangeArrowheads="1"/>
          </p:cNvSpPr>
          <p:nvPr/>
        </p:nvSpPr>
        <p:spPr bwMode="auto">
          <a:xfrm>
            <a:off x="4686300" y="1625600"/>
            <a:ext cx="4051300" cy="38608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75095"/>
      </p:ext>
    </p:extLst>
  </p:cSld>
  <p:clrMapOvr>
    <a:masterClrMapping/>
  </p:clrMapOvr>
  <p:transition xmlns:p14="http://schemas.microsoft.com/office/powerpoint/2010/main">
    <p:cover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r>
              <a:rPr lang="en-US" sz="4000" smtClean="0">
                <a:latin typeface="Candara" pitchFamily="34" charset="0"/>
                <a:cs typeface="Arial" pitchFamily="34" charset="0"/>
              </a:rPr>
              <a:t>Focus on task – not ego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36868" name="Picture 3" descr="C:\Users\Clark\AppData\Local\Microsoft\Windows\Temporary Internet Files\Content.IE5\DN657TYX\MP90038795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14600"/>
            <a:ext cx="32766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4" descr="C:\Program Files (x86)\Microsoft Office\MEDIA\CAGCAT10\j03029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133600"/>
            <a:ext cx="2438400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Multiply 7"/>
          <p:cNvSpPr/>
          <p:nvPr/>
        </p:nvSpPr>
        <p:spPr>
          <a:xfrm>
            <a:off x="990600" y="2133600"/>
            <a:ext cx="2514600" cy="3657600"/>
          </a:xfrm>
          <a:prstGeom prst="mathMultiply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57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en-US"/>
              <a:t>Slide </a:t>
            </a:r>
            <a:fld id="{5D53AF9B-184F-42A1-A520-AC1C3EFD0D59}" type="slidenum">
              <a:rPr lang="en-US"/>
              <a:pPr algn="l">
                <a:defRPr/>
              </a:pPr>
              <a:t>33</a:t>
            </a:fld>
            <a:endParaRPr lang="en-US"/>
          </a:p>
        </p:txBody>
      </p:sp>
      <p:grpSp>
        <p:nvGrpSpPr>
          <p:cNvPr id="37891" name="Group 6"/>
          <p:cNvGrpSpPr>
            <a:grpSpLocks/>
          </p:cNvGrpSpPr>
          <p:nvPr/>
        </p:nvGrpSpPr>
        <p:grpSpPr bwMode="auto">
          <a:xfrm>
            <a:off x="609600" y="2209800"/>
            <a:ext cx="3581400" cy="3429000"/>
            <a:chOff x="2928" y="1440"/>
            <a:chExt cx="2256" cy="2160"/>
          </a:xfrm>
        </p:grpSpPr>
        <p:sp>
          <p:nvSpPr>
            <p:cNvPr id="37902" name="AutoShape 7"/>
            <p:cNvSpPr>
              <a:spLocks noChangeArrowheads="1"/>
            </p:cNvSpPr>
            <p:nvPr/>
          </p:nvSpPr>
          <p:spPr bwMode="auto">
            <a:xfrm>
              <a:off x="2928" y="1440"/>
              <a:ext cx="2256" cy="21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3" name="Text Box 8"/>
            <p:cNvSpPr txBox="1">
              <a:spLocks noChangeArrowheads="1"/>
            </p:cNvSpPr>
            <p:nvPr/>
          </p:nvSpPr>
          <p:spPr bwMode="auto">
            <a:xfrm>
              <a:off x="3024" y="2112"/>
              <a:ext cx="213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latin typeface="Microsoft Sans Serif" pitchFamily="34" charset="0"/>
                </a:rPr>
                <a:t>Good Job – you earned </a:t>
              </a:r>
            </a:p>
            <a:p>
              <a:pPr eaLnBrk="0" hangingPunct="0"/>
              <a:r>
                <a:rPr lang="en-US" b="1">
                  <a:latin typeface="Microsoft Sans Serif" pitchFamily="34" charset="0"/>
                </a:rPr>
                <a:t>B+</a:t>
              </a:r>
            </a:p>
          </p:txBody>
        </p:sp>
      </p:grpSp>
      <p:sp>
        <p:nvSpPr>
          <p:cNvPr id="53252" name="Rectangle 9"/>
          <p:cNvSpPr>
            <a:spLocks noGrp="1" noChangeArrowheads="1"/>
          </p:cNvSpPr>
          <p:nvPr>
            <p:ph type="title"/>
          </p:nvPr>
        </p:nvSpPr>
        <p:spPr>
          <a:xfrm>
            <a:off x="342900" y="673100"/>
            <a:ext cx="74168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>
                <a:latin typeface="Candara" pitchFamily="34" charset="0"/>
                <a:cs typeface="Arial" pitchFamily="34" charset="0"/>
              </a:rPr>
              <a:t>Which feedback is better?</a:t>
            </a:r>
          </a:p>
        </p:txBody>
      </p:sp>
      <p:sp>
        <p:nvSpPr>
          <p:cNvPr id="37893" name="Text Box 10"/>
          <p:cNvSpPr txBox="1">
            <a:spLocks noChangeArrowheads="1"/>
          </p:cNvSpPr>
          <p:nvPr/>
        </p:nvSpPr>
        <p:spPr bwMode="auto">
          <a:xfrm>
            <a:off x="1295400" y="2590800"/>
            <a:ext cx="1676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>
                <a:solidFill>
                  <a:srgbClr val="007E5D"/>
                </a:solidFill>
                <a:latin typeface="Times"/>
              </a:rPr>
              <a:t>    </a:t>
            </a:r>
            <a:r>
              <a:rPr lang="en-US" sz="4000" b="1">
                <a:solidFill>
                  <a:srgbClr val="007600"/>
                </a:solidFill>
                <a:latin typeface="Times"/>
              </a:rPr>
              <a:t>A			</a:t>
            </a:r>
          </a:p>
        </p:txBody>
      </p:sp>
      <p:grpSp>
        <p:nvGrpSpPr>
          <p:cNvPr id="37894" name="Group 11"/>
          <p:cNvGrpSpPr>
            <a:grpSpLocks/>
          </p:cNvGrpSpPr>
          <p:nvPr/>
        </p:nvGrpSpPr>
        <p:grpSpPr bwMode="auto">
          <a:xfrm>
            <a:off x="4648200" y="2209800"/>
            <a:ext cx="3856038" cy="3429000"/>
            <a:chOff x="240" y="1392"/>
            <a:chExt cx="2425" cy="2160"/>
          </a:xfrm>
        </p:grpSpPr>
        <p:sp>
          <p:nvSpPr>
            <p:cNvPr id="37900" name="AutoShape 12"/>
            <p:cNvSpPr>
              <a:spLocks noChangeArrowheads="1"/>
            </p:cNvSpPr>
            <p:nvPr/>
          </p:nvSpPr>
          <p:spPr bwMode="auto">
            <a:xfrm>
              <a:off x="240" y="1392"/>
              <a:ext cx="2256" cy="21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1" name="Text Box 13"/>
            <p:cNvSpPr txBox="1">
              <a:spLocks noChangeArrowheads="1"/>
            </p:cNvSpPr>
            <p:nvPr/>
          </p:nvSpPr>
          <p:spPr bwMode="auto">
            <a:xfrm>
              <a:off x="336" y="2064"/>
              <a:ext cx="2329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latin typeface="Microsoft Sans Serif" pitchFamily="34" charset="0"/>
                </a:rPr>
                <a:t>80% correct–  Let’s review</a:t>
              </a:r>
            </a:p>
            <a:p>
              <a:pPr eaLnBrk="0" hangingPunct="0"/>
              <a:r>
                <a:rPr lang="en-US" b="1">
                  <a:latin typeface="Microsoft Sans Serif" pitchFamily="34" charset="0"/>
                </a:rPr>
                <a:t>absolute versus relative</a:t>
              </a:r>
            </a:p>
            <a:p>
              <a:pPr eaLnBrk="0" hangingPunct="0"/>
              <a:r>
                <a:rPr lang="en-US" b="1">
                  <a:latin typeface="Microsoft Sans Serif" pitchFamily="34" charset="0"/>
                </a:rPr>
                <a:t>cell references. </a:t>
              </a:r>
            </a:p>
          </p:txBody>
        </p:sp>
      </p:grpSp>
      <p:sp>
        <p:nvSpPr>
          <p:cNvPr id="37895" name="Text Box 14"/>
          <p:cNvSpPr txBox="1">
            <a:spLocks noChangeArrowheads="1"/>
          </p:cNvSpPr>
          <p:nvPr/>
        </p:nvSpPr>
        <p:spPr bwMode="auto">
          <a:xfrm>
            <a:off x="5791200" y="2590800"/>
            <a:ext cx="1676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>
                <a:solidFill>
                  <a:srgbClr val="007E5D"/>
                </a:solidFill>
                <a:latin typeface="Times"/>
              </a:rPr>
              <a:t>    </a:t>
            </a:r>
            <a:r>
              <a:rPr lang="en-US" sz="4000" b="1">
                <a:solidFill>
                  <a:srgbClr val="007600"/>
                </a:solidFill>
                <a:latin typeface="Times"/>
              </a:rPr>
              <a:t>B			</a:t>
            </a:r>
          </a:p>
        </p:txBody>
      </p:sp>
      <p:sp>
        <p:nvSpPr>
          <p:cNvPr id="37896" name="TextBox 9"/>
          <p:cNvSpPr txBox="1">
            <a:spLocks noChangeArrowheads="1"/>
          </p:cNvSpPr>
          <p:nvPr/>
        </p:nvSpPr>
        <p:spPr bwMode="auto">
          <a:xfrm>
            <a:off x="7915275" y="609600"/>
            <a:ext cx="868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p. 13</a:t>
            </a:r>
          </a:p>
        </p:txBody>
      </p:sp>
      <p:pic>
        <p:nvPicPr>
          <p:cNvPr id="37897" name="Picture 2" descr="C:\Users\Clark\AppData\Local\Microsoft\Windows\Temporary Internet Files\Content.IE5\753WL3DQ\MC9004413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819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Rounded Rectangle 13"/>
          <p:cNvSpPr>
            <a:spLocks noChangeArrowheads="1"/>
          </p:cNvSpPr>
          <p:nvPr/>
        </p:nvSpPr>
        <p:spPr bwMode="auto">
          <a:xfrm>
            <a:off x="635000" y="1955800"/>
            <a:ext cx="3746500" cy="31750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9" name="Rounded Rectangle 14"/>
          <p:cNvSpPr>
            <a:spLocks noChangeArrowheads="1"/>
          </p:cNvSpPr>
          <p:nvPr/>
        </p:nvSpPr>
        <p:spPr bwMode="auto">
          <a:xfrm>
            <a:off x="4711700" y="2032000"/>
            <a:ext cx="3746500" cy="31750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49134"/>
      </p:ext>
    </p:extLst>
  </p:cSld>
  <p:clrMapOvr>
    <a:masterClrMapping/>
  </p:clrMapOvr>
  <p:transition xmlns:p14="http://schemas.microsoft.com/office/powerpoint/2010/main">
    <p:cover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Candara" pitchFamily="34" charset="0"/>
              </a:rPr>
              <a:t>Practice guidelines </a:t>
            </a:r>
          </a:p>
        </p:txBody>
      </p:sp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651B45F-9860-4C5F-9CA5-19EE23FF05FE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752600"/>
            <a:ext cx="3581400" cy="3733800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eaLnBrk="1" hangingPunct="1">
              <a:spcBef>
                <a:spcPct val="10000"/>
              </a:spcBef>
              <a:buFont typeface="Arial" pitchFamily="34" charset="0"/>
              <a:buChar char="•"/>
              <a:tabLst>
                <a:tab pos="341313" algn="l"/>
                <a:tab pos="1150938" algn="l"/>
              </a:tabLst>
              <a:defRPr/>
            </a:pPr>
            <a:r>
              <a:rPr lang="en-US" sz="3200" dirty="0" smtClean="0"/>
              <a:t>How Much?</a:t>
            </a:r>
          </a:p>
          <a:p>
            <a:pPr eaLnBrk="1" hangingPunct="1">
              <a:spcBef>
                <a:spcPct val="10000"/>
              </a:spcBef>
              <a:tabLst>
                <a:tab pos="341313" algn="l"/>
                <a:tab pos="1150938" algn="l"/>
              </a:tabLst>
              <a:defRPr/>
            </a:pPr>
            <a:r>
              <a:rPr lang="en-US" sz="3200" dirty="0" smtClean="0"/>
              <a:t> What kind?</a:t>
            </a:r>
          </a:p>
          <a:p>
            <a:pPr eaLnBrk="1" hangingPunct="1">
              <a:spcBef>
                <a:spcPct val="10000"/>
              </a:spcBef>
              <a:tabLst>
                <a:tab pos="341313" algn="l"/>
                <a:tab pos="1150938" algn="l"/>
              </a:tabLst>
              <a:defRPr/>
            </a:pPr>
            <a:r>
              <a:rPr lang="en-US" sz="3200" dirty="0" smtClean="0">
                <a:solidFill>
                  <a:srgbClr val="00CC00"/>
                </a:solidFill>
              </a:rPr>
              <a:t> </a:t>
            </a:r>
            <a:r>
              <a:rPr lang="en-US" sz="3200" dirty="0" smtClean="0"/>
              <a:t>Feedback?</a:t>
            </a:r>
          </a:p>
          <a:p>
            <a:pPr eaLnBrk="1" hangingPunct="1">
              <a:spcBef>
                <a:spcPct val="10000"/>
              </a:spcBef>
              <a:tabLst>
                <a:tab pos="341313" algn="l"/>
                <a:tab pos="1150938" algn="l"/>
              </a:tabLst>
              <a:defRPr/>
            </a:pPr>
            <a:r>
              <a:rPr lang="en-US" sz="3200" dirty="0" smtClean="0">
                <a:solidFill>
                  <a:srgbClr val="009900"/>
                </a:solidFill>
              </a:rPr>
              <a:t> </a:t>
            </a:r>
            <a:r>
              <a:rPr lang="en-US" sz="3200" b="1" dirty="0" smtClean="0">
                <a:solidFill>
                  <a:srgbClr val="009900"/>
                </a:solidFill>
              </a:rPr>
              <a:t>Where?</a:t>
            </a:r>
          </a:p>
          <a:p>
            <a:pPr eaLnBrk="1" hangingPunct="1">
              <a:spcBef>
                <a:spcPct val="10000"/>
              </a:spcBef>
              <a:tabLst>
                <a:tab pos="341313" algn="l"/>
                <a:tab pos="1150938" algn="l"/>
              </a:tabLst>
              <a:defRPr/>
            </a:pPr>
            <a:r>
              <a:rPr lang="en-US" sz="3200" dirty="0" smtClean="0"/>
              <a:t> Multimedia </a:t>
            </a:r>
          </a:p>
          <a:p>
            <a:pPr eaLnBrk="1" hangingPunct="1">
              <a:spcBef>
                <a:spcPct val="10000"/>
              </a:spcBef>
              <a:tabLst>
                <a:tab pos="341313" algn="l"/>
                <a:tab pos="1150938" algn="l"/>
              </a:tabLst>
              <a:defRPr/>
            </a:pPr>
            <a:r>
              <a:rPr lang="en-US" sz="3200" dirty="0" smtClean="0"/>
              <a:t> Worked Examples</a:t>
            </a:r>
          </a:p>
        </p:txBody>
      </p:sp>
      <p:sp>
        <p:nvSpPr>
          <p:cNvPr id="38917" name="Freeform 6"/>
          <p:cNvSpPr>
            <a:spLocks/>
          </p:cNvSpPr>
          <p:nvPr/>
        </p:nvSpPr>
        <p:spPr bwMode="auto">
          <a:xfrm>
            <a:off x="5029200" y="2362200"/>
            <a:ext cx="4114800" cy="1371600"/>
          </a:xfrm>
          <a:custGeom>
            <a:avLst/>
            <a:gdLst>
              <a:gd name="T0" fmla="*/ 2147483647 w 2192"/>
              <a:gd name="T1" fmla="*/ 2147483647 h 584"/>
              <a:gd name="T2" fmla="*/ 2147483647 w 2192"/>
              <a:gd name="T3" fmla="*/ 0 h 584"/>
              <a:gd name="T4" fmla="*/ 2147483647 w 2192"/>
              <a:gd name="T5" fmla="*/ 0 h 584"/>
              <a:gd name="T6" fmla="*/ 2147483647 w 2192"/>
              <a:gd name="T7" fmla="*/ 2147483647 h 584"/>
              <a:gd name="T8" fmla="*/ 2147483647 w 2192"/>
              <a:gd name="T9" fmla="*/ 2147483647 h 584"/>
              <a:gd name="T10" fmla="*/ 2147483647 w 2192"/>
              <a:gd name="T11" fmla="*/ 2147483647 h 584"/>
              <a:gd name="T12" fmla="*/ 0 w 2192"/>
              <a:gd name="T13" fmla="*/ 2147483647 h 584"/>
              <a:gd name="T14" fmla="*/ 2147483647 w 2192"/>
              <a:gd name="T15" fmla="*/ 2147483647 h 584"/>
              <a:gd name="T16" fmla="*/ 2147483647 w 2192"/>
              <a:gd name="T17" fmla="*/ 0 h 5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92"/>
              <a:gd name="T28" fmla="*/ 0 h 584"/>
              <a:gd name="T29" fmla="*/ 2192 w 2192"/>
              <a:gd name="T30" fmla="*/ 584 h 5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92" h="584">
                <a:moveTo>
                  <a:pt x="24" y="304"/>
                </a:moveTo>
                <a:cubicBezTo>
                  <a:pt x="24" y="203"/>
                  <a:pt x="24" y="101"/>
                  <a:pt x="24" y="0"/>
                </a:cubicBezTo>
                <a:lnTo>
                  <a:pt x="2192" y="0"/>
                </a:lnTo>
                <a:lnTo>
                  <a:pt x="2176" y="480"/>
                </a:lnTo>
                <a:lnTo>
                  <a:pt x="672" y="584"/>
                </a:lnTo>
                <a:lnTo>
                  <a:pt x="416" y="504"/>
                </a:lnTo>
                <a:lnTo>
                  <a:pt x="0" y="264"/>
                </a:lnTo>
                <a:lnTo>
                  <a:pt x="32" y="160"/>
                </a:lnTo>
                <a:lnTo>
                  <a:pt x="32" y="0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8918" name="Content Placeholder 7"/>
          <p:cNvGrpSpPr>
            <a:grpSpLocks noGrp="1"/>
          </p:cNvGrpSpPr>
          <p:nvPr/>
        </p:nvGrpSpPr>
        <p:grpSpPr bwMode="auto">
          <a:xfrm>
            <a:off x="3886200" y="1905000"/>
            <a:ext cx="4949825" cy="3473450"/>
            <a:chOff x="943330" y="1290638"/>
            <a:chExt cx="6829071" cy="5772721"/>
          </a:xfrm>
        </p:grpSpPr>
        <p:grpSp>
          <p:nvGrpSpPr>
            <p:cNvPr id="38919" name="Group 16"/>
            <p:cNvGrpSpPr>
              <a:grpSpLocks/>
            </p:cNvGrpSpPr>
            <p:nvPr/>
          </p:nvGrpSpPr>
          <p:grpSpPr bwMode="auto">
            <a:xfrm>
              <a:off x="943330" y="1290638"/>
              <a:ext cx="6829071" cy="5567362"/>
              <a:chOff x="714729" y="1066800"/>
              <a:chExt cx="6829071" cy="5567065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rot="5400000">
                <a:off x="2134400" y="3276306"/>
                <a:ext cx="441901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522917" y="3124607"/>
                <a:ext cx="602088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-686589" y="3276306"/>
                <a:ext cx="441901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522917" y="5485810"/>
                <a:ext cx="602088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930" name="TextBox 12"/>
              <p:cNvSpPr txBox="1">
                <a:spLocks noChangeArrowheads="1"/>
              </p:cNvSpPr>
              <p:nvPr/>
            </p:nvSpPr>
            <p:spPr bwMode="auto">
              <a:xfrm>
                <a:off x="3124200" y="6172200"/>
                <a:ext cx="259943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Behavioral Activity</a:t>
                </a:r>
              </a:p>
            </p:txBody>
          </p:sp>
          <p:sp>
            <p:nvSpPr>
              <p:cNvPr id="38931" name="TextBox 13"/>
              <p:cNvSpPr txBox="1">
                <a:spLocks noChangeArrowheads="1"/>
              </p:cNvSpPr>
              <p:nvPr/>
            </p:nvSpPr>
            <p:spPr bwMode="auto">
              <a:xfrm>
                <a:off x="1828800" y="5715000"/>
                <a:ext cx="541686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Low	            	             	High</a:t>
                </a:r>
              </a:p>
            </p:txBody>
          </p:sp>
          <p:sp>
            <p:nvSpPr>
              <p:cNvPr id="38932" name="TextBox 14"/>
              <p:cNvSpPr txBox="1">
                <a:spLocks noChangeArrowheads="1"/>
              </p:cNvSpPr>
              <p:nvPr/>
            </p:nvSpPr>
            <p:spPr bwMode="auto">
              <a:xfrm rot="-5400000">
                <a:off x="-542506" y="3590300"/>
                <a:ext cx="297613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Psychological Activity</a:t>
                </a:r>
              </a:p>
            </p:txBody>
          </p:sp>
        </p:grpSp>
        <p:sp>
          <p:nvSpPr>
            <p:cNvPr id="38920" name="TextBox 17"/>
            <p:cNvSpPr txBox="1">
              <a:spLocks noChangeArrowheads="1"/>
            </p:cNvSpPr>
            <p:nvPr/>
          </p:nvSpPr>
          <p:spPr bwMode="auto">
            <a:xfrm>
              <a:off x="5257800" y="6488113"/>
              <a:ext cx="243775" cy="575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600"/>
            </a:p>
          </p:txBody>
        </p:sp>
        <p:pic>
          <p:nvPicPr>
            <p:cNvPr id="38921" name="Picture 3" descr="C:\Users\Clark\AppData\Local\Microsoft\Windows\Temporary Internet Files\Content.IE5\Q801KRQE\MC900434707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5269707" y="3640931"/>
              <a:ext cx="1371600" cy="139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2" name="Picture 3" descr="C:\Users\Clark\AppData\Local\Microsoft\Windows\Temporary Internet Files\Content.IE5\Q801KRQE\MC900434707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2526506" y="3798094"/>
              <a:ext cx="1347788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3" name="Picture 4" descr="C:\Users\Clark\AppData\Local\Microsoft\Windows\Temporary Internet Files\Content.IE5\DN657TYX\MC900434705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5344318" y="1742282"/>
              <a:ext cx="1350963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4" name="Picture 4" descr="C:\Users\Clark\AppData\Local\Microsoft\Windows\Temporary Internet Files\Content.IE5\DN657TYX\MC900434705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2525713" y="1665287"/>
              <a:ext cx="1371600" cy="139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4649163" y="1295915"/>
              <a:ext cx="3046581" cy="2057917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12848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848600" y="6591300"/>
            <a:ext cx="1295400" cy="3048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F5FF522-1C05-417F-8406-546B0E7269C8}" type="slidenum">
              <a:rPr lang="en-US"/>
              <a:pPr>
                <a:defRPr/>
              </a:pPr>
              <a:t>35</a:t>
            </a:fld>
            <a:endParaRPr lang="en-US"/>
          </a:p>
        </p:txBody>
      </p:sp>
      <p:grpSp>
        <p:nvGrpSpPr>
          <p:cNvPr id="39939" name="Group 6"/>
          <p:cNvGrpSpPr>
            <a:grpSpLocks/>
          </p:cNvGrpSpPr>
          <p:nvPr/>
        </p:nvGrpSpPr>
        <p:grpSpPr bwMode="auto">
          <a:xfrm>
            <a:off x="381000" y="1981200"/>
            <a:ext cx="4038600" cy="3429000"/>
            <a:chOff x="2784" y="1440"/>
            <a:chExt cx="2544" cy="2160"/>
          </a:xfrm>
        </p:grpSpPr>
        <p:sp>
          <p:nvSpPr>
            <p:cNvPr id="39948" name="AutoShape 7"/>
            <p:cNvSpPr>
              <a:spLocks noChangeArrowheads="1"/>
            </p:cNvSpPr>
            <p:nvPr/>
          </p:nvSpPr>
          <p:spPr bwMode="auto">
            <a:xfrm>
              <a:off x="2928" y="1440"/>
              <a:ext cx="2256" cy="21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Text Box 8"/>
            <p:cNvSpPr txBox="1">
              <a:spLocks noChangeArrowheads="1"/>
            </p:cNvSpPr>
            <p:nvPr/>
          </p:nvSpPr>
          <p:spPr bwMode="auto">
            <a:xfrm>
              <a:off x="2784" y="1776"/>
              <a:ext cx="2544" cy="1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b="1">
                  <a:latin typeface="Microsoft Sans Serif" pitchFamily="34" charset="0"/>
                </a:rPr>
                <a:t>5 minute lesson with six practices</a:t>
              </a:r>
            </a:p>
            <a:p>
              <a:pPr eaLnBrk="0" hangingPunct="0">
                <a:buFont typeface="Arial" pitchFamily="34" charset="0"/>
                <a:buChar char="•"/>
              </a:pPr>
              <a:r>
                <a:rPr lang="en-US" sz="3200" b="1">
                  <a:solidFill>
                    <a:schemeClr val="accent2"/>
                  </a:solidFill>
                  <a:latin typeface="Microsoft Sans Serif" pitchFamily="34" charset="0"/>
                </a:rPr>
                <a:t> 2 in the first section</a:t>
              </a:r>
            </a:p>
            <a:p>
              <a:pPr eaLnBrk="0" hangingPunct="0">
                <a:buFontTx/>
                <a:buChar char="•"/>
              </a:pPr>
              <a:r>
                <a:rPr lang="en-US" sz="3200" b="1">
                  <a:solidFill>
                    <a:schemeClr val="accent2"/>
                  </a:solidFill>
                  <a:latin typeface="Microsoft Sans Serif" pitchFamily="34" charset="0"/>
                </a:rPr>
                <a:t> 2 in the middle</a:t>
              </a:r>
            </a:p>
            <a:p>
              <a:pPr eaLnBrk="0" hangingPunct="0">
                <a:buFontTx/>
                <a:buChar char="•"/>
              </a:pPr>
              <a:r>
                <a:rPr lang="en-US" sz="3200" b="1">
                  <a:solidFill>
                    <a:schemeClr val="accent2"/>
                  </a:solidFill>
                  <a:latin typeface="Microsoft Sans Serif" pitchFamily="34" charset="0"/>
                </a:rPr>
                <a:t> 2 at the end</a:t>
              </a:r>
            </a:p>
          </p:txBody>
        </p:sp>
      </p:grpSp>
      <p:sp>
        <p:nvSpPr>
          <p:cNvPr id="44037" name="Rectangle 9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5344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>
                <a:latin typeface="Candara" pitchFamily="34" charset="0"/>
                <a:cs typeface="Arial" pitchFamily="34" charset="0"/>
              </a:rPr>
              <a:t>How should practice be spaced?</a:t>
            </a:r>
          </a:p>
        </p:txBody>
      </p:sp>
      <p:sp>
        <p:nvSpPr>
          <p:cNvPr id="39941" name="Text Box 10"/>
          <p:cNvSpPr txBox="1">
            <a:spLocks noChangeArrowheads="1"/>
          </p:cNvSpPr>
          <p:nvPr/>
        </p:nvSpPr>
        <p:spPr bwMode="auto">
          <a:xfrm>
            <a:off x="1219200" y="1752600"/>
            <a:ext cx="2514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>
                <a:solidFill>
                  <a:srgbClr val="007E5D"/>
                </a:solidFill>
                <a:latin typeface="Times"/>
              </a:rPr>
              <a:t>    </a:t>
            </a:r>
            <a:r>
              <a:rPr lang="en-US" sz="4800" b="1">
                <a:solidFill>
                  <a:srgbClr val="007600"/>
                </a:solidFill>
                <a:latin typeface="Times"/>
              </a:rPr>
              <a:t>A</a:t>
            </a:r>
            <a:r>
              <a:rPr lang="en-US" sz="4000" b="1">
                <a:solidFill>
                  <a:srgbClr val="007600"/>
                </a:solidFill>
                <a:latin typeface="Times"/>
              </a:rPr>
              <a:t>			</a:t>
            </a:r>
          </a:p>
        </p:txBody>
      </p:sp>
      <p:grpSp>
        <p:nvGrpSpPr>
          <p:cNvPr id="39942" name="Group 11"/>
          <p:cNvGrpSpPr>
            <a:grpSpLocks/>
          </p:cNvGrpSpPr>
          <p:nvPr/>
        </p:nvGrpSpPr>
        <p:grpSpPr bwMode="auto">
          <a:xfrm>
            <a:off x="4724400" y="1828800"/>
            <a:ext cx="4090988" cy="3429000"/>
            <a:chOff x="336" y="1392"/>
            <a:chExt cx="2573" cy="2160"/>
          </a:xfrm>
        </p:grpSpPr>
        <p:sp>
          <p:nvSpPr>
            <p:cNvPr id="39946" name="AutoShape 12"/>
            <p:cNvSpPr>
              <a:spLocks noChangeArrowheads="1"/>
            </p:cNvSpPr>
            <p:nvPr/>
          </p:nvSpPr>
          <p:spPr bwMode="auto">
            <a:xfrm>
              <a:off x="336" y="1392"/>
              <a:ext cx="2256" cy="21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7" name="Text Box 13"/>
            <p:cNvSpPr txBox="1">
              <a:spLocks noChangeArrowheads="1"/>
            </p:cNvSpPr>
            <p:nvPr/>
          </p:nvSpPr>
          <p:spPr bwMode="auto">
            <a:xfrm>
              <a:off x="384" y="1824"/>
              <a:ext cx="2525" cy="1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200" b="1">
                  <a:latin typeface="Microsoft Sans Serif" pitchFamily="34" charset="0"/>
                </a:rPr>
                <a:t> 5 minute lesson with</a:t>
              </a:r>
            </a:p>
            <a:p>
              <a:pPr eaLnBrk="0" hangingPunct="0"/>
              <a:r>
                <a:rPr lang="en-US" sz="3200" b="1">
                  <a:latin typeface="Microsoft Sans Serif" pitchFamily="34" charset="0"/>
                </a:rPr>
                <a:t>six practices </a:t>
              </a:r>
            </a:p>
            <a:p>
              <a:pPr eaLnBrk="0" hangingPunct="0">
                <a:buFontTx/>
                <a:buChar char="•"/>
              </a:pPr>
              <a:r>
                <a:rPr lang="en-US" sz="3200" b="1">
                  <a:latin typeface="Microsoft Sans Serif" pitchFamily="34" charset="0"/>
                </a:rPr>
                <a:t> </a:t>
              </a:r>
              <a:r>
                <a:rPr lang="en-US" sz="3200" b="1">
                  <a:solidFill>
                    <a:schemeClr val="accent2"/>
                  </a:solidFill>
                  <a:latin typeface="Microsoft Sans Serif" pitchFamily="34" charset="0"/>
                </a:rPr>
                <a:t>3 in the middle</a:t>
              </a:r>
            </a:p>
            <a:p>
              <a:pPr eaLnBrk="0" hangingPunct="0">
                <a:buFontTx/>
                <a:buChar char="•"/>
              </a:pPr>
              <a:r>
                <a:rPr lang="en-US" sz="3200" b="1">
                  <a:solidFill>
                    <a:schemeClr val="accent2"/>
                  </a:solidFill>
                  <a:latin typeface="Microsoft Sans Serif" pitchFamily="34" charset="0"/>
                </a:rPr>
                <a:t> 3 at the end</a:t>
              </a:r>
            </a:p>
          </p:txBody>
        </p:sp>
      </p:grpSp>
      <p:sp>
        <p:nvSpPr>
          <p:cNvPr id="39943" name="Text Box 14"/>
          <p:cNvSpPr txBox="1">
            <a:spLocks noChangeArrowheads="1"/>
          </p:cNvSpPr>
          <p:nvPr/>
        </p:nvSpPr>
        <p:spPr bwMode="auto">
          <a:xfrm>
            <a:off x="5257800" y="1828800"/>
            <a:ext cx="16764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>
                <a:solidFill>
                  <a:srgbClr val="007E5D"/>
                </a:solidFill>
                <a:latin typeface="Times"/>
              </a:rPr>
              <a:t>    </a:t>
            </a:r>
            <a:r>
              <a:rPr lang="en-US" sz="4800" b="1">
                <a:solidFill>
                  <a:srgbClr val="007600"/>
                </a:solidFill>
                <a:latin typeface="Times"/>
              </a:rPr>
              <a:t>B	</a:t>
            </a:r>
            <a:r>
              <a:rPr lang="en-US" sz="4000" b="1">
                <a:solidFill>
                  <a:srgbClr val="007600"/>
                </a:solidFill>
                <a:latin typeface="Times"/>
              </a:rPr>
              <a:t>		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28600" y="1447800"/>
            <a:ext cx="4495800" cy="419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648200" y="1447800"/>
            <a:ext cx="4495800" cy="419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90529"/>
      </p:ext>
    </p:extLst>
  </p:cSld>
  <p:clrMapOvr>
    <a:masterClrMapping/>
  </p:clrMapOvr>
  <p:transition xmlns:p14="http://schemas.microsoft.com/office/powerpoint/2010/main">
    <p:cover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5400000">
            <a:off x="495300" y="3314700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981200" y="4800600"/>
            <a:ext cx="5562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2971800" y="4876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5867400" y="4876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1752600" y="42672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1752600" y="23622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1752600" y="29718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1752600" y="36576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1752600" y="18288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1" name="TextBox 16"/>
          <p:cNvSpPr txBox="1">
            <a:spLocks noChangeArrowheads="1"/>
          </p:cNvSpPr>
          <p:nvPr/>
        </p:nvSpPr>
        <p:spPr bwMode="auto">
          <a:xfrm>
            <a:off x="1066800" y="4648200"/>
            <a:ext cx="595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0%</a:t>
            </a:r>
          </a:p>
        </p:txBody>
      </p:sp>
      <p:sp>
        <p:nvSpPr>
          <p:cNvPr id="40972" name="TextBox 17"/>
          <p:cNvSpPr txBox="1">
            <a:spLocks noChangeArrowheads="1"/>
          </p:cNvSpPr>
          <p:nvPr/>
        </p:nvSpPr>
        <p:spPr bwMode="auto">
          <a:xfrm>
            <a:off x="914400" y="1600200"/>
            <a:ext cx="903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100%</a:t>
            </a:r>
          </a:p>
        </p:txBody>
      </p:sp>
      <p:sp>
        <p:nvSpPr>
          <p:cNvPr id="40973" name="TextBox 18"/>
          <p:cNvSpPr txBox="1">
            <a:spLocks noChangeArrowheads="1"/>
          </p:cNvSpPr>
          <p:nvPr/>
        </p:nvSpPr>
        <p:spPr bwMode="auto">
          <a:xfrm>
            <a:off x="914400" y="3429000"/>
            <a:ext cx="749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40%</a:t>
            </a:r>
          </a:p>
        </p:txBody>
      </p:sp>
      <p:sp>
        <p:nvSpPr>
          <p:cNvPr id="40974" name="TextBox 19"/>
          <p:cNvSpPr txBox="1">
            <a:spLocks noChangeArrowheads="1"/>
          </p:cNvSpPr>
          <p:nvPr/>
        </p:nvSpPr>
        <p:spPr bwMode="auto">
          <a:xfrm>
            <a:off x="914400" y="3962400"/>
            <a:ext cx="749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20%</a:t>
            </a:r>
          </a:p>
        </p:txBody>
      </p:sp>
      <p:sp>
        <p:nvSpPr>
          <p:cNvPr id="40975" name="TextBox 20"/>
          <p:cNvSpPr txBox="1">
            <a:spLocks noChangeArrowheads="1"/>
          </p:cNvSpPr>
          <p:nvPr/>
        </p:nvSpPr>
        <p:spPr bwMode="auto">
          <a:xfrm>
            <a:off x="990600" y="2743200"/>
            <a:ext cx="749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60%</a:t>
            </a:r>
          </a:p>
        </p:txBody>
      </p:sp>
      <p:sp>
        <p:nvSpPr>
          <p:cNvPr id="40976" name="TextBox 21"/>
          <p:cNvSpPr txBox="1">
            <a:spLocks noChangeArrowheads="1"/>
          </p:cNvSpPr>
          <p:nvPr/>
        </p:nvSpPr>
        <p:spPr bwMode="auto">
          <a:xfrm>
            <a:off x="914400" y="2057400"/>
            <a:ext cx="749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80%</a:t>
            </a:r>
          </a:p>
        </p:txBody>
      </p:sp>
      <p:sp>
        <p:nvSpPr>
          <p:cNvPr id="40977" name="TextBox 22"/>
          <p:cNvSpPr txBox="1">
            <a:spLocks noChangeArrowheads="1"/>
          </p:cNvSpPr>
          <p:nvPr/>
        </p:nvSpPr>
        <p:spPr bwMode="auto">
          <a:xfrm rot="-5400000">
            <a:off x="-182562" y="3001962"/>
            <a:ext cx="1589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Test Scores</a:t>
            </a:r>
          </a:p>
        </p:txBody>
      </p:sp>
      <p:sp>
        <p:nvSpPr>
          <p:cNvPr id="40978" name="TextBox 23"/>
          <p:cNvSpPr txBox="1">
            <a:spLocks noChangeArrowheads="1"/>
          </p:cNvSpPr>
          <p:nvPr/>
        </p:nvSpPr>
        <p:spPr bwMode="auto">
          <a:xfrm>
            <a:off x="2590800" y="5029200"/>
            <a:ext cx="4032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1 week			 4 weeks</a:t>
            </a:r>
          </a:p>
          <a:p>
            <a:pPr algn="ctr"/>
            <a:r>
              <a:rPr lang="en-US"/>
              <a:t>Test time after Learning</a:t>
            </a:r>
          </a:p>
        </p:txBody>
      </p:sp>
      <p:sp>
        <p:nvSpPr>
          <p:cNvPr id="25" name="Rectangle 1036"/>
          <p:cNvSpPr>
            <a:spLocks noChangeArrowheads="1"/>
          </p:cNvSpPr>
          <p:nvPr/>
        </p:nvSpPr>
        <p:spPr bwMode="auto">
          <a:xfrm>
            <a:off x="2438400" y="2590800"/>
            <a:ext cx="609600" cy="2209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Rectangle 1036"/>
          <p:cNvSpPr>
            <a:spLocks noChangeArrowheads="1"/>
          </p:cNvSpPr>
          <p:nvPr/>
        </p:nvSpPr>
        <p:spPr bwMode="auto">
          <a:xfrm>
            <a:off x="3276600" y="2743200"/>
            <a:ext cx="6096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Rectangle 1036"/>
          <p:cNvSpPr>
            <a:spLocks noChangeArrowheads="1"/>
          </p:cNvSpPr>
          <p:nvPr/>
        </p:nvSpPr>
        <p:spPr bwMode="auto">
          <a:xfrm>
            <a:off x="5181600" y="2895600"/>
            <a:ext cx="609600" cy="19050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Rectangle 1036"/>
          <p:cNvSpPr>
            <a:spLocks noChangeArrowheads="1"/>
          </p:cNvSpPr>
          <p:nvPr/>
        </p:nvSpPr>
        <p:spPr bwMode="auto">
          <a:xfrm>
            <a:off x="6172200" y="3886200"/>
            <a:ext cx="609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248400" y="1447800"/>
            <a:ext cx="381000" cy="304800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92" name="TextBox 30"/>
          <p:cNvSpPr txBox="1">
            <a:spLocks noChangeArrowheads="1"/>
          </p:cNvSpPr>
          <p:nvPr/>
        </p:nvSpPr>
        <p:spPr bwMode="auto">
          <a:xfrm>
            <a:off x="6781800" y="1371600"/>
            <a:ext cx="1073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Spaced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48400" y="1981200"/>
            <a:ext cx="381000" cy="304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94" name="TextBox 32"/>
          <p:cNvSpPr txBox="1">
            <a:spLocks noChangeArrowheads="1"/>
          </p:cNvSpPr>
          <p:nvPr/>
        </p:nvSpPr>
        <p:spPr bwMode="auto">
          <a:xfrm>
            <a:off x="6781800" y="1905000"/>
            <a:ext cx="1125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Massed</a:t>
            </a:r>
          </a:p>
        </p:txBody>
      </p:sp>
      <p:sp>
        <p:nvSpPr>
          <p:cNvPr id="40995" name="TextBox 33"/>
          <p:cNvSpPr txBox="1">
            <a:spLocks noChangeArrowheads="1"/>
          </p:cNvSpPr>
          <p:nvPr/>
        </p:nvSpPr>
        <p:spPr bwMode="auto">
          <a:xfrm>
            <a:off x="1981200" y="6248400"/>
            <a:ext cx="617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. </a:t>
            </a:r>
            <a:r>
              <a:rPr lang="en-US" sz="1600"/>
              <a:t>Based on data from Rohrer&amp; Taylor, 2006 Experiment 1</a:t>
            </a:r>
          </a:p>
        </p:txBody>
      </p:sp>
      <p:sp>
        <p:nvSpPr>
          <p:cNvPr id="29" name="Rectangle 9"/>
          <p:cNvSpPr txBox="1">
            <a:spLocks noChangeArrowheads="1"/>
          </p:cNvSpPr>
          <p:nvPr/>
        </p:nvSpPr>
        <p:spPr>
          <a:xfrm>
            <a:off x="609600" y="762000"/>
            <a:ext cx="8534400" cy="685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000" dirty="0">
                <a:solidFill>
                  <a:schemeClr val="tx2"/>
                </a:solidFill>
                <a:latin typeface="Candara" pitchFamily="34" charset="0"/>
                <a:ea typeface="+mj-ea"/>
                <a:cs typeface="Arial" pitchFamily="34" charset="0"/>
              </a:rPr>
              <a:t>Interpret the data</a:t>
            </a:r>
          </a:p>
        </p:txBody>
      </p:sp>
    </p:spTree>
    <p:extLst>
      <p:ext uri="{BB962C8B-B14F-4D97-AF65-F5344CB8AC3E}">
        <p14:creationId xmlns:p14="http://schemas.microsoft.com/office/powerpoint/2010/main" val="39177670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848600" y="6591300"/>
            <a:ext cx="1295400" cy="3048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680A341-EBF3-4DA7-82F9-8D2A2B1FDC36}" type="slidenum">
              <a:rPr lang="en-US"/>
              <a:pPr>
                <a:defRPr/>
              </a:pPr>
              <a:t>37</a:t>
            </a:fld>
            <a:endParaRPr lang="en-US"/>
          </a:p>
        </p:txBody>
      </p:sp>
      <p:grpSp>
        <p:nvGrpSpPr>
          <p:cNvPr id="41987" name="Group 6"/>
          <p:cNvGrpSpPr>
            <a:grpSpLocks/>
          </p:cNvGrpSpPr>
          <p:nvPr/>
        </p:nvGrpSpPr>
        <p:grpSpPr bwMode="auto">
          <a:xfrm>
            <a:off x="381000" y="1981200"/>
            <a:ext cx="4038600" cy="3429000"/>
            <a:chOff x="2784" y="1440"/>
            <a:chExt cx="2544" cy="2160"/>
          </a:xfrm>
        </p:grpSpPr>
        <p:sp>
          <p:nvSpPr>
            <p:cNvPr id="41995" name="AutoShape 7"/>
            <p:cNvSpPr>
              <a:spLocks noChangeArrowheads="1"/>
            </p:cNvSpPr>
            <p:nvPr/>
          </p:nvSpPr>
          <p:spPr bwMode="auto">
            <a:xfrm>
              <a:off x="2928" y="1440"/>
              <a:ext cx="2256" cy="21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Text Box 8"/>
            <p:cNvSpPr txBox="1">
              <a:spLocks noChangeArrowheads="1"/>
            </p:cNvSpPr>
            <p:nvPr/>
          </p:nvSpPr>
          <p:spPr bwMode="auto">
            <a:xfrm>
              <a:off x="2784" y="1776"/>
              <a:ext cx="2544" cy="1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b="1">
                  <a:latin typeface="Microsoft Sans Serif" pitchFamily="34" charset="0"/>
                </a:rPr>
                <a:t>5 minute lesson with six practices</a:t>
              </a:r>
            </a:p>
            <a:p>
              <a:pPr eaLnBrk="0" hangingPunct="0">
                <a:buFont typeface="Arial" pitchFamily="34" charset="0"/>
                <a:buChar char="•"/>
              </a:pPr>
              <a:r>
                <a:rPr lang="en-US" sz="3200" b="1">
                  <a:solidFill>
                    <a:schemeClr val="accent2"/>
                  </a:solidFill>
                  <a:latin typeface="Microsoft Sans Serif" pitchFamily="34" charset="0"/>
                </a:rPr>
                <a:t>2 in the first section</a:t>
              </a:r>
            </a:p>
            <a:p>
              <a:pPr eaLnBrk="0" hangingPunct="0">
                <a:buFontTx/>
                <a:buChar char="•"/>
              </a:pPr>
              <a:r>
                <a:rPr lang="en-US" sz="3200" b="1">
                  <a:solidFill>
                    <a:schemeClr val="accent2"/>
                  </a:solidFill>
                  <a:latin typeface="Microsoft Sans Serif" pitchFamily="34" charset="0"/>
                </a:rPr>
                <a:t> 2 in the middle</a:t>
              </a:r>
            </a:p>
            <a:p>
              <a:pPr eaLnBrk="0" hangingPunct="0">
                <a:buFontTx/>
                <a:buChar char="•"/>
              </a:pPr>
              <a:r>
                <a:rPr lang="en-US" sz="3200" b="1">
                  <a:solidFill>
                    <a:schemeClr val="accent2"/>
                  </a:solidFill>
                  <a:latin typeface="Microsoft Sans Serif" pitchFamily="34" charset="0"/>
                </a:rPr>
                <a:t> 2 at the end</a:t>
              </a:r>
            </a:p>
          </p:txBody>
        </p:sp>
      </p:grpSp>
      <p:sp>
        <p:nvSpPr>
          <p:cNvPr id="44037" name="Rectangle 9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5344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>
                <a:latin typeface="Candara" pitchFamily="34" charset="0"/>
                <a:cs typeface="Arial" pitchFamily="34" charset="0"/>
              </a:rPr>
              <a:t>Which lesson is better?</a:t>
            </a:r>
          </a:p>
        </p:txBody>
      </p:sp>
      <p:sp>
        <p:nvSpPr>
          <p:cNvPr id="41989" name="Text Box 10"/>
          <p:cNvSpPr txBox="1">
            <a:spLocks noChangeArrowheads="1"/>
          </p:cNvSpPr>
          <p:nvPr/>
        </p:nvSpPr>
        <p:spPr bwMode="auto">
          <a:xfrm>
            <a:off x="1219200" y="1752600"/>
            <a:ext cx="2514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>
                <a:solidFill>
                  <a:srgbClr val="007E5D"/>
                </a:solidFill>
                <a:latin typeface="Times"/>
              </a:rPr>
              <a:t>    </a:t>
            </a:r>
            <a:r>
              <a:rPr lang="en-US" sz="4800" b="1">
                <a:solidFill>
                  <a:srgbClr val="007600"/>
                </a:solidFill>
                <a:latin typeface="Times"/>
              </a:rPr>
              <a:t>A</a:t>
            </a:r>
            <a:r>
              <a:rPr lang="en-US" sz="4000" b="1">
                <a:solidFill>
                  <a:srgbClr val="007600"/>
                </a:solidFill>
                <a:latin typeface="Times"/>
              </a:rPr>
              <a:t>			</a:t>
            </a:r>
          </a:p>
        </p:txBody>
      </p:sp>
      <p:grpSp>
        <p:nvGrpSpPr>
          <p:cNvPr id="41990" name="Group 11"/>
          <p:cNvGrpSpPr>
            <a:grpSpLocks/>
          </p:cNvGrpSpPr>
          <p:nvPr/>
        </p:nvGrpSpPr>
        <p:grpSpPr bwMode="auto">
          <a:xfrm>
            <a:off x="4648200" y="1828800"/>
            <a:ext cx="3905250" cy="3429000"/>
            <a:chOff x="288" y="1392"/>
            <a:chExt cx="2456" cy="2160"/>
          </a:xfrm>
        </p:grpSpPr>
        <p:sp>
          <p:nvSpPr>
            <p:cNvPr id="41993" name="AutoShape 12"/>
            <p:cNvSpPr>
              <a:spLocks noChangeArrowheads="1"/>
            </p:cNvSpPr>
            <p:nvPr/>
          </p:nvSpPr>
          <p:spPr bwMode="auto">
            <a:xfrm>
              <a:off x="336" y="1392"/>
              <a:ext cx="2256" cy="21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Text Box 13"/>
            <p:cNvSpPr txBox="1">
              <a:spLocks noChangeArrowheads="1"/>
            </p:cNvSpPr>
            <p:nvPr/>
          </p:nvSpPr>
          <p:spPr bwMode="auto">
            <a:xfrm>
              <a:off x="288" y="1824"/>
              <a:ext cx="2456" cy="1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200" b="1">
                  <a:latin typeface="Microsoft Sans Serif" pitchFamily="34" charset="0"/>
                </a:rPr>
                <a:t>5 minute lesson with</a:t>
              </a:r>
            </a:p>
            <a:p>
              <a:pPr eaLnBrk="0" hangingPunct="0"/>
              <a:r>
                <a:rPr lang="en-US" sz="3200" b="1">
                  <a:latin typeface="Microsoft Sans Serif" pitchFamily="34" charset="0"/>
                </a:rPr>
                <a:t>six practices </a:t>
              </a:r>
            </a:p>
            <a:p>
              <a:pPr eaLnBrk="0" hangingPunct="0">
                <a:buFontTx/>
                <a:buChar char="•"/>
              </a:pPr>
              <a:r>
                <a:rPr lang="en-US" sz="3200" b="1">
                  <a:latin typeface="Microsoft Sans Serif" pitchFamily="34" charset="0"/>
                </a:rPr>
                <a:t> </a:t>
              </a:r>
              <a:r>
                <a:rPr lang="en-US" sz="3200" b="1">
                  <a:solidFill>
                    <a:schemeClr val="accent2"/>
                  </a:solidFill>
                  <a:latin typeface="Microsoft Sans Serif" pitchFamily="34" charset="0"/>
                </a:rPr>
                <a:t>3 in the middle</a:t>
              </a:r>
            </a:p>
            <a:p>
              <a:pPr eaLnBrk="0" hangingPunct="0">
                <a:buFontTx/>
                <a:buChar char="•"/>
              </a:pPr>
              <a:r>
                <a:rPr lang="en-US" sz="3200" b="1">
                  <a:solidFill>
                    <a:schemeClr val="accent2"/>
                  </a:solidFill>
                  <a:latin typeface="Microsoft Sans Serif" pitchFamily="34" charset="0"/>
                </a:rPr>
                <a:t> 3 at the end</a:t>
              </a:r>
            </a:p>
          </p:txBody>
        </p:sp>
      </p:grpSp>
      <p:sp>
        <p:nvSpPr>
          <p:cNvPr id="41991" name="Text Box 14"/>
          <p:cNvSpPr txBox="1">
            <a:spLocks noChangeArrowheads="1"/>
          </p:cNvSpPr>
          <p:nvPr/>
        </p:nvSpPr>
        <p:spPr bwMode="auto">
          <a:xfrm>
            <a:off x="5257800" y="1828800"/>
            <a:ext cx="16764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>
                <a:solidFill>
                  <a:srgbClr val="007E5D"/>
                </a:solidFill>
                <a:latin typeface="Times"/>
              </a:rPr>
              <a:t>    </a:t>
            </a:r>
            <a:r>
              <a:rPr lang="en-US" sz="4800" b="1">
                <a:solidFill>
                  <a:srgbClr val="007600"/>
                </a:solidFill>
                <a:latin typeface="Times"/>
              </a:rPr>
              <a:t>B	</a:t>
            </a:r>
            <a:r>
              <a:rPr lang="en-US" sz="4000" b="1">
                <a:solidFill>
                  <a:srgbClr val="007600"/>
                </a:solidFill>
                <a:latin typeface="Times"/>
              </a:rPr>
              <a:t>		</a:t>
            </a:r>
          </a:p>
        </p:txBody>
      </p:sp>
      <p:pic>
        <p:nvPicPr>
          <p:cNvPr id="41992" name="Picture 2" descr="C:\Users\Clark\AppData\Local\Microsoft\Windows\Temporary Internet Files\Content.IE5\753WL3DQ\MC9004413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4384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4228676"/>
      </p:ext>
    </p:extLst>
  </p:cSld>
  <p:clrMapOvr>
    <a:masterClrMapping/>
  </p:clrMapOvr>
  <p:transition xmlns:p14="http://schemas.microsoft.com/office/powerpoint/2010/main">
    <p:cover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28600" y="2133600"/>
            <a:ext cx="2616200" cy="86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8000"/>
                </a:solidFill>
              </a:rPr>
              <a:t>Lesson A = 5 practices</a:t>
            </a:r>
          </a:p>
          <a:p>
            <a:r>
              <a:rPr lang="en-US" sz="3200">
                <a:solidFill>
                  <a:schemeClr val="tx2"/>
                </a:solidFill>
              </a:rPr>
              <a:t>Lesson B = </a:t>
            </a:r>
            <a:r>
              <a:rPr lang="en-US" sz="3200">
                <a:solidFill>
                  <a:srgbClr val="008000"/>
                </a:solidFill>
              </a:rPr>
              <a:t>3 Lesson A</a:t>
            </a:r>
            <a:r>
              <a:rPr lang="en-US" sz="3200"/>
              <a:t>, </a:t>
            </a:r>
            <a:r>
              <a:rPr lang="en-US" sz="3200">
                <a:solidFill>
                  <a:schemeClr val="tx2"/>
                </a:solidFill>
              </a:rPr>
              <a:t>5 from Lesson B</a:t>
            </a:r>
          </a:p>
          <a:p>
            <a:r>
              <a:rPr lang="en-US" sz="3200">
                <a:solidFill>
                  <a:srgbClr val="C00000"/>
                </a:solidFill>
              </a:rPr>
              <a:t>Lesson C </a:t>
            </a:r>
            <a:r>
              <a:rPr lang="en-US" sz="3200"/>
              <a:t>= </a:t>
            </a:r>
            <a:r>
              <a:rPr lang="en-US" sz="3200">
                <a:solidFill>
                  <a:srgbClr val="008000"/>
                </a:solidFill>
              </a:rPr>
              <a:t>2 Lesson A</a:t>
            </a:r>
            <a:r>
              <a:rPr lang="en-US" sz="3200"/>
              <a:t>, </a:t>
            </a:r>
            <a:r>
              <a:rPr lang="en-US" sz="3200">
                <a:solidFill>
                  <a:schemeClr val="tx2"/>
                </a:solidFill>
              </a:rPr>
              <a:t>3 from B</a:t>
            </a:r>
            <a:r>
              <a:rPr lang="en-US" sz="3200"/>
              <a:t>, </a:t>
            </a:r>
            <a:r>
              <a:rPr lang="en-US" sz="3200">
                <a:solidFill>
                  <a:srgbClr val="C00000"/>
                </a:solidFill>
              </a:rPr>
              <a:t>and 5 from C</a:t>
            </a:r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>
          <a:xfrm>
            <a:off x="609600" y="609600"/>
            <a:ext cx="8534400" cy="685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000" dirty="0">
                <a:solidFill>
                  <a:schemeClr val="tx2"/>
                </a:solidFill>
                <a:latin typeface="Candara" pitchFamily="34" charset="0"/>
                <a:ea typeface="+mj-ea"/>
                <a:cs typeface="Arial" pitchFamily="34" charset="0"/>
              </a:rPr>
              <a:t>Ways to spread practice</a:t>
            </a:r>
          </a:p>
        </p:txBody>
      </p:sp>
      <p:sp>
        <p:nvSpPr>
          <p:cNvPr id="43012" name="TextBox 6"/>
          <p:cNvSpPr txBox="1">
            <a:spLocks noChangeArrowheads="1"/>
          </p:cNvSpPr>
          <p:nvPr/>
        </p:nvSpPr>
        <p:spPr bwMode="auto">
          <a:xfrm>
            <a:off x="304800" y="1295400"/>
            <a:ext cx="3724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accent1"/>
                </a:solidFill>
              </a:rPr>
              <a:t>Among Lessons 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04800" y="3657600"/>
            <a:ext cx="8305800" cy="2933700"/>
            <a:chOff x="304800" y="3657600"/>
            <a:chExt cx="8305800" cy="2933700"/>
          </a:xfrm>
        </p:grpSpPr>
        <p:grpSp>
          <p:nvGrpSpPr>
            <p:cNvPr id="43014" name="Group 5"/>
            <p:cNvGrpSpPr>
              <a:grpSpLocks/>
            </p:cNvGrpSpPr>
            <p:nvPr/>
          </p:nvGrpSpPr>
          <p:grpSpPr bwMode="auto">
            <a:xfrm>
              <a:off x="381000" y="3657600"/>
              <a:ext cx="8229600" cy="2933700"/>
              <a:chOff x="457200" y="3505200"/>
              <a:chExt cx="8229600" cy="2933700"/>
            </a:xfrm>
          </p:grpSpPr>
          <p:pic>
            <p:nvPicPr>
              <p:cNvPr id="43016" name="Picture 4" descr="C:\Users\Clark\AppData\Local\Microsoft\Windows\Temporary Internet Files\Content.IE5\ZFKI75S3\MC900296041[1]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562600" y="3505200"/>
                <a:ext cx="3124200" cy="2933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017" name="TextBox 9"/>
              <p:cNvSpPr txBox="1">
                <a:spLocks noChangeArrowheads="1"/>
              </p:cNvSpPr>
              <p:nvPr/>
            </p:nvSpPr>
            <p:spPr bwMode="auto">
              <a:xfrm>
                <a:off x="457200" y="4038600"/>
                <a:ext cx="4724400" cy="1570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200">
                    <a:solidFill>
                      <a:srgbClr val="008000"/>
                    </a:solidFill>
                  </a:rPr>
                  <a:t>Extended learning</a:t>
                </a:r>
              </a:p>
              <a:p>
                <a:r>
                  <a:rPr lang="en-US" sz="3200">
                    <a:solidFill>
                      <a:srgbClr val="008000"/>
                    </a:solidFill>
                  </a:rPr>
                  <a:t>events over time and</a:t>
                </a:r>
              </a:p>
              <a:p>
                <a:r>
                  <a:rPr lang="en-US" sz="3200">
                    <a:solidFill>
                      <a:srgbClr val="008000"/>
                    </a:solidFill>
                  </a:rPr>
                  <a:t>media</a:t>
                </a:r>
              </a:p>
            </p:txBody>
          </p:sp>
        </p:grpSp>
        <p:sp>
          <p:nvSpPr>
            <p:cNvPr id="43015" name="TextBox 7"/>
            <p:cNvSpPr txBox="1">
              <a:spLocks noChangeArrowheads="1"/>
            </p:cNvSpPr>
            <p:nvPr/>
          </p:nvSpPr>
          <p:spPr bwMode="auto">
            <a:xfrm>
              <a:off x="304800" y="3657600"/>
              <a:ext cx="510909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>
                  <a:solidFill>
                    <a:schemeClr val="accent1"/>
                  </a:solidFill>
                </a:rPr>
                <a:t>Among Learning Events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543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626350" cy="1143000"/>
          </a:xfrm>
        </p:spPr>
        <p:txBody>
          <a:bodyPr/>
          <a:lstStyle/>
          <a:p>
            <a:r>
              <a:rPr lang="en-US" sz="4000" smtClean="0">
                <a:latin typeface="Candara" pitchFamily="34" charset="0"/>
                <a:cs typeface="Microsoft Sans Serif" pitchFamily="34" charset="0"/>
              </a:rPr>
              <a:t>Which is better?</a:t>
            </a:r>
          </a:p>
        </p:txBody>
      </p:sp>
      <p:sp>
        <p:nvSpPr>
          <p:cNvPr id="44035" name="AutoShape 5"/>
          <p:cNvSpPr>
            <a:spLocks noChangeArrowheads="1"/>
          </p:cNvSpPr>
          <p:nvPr/>
        </p:nvSpPr>
        <p:spPr bwMode="auto">
          <a:xfrm>
            <a:off x="635000" y="5549900"/>
            <a:ext cx="28194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Text Box 11"/>
          <p:cNvSpPr txBox="1">
            <a:spLocks noChangeArrowheads="1"/>
          </p:cNvSpPr>
          <p:nvPr/>
        </p:nvSpPr>
        <p:spPr bwMode="auto">
          <a:xfrm>
            <a:off x="5141913" y="5627688"/>
            <a:ext cx="3305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www.Clarktraining.com</a:t>
            </a:r>
          </a:p>
        </p:txBody>
      </p:sp>
      <p:sp>
        <p:nvSpPr>
          <p:cNvPr id="44037" name="TextBox 5"/>
          <p:cNvSpPr txBox="1">
            <a:spLocks noChangeArrowheads="1"/>
          </p:cNvSpPr>
          <p:nvPr/>
        </p:nvSpPr>
        <p:spPr bwMode="auto">
          <a:xfrm>
            <a:off x="228600" y="2667000"/>
            <a:ext cx="48402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 3 practices on area of a circle</a:t>
            </a:r>
          </a:p>
          <a:p>
            <a:r>
              <a:rPr lang="en-US" sz="2400"/>
              <a:t> 3 practices on area of a rectangle</a:t>
            </a:r>
          </a:p>
          <a:p>
            <a:r>
              <a:rPr lang="en-US" sz="2400">
                <a:solidFill>
                  <a:srgbClr val="0070C0"/>
                </a:solidFill>
              </a:rPr>
              <a:t> 3 practices on area of a triangle</a:t>
            </a:r>
          </a:p>
        </p:txBody>
      </p:sp>
      <p:sp>
        <p:nvSpPr>
          <p:cNvPr id="44038" name="TextBox 6"/>
          <p:cNvSpPr txBox="1">
            <a:spLocks noChangeArrowheads="1"/>
          </p:cNvSpPr>
          <p:nvPr/>
        </p:nvSpPr>
        <p:spPr bwMode="auto">
          <a:xfrm>
            <a:off x="5181600" y="2438400"/>
            <a:ext cx="34353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rgbClr val="0070C0"/>
                </a:solidFill>
              </a:rPr>
              <a:t>3 area practices: circle,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rectangle, triangle</a:t>
            </a:r>
          </a:p>
          <a:p>
            <a:r>
              <a:rPr lang="en-US" sz="2400" dirty="0"/>
              <a:t>3 area practices: circle,</a:t>
            </a:r>
          </a:p>
          <a:p>
            <a:r>
              <a:rPr lang="en-US" sz="2400" dirty="0"/>
              <a:t>rectangle, triangle</a:t>
            </a:r>
          </a:p>
          <a:p>
            <a:r>
              <a:rPr lang="en-US" sz="2400" dirty="0"/>
              <a:t> </a:t>
            </a:r>
            <a:r>
              <a:rPr lang="en-US" sz="2400" dirty="0">
                <a:solidFill>
                  <a:srgbClr val="0070C0"/>
                </a:solidFill>
              </a:rPr>
              <a:t>3 area practices: circle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rectangle</a:t>
            </a:r>
            <a:r>
              <a:rPr lang="en-US" sz="2400" dirty="0">
                <a:solidFill>
                  <a:srgbClr val="0070C0"/>
                </a:solidFill>
              </a:rPr>
              <a:t>, triangle</a:t>
            </a:r>
          </a:p>
        </p:txBody>
      </p:sp>
      <p:sp>
        <p:nvSpPr>
          <p:cNvPr id="44039" name="TextBox 7"/>
          <p:cNvSpPr txBox="1">
            <a:spLocks noChangeArrowheads="1"/>
          </p:cNvSpPr>
          <p:nvPr/>
        </p:nvSpPr>
        <p:spPr bwMode="auto">
          <a:xfrm>
            <a:off x="1143000" y="1752600"/>
            <a:ext cx="6716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8000"/>
                </a:solidFill>
              </a:rPr>
              <a:t>PLAN A				    PLAN B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4800" y="1600200"/>
            <a:ext cx="4648200" cy="3505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029200" y="1600200"/>
            <a:ext cx="3886200" cy="3505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2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1143000" y="609600"/>
            <a:ext cx="1981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Candara" pitchFamily="34" charset="0"/>
              </a:rPr>
              <a:t>Agenda: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14400" y="5867400"/>
            <a:ext cx="61722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Distribute Practice Effectively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14400" y="1676400"/>
            <a:ext cx="61722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/>
              <a:t>What is Practice?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4400" y="2514600"/>
            <a:ext cx="61722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/>
              <a:t>Practice Versus Deliberate Practice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14400" y="3352800"/>
            <a:ext cx="61722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/>
              <a:t>Add Sufficient Practice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14400" y="4191000"/>
            <a:ext cx="61722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/>
              <a:t>Mirror the Job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14400" y="5029200"/>
            <a:ext cx="61722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/>
              <a:t>Provide Effective Feedback</a:t>
            </a:r>
          </a:p>
        </p:txBody>
      </p:sp>
    </p:spTree>
    <p:extLst>
      <p:ext uri="{BB962C8B-B14F-4D97-AF65-F5344CB8AC3E}">
        <p14:creationId xmlns:p14="http://schemas.microsoft.com/office/powerpoint/2010/main" val="2060347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5400000">
            <a:off x="495300" y="3314700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981200" y="4800600"/>
            <a:ext cx="5562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2971800" y="4876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5867400" y="4876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1752600" y="42672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1752600" y="23622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1752600" y="29718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1752600" y="36576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1752600" y="18288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7" name="TextBox 16"/>
          <p:cNvSpPr txBox="1">
            <a:spLocks noChangeArrowheads="1"/>
          </p:cNvSpPr>
          <p:nvPr/>
        </p:nvSpPr>
        <p:spPr bwMode="auto">
          <a:xfrm>
            <a:off x="1066800" y="4648200"/>
            <a:ext cx="595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0%</a:t>
            </a:r>
          </a:p>
        </p:txBody>
      </p:sp>
      <p:sp>
        <p:nvSpPr>
          <p:cNvPr id="45068" name="TextBox 17"/>
          <p:cNvSpPr txBox="1">
            <a:spLocks noChangeArrowheads="1"/>
          </p:cNvSpPr>
          <p:nvPr/>
        </p:nvSpPr>
        <p:spPr bwMode="auto">
          <a:xfrm>
            <a:off x="914400" y="1600200"/>
            <a:ext cx="903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100%</a:t>
            </a:r>
          </a:p>
        </p:txBody>
      </p:sp>
      <p:sp>
        <p:nvSpPr>
          <p:cNvPr id="45069" name="TextBox 18"/>
          <p:cNvSpPr txBox="1">
            <a:spLocks noChangeArrowheads="1"/>
          </p:cNvSpPr>
          <p:nvPr/>
        </p:nvSpPr>
        <p:spPr bwMode="auto">
          <a:xfrm>
            <a:off x="914400" y="3429000"/>
            <a:ext cx="749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40%</a:t>
            </a:r>
          </a:p>
        </p:txBody>
      </p:sp>
      <p:sp>
        <p:nvSpPr>
          <p:cNvPr id="45070" name="TextBox 19"/>
          <p:cNvSpPr txBox="1">
            <a:spLocks noChangeArrowheads="1"/>
          </p:cNvSpPr>
          <p:nvPr/>
        </p:nvSpPr>
        <p:spPr bwMode="auto">
          <a:xfrm>
            <a:off x="914400" y="3962400"/>
            <a:ext cx="749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20%</a:t>
            </a:r>
          </a:p>
        </p:txBody>
      </p:sp>
      <p:sp>
        <p:nvSpPr>
          <p:cNvPr id="45071" name="TextBox 20"/>
          <p:cNvSpPr txBox="1">
            <a:spLocks noChangeArrowheads="1"/>
          </p:cNvSpPr>
          <p:nvPr/>
        </p:nvSpPr>
        <p:spPr bwMode="auto">
          <a:xfrm>
            <a:off x="990600" y="2743200"/>
            <a:ext cx="749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60%</a:t>
            </a:r>
          </a:p>
        </p:txBody>
      </p:sp>
      <p:sp>
        <p:nvSpPr>
          <p:cNvPr id="45072" name="TextBox 21"/>
          <p:cNvSpPr txBox="1">
            <a:spLocks noChangeArrowheads="1"/>
          </p:cNvSpPr>
          <p:nvPr/>
        </p:nvSpPr>
        <p:spPr bwMode="auto">
          <a:xfrm>
            <a:off x="914400" y="2057400"/>
            <a:ext cx="749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80%</a:t>
            </a:r>
          </a:p>
        </p:txBody>
      </p:sp>
      <p:sp>
        <p:nvSpPr>
          <p:cNvPr id="45073" name="TextBox 22"/>
          <p:cNvSpPr txBox="1">
            <a:spLocks noChangeArrowheads="1"/>
          </p:cNvSpPr>
          <p:nvPr/>
        </p:nvSpPr>
        <p:spPr bwMode="auto">
          <a:xfrm rot="-5400000">
            <a:off x="-182562" y="3001962"/>
            <a:ext cx="1589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Test Scores</a:t>
            </a:r>
          </a:p>
        </p:txBody>
      </p:sp>
      <p:sp>
        <p:nvSpPr>
          <p:cNvPr id="45074" name="TextBox 23"/>
          <p:cNvSpPr txBox="1">
            <a:spLocks noChangeArrowheads="1"/>
          </p:cNvSpPr>
          <p:nvPr/>
        </p:nvSpPr>
        <p:spPr bwMode="auto">
          <a:xfrm>
            <a:off x="2590800" y="5029200"/>
            <a:ext cx="388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Practice		                   Test</a:t>
            </a:r>
          </a:p>
        </p:txBody>
      </p:sp>
      <p:sp>
        <p:nvSpPr>
          <p:cNvPr id="25" name="Rectangle 1036"/>
          <p:cNvSpPr>
            <a:spLocks noChangeArrowheads="1"/>
          </p:cNvSpPr>
          <p:nvPr/>
        </p:nvSpPr>
        <p:spPr bwMode="auto">
          <a:xfrm>
            <a:off x="2438400" y="2362200"/>
            <a:ext cx="609600" cy="2438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Rectangle 1036"/>
          <p:cNvSpPr>
            <a:spLocks noChangeArrowheads="1"/>
          </p:cNvSpPr>
          <p:nvPr/>
        </p:nvSpPr>
        <p:spPr bwMode="auto">
          <a:xfrm>
            <a:off x="3276600" y="1828800"/>
            <a:ext cx="609600" cy="29718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Rectangle 1036"/>
          <p:cNvSpPr>
            <a:spLocks noChangeArrowheads="1"/>
          </p:cNvSpPr>
          <p:nvPr/>
        </p:nvSpPr>
        <p:spPr bwMode="auto">
          <a:xfrm>
            <a:off x="5181600" y="2667000"/>
            <a:ext cx="609600" cy="2133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Rectangle 1036"/>
          <p:cNvSpPr>
            <a:spLocks noChangeArrowheads="1"/>
          </p:cNvSpPr>
          <p:nvPr/>
        </p:nvSpPr>
        <p:spPr bwMode="auto">
          <a:xfrm>
            <a:off x="6172200" y="3810000"/>
            <a:ext cx="609600" cy="9906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019800" y="1143000"/>
            <a:ext cx="381000" cy="304800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088" name="TextBox 30"/>
          <p:cNvSpPr txBox="1">
            <a:spLocks noChangeArrowheads="1"/>
          </p:cNvSpPr>
          <p:nvPr/>
        </p:nvSpPr>
        <p:spPr bwMode="auto">
          <a:xfrm>
            <a:off x="6400800" y="1143000"/>
            <a:ext cx="2054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Mixed Practice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19800" y="1752600"/>
            <a:ext cx="381000" cy="30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090" name="TextBox 32"/>
          <p:cNvSpPr txBox="1">
            <a:spLocks noChangeArrowheads="1"/>
          </p:cNvSpPr>
          <p:nvPr/>
        </p:nvSpPr>
        <p:spPr bwMode="auto">
          <a:xfrm>
            <a:off x="6400800" y="1676400"/>
            <a:ext cx="2352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Blocked Practice </a:t>
            </a:r>
          </a:p>
        </p:txBody>
      </p:sp>
      <p:sp>
        <p:nvSpPr>
          <p:cNvPr id="45091" name="TextBox 33"/>
          <p:cNvSpPr txBox="1">
            <a:spLocks noChangeArrowheads="1"/>
          </p:cNvSpPr>
          <p:nvPr/>
        </p:nvSpPr>
        <p:spPr bwMode="auto">
          <a:xfrm>
            <a:off x="3048000" y="5791200"/>
            <a:ext cx="5257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Based on data from Rohrer&amp; Taylor, 2009</a:t>
            </a:r>
          </a:p>
        </p:txBody>
      </p:sp>
      <p:sp>
        <p:nvSpPr>
          <p:cNvPr id="29" name="Rectangle 9"/>
          <p:cNvSpPr txBox="1">
            <a:spLocks noChangeArrowheads="1"/>
          </p:cNvSpPr>
          <p:nvPr/>
        </p:nvSpPr>
        <p:spPr>
          <a:xfrm>
            <a:off x="609600" y="685800"/>
            <a:ext cx="8534400" cy="685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000" dirty="0">
                <a:solidFill>
                  <a:schemeClr val="tx2"/>
                </a:solidFill>
                <a:latin typeface="Candara" pitchFamily="34" charset="0"/>
                <a:ea typeface="+mj-ea"/>
                <a:cs typeface="Arial" pitchFamily="34" charset="0"/>
              </a:rPr>
              <a:t>Interpret the data</a:t>
            </a:r>
          </a:p>
        </p:txBody>
      </p:sp>
    </p:spTree>
    <p:extLst>
      <p:ext uri="{BB962C8B-B14F-4D97-AF65-F5344CB8AC3E}">
        <p14:creationId xmlns:p14="http://schemas.microsoft.com/office/powerpoint/2010/main" val="9135735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Candara" pitchFamily="34" charset="0"/>
              </a:rPr>
              <a:t>Practice guidelines </a:t>
            </a:r>
          </a:p>
        </p:txBody>
      </p:sp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0D19BAE-79C8-4B82-9577-D052FC8BF813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752600"/>
            <a:ext cx="3581400" cy="3733800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eaLnBrk="1" hangingPunct="1">
              <a:spcBef>
                <a:spcPct val="10000"/>
              </a:spcBef>
              <a:buFont typeface="Arial" pitchFamily="34" charset="0"/>
              <a:buChar char="•"/>
              <a:tabLst>
                <a:tab pos="341313" algn="l"/>
                <a:tab pos="1150938" algn="l"/>
              </a:tabLst>
              <a:defRPr/>
            </a:pPr>
            <a:r>
              <a:rPr lang="en-US" sz="3200" dirty="0" smtClean="0"/>
              <a:t>How Much?</a:t>
            </a:r>
          </a:p>
          <a:p>
            <a:pPr eaLnBrk="1" hangingPunct="1">
              <a:spcBef>
                <a:spcPct val="10000"/>
              </a:spcBef>
              <a:tabLst>
                <a:tab pos="341313" algn="l"/>
                <a:tab pos="1150938" algn="l"/>
              </a:tabLst>
              <a:defRPr/>
            </a:pPr>
            <a:r>
              <a:rPr lang="en-US" sz="3200" dirty="0" smtClean="0"/>
              <a:t> What kind?</a:t>
            </a:r>
          </a:p>
          <a:p>
            <a:pPr eaLnBrk="1" hangingPunct="1">
              <a:spcBef>
                <a:spcPct val="10000"/>
              </a:spcBef>
              <a:tabLst>
                <a:tab pos="341313" algn="l"/>
                <a:tab pos="1150938" algn="l"/>
              </a:tabLst>
              <a:defRPr/>
            </a:pPr>
            <a:r>
              <a:rPr lang="en-US" sz="3200" dirty="0" smtClean="0">
                <a:solidFill>
                  <a:srgbClr val="00CC00"/>
                </a:solidFill>
              </a:rPr>
              <a:t> </a:t>
            </a:r>
            <a:r>
              <a:rPr lang="en-US" sz="3200" dirty="0" smtClean="0"/>
              <a:t>Feedback?</a:t>
            </a:r>
          </a:p>
          <a:p>
            <a:pPr eaLnBrk="1" hangingPunct="1">
              <a:spcBef>
                <a:spcPct val="10000"/>
              </a:spcBef>
              <a:tabLst>
                <a:tab pos="341313" algn="l"/>
                <a:tab pos="1150938" algn="l"/>
              </a:tabLst>
              <a:defRPr/>
            </a:pPr>
            <a:r>
              <a:rPr lang="en-US" sz="3200" dirty="0" smtClean="0"/>
              <a:t> Where?</a:t>
            </a:r>
          </a:p>
          <a:p>
            <a:pPr eaLnBrk="1" hangingPunct="1">
              <a:spcBef>
                <a:spcPct val="10000"/>
              </a:spcBef>
              <a:tabLst>
                <a:tab pos="341313" algn="l"/>
                <a:tab pos="1150938" algn="l"/>
              </a:tabLst>
              <a:defRPr/>
            </a:pPr>
            <a:r>
              <a:rPr lang="en-US" sz="3200" dirty="0" smtClean="0">
                <a:solidFill>
                  <a:srgbClr val="009900"/>
                </a:solidFill>
              </a:rPr>
              <a:t> </a:t>
            </a:r>
            <a:r>
              <a:rPr lang="en-US" sz="3200" b="1" dirty="0" smtClean="0">
                <a:solidFill>
                  <a:srgbClr val="009900"/>
                </a:solidFill>
              </a:rPr>
              <a:t>Multimedia</a:t>
            </a:r>
            <a:r>
              <a:rPr lang="en-US" sz="3200" dirty="0" smtClean="0">
                <a:solidFill>
                  <a:srgbClr val="009900"/>
                </a:solidFill>
              </a:rPr>
              <a:t> </a:t>
            </a:r>
          </a:p>
          <a:p>
            <a:pPr eaLnBrk="1" hangingPunct="1">
              <a:spcBef>
                <a:spcPct val="10000"/>
              </a:spcBef>
              <a:tabLst>
                <a:tab pos="341313" algn="l"/>
                <a:tab pos="1150938" algn="l"/>
              </a:tabLst>
              <a:defRPr/>
            </a:pPr>
            <a:r>
              <a:rPr lang="en-US" sz="3200" dirty="0" smtClean="0"/>
              <a:t> Worked Examples</a:t>
            </a:r>
          </a:p>
        </p:txBody>
      </p:sp>
      <p:sp>
        <p:nvSpPr>
          <p:cNvPr id="46085" name="Freeform 6"/>
          <p:cNvSpPr>
            <a:spLocks/>
          </p:cNvSpPr>
          <p:nvPr/>
        </p:nvSpPr>
        <p:spPr bwMode="auto">
          <a:xfrm>
            <a:off x="5029200" y="2362200"/>
            <a:ext cx="4114800" cy="1371600"/>
          </a:xfrm>
          <a:custGeom>
            <a:avLst/>
            <a:gdLst>
              <a:gd name="T0" fmla="*/ 2147483647 w 2192"/>
              <a:gd name="T1" fmla="*/ 2147483647 h 584"/>
              <a:gd name="T2" fmla="*/ 2147483647 w 2192"/>
              <a:gd name="T3" fmla="*/ 0 h 584"/>
              <a:gd name="T4" fmla="*/ 2147483647 w 2192"/>
              <a:gd name="T5" fmla="*/ 0 h 584"/>
              <a:gd name="T6" fmla="*/ 2147483647 w 2192"/>
              <a:gd name="T7" fmla="*/ 2147483647 h 584"/>
              <a:gd name="T8" fmla="*/ 2147483647 w 2192"/>
              <a:gd name="T9" fmla="*/ 2147483647 h 584"/>
              <a:gd name="T10" fmla="*/ 2147483647 w 2192"/>
              <a:gd name="T11" fmla="*/ 2147483647 h 584"/>
              <a:gd name="T12" fmla="*/ 0 w 2192"/>
              <a:gd name="T13" fmla="*/ 2147483647 h 584"/>
              <a:gd name="T14" fmla="*/ 2147483647 w 2192"/>
              <a:gd name="T15" fmla="*/ 2147483647 h 584"/>
              <a:gd name="T16" fmla="*/ 2147483647 w 2192"/>
              <a:gd name="T17" fmla="*/ 0 h 5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92"/>
              <a:gd name="T28" fmla="*/ 0 h 584"/>
              <a:gd name="T29" fmla="*/ 2192 w 2192"/>
              <a:gd name="T30" fmla="*/ 584 h 5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92" h="584">
                <a:moveTo>
                  <a:pt x="24" y="304"/>
                </a:moveTo>
                <a:cubicBezTo>
                  <a:pt x="24" y="203"/>
                  <a:pt x="24" y="101"/>
                  <a:pt x="24" y="0"/>
                </a:cubicBezTo>
                <a:lnTo>
                  <a:pt x="2192" y="0"/>
                </a:lnTo>
                <a:lnTo>
                  <a:pt x="2176" y="480"/>
                </a:lnTo>
                <a:lnTo>
                  <a:pt x="672" y="584"/>
                </a:lnTo>
                <a:lnTo>
                  <a:pt x="416" y="504"/>
                </a:lnTo>
                <a:lnTo>
                  <a:pt x="0" y="264"/>
                </a:lnTo>
                <a:lnTo>
                  <a:pt x="32" y="160"/>
                </a:lnTo>
                <a:lnTo>
                  <a:pt x="32" y="0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6086" name="Content Placeholder 7"/>
          <p:cNvGrpSpPr>
            <a:grpSpLocks noGrp="1"/>
          </p:cNvGrpSpPr>
          <p:nvPr/>
        </p:nvGrpSpPr>
        <p:grpSpPr bwMode="auto">
          <a:xfrm>
            <a:off x="3886200" y="1905000"/>
            <a:ext cx="4949825" cy="3473450"/>
            <a:chOff x="943330" y="1290638"/>
            <a:chExt cx="6829071" cy="5772721"/>
          </a:xfrm>
        </p:grpSpPr>
        <p:grpSp>
          <p:nvGrpSpPr>
            <p:cNvPr id="46087" name="Group 16"/>
            <p:cNvGrpSpPr>
              <a:grpSpLocks/>
            </p:cNvGrpSpPr>
            <p:nvPr/>
          </p:nvGrpSpPr>
          <p:grpSpPr bwMode="auto">
            <a:xfrm>
              <a:off x="943330" y="1290638"/>
              <a:ext cx="6829071" cy="5567362"/>
              <a:chOff x="714729" y="1066800"/>
              <a:chExt cx="6829071" cy="5567065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rot="5400000">
                <a:off x="2134400" y="3276306"/>
                <a:ext cx="441901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522917" y="3124607"/>
                <a:ext cx="602088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-686589" y="3276306"/>
                <a:ext cx="441901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522917" y="5485810"/>
                <a:ext cx="602088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098" name="TextBox 12"/>
              <p:cNvSpPr txBox="1">
                <a:spLocks noChangeArrowheads="1"/>
              </p:cNvSpPr>
              <p:nvPr/>
            </p:nvSpPr>
            <p:spPr bwMode="auto">
              <a:xfrm>
                <a:off x="3124200" y="6172200"/>
                <a:ext cx="259943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Behavioral Activity</a:t>
                </a:r>
              </a:p>
            </p:txBody>
          </p:sp>
          <p:sp>
            <p:nvSpPr>
              <p:cNvPr id="46099" name="TextBox 13"/>
              <p:cNvSpPr txBox="1">
                <a:spLocks noChangeArrowheads="1"/>
              </p:cNvSpPr>
              <p:nvPr/>
            </p:nvSpPr>
            <p:spPr bwMode="auto">
              <a:xfrm>
                <a:off x="1828800" y="5715000"/>
                <a:ext cx="541686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Low	            	             	High</a:t>
                </a:r>
              </a:p>
            </p:txBody>
          </p:sp>
          <p:sp>
            <p:nvSpPr>
              <p:cNvPr id="46100" name="TextBox 14"/>
              <p:cNvSpPr txBox="1">
                <a:spLocks noChangeArrowheads="1"/>
              </p:cNvSpPr>
              <p:nvPr/>
            </p:nvSpPr>
            <p:spPr bwMode="auto">
              <a:xfrm rot="-5400000">
                <a:off x="-542506" y="3590300"/>
                <a:ext cx="297613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Psychological Activity</a:t>
                </a:r>
              </a:p>
            </p:txBody>
          </p:sp>
        </p:grpSp>
        <p:sp>
          <p:nvSpPr>
            <p:cNvPr id="46088" name="TextBox 17"/>
            <p:cNvSpPr txBox="1">
              <a:spLocks noChangeArrowheads="1"/>
            </p:cNvSpPr>
            <p:nvPr/>
          </p:nvSpPr>
          <p:spPr bwMode="auto">
            <a:xfrm>
              <a:off x="5257800" y="6488113"/>
              <a:ext cx="243775" cy="575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600"/>
            </a:p>
          </p:txBody>
        </p:sp>
        <p:pic>
          <p:nvPicPr>
            <p:cNvPr id="46089" name="Picture 3" descr="C:\Users\Clark\AppData\Local\Microsoft\Windows\Temporary Internet Files\Content.IE5\Q801KRQE\MC900434707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5269707" y="3640931"/>
              <a:ext cx="1371600" cy="139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0" name="Picture 3" descr="C:\Users\Clark\AppData\Local\Microsoft\Windows\Temporary Internet Files\Content.IE5\Q801KRQE\MC900434707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2526506" y="3798094"/>
              <a:ext cx="1347788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1" name="Picture 4" descr="C:\Users\Clark\AppData\Local\Microsoft\Windows\Temporary Internet Files\Content.IE5\DN657TYX\MC900434705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5344318" y="1742282"/>
              <a:ext cx="1350963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2" name="Picture 4" descr="C:\Users\Clark\AppData\Local\Microsoft\Windows\Temporary Internet Files\Content.IE5\DN657TYX\MC900434705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2525713" y="1665287"/>
              <a:ext cx="1371600" cy="139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4649163" y="1295915"/>
              <a:ext cx="3046581" cy="2057917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69378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0"/>
          <p:cNvGrpSpPr>
            <a:grpSpLocks/>
          </p:cNvGrpSpPr>
          <p:nvPr/>
        </p:nvGrpSpPr>
        <p:grpSpPr bwMode="auto">
          <a:xfrm>
            <a:off x="838200" y="1600200"/>
            <a:ext cx="7515225" cy="4876800"/>
            <a:chOff x="838200" y="1600200"/>
            <a:chExt cx="7515225" cy="4876800"/>
          </a:xfrm>
        </p:grpSpPr>
        <p:pic>
          <p:nvPicPr>
            <p:cNvPr id="47108" name="Picture 20" descr="Excel_base_background_02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" y="1600200"/>
              <a:ext cx="7515225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5"/>
            <p:cNvSpPr/>
            <p:nvPr/>
          </p:nvSpPr>
          <p:spPr bwMode="auto">
            <a:xfrm>
              <a:off x="2071688" y="1995488"/>
              <a:ext cx="4251325" cy="3163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7110" name="Picture 3" descr="Excel 10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72171" y="1995616"/>
              <a:ext cx="4111808" cy="3031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 bwMode="auto">
            <a:xfrm>
              <a:off x="6116638" y="2720975"/>
              <a:ext cx="1919287" cy="20431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 bwMode="auto">
            <a:xfrm>
              <a:off x="6323013" y="2786063"/>
              <a:ext cx="1781175" cy="17573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</a:rPr>
                <a:t>Which formula is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</a:rPr>
                <a:t>most efficient to calculate all commissions:</a:t>
              </a:r>
            </a:p>
            <a:p>
              <a:pPr marL="457200" indent="-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</a:rPr>
                <a:t>	= B4*B9</a:t>
              </a:r>
            </a:p>
            <a:p>
              <a:pPr marL="457200" indent="-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</a:rPr>
                <a:t>	= B4/B9</a:t>
              </a:r>
            </a:p>
            <a:p>
              <a:pPr marL="457200" indent="-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</a:rPr>
                <a:t>	=B4*$B9$</a:t>
              </a:r>
            </a:p>
            <a:p>
              <a:pPr marL="457200" indent="-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</a:rPr>
                <a:t>	=B4*$B$9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+mn-lt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139950" y="5192713"/>
              <a:ext cx="5827713" cy="79216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114" name="TextBox 5"/>
            <p:cNvSpPr txBox="1">
              <a:spLocks noChangeArrowheads="1"/>
            </p:cNvSpPr>
            <p:nvPr/>
          </p:nvSpPr>
          <p:spPr bwMode="auto">
            <a:xfrm>
              <a:off x="2346387" y="5193271"/>
              <a:ext cx="5484315" cy="718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latin typeface="Calibri" pitchFamily="34" charset="0"/>
                </a:rPr>
                <a:t>Incorrect.</a:t>
              </a:r>
              <a:r>
                <a:rPr lang="en-US" sz="1600">
                  <a:latin typeface="Calibri" pitchFamily="34" charset="0"/>
                </a:rPr>
                <a:t> To apply the same formula to all sales staff, you need to use absolute cell references in which the column and row values are preceded by a $. Try Again. </a:t>
              </a:r>
            </a:p>
          </p:txBody>
        </p:sp>
        <p:pic>
          <p:nvPicPr>
            <p:cNvPr id="47115" name="Picture 11" descr="Excel_base_0002_Small_all.t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56767" y="6073346"/>
              <a:ext cx="7470950" cy="399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 bwMode="auto">
            <a:xfrm>
              <a:off x="6477000" y="3657600"/>
              <a:ext cx="141288" cy="1539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 bwMode="auto">
            <a:xfrm>
              <a:off x="6400800" y="3581400"/>
              <a:ext cx="274638" cy="293688"/>
            </a:xfrm>
            <a:prstGeom prst="rect">
              <a:avLst/>
            </a:prstGeom>
            <a:noFill/>
            <a:ln w="3175">
              <a:noFill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latin typeface="+mn-lt"/>
                </a:rPr>
                <a:t>X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477000" y="3886200"/>
              <a:ext cx="141288" cy="152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477000" y="4114800"/>
              <a:ext cx="139700" cy="1539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6477000" y="4343400"/>
              <a:ext cx="139700" cy="1539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121" name="TextBox 31"/>
            <p:cNvSpPr txBox="1">
              <a:spLocks noChangeArrowheads="1"/>
            </p:cNvSpPr>
            <p:nvPr/>
          </p:nvSpPr>
          <p:spPr bwMode="auto">
            <a:xfrm>
              <a:off x="5499868" y="1666103"/>
              <a:ext cx="2739301" cy="266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0070C0"/>
                  </a:solidFill>
                </a:rPr>
                <a:t>Lesson 2: Working with Formulas</a:t>
              </a:r>
            </a:p>
          </p:txBody>
        </p:sp>
        <p:pic>
          <p:nvPicPr>
            <p:cNvPr id="47122" name="Picture 23" descr="Excel_nav-bar_03_formulas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29605" y="1666103"/>
              <a:ext cx="1005458" cy="4415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23" name="TextBox 39"/>
            <p:cNvSpPr txBox="1">
              <a:spLocks noChangeArrowheads="1"/>
            </p:cNvSpPr>
            <p:nvPr/>
          </p:nvSpPr>
          <p:spPr bwMode="auto">
            <a:xfrm>
              <a:off x="1935063" y="1600200"/>
              <a:ext cx="2997807" cy="266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Using Spreadsheets in your Small Business</a:t>
              </a:r>
            </a:p>
          </p:txBody>
        </p:sp>
      </p:grpSp>
      <p:sp>
        <p:nvSpPr>
          <p:cNvPr id="24" name="Rectangle 10"/>
          <p:cNvSpPr txBox="1">
            <a:spLocks noChangeArrowheads="1"/>
          </p:cNvSpPr>
          <p:nvPr/>
        </p:nvSpPr>
        <p:spPr>
          <a:xfrm>
            <a:off x="609600" y="609600"/>
            <a:ext cx="8305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ea typeface="+mj-ea"/>
                <a:cs typeface="+mj-cs"/>
              </a:rPr>
              <a:t>Multimedia principles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Candar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153572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Candara" pitchFamily="34" charset="0"/>
              </a:rPr>
              <a:t>Practice guidelines </a:t>
            </a:r>
          </a:p>
        </p:txBody>
      </p:sp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7802C59-AAAB-4ADA-AF42-DAC79D99BC8A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752600"/>
            <a:ext cx="3581400" cy="3733800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eaLnBrk="1" hangingPunct="1">
              <a:spcBef>
                <a:spcPct val="10000"/>
              </a:spcBef>
              <a:buFont typeface="Arial" pitchFamily="34" charset="0"/>
              <a:buChar char="•"/>
              <a:tabLst>
                <a:tab pos="341313" algn="l"/>
                <a:tab pos="1150938" algn="l"/>
              </a:tabLst>
              <a:defRPr/>
            </a:pPr>
            <a:r>
              <a:rPr lang="en-US" sz="3200" dirty="0" smtClean="0"/>
              <a:t>How Much?</a:t>
            </a:r>
          </a:p>
          <a:p>
            <a:pPr eaLnBrk="1" hangingPunct="1">
              <a:spcBef>
                <a:spcPct val="10000"/>
              </a:spcBef>
              <a:tabLst>
                <a:tab pos="341313" algn="l"/>
                <a:tab pos="1150938" algn="l"/>
              </a:tabLst>
              <a:defRPr/>
            </a:pPr>
            <a:r>
              <a:rPr lang="en-US" sz="3200" dirty="0" smtClean="0"/>
              <a:t> What kind?</a:t>
            </a:r>
          </a:p>
          <a:p>
            <a:pPr eaLnBrk="1" hangingPunct="1">
              <a:spcBef>
                <a:spcPct val="10000"/>
              </a:spcBef>
              <a:tabLst>
                <a:tab pos="341313" algn="l"/>
                <a:tab pos="1150938" algn="l"/>
              </a:tabLst>
              <a:defRPr/>
            </a:pPr>
            <a:r>
              <a:rPr lang="en-US" sz="3200" dirty="0" smtClean="0">
                <a:solidFill>
                  <a:srgbClr val="00CC00"/>
                </a:solidFill>
              </a:rPr>
              <a:t> </a:t>
            </a:r>
            <a:r>
              <a:rPr lang="en-US" sz="3200" dirty="0" smtClean="0"/>
              <a:t>Feedback?</a:t>
            </a:r>
          </a:p>
          <a:p>
            <a:pPr eaLnBrk="1" hangingPunct="1">
              <a:spcBef>
                <a:spcPct val="10000"/>
              </a:spcBef>
              <a:tabLst>
                <a:tab pos="341313" algn="l"/>
                <a:tab pos="1150938" algn="l"/>
              </a:tabLst>
              <a:defRPr/>
            </a:pPr>
            <a:r>
              <a:rPr lang="en-US" sz="3200" dirty="0" smtClean="0"/>
              <a:t> Where?</a:t>
            </a:r>
          </a:p>
          <a:p>
            <a:pPr eaLnBrk="1" hangingPunct="1">
              <a:spcBef>
                <a:spcPct val="10000"/>
              </a:spcBef>
              <a:tabLst>
                <a:tab pos="341313" algn="l"/>
                <a:tab pos="1150938" algn="l"/>
              </a:tabLst>
              <a:defRPr/>
            </a:pPr>
            <a:r>
              <a:rPr lang="en-US" sz="3200" dirty="0" smtClean="0"/>
              <a:t> Multimedia </a:t>
            </a:r>
          </a:p>
          <a:p>
            <a:pPr eaLnBrk="1" hangingPunct="1">
              <a:spcBef>
                <a:spcPct val="10000"/>
              </a:spcBef>
              <a:tabLst>
                <a:tab pos="341313" algn="l"/>
                <a:tab pos="1150938" algn="l"/>
              </a:tabLst>
              <a:defRPr/>
            </a:pP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009900"/>
                </a:solidFill>
              </a:rPr>
              <a:t>Worked Examples</a:t>
            </a:r>
          </a:p>
        </p:txBody>
      </p:sp>
      <p:sp>
        <p:nvSpPr>
          <p:cNvPr id="48133" name="Freeform 6"/>
          <p:cNvSpPr>
            <a:spLocks/>
          </p:cNvSpPr>
          <p:nvPr/>
        </p:nvSpPr>
        <p:spPr bwMode="auto">
          <a:xfrm>
            <a:off x="5029200" y="2362200"/>
            <a:ext cx="4114800" cy="1371600"/>
          </a:xfrm>
          <a:custGeom>
            <a:avLst/>
            <a:gdLst>
              <a:gd name="T0" fmla="*/ 2147483647 w 2192"/>
              <a:gd name="T1" fmla="*/ 2147483647 h 584"/>
              <a:gd name="T2" fmla="*/ 2147483647 w 2192"/>
              <a:gd name="T3" fmla="*/ 0 h 584"/>
              <a:gd name="T4" fmla="*/ 2147483647 w 2192"/>
              <a:gd name="T5" fmla="*/ 0 h 584"/>
              <a:gd name="T6" fmla="*/ 2147483647 w 2192"/>
              <a:gd name="T7" fmla="*/ 2147483647 h 584"/>
              <a:gd name="T8" fmla="*/ 2147483647 w 2192"/>
              <a:gd name="T9" fmla="*/ 2147483647 h 584"/>
              <a:gd name="T10" fmla="*/ 2147483647 w 2192"/>
              <a:gd name="T11" fmla="*/ 2147483647 h 584"/>
              <a:gd name="T12" fmla="*/ 0 w 2192"/>
              <a:gd name="T13" fmla="*/ 2147483647 h 584"/>
              <a:gd name="T14" fmla="*/ 2147483647 w 2192"/>
              <a:gd name="T15" fmla="*/ 2147483647 h 584"/>
              <a:gd name="T16" fmla="*/ 2147483647 w 2192"/>
              <a:gd name="T17" fmla="*/ 0 h 5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92"/>
              <a:gd name="T28" fmla="*/ 0 h 584"/>
              <a:gd name="T29" fmla="*/ 2192 w 2192"/>
              <a:gd name="T30" fmla="*/ 584 h 5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92" h="584">
                <a:moveTo>
                  <a:pt x="24" y="304"/>
                </a:moveTo>
                <a:cubicBezTo>
                  <a:pt x="24" y="203"/>
                  <a:pt x="24" y="101"/>
                  <a:pt x="24" y="0"/>
                </a:cubicBezTo>
                <a:lnTo>
                  <a:pt x="2192" y="0"/>
                </a:lnTo>
                <a:lnTo>
                  <a:pt x="2176" y="480"/>
                </a:lnTo>
                <a:lnTo>
                  <a:pt x="672" y="584"/>
                </a:lnTo>
                <a:lnTo>
                  <a:pt x="416" y="504"/>
                </a:lnTo>
                <a:lnTo>
                  <a:pt x="0" y="264"/>
                </a:lnTo>
                <a:lnTo>
                  <a:pt x="32" y="160"/>
                </a:lnTo>
                <a:lnTo>
                  <a:pt x="32" y="0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8134" name="Content Placeholder 7"/>
          <p:cNvGrpSpPr>
            <a:grpSpLocks noGrp="1"/>
          </p:cNvGrpSpPr>
          <p:nvPr/>
        </p:nvGrpSpPr>
        <p:grpSpPr bwMode="auto">
          <a:xfrm>
            <a:off x="3886200" y="1905000"/>
            <a:ext cx="4949825" cy="3473450"/>
            <a:chOff x="943330" y="1290638"/>
            <a:chExt cx="6829071" cy="5772721"/>
          </a:xfrm>
        </p:grpSpPr>
        <p:grpSp>
          <p:nvGrpSpPr>
            <p:cNvPr id="48135" name="Group 16"/>
            <p:cNvGrpSpPr>
              <a:grpSpLocks/>
            </p:cNvGrpSpPr>
            <p:nvPr/>
          </p:nvGrpSpPr>
          <p:grpSpPr bwMode="auto">
            <a:xfrm>
              <a:off x="943330" y="1290638"/>
              <a:ext cx="6829071" cy="5567362"/>
              <a:chOff x="714729" y="1066800"/>
              <a:chExt cx="6829071" cy="5567065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rot="5400000">
                <a:off x="2134400" y="3276306"/>
                <a:ext cx="441901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522917" y="3124607"/>
                <a:ext cx="602088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-686589" y="3276306"/>
                <a:ext cx="441901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522917" y="5485810"/>
                <a:ext cx="602088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146" name="TextBox 12"/>
              <p:cNvSpPr txBox="1">
                <a:spLocks noChangeArrowheads="1"/>
              </p:cNvSpPr>
              <p:nvPr/>
            </p:nvSpPr>
            <p:spPr bwMode="auto">
              <a:xfrm>
                <a:off x="3124200" y="6172200"/>
                <a:ext cx="259943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Behavioral Activity</a:t>
                </a:r>
              </a:p>
            </p:txBody>
          </p:sp>
          <p:sp>
            <p:nvSpPr>
              <p:cNvPr id="48147" name="TextBox 13"/>
              <p:cNvSpPr txBox="1">
                <a:spLocks noChangeArrowheads="1"/>
              </p:cNvSpPr>
              <p:nvPr/>
            </p:nvSpPr>
            <p:spPr bwMode="auto">
              <a:xfrm>
                <a:off x="1828800" y="5715000"/>
                <a:ext cx="541686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Low	            	             	High</a:t>
                </a:r>
              </a:p>
            </p:txBody>
          </p:sp>
          <p:sp>
            <p:nvSpPr>
              <p:cNvPr id="48148" name="TextBox 14"/>
              <p:cNvSpPr txBox="1">
                <a:spLocks noChangeArrowheads="1"/>
              </p:cNvSpPr>
              <p:nvPr/>
            </p:nvSpPr>
            <p:spPr bwMode="auto">
              <a:xfrm rot="-5400000">
                <a:off x="-542506" y="3590300"/>
                <a:ext cx="297613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Psychological Activity</a:t>
                </a:r>
              </a:p>
            </p:txBody>
          </p:sp>
        </p:grpSp>
        <p:sp>
          <p:nvSpPr>
            <p:cNvPr id="48136" name="TextBox 17"/>
            <p:cNvSpPr txBox="1">
              <a:spLocks noChangeArrowheads="1"/>
            </p:cNvSpPr>
            <p:nvPr/>
          </p:nvSpPr>
          <p:spPr bwMode="auto">
            <a:xfrm>
              <a:off x="5257800" y="6488113"/>
              <a:ext cx="243775" cy="575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600"/>
            </a:p>
          </p:txBody>
        </p:sp>
        <p:pic>
          <p:nvPicPr>
            <p:cNvPr id="48137" name="Picture 3" descr="C:\Users\Clark\AppData\Local\Microsoft\Windows\Temporary Internet Files\Content.IE5\Q801KRQE\MC900434707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5269707" y="3640931"/>
              <a:ext cx="1371600" cy="139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8" name="Picture 3" descr="C:\Users\Clark\AppData\Local\Microsoft\Windows\Temporary Internet Files\Content.IE5\Q801KRQE\MC900434707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2526506" y="3798094"/>
              <a:ext cx="1347788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9" name="Picture 4" descr="C:\Users\Clark\AppData\Local\Microsoft\Windows\Temporary Internet Files\Content.IE5\DN657TYX\MC900434705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5344318" y="1742282"/>
              <a:ext cx="1350963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0" name="Picture 4" descr="C:\Users\Clark\AppData\Local\Microsoft\Windows\Temporary Internet Files\Content.IE5\DN657TYX\MC900434705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2525713" y="1665287"/>
              <a:ext cx="1371600" cy="139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4649163" y="1295915"/>
              <a:ext cx="3046581" cy="2057917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37905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val 2"/>
          <p:cNvSpPr>
            <a:spLocks noChangeArrowheads="1"/>
          </p:cNvSpPr>
          <p:nvPr/>
        </p:nvSpPr>
        <p:spPr bwMode="auto">
          <a:xfrm>
            <a:off x="914400" y="2971800"/>
            <a:ext cx="15240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2667000" y="3048000"/>
            <a:ext cx="14478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4343400" y="2971800"/>
            <a:ext cx="1524000" cy="137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6172200" y="3048000"/>
            <a:ext cx="16002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2743200" y="3886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9" name="Text Box 10"/>
          <p:cNvSpPr txBox="1">
            <a:spLocks noChangeArrowheads="1"/>
          </p:cNvSpPr>
          <p:nvPr/>
        </p:nvSpPr>
        <p:spPr bwMode="auto">
          <a:xfrm>
            <a:off x="974725" y="4456113"/>
            <a:ext cx="107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Worked</a:t>
            </a:r>
          </a:p>
          <a:p>
            <a:r>
              <a:rPr lang="en-US"/>
              <a:t>Example</a:t>
            </a:r>
          </a:p>
        </p:txBody>
      </p:sp>
      <p:sp>
        <p:nvSpPr>
          <p:cNvPr id="49160" name="Text Box 11"/>
          <p:cNvSpPr txBox="1">
            <a:spLocks noChangeArrowheads="1"/>
          </p:cNvSpPr>
          <p:nvPr/>
        </p:nvSpPr>
        <p:spPr bwMode="auto">
          <a:xfrm>
            <a:off x="2743200" y="4495800"/>
            <a:ext cx="1339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Completion</a:t>
            </a:r>
          </a:p>
          <a:p>
            <a:r>
              <a:rPr lang="en-US"/>
              <a:t>Example 1</a:t>
            </a:r>
          </a:p>
        </p:txBody>
      </p:sp>
      <p:sp>
        <p:nvSpPr>
          <p:cNvPr id="49161" name="Text Box 12"/>
          <p:cNvSpPr txBox="1">
            <a:spLocks noChangeArrowheads="1"/>
          </p:cNvSpPr>
          <p:nvPr/>
        </p:nvSpPr>
        <p:spPr bwMode="auto">
          <a:xfrm>
            <a:off x="4419600" y="4495800"/>
            <a:ext cx="1339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Completion</a:t>
            </a:r>
          </a:p>
          <a:p>
            <a:r>
              <a:rPr lang="en-US"/>
              <a:t>Example 2</a:t>
            </a:r>
          </a:p>
        </p:txBody>
      </p:sp>
      <p:sp>
        <p:nvSpPr>
          <p:cNvPr id="49162" name="Text Box 13"/>
          <p:cNvSpPr txBox="1">
            <a:spLocks noChangeArrowheads="1"/>
          </p:cNvSpPr>
          <p:nvPr/>
        </p:nvSpPr>
        <p:spPr bwMode="auto">
          <a:xfrm>
            <a:off x="6477000" y="4495800"/>
            <a:ext cx="1187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Assigned </a:t>
            </a:r>
          </a:p>
          <a:p>
            <a:r>
              <a:rPr lang="en-US"/>
              <a:t>Problem</a:t>
            </a:r>
          </a:p>
        </p:txBody>
      </p:sp>
      <p:sp>
        <p:nvSpPr>
          <p:cNvPr id="49163" name="Line 14"/>
          <p:cNvSpPr>
            <a:spLocks noChangeShapeType="1"/>
          </p:cNvSpPr>
          <p:nvPr/>
        </p:nvSpPr>
        <p:spPr bwMode="auto">
          <a:xfrm>
            <a:off x="1066800" y="5410200"/>
            <a:ext cx="685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4" name="Text Box 17"/>
          <p:cNvSpPr txBox="1">
            <a:spLocks noChangeArrowheads="1"/>
          </p:cNvSpPr>
          <p:nvPr/>
        </p:nvSpPr>
        <p:spPr bwMode="auto">
          <a:xfrm>
            <a:off x="1295400" y="3200400"/>
            <a:ext cx="844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Step 1</a:t>
            </a:r>
          </a:p>
          <a:p>
            <a:r>
              <a:rPr lang="en-US">
                <a:solidFill>
                  <a:schemeClr val="bg1"/>
                </a:solidFill>
              </a:rPr>
              <a:t>Step 2</a:t>
            </a:r>
          </a:p>
          <a:p>
            <a:r>
              <a:rPr lang="en-US">
                <a:solidFill>
                  <a:schemeClr val="bg1"/>
                </a:solidFill>
              </a:rPr>
              <a:t>Step 3</a:t>
            </a:r>
          </a:p>
        </p:txBody>
      </p:sp>
      <p:sp>
        <p:nvSpPr>
          <p:cNvPr id="49165" name="Text Box 20"/>
          <p:cNvSpPr txBox="1">
            <a:spLocks noChangeArrowheads="1"/>
          </p:cNvSpPr>
          <p:nvPr/>
        </p:nvSpPr>
        <p:spPr bwMode="auto">
          <a:xfrm>
            <a:off x="6553200" y="3200400"/>
            <a:ext cx="844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Step 1</a:t>
            </a:r>
          </a:p>
          <a:p>
            <a:r>
              <a:rPr lang="en-US"/>
              <a:t>Step 2</a:t>
            </a:r>
          </a:p>
          <a:p>
            <a:r>
              <a:rPr lang="en-US"/>
              <a:t>Step 3</a:t>
            </a:r>
          </a:p>
        </p:txBody>
      </p:sp>
      <p:sp>
        <p:nvSpPr>
          <p:cNvPr id="49166" name="Oval 21"/>
          <p:cNvSpPr>
            <a:spLocks noChangeArrowheads="1"/>
          </p:cNvSpPr>
          <p:nvPr/>
        </p:nvSpPr>
        <p:spPr bwMode="auto">
          <a:xfrm>
            <a:off x="838200" y="1752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7" name="Text Box 22"/>
          <p:cNvSpPr txBox="1">
            <a:spLocks noChangeArrowheads="1"/>
          </p:cNvSpPr>
          <p:nvPr/>
        </p:nvSpPr>
        <p:spPr bwMode="auto">
          <a:xfrm>
            <a:off x="1431925" y="1712913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= Worked in Lesson</a:t>
            </a:r>
          </a:p>
        </p:txBody>
      </p:sp>
      <p:sp>
        <p:nvSpPr>
          <p:cNvPr id="49168" name="Oval 23"/>
          <p:cNvSpPr>
            <a:spLocks noChangeArrowheads="1"/>
          </p:cNvSpPr>
          <p:nvPr/>
        </p:nvSpPr>
        <p:spPr bwMode="auto">
          <a:xfrm>
            <a:off x="838200" y="228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9" name="Text Box 24"/>
          <p:cNvSpPr txBox="1">
            <a:spLocks noChangeArrowheads="1"/>
          </p:cNvSpPr>
          <p:nvPr/>
        </p:nvSpPr>
        <p:spPr bwMode="auto">
          <a:xfrm>
            <a:off x="1431925" y="2322513"/>
            <a:ext cx="2705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= Worked by the Learner</a:t>
            </a:r>
          </a:p>
        </p:txBody>
      </p:sp>
      <p:grpSp>
        <p:nvGrpSpPr>
          <p:cNvPr id="49170" name="Group 37"/>
          <p:cNvGrpSpPr>
            <a:grpSpLocks/>
          </p:cNvGrpSpPr>
          <p:nvPr/>
        </p:nvGrpSpPr>
        <p:grpSpPr bwMode="auto">
          <a:xfrm>
            <a:off x="2725738" y="3429000"/>
            <a:ext cx="1389062" cy="914400"/>
            <a:chOff x="2725947" y="3429000"/>
            <a:chExt cx="1337095" cy="838200"/>
          </a:xfrm>
        </p:grpSpPr>
        <p:sp>
          <p:nvSpPr>
            <p:cNvPr id="35" name="Block Arc 34"/>
            <p:cNvSpPr/>
            <p:nvPr/>
          </p:nvSpPr>
          <p:spPr>
            <a:xfrm rot="10800000">
              <a:off x="2742756" y="3429000"/>
              <a:ext cx="1295837" cy="838200"/>
            </a:xfrm>
            <a:prstGeom prst="blockArc">
              <a:avLst>
                <a:gd name="adj1" fmla="val 10733901"/>
                <a:gd name="adj2" fmla="val 0"/>
                <a:gd name="adj3" fmla="val 25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2725947" y="3855377"/>
              <a:ext cx="1337095" cy="311415"/>
            </a:xfrm>
            <a:custGeom>
              <a:avLst/>
              <a:gdLst>
                <a:gd name="connsiteX0" fmla="*/ 0 w 1337095"/>
                <a:gd name="connsiteY0" fmla="*/ 0 h 310550"/>
                <a:gd name="connsiteX1" fmla="*/ 1337095 w 1337095"/>
                <a:gd name="connsiteY1" fmla="*/ 0 h 310550"/>
                <a:gd name="connsiteX2" fmla="*/ 1043796 w 1337095"/>
                <a:gd name="connsiteY2" fmla="*/ 207034 h 310550"/>
                <a:gd name="connsiteX3" fmla="*/ 629728 w 1337095"/>
                <a:gd name="connsiteY3" fmla="*/ 310550 h 310550"/>
                <a:gd name="connsiteX4" fmla="*/ 310551 w 1337095"/>
                <a:gd name="connsiteY4" fmla="*/ 250166 h 310550"/>
                <a:gd name="connsiteX5" fmla="*/ 0 w 1337095"/>
                <a:gd name="connsiteY5" fmla="*/ 0 h 31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7095" h="310550">
                  <a:moveTo>
                    <a:pt x="0" y="0"/>
                  </a:moveTo>
                  <a:lnTo>
                    <a:pt x="1337095" y="0"/>
                  </a:lnTo>
                  <a:lnTo>
                    <a:pt x="1043796" y="207034"/>
                  </a:lnTo>
                  <a:lnTo>
                    <a:pt x="629728" y="310550"/>
                  </a:lnTo>
                  <a:lnTo>
                    <a:pt x="310551" y="250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9171" name="Text Box 18"/>
          <p:cNvSpPr txBox="1">
            <a:spLocks noChangeArrowheads="1"/>
          </p:cNvSpPr>
          <p:nvPr/>
        </p:nvSpPr>
        <p:spPr bwMode="auto">
          <a:xfrm>
            <a:off x="2971800" y="3276600"/>
            <a:ext cx="844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Step 1</a:t>
            </a:r>
          </a:p>
          <a:p>
            <a:r>
              <a:rPr lang="en-US">
                <a:solidFill>
                  <a:schemeClr val="bg1"/>
                </a:solidFill>
              </a:rPr>
              <a:t>Step 2</a:t>
            </a:r>
          </a:p>
          <a:p>
            <a:r>
              <a:rPr lang="en-US"/>
              <a:t>Step 3</a:t>
            </a: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4343400" y="2971800"/>
            <a:ext cx="1524000" cy="1066800"/>
            <a:chOff x="4416725" y="2971800"/>
            <a:chExt cx="1397479" cy="914400"/>
          </a:xfrm>
          <a:solidFill>
            <a:schemeClr val="accent1"/>
          </a:solidFill>
        </p:grpSpPr>
        <p:sp>
          <p:nvSpPr>
            <p:cNvPr id="42" name="Block Arc 41"/>
            <p:cNvSpPr/>
            <p:nvPr/>
          </p:nvSpPr>
          <p:spPr>
            <a:xfrm>
              <a:off x="4419636" y="2971800"/>
              <a:ext cx="1371276" cy="914400"/>
            </a:xfrm>
            <a:prstGeom prst="blockArc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4416725" y="3174547"/>
              <a:ext cx="1397479" cy="276225"/>
            </a:xfrm>
            <a:custGeom>
              <a:avLst/>
              <a:gdLst>
                <a:gd name="connsiteX0" fmla="*/ 0 w 1397479"/>
                <a:gd name="connsiteY0" fmla="*/ 250166 h 276045"/>
                <a:gd name="connsiteX1" fmla="*/ 1397479 w 1397479"/>
                <a:gd name="connsiteY1" fmla="*/ 276045 h 276045"/>
                <a:gd name="connsiteX2" fmla="*/ 1371600 w 1397479"/>
                <a:gd name="connsiteY2" fmla="*/ 189781 h 276045"/>
                <a:gd name="connsiteX3" fmla="*/ 862641 w 1397479"/>
                <a:gd name="connsiteY3" fmla="*/ 0 h 276045"/>
                <a:gd name="connsiteX4" fmla="*/ 224286 w 1397479"/>
                <a:gd name="connsiteY4" fmla="*/ 43132 h 276045"/>
                <a:gd name="connsiteX5" fmla="*/ 0 w 1397479"/>
                <a:gd name="connsiteY5" fmla="*/ 250166 h 276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7479" h="276045">
                  <a:moveTo>
                    <a:pt x="0" y="250166"/>
                  </a:moveTo>
                  <a:lnTo>
                    <a:pt x="1397479" y="276045"/>
                  </a:lnTo>
                  <a:lnTo>
                    <a:pt x="1371600" y="189781"/>
                  </a:lnTo>
                  <a:lnTo>
                    <a:pt x="862641" y="0"/>
                  </a:lnTo>
                  <a:lnTo>
                    <a:pt x="224286" y="43132"/>
                  </a:lnTo>
                  <a:lnTo>
                    <a:pt x="0" y="25016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9173" name="Text Box 19"/>
          <p:cNvSpPr txBox="1">
            <a:spLocks noChangeArrowheads="1"/>
          </p:cNvSpPr>
          <p:nvPr/>
        </p:nvSpPr>
        <p:spPr bwMode="auto">
          <a:xfrm>
            <a:off x="4648200" y="3200400"/>
            <a:ext cx="844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Step 1</a:t>
            </a:r>
          </a:p>
          <a:p>
            <a:r>
              <a:rPr lang="en-US"/>
              <a:t>Step 2</a:t>
            </a:r>
          </a:p>
          <a:p>
            <a:r>
              <a:rPr lang="en-US"/>
              <a:t>Step 3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609600" y="609600"/>
            <a:ext cx="82296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latin typeface="Candara" pitchFamily="34" charset="0"/>
                <a:ea typeface="+mj-ea"/>
                <a:cs typeface="+mj-cs"/>
              </a:rPr>
              <a:t>Fading of worked examples</a:t>
            </a:r>
          </a:p>
        </p:txBody>
      </p:sp>
    </p:spTree>
    <p:extLst>
      <p:ext uri="{BB962C8B-B14F-4D97-AF65-F5344CB8AC3E}">
        <p14:creationId xmlns:p14="http://schemas.microsoft.com/office/powerpoint/2010/main" val="424505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12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/>
              <a:t>Distinguish between practice and deliberate practice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Apply </a:t>
            </a:r>
            <a:r>
              <a:rPr lang="en-US" sz="2800" dirty="0"/>
              <a:t>evidence on the following: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 How much practice to include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 What kind of practice is best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 What kind of feedback is best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 How to distribute practice exercises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 How to layout practice exercises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 Transitioning from examples to </a:t>
            </a:r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8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practice?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Interactions that promote psychological engagement with the content in ways that help learners build knowledge and skills related to the learning goals</a:t>
            </a:r>
            <a:r>
              <a:rPr lang="en-US" dirty="0">
                <a:solidFill>
                  <a:srgbClr val="008000"/>
                </a:solidFill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18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8"/>
          <p:cNvGrpSpPr>
            <a:grpSpLocks/>
          </p:cNvGrpSpPr>
          <p:nvPr/>
        </p:nvGrpSpPr>
        <p:grpSpPr bwMode="auto">
          <a:xfrm>
            <a:off x="838200" y="1290638"/>
            <a:ext cx="7943850" cy="5567362"/>
            <a:chOff x="838200" y="1290638"/>
            <a:chExt cx="7943850" cy="5567362"/>
          </a:xfrm>
        </p:grpSpPr>
        <p:grpSp>
          <p:nvGrpSpPr>
            <p:cNvPr id="11267" name="Group 16"/>
            <p:cNvGrpSpPr>
              <a:grpSpLocks/>
            </p:cNvGrpSpPr>
            <p:nvPr/>
          </p:nvGrpSpPr>
          <p:grpSpPr bwMode="auto">
            <a:xfrm>
              <a:off x="838200" y="1290638"/>
              <a:ext cx="6934200" cy="5567362"/>
              <a:chOff x="609599" y="1066800"/>
              <a:chExt cx="6934201" cy="5567065"/>
            </a:xfrm>
          </p:grpSpPr>
          <p:cxnSp>
            <p:nvCxnSpPr>
              <p:cNvPr id="5" name="Straight Connector 4"/>
              <p:cNvCxnSpPr/>
              <p:nvPr/>
            </p:nvCxnSpPr>
            <p:spPr>
              <a:xfrm rot="5400000">
                <a:off x="2133717" y="3276482"/>
                <a:ext cx="4419364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523999" y="3124090"/>
                <a:ext cx="601980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>
                <a:off x="-685683" y="3276482"/>
                <a:ext cx="441936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523999" y="5486164"/>
                <a:ext cx="601980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78" name="TextBox 12"/>
              <p:cNvSpPr txBox="1">
                <a:spLocks noChangeArrowheads="1"/>
              </p:cNvSpPr>
              <p:nvPr/>
            </p:nvSpPr>
            <p:spPr bwMode="auto">
              <a:xfrm>
                <a:off x="3124200" y="6172200"/>
                <a:ext cx="259943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Behavioral Activity</a:t>
                </a:r>
              </a:p>
            </p:txBody>
          </p:sp>
          <p:sp>
            <p:nvSpPr>
              <p:cNvPr id="11279" name="TextBox 13"/>
              <p:cNvSpPr txBox="1">
                <a:spLocks noChangeArrowheads="1"/>
              </p:cNvSpPr>
              <p:nvPr/>
            </p:nvSpPr>
            <p:spPr bwMode="auto">
              <a:xfrm>
                <a:off x="1828800" y="5715000"/>
                <a:ext cx="541686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Low	            	             	High</a:t>
                </a:r>
              </a:p>
            </p:txBody>
          </p:sp>
          <p:sp>
            <p:nvSpPr>
              <p:cNvPr id="11280" name="TextBox 14"/>
              <p:cNvSpPr txBox="1">
                <a:spLocks noChangeArrowheads="1"/>
              </p:cNvSpPr>
              <p:nvPr/>
            </p:nvSpPr>
            <p:spPr bwMode="auto">
              <a:xfrm rot="-5400000">
                <a:off x="-647636" y="3086035"/>
                <a:ext cx="297613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Psychological Activity</a:t>
                </a:r>
              </a:p>
            </p:txBody>
          </p:sp>
          <p:sp>
            <p:nvSpPr>
              <p:cNvPr id="11281" name="TextBox 15"/>
              <p:cNvSpPr txBox="1">
                <a:spLocks noChangeArrowheads="1"/>
              </p:cNvSpPr>
              <p:nvPr/>
            </p:nvSpPr>
            <p:spPr bwMode="auto">
              <a:xfrm rot="-5400000">
                <a:off x="-615712" y="3054112"/>
                <a:ext cx="382668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Low                                High</a:t>
                </a:r>
              </a:p>
            </p:txBody>
          </p:sp>
        </p:grpSp>
        <p:sp>
          <p:nvSpPr>
            <p:cNvPr id="11268" name="TextBox 17"/>
            <p:cNvSpPr txBox="1">
              <a:spLocks noChangeArrowheads="1"/>
            </p:cNvSpPr>
            <p:nvPr/>
          </p:nvSpPr>
          <p:spPr bwMode="auto">
            <a:xfrm>
              <a:off x="5257800" y="6488113"/>
              <a:ext cx="35242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 </a:t>
              </a:r>
              <a:r>
                <a:rPr lang="en-US" sz="1600"/>
                <a:t>Adapted from Stull and Mayer, 2007</a:t>
              </a:r>
            </a:p>
          </p:txBody>
        </p:sp>
        <p:pic>
          <p:nvPicPr>
            <p:cNvPr id="11269" name="Picture 3" descr="C:\Users\Clark\AppData\Local\Microsoft\Windows\Temporary Internet Files\Content.IE5\Q801KRQE\MC900434707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5269707" y="3640931"/>
              <a:ext cx="1371600" cy="139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0" name="Picture 3" descr="C:\Users\Clark\AppData\Local\Microsoft\Windows\Temporary Internet Files\Content.IE5\Q801KRQE\MC900434707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2526506" y="3798094"/>
              <a:ext cx="1347788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1" name="Picture 4" descr="C:\Users\Clark\AppData\Local\Microsoft\Windows\Temporary Internet Files\Content.IE5\DN657TYX\MC900434705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5344318" y="1742282"/>
              <a:ext cx="1350963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2" name="Picture 4" descr="C:\Users\Clark\AppData\Local\Microsoft\Windows\Temporary Internet Files\Content.IE5\DN657TYX\MC900434705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2525713" y="1665287"/>
              <a:ext cx="1371600" cy="139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4648200" y="1295400"/>
              <a:ext cx="3048000" cy="2057400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8764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Interaction Formats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533400" y="2362200"/>
            <a:ext cx="844391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Common formats for e-learning practice:</a:t>
            </a:r>
          </a:p>
          <a:p>
            <a:pPr>
              <a:buFont typeface="Arial" pitchFamily="34" charset="0"/>
              <a:buChar char="•"/>
            </a:pPr>
            <a:r>
              <a:rPr lang="en-US" sz="3600">
                <a:solidFill>
                  <a:srgbClr val="008000"/>
                </a:solidFill>
              </a:rPr>
              <a:t> Multiple choice</a:t>
            </a:r>
          </a:p>
          <a:p>
            <a:pPr>
              <a:buFont typeface="Arial" pitchFamily="34" charset="0"/>
              <a:buChar char="•"/>
            </a:pPr>
            <a:r>
              <a:rPr lang="en-US" sz="3600">
                <a:solidFill>
                  <a:srgbClr val="0070C0"/>
                </a:solidFill>
              </a:rPr>
              <a:t> Simulation</a:t>
            </a:r>
          </a:p>
          <a:p>
            <a:pPr>
              <a:buFont typeface="Arial" pitchFamily="34" charset="0"/>
              <a:buChar char="•"/>
            </a:pPr>
            <a:r>
              <a:rPr lang="en-US" sz="3600">
                <a:solidFill>
                  <a:srgbClr val="0070C0"/>
                </a:solidFill>
              </a:rPr>
              <a:t> </a:t>
            </a:r>
            <a:r>
              <a:rPr lang="en-US" sz="3600">
                <a:solidFill>
                  <a:srgbClr val="008000"/>
                </a:solidFill>
              </a:rPr>
              <a:t>Multiple select</a:t>
            </a:r>
          </a:p>
          <a:p>
            <a:pPr>
              <a:buFont typeface="Arial" pitchFamily="34" charset="0"/>
              <a:buChar char="•"/>
            </a:pPr>
            <a:r>
              <a:rPr lang="en-US" sz="3600">
                <a:solidFill>
                  <a:srgbClr val="0070C0"/>
                </a:solidFill>
              </a:rPr>
              <a:t> Drag and drop</a:t>
            </a:r>
          </a:p>
        </p:txBody>
      </p:sp>
    </p:spTree>
    <p:extLst>
      <p:ext uri="{BB962C8B-B14F-4D97-AF65-F5344CB8AC3E}">
        <p14:creationId xmlns:p14="http://schemas.microsoft.com/office/powerpoint/2010/main" val="2580989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0"/>
          <p:cNvGrpSpPr>
            <a:grpSpLocks/>
          </p:cNvGrpSpPr>
          <p:nvPr/>
        </p:nvGrpSpPr>
        <p:grpSpPr bwMode="auto">
          <a:xfrm>
            <a:off x="838200" y="1600200"/>
            <a:ext cx="7515225" cy="4876800"/>
            <a:chOff x="838200" y="1600200"/>
            <a:chExt cx="7515225" cy="4876800"/>
          </a:xfrm>
        </p:grpSpPr>
        <p:pic>
          <p:nvPicPr>
            <p:cNvPr id="13316" name="Picture 20" descr="Excel_base_background_02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" y="1600200"/>
              <a:ext cx="7515225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5"/>
            <p:cNvSpPr/>
            <p:nvPr/>
          </p:nvSpPr>
          <p:spPr bwMode="auto">
            <a:xfrm>
              <a:off x="2071688" y="1995488"/>
              <a:ext cx="4251325" cy="3163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3318" name="Picture 3" descr="Excel 10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72171" y="1995616"/>
              <a:ext cx="4111808" cy="3031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 bwMode="auto">
            <a:xfrm>
              <a:off x="6116638" y="2720975"/>
              <a:ext cx="1919287" cy="20431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 bwMode="auto">
            <a:xfrm>
              <a:off x="6323013" y="2786063"/>
              <a:ext cx="1781175" cy="17573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</a:rPr>
                <a:t>Which formula is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</a:rPr>
                <a:t>most efficient to calculate all commissions:</a:t>
              </a:r>
            </a:p>
            <a:p>
              <a:pPr marL="457200" indent="-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</a:rPr>
                <a:t>	= B4*B9</a:t>
              </a:r>
            </a:p>
            <a:p>
              <a:pPr marL="457200" indent="-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</a:rPr>
                <a:t>	= B4/B9</a:t>
              </a:r>
            </a:p>
            <a:p>
              <a:pPr marL="457200" indent="-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</a:rPr>
                <a:t>	=B4*$B9$</a:t>
              </a:r>
            </a:p>
            <a:p>
              <a:pPr marL="457200" indent="-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</a:rPr>
                <a:t>	=B4*$B$9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+mn-lt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139950" y="5192713"/>
              <a:ext cx="5827713" cy="79216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322" name="TextBox 5"/>
            <p:cNvSpPr txBox="1">
              <a:spLocks noChangeArrowheads="1"/>
            </p:cNvSpPr>
            <p:nvPr/>
          </p:nvSpPr>
          <p:spPr bwMode="auto">
            <a:xfrm>
              <a:off x="2346387" y="5193271"/>
              <a:ext cx="5484315" cy="718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latin typeface="Calibri" pitchFamily="34" charset="0"/>
                </a:rPr>
                <a:t>Incorrect.</a:t>
              </a:r>
              <a:r>
                <a:rPr lang="en-US" sz="1600">
                  <a:latin typeface="Calibri" pitchFamily="34" charset="0"/>
                </a:rPr>
                <a:t> To apply the same formula to all sales staff, you need to use absolute cell references in which the column and row values are preceded by a $. Try Again. </a:t>
              </a:r>
            </a:p>
          </p:txBody>
        </p:sp>
        <p:pic>
          <p:nvPicPr>
            <p:cNvPr id="13323" name="Picture 11" descr="Excel_base_0002_Small_all.t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56767" y="6073346"/>
              <a:ext cx="7470950" cy="399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 bwMode="auto">
            <a:xfrm>
              <a:off x="6477000" y="3657600"/>
              <a:ext cx="141288" cy="1539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 bwMode="auto">
            <a:xfrm>
              <a:off x="6400800" y="3581400"/>
              <a:ext cx="274638" cy="293688"/>
            </a:xfrm>
            <a:prstGeom prst="rect">
              <a:avLst/>
            </a:prstGeom>
            <a:noFill/>
            <a:ln w="3175">
              <a:noFill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latin typeface="+mn-lt"/>
                </a:rPr>
                <a:t>X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477000" y="3886200"/>
              <a:ext cx="141288" cy="152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477000" y="4114800"/>
              <a:ext cx="139700" cy="1539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6477000" y="4343400"/>
              <a:ext cx="139700" cy="1539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329" name="TextBox 31"/>
            <p:cNvSpPr txBox="1">
              <a:spLocks noChangeArrowheads="1"/>
            </p:cNvSpPr>
            <p:nvPr/>
          </p:nvSpPr>
          <p:spPr bwMode="auto">
            <a:xfrm>
              <a:off x="5499868" y="1666103"/>
              <a:ext cx="2739301" cy="266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0070C0"/>
                  </a:solidFill>
                </a:rPr>
                <a:t>Lesson 2: Working with Formulas</a:t>
              </a:r>
            </a:p>
          </p:txBody>
        </p:sp>
        <p:pic>
          <p:nvPicPr>
            <p:cNvPr id="13330" name="Picture 23" descr="Excel_nav-bar_03_formulas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29605" y="1666103"/>
              <a:ext cx="1005458" cy="4415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1" name="TextBox 39"/>
            <p:cNvSpPr txBox="1">
              <a:spLocks noChangeArrowheads="1"/>
            </p:cNvSpPr>
            <p:nvPr/>
          </p:nvSpPr>
          <p:spPr bwMode="auto">
            <a:xfrm>
              <a:off x="1935063" y="1600200"/>
              <a:ext cx="2997807" cy="266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Using Spreadsheets in your Small Business</a:t>
              </a:r>
            </a:p>
          </p:txBody>
        </p:sp>
      </p:grpSp>
      <p:sp>
        <p:nvSpPr>
          <p:cNvPr id="24" name="Rectangle 10"/>
          <p:cNvSpPr txBox="1">
            <a:spLocks noChangeArrowheads="1"/>
          </p:cNvSpPr>
          <p:nvPr/>
        </p:nvSpPr>
        <p:spPr>
          <a:xfrm>
            <a:off x="609600" y="609600"/>
            <a:ext cx="8305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ea typeface="+mj-ea"/>
                <a:cs typeface="+mj-cs"/>
              </a:rPr>
              <a:t>Multiple choice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Candar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49076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46984</TotalTime>
  <Words>1958</Words>
  <Application>Microsoft Macintosh PowerPoint</Application>
  <PresentationFormat>On-screen Show (4:3)</PresentationFormat>
  <Paragraphs>441</Paragraphs>
  <Slides>44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Does Practice Make Perfect? (Chapter 12) </vt:lpstr>
      <vt:lpstr>Psychology MOOC Analysis</vt:lpstr>
      <vt:lpstr>Results</vt:lpstr>
      <vt:lpstr>PowerPoint Presentation</vt:lpstr>
      <vt:lpstr>Chapter 12 Objectives</vt:lpstr>
      <vt:lpstr>What is practice?</vt:lpstr>
      <vt:lpstr>PowerPoint Presentation</vt:lpstr>
      <vt:lpstr>Interaction Formats</vt:lpstr>
      <vt:lpstr>PowerPoint Presentation</vt:lpstr>
      <vt:lpstr>PowerPoint Presentation</vt:lpstr>
      <vt:lpstr>Simulation</vt:lpstr>
      <vt:lpstr>Multiple select</vt:lpstr>
      <vt:lpstr>Drag and Drop</vt:lpstr>
      <vt:lpstr>Virtual classrooms</vt:lpstr>
      <vt:lpstr>Practice Vs Deliberate practice </vt:lpstr>
      <vt:lpstr>Practice guidelines </vt:lpstr>
      <vt:lpstr>Is more practice better?</vt:lpstr>
      <vt:lpstr>The power law of practice</vt:lpstr>
      <vt:lpstr>The costs of practice</vt:lpstr>
      <vt:lpstr>PowerPoint Presentation</vt:lpstr>
      <vt:lpstr>Practice guidelines </vt:lpstr>
      <vt:lpstr>PowerPoint Presentation</vt:lpstr>
      <vt:lpstr>PowerPoint Presentation</vt:lpstr>
      <vt:lpstr>Mirror the job</vt:lpstr>
      <vt:lpstr>Practice guidelines </vt:lpstr>
      <vt:lpstr>PowerPoint Presentation</vt:lpstr>
      <vt:lpstr>PowerPoint Presentation</vt:lpstr>
      <vt:lpstr>Feedback </vt:lpstr>
      <vt:lpstr>Feedback study in Design-A-Plant</vt:lpstr>
      <vt:lpstr>PowerPoint Presentation</vt:lpstr>
      <vt:lpstr>Which feedback is better?</vt:lpstr>
      <vt:lpstr>Focus on task – not ego</vt:lpstr>
      <vt:lpstr>Which feedback is better?</vt:lpstr>
      <vt:lpstr>Practice guidelines </vt:lpstr>
      <vt:lpstr>How should practice be spaced?</vt:lpstr>
      <vt:lpstr>PowerPoint Presentation</vt:lpstr>
      <vt:lpstr>Which lesson is better?</vt:lpstr>
      <vt:lpstr>PowerPoint Presentation</vt:lpstr>
      <vt:lpstr>Which is better?</vt:lpstr>
      <vt:lpstr>PowerPoint Presentation</vt:lpstr>
      <vt:lpstr>Practice guidelines </vt:lpstr>
      <vt:lpstr>PowerPoint Presentation</vt:lpstr>
      <vt:lpstr>Practice guidelines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Clark</dc:creator>
  <cp:lastModifiedBy>Mimi</cp:lastModifiedBy>
  <cp:revision>588</cp:revision>
  <cp:lastPrinted>2013-08-29T17:19:44Z</cp:lastPrinted>
  <dcterms:created xsi:type="dcterms:W3CDTF">2013-10-05T20:41:16Z</dcterms:created>
  <dcterms:modified xsi:type="dcterms:W3CDTF">2015-10-22T16:06:33Z</dcterms:modified>
</cp:coreProperties>
</file>