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16"/>
  </p:notesMasterIdLst>
  <p:handoutMasterIdLst>
    <p:handoutMasterId r:id="rId17"/>
  </p:handoutMasterIdLst>
  <p:sldIdLst>
    <p:sldId id="859" r:id="rId2"/>
    <p:sldId id="949" r:id="rId3"/>
    <p:sldId id="951" r:id="rId4"/>
    <p:sldId id="950" r:id="rId5"/>
    <p:sldId id="959" r:id="rId6"/>
    <p:sldId id="960" r:id="rId7"/>
    <p:sldId id="961" r:id="rId8"/>
    <p:sldId id="953" r:id="rId9"/>
    <p:sldId id="954" r:id="rId10"/>
    <p:sldId id="955" r:id="rId11"/>
    <p:sldId id="957" r:id="rId12"/>
    <p:sldId id="958" r:id="rId13"/>
    <p:sldId id="956" r:id="rId14"/>
    <p:sldId id="95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 Koedinger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DFF"/>
    <a:srgbClr val="008000"/>
    <a:srgbClr val="00CC00"/>
    <a:srgbClr val="009900"/>
    <a:srgbClr val="FF0000"/>
    <a:srgbClr val="CCFFCC"/>
    <a:srgbClr val="33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13" autoAdjust="0"/>
  </p:normalViewPr>
  <p:slideViewPr>
    <p:cSldViewPr snapToGrid="0">
      <p:cViewPr varScale="1">
        <p:scale>
          <a:sx n="77" d="100"/>
          <a:sy n="77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A9B6F5-9872-494C-98E8-50B22C72B9D1}" type="datetimeFigureOut">
              <a:rPr lang="en-US"/>
              <a:pPr>
                <a:defRPr/>
              </a:pPr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F5CCC6-22B8-4641-886E-81DE612D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FB4182-7140-4311-A13D-1A2B0929463C}" type="datetimeFigureOut">
              <a:rPr lang="en-US"/>
              <a:pPr>
                <a:defRPr/>
              </a:pPr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BB70B-E9ED-4118-B081-36010168C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2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E10C2-37A7-4496-8C01-687BECC5D7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3D82-C220-934F-9E6D-860C8C9965B3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2ADE5-5F61-8D41-B6D3-8E92DB64D57C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255B5-A3B7-40AD-984B-A4E54128D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49FDA-83B7-CF46-9A18-4E7788CAC302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18124-0E20-4CB6-8B6C-EE549E83E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47625"/>
            <a:ext cx="7391400" cy="577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8600" y="65913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F7A11-74F6-408A-9310-00C606FA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0" y="228600"/>
            <a:ext cx="7626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8100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54CB7-7FED-FA47-9025-73AD2B53F608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F1E01-8864-5940-943B-5E545409B1F1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B66C-50F8-473B-BE5D-BD9AA9CA0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32AF8-1483-1546-8A59-B801B6C5A975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6EA8B-E2E2-954D-BDEF-15A64C522F4A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C14-D5B3-498B-B3F1-2D088530B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BAC6-B2A1-184E-A465-520349CEF764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E608-2B34-4876-9C98-E4993BBE6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0E998-6B5B-1148-AB3A-DCBE41DE5304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8A520-85E3-FF49-A85F-2B32B0A196E1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7396-2978-4558-88EC-8946A9EBC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28B88-86E9-4341-9108-ED2EF19F3698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62EC-881C-4A90-A475-5A48B82CA4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32" y="1600200"/>
            <a:ext cx="7941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7AD7E-2F03-1547-A225-0496925187B5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6E76E-4D89-DC48-8008-B7B0FE0AC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 t="15800"/>
          <a:stretch>
            <a:fillRect/>
          </a:stretch>
        </p:blipFill>
        <p:spPr bwMode="auto">
          <a:xfrm>
            <a:off x="5553568" y="3034724"/>
            <a:ext cx="28509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90600" y="892175"/>
            <a:ext cx="7772400" cy="19492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Applying the Personalization Principle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4000" dirty="0" smtClean="0"/>
              <a:t>Chapter 9) 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4419600" cy="1752600"/>
          </a:xfrm>
        </p:spPr>
        <p:txBody>
          <a:bodyPr/>
          <a:lstStyle/>
          <a:p>
            <a:r>
              <a:rPr lang="en-US" dirty="0" smtClean="0"/>
              <a:t>Ken Koedinger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43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0"/>
            <a:ext cx="7849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44000" cy="368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50" y="5683250"/>
            <a:ext cx="657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impersonal conditions (gain of .15) performed </a:t>
            </a:r>
            <a:r>
              <a:rPr lang="en-US" dirty="0"/>
              <a:t>s</a:t>
            </a:r>
            <a:r>
              <a:rPr lang="en-US" dirty="0" smtClean="0"/>
              <a:t>lightly better than the personal conditions (gain of .13)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9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Cognitive Tutor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by Candace </a:t>
            </a:r>
            <a:r>
              <a:rPr lang="en-US" dirty="0" err="1" smtClean="0"/>
              <a:t>DiBiano</a:t>
            </a:r>
            <a:r>
              <a:rPr lang="en-US" dirty="0" smtClean="0"/>
              <a:t>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035"/>
            <a:ext cx="9144000" cy="3900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166" y="6021920"/>
            <a:ext cx="7598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Personalization had a positive overall effect on student performance. </a:t>
            </a:r>
            <a:r>
              <a:rPr lang="en-US" sz="1600" dirty="0" smtClean="0"/>
              <a:t>If </a:t>
            </a:r>
            <a:r>
              <a:rPr lang="en-US" sz="1600" dirty="0"/>
              <a:t>a student had a 50% base chance of getting a problem correct on the first attempt, personalization would increase that chance to 55.3%. </a:t>
            </a:r>
          </a:p>
        </p:txBody>
      </p:sp>
    </p:spTree>
    <p:extLst>
      <p:ext uri="{BB962C8B-B14F-4D97-AF65-F5344CB8AC3E}">
        <p14:creationId xmlns:p14="http://schemas.microsoft.com/office/powerpoint/2010/main" val="334516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Personalization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Content &amp; coaching</a:t>
            </a:r>
          </a:p>
          <a:p>
            <a:pPr lvl="1"/>
            <a:r>
              <a:rPr lang="en-US" dirty="0" smtClean="0"/>
              <a:t>Instructional </a:t>
            </a:r>
            <a:r>
              <a:rPr lang="en-US" dirty="0"/>
              <a:t>content is presented in conversational language using “you,</a:t>
            </a:r>
            <a:r>
              <a:rPr lang="en-US" dirty="0" smtClean="0"/>
              <a:t>” “</a:t>
            </a:r>
            <a:r>
              <a:rPr lang="en-US" dirty="0"/>
              <a:t>your,” “I,” “our,” </a:t>
            </a:r>
            <a:r>
              <a:rPr lang="en-US" dirty="0" smtClean="0"/>
              <a:t>&amp; “we”</a:t>
            </a:r>
          </a:p>
          <a:p>
            <a:pPr lvl="1"/>
            <a:r>
              <a:rPr lang="en-US" dirty="0" smtClean="0"/>
              <a:t>Course </a:t>
            </a:r>
            <a:r>
              <a:rPr lang="en-US" dirty="0"/>
              <a:t>author expresses </a:t>
            </a:r>
            <a:r>
              <a:rPr lang="en-US" dirty="0" smtClean="0"/>
              <a:t>own </a:t>
            </a:r>
            <a:r>
              <a:rPr lang="en-US" dirty="0"/>
              <a:t>point of view or experience in ways that are relevant to the instructional </a:t>
            </a:r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/>
              <a:t>Coaching is provided via conversational narration from on-screen </a:t>
            </a:r>
            <a:r>
              <a:rPr lang="en-US" dirty="0" smtClean="0"/>
              <a:t>characters (</a:t>
            </a:r>
            <a:r>
              <a:rPr lang="en-US" dirty="0"/>
              <a:t>that is, pedagogical agents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Agents</a:t>
            </a:r>
          </a:p>
          <a:p>
            <a:pPr lvl="1"/>
            <a:r>
              <a:rPr lang="en-US" dirty="0" smtClean="0"/>
              <a:t>need not </a:t>
            </a:r>
            <a:r>
              <a:rPr lang="en-US" dirty="0"/>
              <a:t>look realistic but should exhibit human </a:t>
            </a:r>
            <a:r>
              <a:rPr lang="en-US" dirty="0" smtClean="0"/>
              <a:t>behaviors</a:t>
            </a:r>
            <a:endParaRPr lang="en-US" dirty="0"/>
          </a:p>
          <a:p>
            <a:pPr lvl="1"/>
            <a:r>
              <a:rPr lang="en-US" dirty="0" smtClean="0"/>
              <a:t>dialog </a:t>
            </a:r>
            <a:r>
              <a:rPr lang="en-US" dirty="0"/>
              <a:t>is presented via </a:t>
            </a:r>
            <a:r>
              <a:rPr lang="en-US" i="1" dirty="0"/>
              <a:t>audio </a:t>
            </a:r>
            <a:r>
              <a:rPr lang="en-US" i="1" dirty="0" smtClean="0"/>
              <a:t>narration</a:t>
            </a:r>
            <a:endParaRPr lang="en-US" i="1" dirty="0"/>
          </a:p>
          <a:p>
            <a:pPr lvl="1"/>
            <a:r>
              <a:rPr lang="en-US" dirty="0" smtClean="0"/>
              <a:t>voice </a:t>
            </a:r>
            <a:r>
              <a:rPr lang="en-US" dirty="0"/>
              <a:t>quality </a:t>
            </a:r>
            <a:r>
              <a:rPr lang="en-US" dirty="0" smtClean="0"/>
              <a:t>&amp; script </a:t>
            </a:r>
            <a:r>
              <a:rPr lang="en-US" dirty="0"/>
              <a:t>are natural </a:t>
            </a:r>
            <a:r>
              <a:rPr lang="en-US" dirty="0" smtClean="0"/>
              <a:t>&amp; conversational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serve </a:t>
            </a:r>
            <a:r>
              <a:rPr lang="en-US" dirty="0"/>
              <a:t>a valid instructional </a:t>
            </a:r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5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6600"/>
          </a:xfrm>
        </p:spPr>
        <p:txBody>
          <a:bodyPr>
            <a:normAutofit fontScale="90000"/>
          </a:bodyPr>
          <a:lstStyle/>
          <a:p>
            <a:r>
              <a:rPr lang="en-US"/>
              <a:t>Personalization Principle</a:t>
            </a:r>
          </a:p>
        </p:txBody>
      </p:sp>
      <p:sp>
        <p:nvSpPr>
          <p:cNvPr id="987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49400"/>
            <a:ext cx="7772400" cy="4546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</a:t>
            </a:r>
          </a:p>
          <a:p>
            <a:pPr marL="914400" lvl="1" indent="-457200">
              <a:lnSpc>
                <a:spcPct val="90000"/>
              </a:lnSpc>
              <a:buFontTx/>
              <a:buAutoNum type="alphaUcPeriod"/>
            </a:pPr>
            <a:r>
              <a:rPr lang="en-US" sz="2000" dirty="0"/>
              <a:t>Conversational style of instruction</a:t>
            </a:r>
          </a:p>
          <a:p>
            <a:pPr marL="914400" lvl="1" indent="-457200">
              <a:lnSpc>
                <a:spcPct val="90000"/>
              </a:lnSpc>
              <a:buFontTx/>
              <a:buAutoNum type="alphaUcPeriod"/>
            </a:pPr>
            <a:r>
              <a:rPr lang="en-US" sz="2000" dirty="0"/>
              <a:t>Formal style of instruction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Example</a:t>
            </a:r>
            <a:r>
              <a:rPr lang="en-US" sz="2000" dirty="0"/>
              <a:t>: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i="1" dirty="0"/>
              <a:t>You</a:t>
            </a:r>
            <a:r>
              <a:rPr lang="en-US" sz="2000" dirty="0"/>
              <a:t> should be very careful if </a:t>
            </a:r>
            <a:r>
              <a:rPr lang="en-US" sz="2000" i="1" dirty="0"/>
              <a:t>you</a:t>
            </a:r>
            <a:r>
              <a:rPr lang="en-US" sz="2000" dirty="0"/>
              <a:t> open any containers with pyrotechnics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altLang="ja-JP" sz="2000" dirty="0" smtClean="0">
                <a:latin typeface="Arial"/>
              </a:rPr>
              <a:t> vs.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/>
              <a:t>Exercise caution when opening containers that contain </a:t>
            </a:r>
            <a:r>
              <a:rPr lang="en-US" sz="2000" dirty="0" smtClean="0"/>
              <a:t>pyrotechnics</a:t>
            </a:r>
            <a:r>
              <a:rPr lang="ja-JP" altLang="en-US" sz="2000" dirty="0" smtClean="0">
                <a:latin typeface="Arial"/>
              </a:rPr>
              <a:t>”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67" y="3617355"/>
            <a:ext cx="4622800" cy="30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599"/>
            <a:ext cx="3346450" cy="1030817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Personalization Principle</a:t>
            </a:r>
          </a:p>
        </p:txBody>
      </p:sp>
      <p:sp>
        <p:nvSpPr>
          <p:cNvPr id="987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148416"/>
            <a:ext cx="3230033" cy="35242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</a:t>
            </a:r>
          </a:p>
          <a:p>
            <a:pPr marL="914400" lvl="1" indent="-457200">
              <a:lnSpc>
                <a:spcPct val="90000"/>
              </a:lnSpc>
              <a:buFontTx/>
              <a:buAutoNum type="alphaUcPeriod"/>
            </a:pPr>
            <a:r>
              <a:rPr lang="en-US" sz="2000" dirty="0" smtClean="0"/>
              <a:t>Conversational style of instruction</a:t>
            </a:r>
          </a:p>
          <a:p>
            <a:pPr marL="914400" lvl="1" indent="-457200">
              <a:lnSpc>
                <a:spcPct val="90000"/>
              </a:lnSpc>
              <a:buFontTx/>
              <a:buAutoNum type="alphaUcPeriod"/>
            </a:pPr>
            <a:r>
              <a:rPr lang="en-US" sz="2000" dirty="0" smtClean="0"/>
              <a:t>Formal </a:t>
            </a:r>
            <a:r>
              <a:rPr lang="en-US" sz="2000" dirty="0"/>
              <a:t>style of instruction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3" y="3492497"/>
            <a:ext cx="4910668" cy="332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3" y="-1"/>
            <a:ext cx="4910667" cy="34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6600"/>
          </a:xfrm>
        </p:spPr>
        <p:txBody>
          <a:bodyPr>
            <a:normAutofit fontScale="90000"/>
          </a:bodyPr>
          <a:lstStyle/>
          <a:p>
            <a:r>
              <a:rPr lang="en-US"/>
              <a:t>Personalization Principle</a:t>
            </a:r>
          </a:p>
        </p:txBody>
      </p:sp>
      <p:sp>
        <p:nvSpPr>
          <p:cNvPr id="987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49400"/>
            <a:ext cx="7772400" cy="4546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A. Formal style of instruction.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B. Conversational style of instruction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Example: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Exercise caution when opening containers that contain pyrotechnics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vs.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i="1" dirty="0"/>
              <a:t>You</a:t>
            </a:r>
            <a:r>
              <a:rPr lang="en-US" sz="2000" dirty="0"/>
              <a:t> should be very careful if </a:t>
            </a:r>
            <a:r>
              <a:rPr lang="en-US" sz="2000" i="1" dirty="0"/>
              <a:t>you</a:t>
            </a:r>
            <a:r>
              <a:rPr lang="en-US" sz="2000" dirty="0"/>
              <a:t> open any containers with pyrotechnics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B. Conversational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/>
              <a:t>Why?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	Humans strive to make sense of presented material by applying appropriate processes.  Conversational instruction better primes appropriate processes because when people feel they are in a conversation they work harder to understand material.  </a:t>
            </a:r>
          </a:p>
        </p:txBody>
      </p:sp>
    </p:spTree>
    <p:extLst>
      <p:ext uri="{BB962C8B-B14F-4D97-AF65-F5344CB8AC3E}">
        <p14:creationId xmlns:p14="http://schemas.microsoft.com/office/powerpoint/2010/main" val="35201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1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32" y="264582"/>
            <a:ext cx="3136785" cy="2614085"/>
          </a:xfrm>
        </p:spPr>
        <p:txBody>
          <a:bodyPr>
            <a:normAutofit/>
          </a:bodyPr>
          <a:lstStyle/>
          <a:p>
            <a:r>
              <a:rPr lang="en-US" sz="3600" dirty="0"/>
              <a:t>Use Conversational</a:t>
            </a:r>
            <a:br>
              <a:rPr lang="en-US" sz="3600" dirty="0"/>
            </a:br>
            <a:r>
              <a:rPr lang="en-US" sz="3600" dirty="0"/>
              <a:t>Rather Than Formal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0"/>
            <a:ext cx="5048250" cy="3740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035300"/>
            <a:ext cx="4840032" cy="37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51" y="1816099"/>
            <a:ext cx="7042549" cy="35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9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</a:t>
            </a:r>
            <a:r>
              <a:rPr lang="en-US" dirty="0" smtClean="0"/>
              <a:t>Personalization Through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Quality</a:t>
            </a:r>
          </a:p>
          <a:p>
            <a:r>
              <a:rPr lang="en-US" dirty="0"/>
              <a:t>Polite Speech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5316951" cy="1080029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Kinds of Personalization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32" y="1600200"/>
            <a:ext cx="4406785" cy="4972050"/>
          </a:xfrm>
        </p:spPr>
        <p:txBody>
          <a:bodyPr/>
          <a:lstStyle/>
          <a:p>
            <a:r>
              <a:rPr lang="en-US" dirty="0"/>
              <a:t>Use Effective On-</a:t>
            </a:r>
            <a:r>
              <a:rPr lang="en-US" dirty="0" smtClean="0"/>
              <a:t>Screen Coaches </a:t>
            </a:r>
            <a:r>
              <a:rPr lang="en-US" dirty="0"/>
              <a:t>to Promote </a:t>
            </a:r>
            <a:r>
              <a:rPr lang="en-US" dirty="0" smtClean="0"/>
              <a:t>Learning</a:t>
            </a:r>
          </a:p>
          <a:p>
            <a:endParaRPr lang="en-US" dirty="0"/>
          </a:p>
          <a:p>
            <a:r>
              <a:rPr lang="en-US" dirty="0"/>
              <a:t>Make the </a:t>
            </a:r>
            <a:r>
              <a:rPr lang="en-US" dirty="0" smtClean="0"/>
              <a:t>Author Visible </a:t>
            </a:r>
            <a:r>
              <a:rPr lang="en-US" dirty="0"/>
              <a:t>to Promote </a:t>
            </a:r>
            <a:r>
              <a:rPr lang="en-US" dirty="0" smtClean="0"/>
              <a:t>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64" y="63502"/>
            <a:ext cx="3608921" cy="3418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67" y="3479013"/>
            <a:ext cx="3742267" cy="32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don’t know about 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does it </a:t>
            </a:r>
            <a:r>
              <a:rPr lang="en-US" dirty="0"/>
              <a:t>becomes counterproductive </a:t>
            </a:r>
            <a:r>
              <a:rPr lang="en-US" dirty="0" smtClean="0"/>
              <a:t>by being </a:t>
            </a:r>
            <a:r>
              <a:rPr lang="en-US" dirty="0"/>
              <a:t>distracting or </a:t>
            </a:r>
            <a:r>
              <a:rPr lang="en-US" dirty="0" smtClean="0"/>
              <a:t>condescending</a:t>
            </a:r>
          </a:p>
          <a:p>
            <a:r>
              <a:rPr lang="en-US" dirty="0" smtClean="0"/>
              <a:t>Conditions under </a:t>
            </a:r>
            <a:r>
              <a:rPr lang="en-US" dirty="0"/>
              <a:t>which the visible author technique can </a:t>
            </a:r>
            <a:r>
              <a:rPr lang="en-US" dirty="0" smtClean="0"/>
              <a:t>be effective</a:t>
            </a:r>
          </a:p>
          <a:p>
            <a:r>
              <a:rPr lang="en-US" dirty="0" smtClean="0"/>
              <a:t>Which </a:t>
            </a:r>
            <a:r>
              <a:rPr lang="en-US" dirty="0"/>
              <a:t>features of an agent promote learning, such as the role of gesturing, </a:t>
            </a:r>
            <a:r>
              <a:rPr lang="en-US" dirty="0" smtClean="0"/>
              <a:t>eye fixations</a:t>
            </a:r>
            <a:r>
              <a:rPr lang="en-US" dirty="0"/>
              <a:t>, and locomotion. </a:t>
            </a:r>
            <a:endParaRPr lang="en-US" dirty="0" smtClean="0"/>
          </a:p>
          <a:p>
            <a:r>
              <a:rPr lang="en-US" dirty="0" smtClean="0"/>
              <a:t>Which specific types of </a:t>
            </a:r>
            <a:r>
              <a:rPr lang="en-US" dirty="0"/>
              <a:t>learners </a:t>
            </a:r>
            <a:r>
              <a:rPr lang="en-US" dirty="0" smtClean="0"/>
              <a:t>benefit </a:t>
            </a:r>
            <a:r>
              <a:rPr lang="en-US" dirty="0"/>
              <a:t>more than others from the personalization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2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43267</TotalTime>
  <Words>400</Words>
  <Application>Microsoft Macintosh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Applying the Personalization Principle (Chapter 9) </vt:lpstr>
      <vt:lpstr>Personalization Principle</vt:lpstr>
      <vt:lpstr>Personalization Principle</vt:lpstr>
      <vt:lpstr>Personalization Principle</vt:lpstr>
      <vt:lpstr>Use Conversational Rather Than Formal Style</vt:lpstr>
      <vt:lpstr>Why?</vt:lpstr>
      <vt:lpstr>Promote Personalization Through  </vt:lpstr>
      <vt:lpstr>Other Kinds of Personalization </vt:lpstr>
      <vt:lpstr>What we don’t know about Personalization</vt:lpstr>
      <vt:lpstr>Chemistry example</vt:lpstr>
      <vt:lpstr>PowerPoint Presentation</vt:lpstr>
      <vt:lpstr>PowerPoint Presentation</vt:lpstr>
      <vt:lpstr>Algebra Cognitive Tutor example</vt:lpstr>
      <vt:lpstr>Summary of Personalization Guidelines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</dc:creator>
  <cp:lastModifiedBy>Elicabeth McLaughlin</cp:lastModifiedBy>
  <cp:revision>550</cp:revision>
  <cp:lastPrinted>2013-08-29T17:19:44Z</cp:lastPrinted>
  <dcterms:created xsi:type="dcterms:W3CDTF">2013-10-05T20:41:16Z</dcterms:created>
  <dcterms:modified xsi:type="dcterms:W3CDTF">2015-10-08T18:10:57Z</dcterms:modified>
</cp:coreProperties>
</file>