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comments/comment1.xml" ContentType="application/vnd.openxmlformats-officedocument.presentationml.comments+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2.bin" ContentType="application/vnd.openxmlformats-officedocument.oleObject"/>
  <Override PartName="/ppt/comments/comment2.xml" ContentType="application/vnd.openxmlformats-officedocument.presentationml.comments+xml"/>
  <Override PartName="/ppt/tags/tag4.xml" ContentType="application/vnd.openxmlformats-officedocument.presentationml.tags+xml"/>
  <Override PartName="/ppt/embeddings/oleObject3.bin" ContentType="application/vnd.openxmlformats-officedocument.oleObject"/>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6" r:id="rId1"/>
  </p:sldMasterIdLst>
  <p:notesMasterIdLst>
    <p:notesMasterId r:id="rId28"/>
  </p:notesMasterIdLst>
  <p:handoutMasterIdLst>
    <p:handoutMasterId r:id="rId29"/>
  </p:handoutMasterIdLst>
  <p:sldIdLst>
    <p:sldId id="859" r:id="rId2"/>
    <p:sldId id="900" r:id="rId3"/>
    <p:sldId id="898" r:id="rId4"/>
    <p:sldId id="892" r:id="rId5"/>
    <p:sldId id="899" r:id="rId6"/>
    <p:sldId id="910" r:id="rId7"/>
    <p:sldId id="886" r:id="rId8"/>
    <p:sldId id="895" r:id="rId9"/>
    <p:sldId id="894" r:id="rId10"/>
    <p:sldId id="896" r:id="rId11"/>
    <p:sldId id="905" r:id="rId12"/>
    <p:sldId id="902" r:id="rId13"/>
    <p:sldId id="903" r:id="rId14"/>
    <p:sldId id="913" r:id="rId15"/>
    <p:sldId id="904" r:id="rId16"/>
    <p:sldId id="918" r:id="rId17"/>
    <p:sldId id="911" r:id="rId18"/>
    <p:sldId id="914" r:id="rId19"/>
    <p:sldId id="916" r:id="rId20"/>
    <p:sldId id="917" r:id="rId21"/>
    <p:sldId id="885" r:id="rId22"/>
    <p:sldId id="907" r:id="rId23"/>
    <p:sldId id="887" r:id="rId24"/>
    <p:sldId id="908" r:id="rId25"/>
    <p:sldId id="890" r:id="rId26"/>
    <p:sldId id="77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Koedinger" initials="K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FF"/>
    <a:srgbClr val="008000"/>
    <a:srgbClr val="00CC00"/>
    <a:srgbClr val="009900"/>
    <a:srgbClr val="FF0000"/>
    <a:srgbClr val="CCFFCC"/>
    <a:srgbClr val="339933"/>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69" autoAdjust="0"/>
  </p:normalViewPr>
  <p:slideViewPr>
    <p:cSldViewPr snapToGrid="0">
      <p:cViewPr varScale="1">
        <p:scale>
          <a:sx n="67" d="100"/>
          <a:sy n="67" d="100"/>
        </p:scale>
        <p:origin x="-1192"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7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4-06T09:39:24.204" idx="2">
    <p:pos x="10" y="10"/>
    <p:text>Use big picture and elaborate with these.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7-28T17:16:04.800" idx="3">
    <p:pos x="10" y="10"/>
    <p:text>Fix animations as per later slide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7-28T17:13:02.391" idx="4">
    <p:pos x="2608" y="1760"/>
    <p:text>Get rid of text within cells to simplify</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25A9B6F5-9872-494C-98E8-50B22C72B9D1}" type="datetimeFigureOut">
              <a:rPr lang="en-US"/>
              <a:pPr>
                <a:defRPr/>
              </a:pPr>
              <a:t>11/9/15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7AF5CCC6-22B8-4641-886E-81DE612D1960}" type="slidenum">
              <a:rPr lang="en-US"/>
              <a:pPr>
                <a:defRPr/>
              </a:pPr>
              <a:t>‹#›</a:t>
            </a:fld>
            <a:endParaRPr lang="en-US"/>
          </a:p>
        </p:txBody>
      </p:sp>
    </p:spTree>
    <p:extLst>
      <p:ext uri="{BB962C8B-B14F-4D97-AF65-F5344CB8AC3E}">
        <p14:creationId xmlns:p14="http://schemas.microsoft.com/office/powerpoint/2010/main" val="251474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1FB4182-7140-4311-A13D-1A2B0929463C}" type="datetimeFigureOut">
              <a:rPr lang="en-US"/>
              <a:pPr>
                <a:defRPr/>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7BB70B-E9ED-4118-B081-36010168CF09}" type="slidenum">
              <a:rPr lang="en-US"/>
              <a:pPr>
                <a:defRPr/>
              </a:pPr>
              <a:t>‹#›</a:t>
            </a:fld>
            <a:endParaRPr lang="en-US"/>
          </a:p>
        </p:txBody>
      </p:sp>
    </p:spTree>
    <p:extLst>
      <p:ext uri="{BB962C8B-B14F-4D97-AF65-F5344CB8AC3E}">
        <p14:creationId xmlns:p14="http://schemas.microsoft.com/office/powerpoint/2010/main" val="4789838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DE10C2-37A7-4496-8C01-687BECC5D7E9}" type="slidenum">
              <a:rPr lang="en-US" smtClean="0"/>
              <a:pPr fontAlgn="base">
                <a:spcBef>
                  <a:spcPct val="0"/>
                </a:spcBef>
                <a:spcAft>
                  <a:spcPct val="0"/>
                </a:spcAft>
                <a:defRPr/>
              </a:pPr>
              <a:t>1</a:t>
            </a:fld>
            <a:endParaRPr lang="en-US" dirty="0"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Orville wrote of his childhood: "We were lucky enough to grow up in an environment where there was always much encouragement to children to pursue intellectual interests; to investigate whatever aroused curiosity."</a:t>
            </a:r>
          </a:p>
          <a:p>
            <a:r>
              <a:rPr lang="en-US" dirty="0" smtClean="0"/>
              <a:t>One activity Bishop Wright initiated was for debates in which two family members would each defend one side, then switch and defend the other side.</a:t>
            </a:r>
            <a:endParaRPr lang="en-US" dirty="0"/>
          </a:p>
        </p:txBody>
      </p:sp>
      <p:sp>
        <p:nvSpPr>
          <p:cNvPr id="4" name="Slide Number Placeholder 3"/>
          <p:cNvSpPr>
            <a:spLocks noGrp="1"/>
          </p:cNvSpPr>
          <p:nvPr>
            <p:ph type="sldNum" sz="quarter" idx="10"/>
          </p:nvPr>
        </p:nvSpPr>
        <p:spPr/>
        <p:txBody>
          <a:bodyPr/>
          <a:lstStyle/>
          <a:p>
            <a:pPr>
              <a:defRPr/>
            </a:pPr>
            <a:fld id="{FB7BB70B-E9ED-4118-B081-36010168CF09}" type="slidenum">
              <a:rPr lang="en-US" smtClean="0"/>
              <a:pPr>
                <a:defRPr/>
              </a:pPr>
              <a:t>9</a:t>
            </a:fld>
            <a:endParaRPr lang="en-US"/>
          </a:p>
        </p:txBody>
      </p:sp>
    </p:spTree>
    <p:extLst>
      <p:ext uri="{BB962C8B-B14F-4D97-AF65-F5344CB8AC3E}">
        <p14:creationId xmlns:p14="http://schemas.microsoft.com/office/powerpoint/2010/main" val="3249698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294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err="1" smtClean="0"/>
              <a:t>LearnLab</a:t>
            </a:r>
            <a:r>
              <a:rPr lang="en-US" dirty="0" smtClean="0"/>
              <a:t> has explored </a:t>
            </a:r>
            <a:r>
              <a:rPr lang="en-US" dirty="0"/>
              <a:t>many of these combinations in over 300 “in vivo” studies in OLI and other courses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871538" y="460375"/>
            <a:ext cx="5114925" cy="3836988"/>
          </a:xfrm>
          <a:ln/>
        </p:spPr>
      </p:sp>
      <p:sp>
        <p:nvSpPr>
          <p:cNvPr id="41987" name="Rectangle 3"/>
          <p:cNvSpPr>
            <a:spLocks noGrp="1" noChangeArrowheads="1"/>
          </p:cNvSpPr>
          <p:nvPr>
            <p:ph type="body" idx="1"/>
          </p:nvPr>
        </p:nvSpPr>
        <p:spPr>
          <a:noFill/>
          <a:ln w="9525"/>
        </p:spPr>
        <p:txBody>
          <a:bodyPr/>
          <a:lstStyle/>
          <a:p>
            <a:r>
              <a:rPr lang="en-US" sz="900">
                <a:latin typeface="Times New Roman" pitchFamily="1" charset="0"/>
                <a:ea typeface="ＭＳ Ｐゴシック" pitchFamily="1" charset="-128"/>
                <a:cs typeface="ＭＳ Ｐゴシック" pitchFamily="1" charset="-128"/>
              </a:rPr>
              <a:t>More complex knowledge requires more complex learning processes </a:t>
            </a:r>
          </a:p>
          <a:p>
            <a:r>
              <a:rPr lang="en-US" sz="1000">
                <a:latin typeface="Times New Roman" pitchFamily="1" charset="0"/>
                <a:ea typeface="ＭＳ Ｐゴシック" pitchFamily="1" charset="-128"/>
                <a:cs typeface="ＭＳ Ｐゴシック" pitchFamily="1" charset="-128"/>
              </a:rPr>
              <a:t>Constant vs. variable condition &amp; response</a:t>
            </a:r>
          </a:p>
          <a:p>
            <a:pPr lvl="1"/>
            <a:r>
              <a:rPr lang="en-US" sz="1000">
                <a:latin typeface="Times New Roman" pitchFamily="1" charset="0"/>
              </a:rPr>
              <a:t>Facts (constant condition KCs) require memory</a:t>
            </a:r>
          </a:p>
          <a:p>
            <a:pPr lvl="1"/>
            <a:r>
              <a:rPr lang="en-US" sz="1000">
                <a:latin typeface="Times New Roman" pitchFamily="1" charset="0"/>
              </a:rPr>
              <a:t>Rules (variable condition KCs) require induction</a:t>
            </a:r>
          </a:p>
          <a:p>
            <a:r>
              <a:rPr lang="en-US" sz="1000">
                <a:latin typeface="Times New Roman" pitchFamily="1" charset="0"/>
                <a:ea typeface="ＭＳ Ｐゴシック" pitchFamily="1" charset="-128"/>
                <a:cs typeface="ＭＳ Ｐゴシック" pitchFamily="1" charset="-128"/>
              </a:rPr>
              <a:t>Non-verbal vs. verbal knowledge</a:t>
            </a:r>
          </a:p>
          <a:p>
            <a:pPr lvl="1"/>
            <a:r>
              <a:rPr lang="en-US" sz="1000">
                <a:latin typeface="Times New Roman" pitchFamily="1" charset="0"/>
              </a:rPr>
              <a:t>KCs can be in non-verbal or verbal form or both</a:t>
            </a:r>
          </a:p>
          <a:p>
            <a:pPr lvl="1"/>
            <a:r>
              <a:rPr lang="en-US" sz="1000">
                <a:latin typeface="Times New Roman" pitchFamily="1" charset="0"/>
              </a:rPr>
              <a:t>Require different learning processes</a:t>
            </a:r>
          </a:p>
          <a:p>
            <a:r>
              <a:rPr lang="en-US" sz="1000">
                <a:latin typeface="Times New Roman" pitchFamily="1" charset="0"/>
                <a:ea typeface="ＭＳ Ｐゴシック" pitchFamily="1" charset="-128"/>
                <a:cs typeface="ＭＳ Ｐゴシック" pitchFamily="1" charset="-128"/>
              </a:rPr>
              <a:t>KCs with rationales can be (re)discovered in addition to be instructed</a:t>
            </a:r>
          </a:p>
          <a:p>
            <a:pPr lvl="1"/>
            <a:r>
              <a:rPr lang="en-US" sz="1000">
                <a:latin typeface="Times New Roman" pitchFamily="1" charset="0"/>
              </a:rPr>
              <a:t>Principles (verbal, variable, with rationale) require sense making</a:t>
            </a:r>
            <a:endParaRPr lang="en-US">
              <a:latin typeface="Times New Roman"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871538" y="460375"/>
            <a:ext cx="5114925" cy="3836988"/>
          </a:xfrm>
          <a:solidFill>
            <a:srgbClr val="FFFFFF"/>
          </a:solidFill>
          <a:ln/>
        </p:spPr>
      </p:sp>
      <p:sp>
        <p:nvSpPr>
          <p:cNvPr id="124931" name="Rectangle 3"/>
          <p:cNvSpPr>
            <a:spLocks noGrp="1" noChangeArrowheads="1"/>
          </p:cNvSpPr>
          <p:nvPr>
            <p:ph type="body" idx="1"/>
          </p:nvPr>
        </p:nvSpPr>
        <p:spPr>
          <a:xfrm>
            <a:off x="762000" y="4527240"/>
            <a:ext cx="5410200" cy="3930961"/>
          </a:xfrm>
          <a:noFill/>
          <a:ln>
            <a:solidFill>
              <a:srgbClr val="000000"/>
            </a:solidFill>
          </a:ln>
        </p:spPr>
        <p:txBody>
          <a:bodyPr/>
          <a:lstStyle/>
          <a:p>
            <a:r>
              <a:rPr lang="en-US">
                <a:latin typeface="Times New Roman" pitchFamily="1" charset="0"/>
                <a:ea typeface="ＭＳ Ｐゴシック" pitchFamily="1" charset="-128"/>
                <a:cs typeface="ＭＳ Ｐゴシック" pitchFamily="1" charset="-128"/>
              </a:rPr>
              <a:t>This list of learning processes is selectively drawn from relevant cognitive psychology and cognitive science mechanisms of learning, but also from machine learning (mostly in the middle), linguistics and education (mostly at the bottom).</a:t>
            </a:r>
          </a:p>
          <a:p>
            <a:r>
              <a:rPr lang="en-US">
                <a:latin typeface="Times New Roman" pitchFamily="1" charset="0"/>
                <a:ea typeface="ＭＳ Ｐゴシック" pitchFamily="1" charset="-128"/>
                <a:cs typeface="ＭＳ Ｐゴシック" pitchFamily="1" charset="-128"/>
              </a:rPr>
              <a:t>To be sure, there are other instances of machine learning research and application in PSLC (e.g., for data mining), but the pointers here are in the context of modeling human learning.</a:t>
            </a:r>
          </a:p>
          <a:p>
            <a:r>
              <a:rPr lang="en-US">
                <a:latin typeface="Times New Roman" pitchFamily="1" charset="0"/>
                <a:ea typeface="ＭＳ Ｐゴシック" pitchFamily="1" charset="-128"/>
                <a:cs typeface="ＭＳ Ｐゴシック" pitchFamily="1" charset="-128"/>
              </a:rPr>
              <a:t>An interesting open question: To what extent are these layers of abstraction, in the CS sense, whereby the “lower-level” processes, fluency/refinement, are closer-to-brainware implementations of the “higher-level” processes, refinement/sense-making?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Rot="1" noChangeAspect="1" noChangeArrowheads="1"/>
          </p:cNvSpPr>
          <p:nvPr>
            <p:ph type="sldImg"/>
          </p:nvPr>
        </p:nvSpPr>
        <p:spPr bwMode="auto">
          <a:xfrm>
            <a:off x="871538" y="460375"/>
            <a:ext cx="5114925" cy="3836988"/>
          </a:xfrm>
          <a:prstGeom prst="rect">
            <a:avLst/>
          </a:prstGeom>
          <a:solidFill>
            <a:srgbClr val="FFFFFF"/>
          </a:solidFill>
          <a:ln>
            <a:solidFill>
              <a:srgbClr val="000000"/>
            </a:solidFill>
            <a:miter lim="800000"/>
            <a:headEnd/>
            <a:tailEnd/>
          </a:ln>
        </p:spPr>
      </p:sp>
      <p:sp>
        <p:nvSpPr>
          <p:cNvPr id="447491" name="Rectangle 3"/>
          <p:cNvSpPr>
            <a:spLocks noGrp="1" noChangeArrowheads="1"/>
          </p:cNvSpPr>
          <p:nvPr>
            <p:ph type="body" idx="1"/>
          </p:nvPr>
        </p:nvSpPr>
        <p:spPr bwMode="auto">
          <a:xfrm>
            <a:off x="762000" y="4527240"/>
            <a:ext cx="5410200" cy="3930961"/>
          </a:xfrm>
          <a:prstGeom prst="rect">
            <a:avLst/>
          </a:prstGeom>
          <a:solidFill>
            <a:srgbClr val="FFFFFF"/>
          </a:solidFill>
          <a:ln>
            <a:solidFill>
              <a:srgbClr val="000000"/>
            </a:solidFill>
            <a:miter lim="800000"/>
            <a:headEnd/>
            <a:tailEnd/>
          </a:ln>
        </p:spPr>
        <p:txBody>
          <a:bodyPr lIns="90488" tIns="44450" rIns="90488" bIns="44450">
            <a:prstTxWarp prst="textNoShape">
              <a:avLst/>
            </a:prstTxWarp>
          </a:bodyPr>
          <a:lstStyle/>
          <a:p>
            <a:r>
              <a:rPr lang="en-US">
                <a:latin typeface="Times New Roman" pitchFamily="1" charset="0"/>
                <a:ea typeface="ＭＳ Ｐゴシック" pitchFamily="1" charset="-128"/>
                <a:cs typeface="ＭＳ Ｐゴシック" pitchFamily="1" charset="-128"/>
              </a:rPr>
              <a:t>A key goal of the KLI framework is as tool to generate novel hypotheses …   The “</a:t>
            </a:r>
            <a:r>
              <a:rPr lang="en-US" b="1" i="1">
                <a:solidFill>
                  <a:srgbClr val="FFFF00"/>
                </a:solidFill>
                <a:latin typeface="Times New Roman" pitchFamily="1" charset="0"/>
                <a:ea typeface="ＭＳ Ｐゴシック" pitchFamily="1" charset="-128"/>
                <a:cs typeface="ＭＳ Ｐゴシック" pitchFamily="1" charset="-128"/>
              </a:rPr>
              <a:t>knowledge-dependency” </a:t>
            </a:r>
            <a:r>
              <a:rPr lang="en-US">
                <a:solidFill>
                  <a:srgbClr val="FFFF00"/>
                </a:solidFill>
                <a:latin typeface="Times New Roman" pitchFamily="1" charset="0"/>
                <a:ea typeface="ＭＳ Ｐゴシック" pitchFamily="1" charset="-128"/>
                <a:cs typeface="ＭＳ Ｐゴシック" pitchFamily="1" charset="-128"/>
              </a:rPr>
              <a:t> hypothesis:  Effectiveness of instructional methods depends on kinds of KC.  This hypothesis is in contrast to plausible competing hypotheses like 1) instructional principles are domain general, 2) instructional principles are dependent on domain characteristics.</a:t>
            </a:r>
          </a:p>
          <a:p>
            <a:r>
              <a:rPr lang="en-US">
                <a:solidFill>
                  <a:srgbClr val="FFFF00"/>
                </a:solidFill>
                <a:latin typeface="Times New Roman" pitchFamily="1" charset="0"/>
                <a:ea typeface="ＭＳ Ｐゴシック" pitchFamily="1" charset="-128"/>
                <a:cs typeface="ＭＳ Ｐゴシック" pitchFamily="1" charset="-128"/>
              </a:rPr>
              <a:t>Defining KC complexity:  See slide further below for theory and slide above for empirical grounding (time course of execution).</a:t>
            </a:r>
          </a:p>
          <a:p>
            <a:r>
              <a:rPr lang="en-US">
                <a:solidFill>
                  <a:srgbClr val="FFFF00"/>
                </a:solidFill>
                <a:latin typeface="Times New Roman" pitchFamily="1" charset="0"/>
                <a:ea typeface="ＭＳ Ｐゴシック" pitchFamily="1" charset="-128"/>
                <a:cs typeface="ＭＳ Ｐゴシック" pitchFamily="1" charset="-128"/>
              </a:rPr>
              <a:t>Instructional complexity:  Also, defined in terms of description length and time course of execution (step time in DataShop).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xfrm>
            <a:off x="1150938" y="692150"/>
            <a:ext cx="4556125" cy="3416300"/>
          </a:xfrm>
          <a:ln/>
        </p:spPr>
      </p:sp>
      <p:sp>
        <p:nvSpPr>
          <p:cNvPr id="28674"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ea typeface="ＭＳ Ｐゴシック" charset="0"/>
                <a:cs typeface="ＭＳ Ｐゴシック" charset="0"/>
              </a:rPr>
              <a:t>KC types: condition, response, verbal, rationale</a:t>
            </a:r>
          </a:p>
          <a:p>
            <a:endParaRPr lang="en-US">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D073D82-C220-934F-9E6D-860C8C9965B3}"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2FDEDB-F522-461C-B467-1CC788D594E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3A2ADE5-5F61-8D41-B6D3-8E92DB64D57C}"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8255B5-A3B7-40AD-984B-A4E54128D1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4449FDA-83B7-CF46-9A18-4E7788CAC302}"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E18124-0E20-4CB6-8B6C-EE549E83E4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47625"/>
            <a:ext cx="7391400" cy="5773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7848600" y="6591300"/>
            <a:ext cx="1295400" cy="304800"/>
          </a:xfrm>
        </p:spPr>
        <p:txBody>
          <a:bodyPr/>
          <a:lstStyle>
            <a:lvl1pPr>
              <a:defRPr/>
            </a:lvl1pPr>
          </a:lstStyle>
          <a:p>
            <a:pPr>
              <a:defRPr/>
            </a:pPr>
            <a:r>
              <a:rPr lang="en-US"/>
              <a:t>Slide </a:t>
            </a:r>
            <a:fld id="{31DF7A11-74F6-408A-9310-00C606FAA54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89050" y="228600"/>
            <a:ext cx="76263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00200"/>
            <a:ext cx="37338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81600" y="16002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81600" y="38100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D5554CB7-7FED-FA47-9025-73AD2B53F608}"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0A364F-8594-40CC-8555-8B80B5103C6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C8F1E01-8864-5940-943B-5E545409B1F1}"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5AB66C-50F8-473B-BE5D-BD9AA9CA0FE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0232AF8-1483-1546-8A59-B801B6C5A975}" type="datetime1">
              <a:rPr lang="en-US" smtClean="0"/>
              <a:pPr>
                <a:defRPr/>
              </a:pPr>
              <a:t>11/9/15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17E9F4-65A3-4043-B85F-301B029EE34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6B6EA8B-E2E2-954D-BDEF-15A64C522F4A}" type="datetime1">
              <a:rPr lang="en-US" smtClean="0"/>
              <a:pPr>
                <a:defRPr/>
              </a:pPr>
              <a:t>11/9/15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866AC14-D5B3-498B-B3F1-2D088530B0B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4D9BAC6-B2A1-184E-A465-520349CEF764}" type="datetime1">
              <a:rPr lang="en-US" smtClean="0"/>
              <a:pPr>
                <a:defRPr/>
              </a:pPr>
              <a:t>11/9/15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D91E608-2B34-4876-9C98-E4993BBE6DD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90E998-6B5B-1148-AB3A-DCBE41DE5304}" type="datetime1">
              <a:rPr lang="en-US" smtClean="0"/>
              <a:pPr>
                <a:defRPr/>
              </a:pPr>
              <a:t>11/9/15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9DC2F69-973B-48A8-817F-5E93F1CF368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078A520-85E3-FF49-A85F-2B32B0A196E1}" type="datetime1">
              <a:rPr lang="en-US" smtClean="0"/>
              <a:pPr>
                <a:defRPr/>
              </a:pPr>
              <a:t>11/9/15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117396-2978-4558-88EC-8946A9EBC36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228B88-86E9-4341-9108-ED2EF19F3698}" type="datetime1">
              <a:rPr lang="en-US" smtClean="0"/>
              <a:pPr>
                <a:defRPr/>
              </a:pPr>
              <a:t>11/9/15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BD62EC-881C-4A90-A475-5A48B82CA4E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2632" y="274638"/>
            <a:ext cx="7941337"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62632" y="1600200"/>
            <a:ext cx="7941337"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457AD7E-2F03-1547-A225-0496925187B5}" type="datetime1">
              <a:rPr lang="en-US" smtClean="0"/>
              <a:pPr>
                <a:defRPr/>
              </a:pPr>
              <a:t>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D6E76E-4D89-DC48-8008-B7B0FE0ACEE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507" r:id="rId1"/>
    <p:sldLayoutId id="2147484508" r:id="rId2"/>
    <p:sldLayoutId id="2147484509" r:id="rId3"/>
    <p:sldLayoutId id="2147484510" r:id="rId4"/>
    <p:sldLayoutId id="2147484511" r:id="rId5"/>
    <p:sldLayoutId id="2147484512" r:id="rId6"/>
    <p:sldLayoutId id="2147484513" r:id="rId7"/>
    <p:sldLayoutId id="2147484514" r:id="rId8"/>
    <p:sldLayoutId id="2147484515" r:id="rId9"/>
    <p:sldLayoutId id="2147484516" r:id="rId10"/>
    <p:sldLayoutId id="2147484517" r:id="rId11"/>
    <p:sldLayoutId id="2147484518" r:id="rId12"/>
    <p:sldLayoutId id="2147484519" r:id="rId13"/>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7.xml"/><Relationship Id="rId3"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5" Type="http://schemas.openxmlformats.org/officeDocument/2006/relationships/oleObject" Target="../embeddings/oleObject1.bin"/><Relationship Id="rId6" Type="http://schemas.openxmlformats.org/officeDocument/2006/relationships/package" Target="../embeddings/Microsoft_Word_Document1.docx"/><Relationship Id="rId7"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tags" Target="../tags/tag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6.png"/><Relationship Id="rId1" Type="http://schemas.openxmlformats.org/officeDocument/2006/relationships/tags" Target="../tags/tag3.x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5.png"/><Relationship Id="rId6" Type="http://schemas.openxmlformats.org/officeDocument/2006/relationships/comments" Target="../comments/comment2.xml"/><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oleObject" Target="../embeddings/oleObject3.bin"/><Relationship Id="rId5" Type="http://schemas.openxmlformats.org/officeDocument/2006/relationships/package" Target="../embeddings/Microsoft_Word_Document3.docx"/><Relationship Id="rId6" Type="http://schemas.openxmlformats.org/officeDocument/2006/relationships/image" Target="../media/image5.png"/><Relationship Id="rId7" Type="http://schemas.openxmlformats.org/officeDocument/2006/relationships/comments" Target="../comments/comment3.xml"/><Relationship Id="rId1" Type="http://schemas.openxmlformats.org/officeDocument/2006/relationships/vmlDrawing" Target="../drawings/vmlDrawing3.vml"/><Relationship Id="rId2" Type="http://schemas.openxmlformats.org/officeDocument/2006/relationships/tags" Target="../tags/tag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wright-house.com/wright-brothers/wrights/190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3"/>
          <p:cNvPicPr>
            <a:picLocks noChangeAspect="1" noChangeArrowheads="1"/>
          </p:cNvPicPr>
          <p:nvPr/>
        </p:nvPicPr>
        <p:blipFill>
          <a:blip r:embed="rId3"/>
          <a:srcRect t="15800"/>
          <a:stretch>
            <a:fillRect/>
          </a:stretch>
        </p:blipFill>
        <p:spPr bwMode="auto">
          <a:xfrm>
            <a:off x="5553568" y="3034724"/>
            <a:ext cx="2850963" cy="3343275"/>
          </a:xfrm>
          <a:prstGeom prst="rect">
            <a:avLst/>
          </a:prstGeom>
          <a:noFill/>
          <a:ln w="9525">
            <a:noFill/>
            <a:miter lim="800000"/>
            <a:headEnd/>
            <a:tailEnd/>
          </a:ln>
        </p:spPr>
      </p:pic>
      <p:sp>
        <p:nvSpPr>
          <p:cNvPr id="11" name="Title 10"/>
          <p:cNvSpPr>
            <a:spLocks noGrp="1"/>
          </p:cNvSpPr>
          <p:nvPr>
            <p:ph type="ctrTitle"/>
          </p:nvPr>
        </p:nvSpPr>
        <p:spPr>
          <a:xfrm>
            <a:off x="990600" y="892175"/>
            <a:ext cx="7772400" cy="1949230"/>
          </a:xfrm>
        </p:spPr>
        <p:txBody>
          <a:bodyPr>
            <a:normAutofit/>
          </a:bodyPr>
          <a:lstStyle/>
          <a:p>
            <a:pPr>
              <a:defRPr/>
            </a:pPr>
            <a:r>
              <a:rPr lang="en-US" dirty="0" smtClean="0"/>
              <a:t>Applying the Guidelines</a:t>
            </a:r>
            <a:br>
              <a:rPr lang="en-US" dirty="0" smtClean="0"/>
            </a:br>
            <a:r>
              <a:rPr lang="en-US" dirty="0" smtClean="0"/>
              <a:t>(</a:t>
            </a:r>
            <a:r>
              <a:rPr lang="en-US" sz="4000" dirty="0" smtClean="0"/>
              <a:t>Chapter 17)</a:t>
            </a:r>
            <a:endParaRPr lang="en-US" dirty="0"/>
          </a:p>
        </p:txBody>
      </p:sp>
      <p:sp>
        <p:nvSpPr>
          <p:cNvPr id="12" name="Subtitle 11"/>
          <p:cNvSpPr>
            <a:spLocks noGrp="1"/>
          </p:cNvSpPr>
          <p:nvPr>
            <p:ph type="subTitle" idx="1"/>
          </p:nvPr>
        </p:nvSpPr>
        <p:spPr>
          <a:xfrm>
            <a:off x="990600" y="3276600"/>
            <a:ext cx="4419600" cy="1752600"/>
          </a:xfrm>
        </p:spPr>
        <p:txBody>
          <a:bodyPr/>
          <a:lstStyle/>
          <a:p>
            <a:r>
              <a:rPr lang="en-US" dirty="0" smtClean="0"/>
              <a:t>Ken Koedinger</a:t>
            </a:r>
          </a:p>
          <a:p>
            <a:endParaRPr lang="en-US" dirty="0"/>
          </a:p>
        </p:txBody>
      </p:sp>
      <p:sp>
        <p:nvSpPr>
          <p:cNvPr id="13" name="Slide Number Placeholder 12"/>
          <p:cNvSpPr>
            <a:spLocks noGrp="1"/>
          </p:cNvSpPr>
          <p:nvPr>
            <p:ph type="sldNum" sz="quarter" idx="12"/>
          </p:nvPr>
        </p:nvSpPr>
        <p:spPr/>
        <p:txBody>
          <a:bodyPr/>
          <a:lstStyle/>
          <a:p>
            <a:pPr>
              <a:defRPr/>
            </a:pPr>
            <a:fld id="{162FDEDB-F522-461C-B467-1CC788D594EE}" type="slidenum">
              <a:rPr lang="en-US" smtClean="0"/>
              <a:pPr>
                <a:defRPr/>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space”</a:t>
            </a:r>
            <a:endParaRPr lang="en-US" dirty="0"/>
          </a:p>
        </p:txBody>
      </p:sp>
      <p:sp>
        <p:nvSpPr>
          <p:cNvPr id="3" name="Content Placeholder 2"/>
          <p:cNvSpPr>
            <a:spLocks noGrp="1"/>
          </p:cNvSpPr>
          <p:nvPr>
            <p:ph idx="1"/>
          </p:nvPr>
        </p:nvSpPr>
        <p:spPr/>
        <p:txBody>
          <a:bodyPr/>
          <a:lstStyle/>
          <a:p>
            <a:r>
              <a:rPr lang="en-US" dirty="0" smtClean="0"/>
              <a:t>All the principles make a huge design space</a:t>
            </a:r>
          </a:p>
          <a:p>
            <a:r>
              <a:rPr lang="en-US" dirty="0" smtClean="0"/>
              <a:t>Search the “function space” in choosing among principles</a:t>
            </a:r>
          </a:p>
          <a:p>
            <a:pPr lvl="1"/>
            <a:r>
              <a:rPr lang="en-US" dirty="0" smtClean="0"/>
              <a:t>See KLI &amp; Instructional Complexity papers</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10</a:t>
            </a:fld>
            <a:endParaRPr lang="en-US"/>
          </a:p>
        </p:txBody>
      </p:sp>
    </p:spTree>
    <p:extLst>
      <p:ext uri="{BB962C8B-B14F-4D97-AF65-F5344CB8AC3E}">
        <p14:creationId xmlns:p14="http://schemas.microsoft.com/office/powerpoint/2010/main" val="21050918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idx="4294967295"/>
          </p:nvPr>
        </p:nvSpPr>
        <p:spPr>
          <a:xfrm>
            <a:off x="0" y="38100"/>
            <a:ext cx="3111500" cy="1143000"/>
          </a:xfrm>
          <a:ln/>
        </p:spPr>
        <p:txBody>
          <a:bodyPr>
            <a:noAutofit/>
          </a:bodyPr>
          <a:lstStyle/>
          <a:p>
            <a:r>
              <a:rPr lang="en-US" sz="1800" i="1" dirty="0" smtClean="0">
                <a:ea typeface="ＭＳ Ｐゴシック" pitchFamily="1" charset="-128"/>
                <a:cs typeface="ＭＳ Ｐゴシック" pitchFamily="1" charset="-128"/>
              </a:rPr>
              <a:t>Instructional Complexity</a:t>
            </a:r>
            <a:r>
              <a:rPr lang="en-US" sz="1800" dirty="0" smtClean="0">
                <a:ea typeface="ＭＳ Ｐゴシック" pitchFamily="1" charset="-128"/>
                <a:cs typeface="ＭＳ Ｐゴシック" pitchFamily="1" charset="-128"/>
              </a:rPr>
              <a:t/>
            </a:r>
            <a:br>
              <a:rPr lang="en-US" sz="1800" dirty="0" smtClean="0">
                <a:ea typeface="ＭＳ Ｐゴシック" pitchFamily="1" charset="-128"/>
                <a:cs typeface="ＭＳ Ｐゴシック" pitchFamily="1" charset="-128"/>
              </a:rPr>
            </a:br>
            <a:r>
              <a:rPr lang="en-US" sz="1800" dirty="0" smtClean="0">
                <a:ea typeface="ＭＳ Ｐゴシック" pitchFamily="1" charset="-128"/>
                <a:cs typeface="ＭＳ Ｐゴシック" pitchFamily="1" charset="-128"/>
              </a:rPr>
              <a:t>How many instructional options are there? </a:t>
            </a:r>
            <a:endParaRPr lang="en-US" sz="1800" dirty="0">
              <a:solidFill>
                <a:srgbClr val="AC1A2F"/>
              </a:solidFill>
              <a:latin typeface="Verdana" pitchFamily="1" charset="0"/>
            </a:endParaRPr>
          </a:p>
        </p:txBody>
      </p:sp>
      <p:sp>
        <p:nvSpPr>
          <p:cNvPr id="293891" name="Text Box 3"/>
          <p:cNvSpPr txBox="1">
            <a:spLocks noChangeArrowheads="1"/>
          </p:cNvSpPr>
          <p:nvPr/>
        </p:nvSpPr>
        <p:spPr bwMode="auto">
          <a:xfrm>
            <a:off x="4762500" y="368300"/>
            <a:ext cx="1854200" cy="396875"/>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What’s best?</a:t>
            </a:r>
          </a:p>
        </p:txBody>
      </p:sp>
      <p:grpSp>
        <p:nvGrpSpPr>
          <p:cNvPr id="13" name="Group 12"/>
          <p:cNvGrpSpPr/>
          <p:nvPr/>
        </p:nvGrpSpPr>
        <p:grpSpPr>
          <a:xfrm>
            <a:off x="3416300" y="765175"/>
            <a:ext cx="3937000" cy="1016000"/>
            <a:chOff x="3416300" y="765175"/>
            <a:chExt cx="3937000" cy="1016000"/>
          </a:xfrm>
        </p:grpSpPr>
        <p:sp>
          <p:nvSpPr>
            <p:cNvPr id="293892" name="Text Box 4"/>
            <p:cNvSpPr txBox="1">
              <a:spLocks noChangeArrowheads="1"/>
            </p:cNvSpPr>
            <p:nvPr/>
          </p:nvSpPr>
          <p:spPr bwMode="auto">
            <a:xfrm>
              <a:off x="3416300" y="1079500"/>
              <a:ext cx="1308100" cy="7016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Focused practice</a:t>
              </a:r>
            </a:p>
          </p:txBody>
        </p:sp>
        <p:sp>
          <p:nvSpPr>
            <p:cNvPr id="293893" name="Text Box 5"/>
            <p:cNvSpPr txBox="1">
              <a:spLocks noChangeArrowheads="1"/>
            </p:cNvSpPr>
            <p:nvPr/>
          </p:nvSpPr>
          <p:spPr bwMode="auto">
            <a:xfrm>
              <a:off x="5905500" y="1079500"/>
              <a:ext cx="1447800" cy="7016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Distributed practice</a:t>
              </a:r>
            </a:p>
          </p:txBody>
        </p:sp>
        <p:cxnSp>
          <p:nvCxnSpPr>
            <p:cNvPr id="293894" name="AutoShape 6"/>
            <p:cNvCxnSpPr>
              <a:cxnSpLocks noChangeShapeType="1"/>
              <a:stCxn id="293891" idx="2"/>
              <a:endCxn id="293892" idx="0"/>
            </p:cNvCxnSpPr>
            <p:nvPr/>
          </p:nvCxnSpPr>
          <p:spPr bwMode="auto">
            <a:xfrm flipH="1">
              <a:off x="4070350" y="765175"/>
              <a:ext cx="1619250" cy="314325"/>
            </a:xfrm>
            <a:prstGeom prst="straightConnector1">
              <a:avLst/>
            </a:prstGeom>
            <a:noFill/>
            <a:ln w="38100">
              <a:solidFill>
                <a:schemeClr val="tx1"/>
              </a:solidFill>
              <a:round/>
              <a:headEnd/>
              <a:tailEnd type="triangle" w="med" len="med"/>
            </a:ln>
          </p:spPr>
        </p:cxnSp>
        <p:cxnSp>
          <p:nvCxnSpPr>
            <p:cNvPr id="293895" name="AutoShape 7"/>
            <p:cNvCxnSpPr>
              <a:cxnSpLocks noChangeShapeType="1"/>
              <a:stCxn id="293891" idx="2"/>
              <a:endCxn id="293893" idx="0"/>
            </p:cNvCxnSpPr>
            <p:nvPr/>
          </p:nvCxnSpPr>
          <p:spPr bwMode="auto">
            <a:xfrm>
              <a:off x="5689600" y="765175"/>
              <a:ext cx="939800" cy="314325"/>
            </a:xfrm>
            <a:prstGeom prst="straightConnector1">
              <a:avLst/>
            </a:prstGeom>
            <a:noFill/>
            <a:ln w="38100">
              <a:solidFill>
                <a:schemeClr val="tx1"/>
              </a:solidFill>
              <a:round/>
              <a:headEnd/>
              <a:tailEnd type="triangle" w="med" len="med"/>
            </a:ln>
          </p:spPr>
        </p:cxnSp>
      </p:grpSp>
      <p:grpSp>
        <p:nvGrpSpPr>
          <p:cNvPr id="2" name="Group 8"/>
          <p:cNvGrpSpPr>
            <a:grpSpLocks/>
          </p:cNvGrpSpPr>
          <p:nvPr/>
        </p:nvGrpSpPr>
        <p:grpSpPr bwMode="auto">
          <a:xfrm>
            <a:off x="711200" y="1781175"/>
            <a:ext cx="3492500" cy="1063625"/>
            <a:chOff x="448" y="1122"/>
            <a:chExt cx="2200" cy="670"/>
          </a:xfrm>
        </p:grpSpPr>
        <p:sp>
          <p:nvSpPr>
            <p:cNvPr id="293897" name="Text Box 9"/>
            <p:cNvSpPr txBox="1">
              <a:spLocks noChangeArrowheads="1"/>
            </p:cNvSpPr>
            <p:nvPr/>
          </p:nvSpPr>
          <p:spPr bwMode="auto">
            <a:xfrm>
              <a:off x="448" y="1336"/>
              <a:ext cx="872" cy="442"/>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 examples</a:t>
              </a:r>
            </a:p>
          </p:txBody>
        </p:sp>
        <p:sp>
          <p:nvSpPr>
            <p:cNvPr id="293898" name="Text Box 10"/>
            <p:cNvSpPr txBox="1">
              <a:spLocks noChangeArrowheads="1"/>
            </p:cNvSpPr>
            <p:nvPr/>
          </p:nvSpPr>
          <p:spPr bwMode="auto">
            <a:xfrm>
              <a:off x="1856" y="1346"/>
              <a:ext cx="792" cy="446"/>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Test on</a:t>
              </a:r>
              <a:br>
                <a:rPr lang="en-US" sz="2000" dirty="0">
                  <a:ea typeface="Geneva" pitchFamily="1" charset="0"/>
                  <a:cs typeface="Geneva" pitchFamily="1" charset="0"/>
                </a:rPr>
              </a:br>
              <a:r>
                <a:rPr lang="en-US" sz="2000" dirty="0">
                  <a:ea typeface="Geneva" pitchFamily="1" charset="0"/>
                  <a:cs typeface="Geneva" pitchFamily="1" charset="0"/>
                </a:rPr>
                <a:t>problems</a:t>
              </a:r>
            </a:p>
          </p:txBody>
        </p:sp>
        <p:sp>
          <p:nvSpPr>
            <p:cNvPr id="293899" name="Text Box 11"/>
            <p:cNvSpPr txBox="1">
              <a:spLocks noChangeArrowheads="1"/>
            </p:cNvSpPr>
            <p:nvPr/>
          </p:nvSpPr>
          <p:spPr bwMode="auto">
            <a:xfrm>
              <a:off x="1320" y="1336"/>
              <a:ext cx="552" cy="442"/>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50/50Mix</a:t>
              </a:r>
            </a:p>
          </p:txBody>
        </p:sp>
        <p:cxnSp>
          <p:nvCxnSpPr>
            <p:cNvPr id="293900" name="AutoShape 12"/>
            <p:cNvCxnSpPr>
              <a:cxnSpLocks noChangeShapeType="1"/>
              <a:stCxn id="293892" idx="2"/>
              <a:endCxn id="293899" idx="0"/>
            </p:cNvCxnSpPr>
            <p:nvPr/>
          </p:nvCxnSpPr>
          <p:spPr bwMode="auto">
            <a:xfrm flipH="1">
              <a:off x="1596" y="1122"/>
              <a:ext cx="968" cy="214"/>
            </a:xfrm>
            <a:prstGeom prst="straightConnector1">
              <a:avLst/>
            </a:prstGeom>
            <a:noFill/>
            <a:ln w="38100">
              <a:solidFill>
                <a:schemeClr val="tx1"/>
              </a:solidFill>
              <a:round/>
              <a:headEnd/>
              <a:tailEnd type="triangle" w="med" len="med"/>
            </a:ln>
          </p:spPr>
        </p:cxnSp>
        <p:cxnSp>
          <p:nvCxnSpPr>
            <p:cNvPr id="293901" name="AutoShape 13"/>
            <p:cNvCxnSpPr>
              <a:cxnSpLocks noChangeShapeType="1"/>
              <a:stCxn id="293892" idx="2"/>
              <a:endCxn id="293898" idx="0"/>
            </p:cNvCxnSpPr>
            <p:nvPr/>
          </p:nvCxnSpPr>
          <p:spPr bwMode="auto">
            <a:xfrm rot="5400000">
              <a:off x="2296" y="1078"/>
              <a:ext cx="224" cy="312"/>
            </a:xfrm>
            <a:prstGeom prst="straightConnector1">
              <a:avLst/>
            </a:prstGeom>
            <a:noFill/>
            <a:ln w="38100">
              <a:solidFill>
                <a:schemeClr val="tx1"/>
              </a:solidFill>
              <a:round/>
              <a:headEnd/>
              <a:tailEnd type="triangle" w="med" len="med"/>
            </a:ln>
          </p:spPr>
        </p:cxnSp>
        <p:cxnSp>
          <p:nvCxnSpPr>
            <p:cNvPr id="293902" name="AutoShape 14"/>
            <p:cNvCxnSpPr>
              <a:cxnSpLocks noChangeShapeType="1"/>
              <a:stCxn id="293892" idx="2"/>
              <a:endCxn id="293897" idx="0"/>
            </p:cNvCxnSpPr>
            <p:nvPr/>
          </p:nvCxnSpPr>
          <p:spPr bwMode="auto">
            <a:xfrm flipH="1">
              <a:off x="884" y="1122"/>
              <a:ext cx="1680" cy="214"/>
            </a:xfrm>
            <a:prstGeom prst="straightConnector1">
              <a:avLst/>
            </a:prstGeom>
            <a:noFill/>
            <a:ln w="38100">
              <a:solidFill>
                <a:schemeClr val="tx1"/>
              </a:solidFill>
              <a:round/>
              <a:headEnd/>
              <a:tailEnd type="triangle" w="med" len="med"/>
            </a:ln>
          </p:spPr>
        </p:cxnSp>
      </p:grpSp>
      <p:grpSp>
        <p:nvGrpSpPr>
          <p:cNvPr id="293889" name="Group 293888"/>
          <p:cNvGrpSpPr/>
          <p:nvPr/>
        </p:nvGrpSpPr>
        <p:grpSpPr>
          <a:xfrm>
            <a:off x="660400" y="2822575"/>
            <a:ext cx="3492500" cy="812800"/>
            <a:chOff x="660400" y="2822575"/>
            <a:chExt cx="3492500" cy="812800"/>
          </a:xfrm>
        </p:grpSpPr>
        <p:grpSp>
          <p:nvGrpSpPr>
            <p:cNvPr id="293888" name="Group 293887"/>
            <p:cNvGrpSpPr/>
            <p:nvPr/>
          </p:nvGrpSpPr>
          <p:grpSpPr>
            <a:xfrm>
              <a:off x="660400" y="2822575"/>
              <a:ext cx="3492500" cy="812800"/>
              <a:chOff x="660400" y="2822575"/>
              <a:chExt cx="3492500" cy="812800"/>
            </a:xfrm>
          </p:grpSpPr>
          <p:sp>
            <p:nvSpPr>
              <p:cNvPr id="293904" name="Text Box 16"/>
              <p:cNvSpPr txBox="1">
                <a:spLocks noChangeArrowheads="1"/>
              </p:cNvSpPr>
              <p:nvPr/>
            </p:nvSpPr>
            <p:spPr bwMode="auto">
              <a:xfrm>
                <a:off x="660400" y="3238500"/>
                <a:ext cx="1384300" cy="3968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Concrete</a:t>
                </a:r>
              </a:p>
            </p:txBody>
          </p:sp>
          <p:sp>
            <p:nvSpPr>
              <p:cNvPr id="293905" name="Text Box 17"/>
              <p:cNvSpPr txBox="1">
                <a:spLocks noChangeArrowheads="1"/>
              </p:cNvSpPr>
              <p:nvPr/>
            </p:nvSpPr>
            <p:spPr bwMode="auto">
              <a:xfrm>
                <a:off x="2895600" y="3238500"/>
                <a:ext cx="1257300" cy="3968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Abstract</a:t>
                </a:r>
              </a:p>
            </p:txBody>
          </p:sp>
          <p:sp>
            <p:nvSpPr>
              <p:cNvPr id="293906" name="Text Box 18"/>
              <p:cNvSpPr txBox="1">
                <a:spLocks noChangeArrowheads="1"/>
              </p:cNvSpPr>
              <p:nvPr/>
            </p:nvSpPr>
            <p:spPr bwMode="auto">
              <a:xfrm>
                <a:off x="1993900" y="3238500"/>
                <a:ext cx="673100" cy="3968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Mix</a:t>
                </a:r>
              </a:p>
            </p:txBody>
          </p:sp>
          <p:cxnSp>
            <p:nvCxnSpPr>
              <p:cNvPr id="293907" name="AutoShape 19"/>
              <p:cNvCxnSpPr>
                <a:cxnSpLocks noChangeShapeType="1"/>
                <a:stCxn id="293899" idx="2"/>
                <a:endCxn id="293906" idx="0"/>
              </p:cNvCxnSpPr>
              <p:nvPr/>
            </p:nvCxnSpPr>
            <p:spPr bwMode="auto">
              <a:xfrm flipH="1">
                <a:off x="2330450" y="2822575"/>
                <a:ext cx="203200" cy="415925"/>
              </a:xfrm>
              <a:prstGeom prst="straightConnector1">
                <a:avLst/>
              </a:prstGeom>
              <a:noFill/>
              <a:ln w="38100">
                <a:solidFill>
                  <a:schemeClr val="tx1"/>
                </a:solidFill>
                <a:round/>
                <a:headEnd/>
                <a:tailEnd type="triangle" w="med" len="med"/>
              </a:ln>
            </p:spPr>
          </p:cxnSp>
        </p:grpSp>
        <p:cxnSp>
          <p:nvCxnSpPr>
            <p:cNvPr id="293908" name="AutoShape 20"/>
            <p:cNvCxnSpPr>
              <a:cxnSpLocks noChangeShapeType="1"/>
              <a:stCxn id="293899" idx="2"/>
              <a:endCxn id="293905" idx="0"/>
            </p:cNvCxnSpPr>
            <p:nvPr/>
          </p:nvCxnSpPr>
          <p:spPr bwMode="auto">
            <a:xfrm>
              <a:off x="2533650" y="2822575"/>
              <a:ext cx="990600" cy="415925"/>
            </a:xfrm>
            <a:prstGeom prst="straightConnector1">
              <a:avLst/>
            </a:prstGeom>
            <a:noFill/>
            <a:ln w="38100">
              <a:solidFill>
                <a:schemeClr val="tx1"/>
              </a:solidFill>
              <a:round/>
              <a:headEnd/>
              <a:tailEnd type="triangle" w="med" len="med"/>
            </a:ln>
          </p:spPr>
        </p:cxnSp>
        <p:cxnSp>
          <p:nvCxnSpPr>
            <p:cNvPr id="293909" name="AutoShape 21"/>
            <p:cNvCxnSpPr>
              <a:cxnSpLocks noChangeShapeType="1"/>
              <a:stCxn id="293899" idx="2"/>
              <a:endCxn id="293904" idx="0"/>
            </p:cNvCxnSpPr>
            <p:nvPr/>
          </p:nvCxnSpPr>
          <p:spPr bwMode="auto">
            <a:xfrm flipH="1">
              <a:off x="1352550" y="2822575"/>
              <a:ext cx="1181100" cy="415925"/>
            </a:xfrm>
            <a:prstGeom prst="straightConnector1">
              <a:avLst/>
            </a:prstGeom>
            <a:noFill/>
            <a:ln w="38100">
              <a:solidFill>
                <a:schemeClr val="tx1"/>
              </a:solidFill>
              <a:round/>
              <a:headEnd/>
              <a:tailEnd type="triangle" w="med" len="med"/>
            </a:ln>
          </p:spPr>
        </p:cxnSp>
      </p:grpSp>
      <p:grpSp>
        <p:nvGrpSpPr>
          <p:cNvPr id="22" name="Group 21"/>
          <p:cNvGrpSpPr/>
          <p:nvPr/>
        </p:nvGrpSpPr>
        <p:grpSpPr>
          <a:xfrm>
            <a:off x="254000" y="3635375"/>
            <a:ext cx="4572000" cy="2206625"/>
            <a:chOff x="254000" y="3635375"/>
            <a:chExt cx="4572000" cy="2206625"/>
          </a:xfrm>
        </p:grpSpPr>
        <p:sp>
          <p:nvSpPr>
            <p:cNvPr id="293910" name="Text Box 22"/>
            <p:cNvSpPr txBox="1">
              <a:spLocks noChangeArrowheads="1"/>
            </p:cNvSpPr>
            <p:nvPr/>
          </p:nvSpPr>
          <p:spPr bwMode="auto">
            <a:xfrm>
              <a:off x="2806700" y="3843338"/>
              <a:ext cx="9525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Delayed</a:t>
              </a:r>
            </a:p>
          </p:txBody>
        </p:sp>
        <p:sp>
          <p:nvSpPr>
            <p:cNvPr id="293911" name="Text Box 23"/>
            <p:cNvSpPr txBox="1">
              <a:spLocks noChangeArrowheads="1"/>
            </p:cNvSpPr>
            <p:nvPr/>
          </p:nvSpPr>
          <p:spPr bwMode="auto">
            <a:xfrm>
              <a:off x="3683000" y="3759200"/>
              <a:ext cx="1143000" cy="581025"/>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No feedback</a:t>
              </a:r>
            </a:p>
          </p:txBody>
        </p:sp>
        <p:sp>
          <p:nvSpPr>
            <p:cNvPr id="293912" name="Text Box 24"/>
            <p:cNvSpPr txBox="1">
              <a:spLocks noChangeArrowheads="1"/>
            </p:cNvSpPr>
            <p:nvPr/>
          </p:nvSpPr>
          <p:spPr bwMode="auto">
            <a:xfrm>
              <a:off x="1689100" y="3843338"/>
              <a:ext cx="12954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Immediate</a:t>
              </a:r>
            </a:p>
          </p:txBody>
        </p:sp>
        <p:cxnSp>
          <p:nvCxnSpPr>
            <p:cNvPr id="293913" name="AutoShape 25"/>
            <p:cNvCxnSpPr>
              <a:cxnSpLocks noChangeShapeType="1"/>
              <a:stCxn id="293905" idx="2"/>
              <a:endCxn id="293912" idx="0"/>
            </p:cNvCxnSpPr>
            <p:nvPr/>
          </p:nvCxnSpPr>
          <p:spPr bwMode="auto">
            <a:xfrm flipH="1">
              <a:off x="2336800" y="3635375"/>
              <a:ext cx="1187450" cy="207963"/>
            </a:xfrm>
            <a:prstGeom prst="straightConnector1">
              <a:avLst/>
            </a:prstGeom>
            <a:noFill/>
            <a:ln w="38100">
              <a:solidFill>
                <a:schemeClr val="tx1"/>
              </a:solidFill>
              <a:round/>
              <a:headEnd/>
              <a:tailEnd type="triangle" w="med" len="med"/>
            </a:ln>
          </p:spPr>
        </p:cxnSp>
        <p:cxnSp>
          <p:nvCxnSpPr>
            <p:cNvPr id="293914" name="AutoShape 26"/>
            <p:cNvCxnSpPr>
              <a:cxnSpLocks noChangeShapeType="1"/>
              <a:stCxn id="293905" idx="2"/>
              <a:endCxn id="293911" idx="0"/>
            </p:cNvCxnSpPr>
            <p:nvPr/>
          </p:nvCxnSpPr>
          <p:spPr bwMode="auto">
            <a:xfrm>
              <a:off x="3524250" y="3635375"/>
              <a:ext cx="730250" cy="123825"/>
            </a:xfrm>
            <a:prstGeom prst="straightConnector1">
              <a:avLst/>
            </a:prstGeom>
            <a:noFill/>
            <a:ln w="38100">
              <a:solidFill>
                <a:schemeClr val="tx1"/>
              </a:solidFill>
              <a:round/>
              <a:headEnd/>
              <a:tailEnd type="triangle" w="med" len="med"/>
            </a:ln>
          </p:spPr>
        </p:cxnSp>
        <p:cxnSp>
          <p:nvCxnSpPr>
            <p:cNvPr id="293915" name="AutoShape 27"/>
            <p:cNvCxnSpPr>
              <a:cxnSpLocks noChangeShapeType="1"/>
              <a:stCxn id="293905" idx="2"/>
              <a:endCxn id="293910" idx="0"/>
            </p:cNvCxnSpPr>
            <p:nvPr/>
          </p:nvCxnSpPr>
          <p:spPr bwMode="auto">
            <a:xfrm flipH="1">
              <a:off x="3282950" y="3635375"/>
              <a:ext cx="241300" cy="207963"/>
            </a:xfrm>
            <a:prstGeom prst="straightConnector1">
              <a:avLst/>
            </a:prstGeom>
            <a:noFill/>
            <a:ln w="38100">
              <a:solidFill>
                <a:schemeClr val="tx1"/>
              </a:solidFill>
              <a:round/>
              <a:headEnd/>
              <a:tailEnd type="triangle" w="med" len="med"/>
            </a:ln>
          </p:spPr>
        </p:cxnSp>
        <p:sp>
          <p:nvSpPr>
            <p:cNvPr id="293916" name="Text Box 28"/>
            <p:cNvSpPr txBox="1">
              <a:spLocks noChangeArrowheads="1"/>
            </p:cNvSpPr>
            <p:nvPr/>
          </p:nvSpPr>
          <p:spPr bwMode="auto">
            <a:xfrm>
              <a:off x="254000" y="4386263"/>
              <a:ext cx="1384300" cy="581025"/>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Block topics in chapters</a:t>
              </a:r>
            </a:p>
          </p:txBody>
        </p:sp>
        <p:sp>
          <p:nvSpPr>
            <p:cNvPr id="293917" name="Text Box 29"/>
            <p:cNvSpPr txBox="1">
              <a:spLocks noChangeArrowheads="1"/>
            </p:cNvSpPr>
            <p:nvPr/>
          </p:nvSpPr>
          <p:spPr bwMode="auto">
            <a:xfrm>
              <a:off x="2387600" y="4384675"/>
              <a:ext cx="1143000" cy="581025"/>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Interleave topics</a:t>
              </a:r>
            </a:p>
          </p:txBody>
        </p:sp>
        <p:sp>
          <p:nvSpPr>
            <p:cNvPr id="293918" name="Text Box 30"/>
            <p:cNvSpPr txBox="1">
              <a:spLocks noChangeArrowheads="1"/>
            </p:cNvSpPr>
            <p:nvPr/>
          </p:nvSpPr>
          <p:spPr bwMode="auto">
            <a:xfrm>
              <a:off x="1511300" y="4506913"/>
              <a:ext cx="6477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Fade</a:t>
              </a:r>
            </a:p>
          </p:txBody>
        </p:sp>
        <p:cxnSp>
          <p:nvCxnSpPr>
            <p:cNvPr id="293919" name="AutoShape 31"/>
            <p:cNvCxnSpPr>
              <a:cxnSpLocks noChangeShapeType="1"/>
              <a:stCxn id="293912" idx="2"/>
              <a:endCxn id="293918" idx="0"/>
            </p:cNvCxnSpPr>
            <p:nvPr/>
          </p:nvCxnSpPr>
          <p:spPr bwMode="auto">
            <a:xfrm flipH="1">
              <a:off x="1835150" y="4179888"/>
              <a:ext cx="501650" cy="327025"/>
            </a:xfrm>
            <a:prstGeom prst="straightConnector1">
              <a:avLst/>
            </a:prstGeom>
            <a:noFill/>
            <a:ln w="38100">
              <a:solidFill>
                <a:schemeClr val="tx1"/>
              </a:solidFill>
              <a:round/>
              <a:headEnd/>
              <a:tailEnd type="triangle" w="med" len="med"/>
            </a:ln>
          </p:spPr>
        </p:cxnSp>
        <p:cxnSp>
          <p:nvCxnSpPr>
            <p:cNvPr id="293920" name="AutoShape 32"/>
            <p:cNvCxnSpPr>
              <a:cxnSpLocks noChangeShapeType="1"/>
              <a:stCxn id="293912" idx="2"/>
              <a:endCxn id="293917" idx="0"/>
            </p:cNvCxnSpPr>
            <p:nvPr/>
          </p:nvCxnSpPr>
          <p:spPr bwMode="auto">
            <a:xfrm>
              <a:off x="2336800" y="4179888"/>
              <a:ext cx="622300" cy="204788"/>
            </a:xfrm>
            <a:prstGeom prst="straightConnector1">
              <a:avLst/>
            </a:prstGeom>
            <a:noFill/>
            <a:ln w="38100">
              <a:solidFill>
                <a:schemeClr val="tx1"/>
              </a:solidFill>
              <a:round/>
              <a:headEnd/>
              <a:tailEnd type="triangle" w="med" len="med"/>
            </a:ln>
          </p:spPr>
        </p:cxnSp>
        <p:cxnSp>
          <p:nvCxnSpPr>
            <p:cNvPr id="293921" name="AutoShape 33"/>
            <p:cNvCxnSpPr>
              <a:cxnSpLocks noChangeShapeType="1"/>
              <a:stCxn id="293912" idx="2"/>
              <a:endCxn id="293916" idx="0"/>
            </p:cNvCxnSpPr>
            <p:nvPr/>
          </p:nvCxnSpPr>
          <p:spPr bwMode="auto">
            <a:xfrm flipH="1">
              <a:off x="946150" y="4179888"/>
              <a:ext cx="1390650" cy="206375"/>
            </a:xfrm>
            <a:prstGeom prst="straightConnector1">
              <a:avLst/>
            </a:prstGeom>
            <a:noFill/>
            <a:ln w="38100">
              <a:solidFill>
                <a:schemeClr val="tx1"/>
              </a:solidFill>
              <a:round/>
              <a:headEnd/>
              <a:tailEnd type="triangle" w="med" len="med"/>
            </a:ln>
          </p:spPr>
        </p:cxnSp>
        <p:sp>
          <p:nvSpPr>
            <p:cNvPr id="293922" name="Text Box 34"/>
            <p:cNvSpPr txBox="1">
              <a:spLocks noChangeArrowheads="1"/>
            </p:cNvSpPr>
            <p:nvPr/>
          </p:nvSpPr>
          <p:spPr bwMode="auto">
            <a:xfrm>
              <a:off x="1955800" y="5338763"/>
              <a:ext cx="9017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Explain</a:t>
              </a:r>
            </a:p>
          </p:txBody>
        </p:sp>
        <p:sp>
          <p:nvSpPr>
            <p:cNvPr id="293923" name="Text Box 35"/>
            <p:cNvSpPr txBox="1">
              <a:spLocks noChangeArrowheads="1"/>
            </p:cNvSpPr>
            <p:nvPr/>
          </p:nvSpPr>
          <p:spPr bwMode="auto">
            <a:xfrm>
              <a:off x="3365500" y="5260975"/>
              <a:ext cx="1358900" cy="581025"/>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Ask for explanations</a:t>
              </a:r>
            </a:p>
          </p:txBody>
        </p:sp>
        <p:sp>
          <p:nvSpPr>
            <p:cNvPr id="293924" name="Text Box 36"/>
            <p:cNvSpPr txBox="1">
              <a:spLocks noChangeArrowheads="1"/>
            </p:cNvSpPr>
            <p:nvPr/>
          </p:nvSpPr>
          <p:spPr bwMode="auto">
            <a:xfrm>
              <a:off x="2870200" y="5307013"/>
              <a:ext cx="6477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Mix</a:t>
              </a:r>
            </a:p>
          </p:txBody>
        </p:sp>
        <p:cxnSp>
          <p:nvCxnSpPr>
            <p:cNvPr id="293925" name="AutoShape 37"/>
            <p:cNvCxnSpPr>
              <a:cxnSpLocks noChangeShapeType="1"/>
              <a:stCxn id="293917" idx="2"/>
              <a:endCxn id="293924" idx="0"/>
            </p:cNvCxnSpPr>
            <p:nvPr/>
          </p:nvCxnSpPr>
          <p:spPr bwMode="auto">
            <a:xfrm>
              <a:off x="2959100" y="4965700"/>
              <a:ext cx="234950" cy="341313"/>
            </a:xfrm>
            <a:prstGeom prst="straightConnector1">
              <a:avLst/>
            </a:prstGeom>
            <a:noFill/>
            <a:ln w="38100">
              <a:solidFill>
                <a:schemeClr val="tx1"/>
              </a:solidFill>
              <a:round/>
              <a:headEnd/>
              <a:tailEnd type="triangle" w="med" len="med"/>
            </a:ln>
          </p:spPr>
        </p:cxnSp>
        <p:cxnSp>
          <p:nvCxnSpPr>
            <p:cNvPr id="293926" name="AutoShape 38"/>
            <p:cNvCxnSpPr>
              <a:cxnSpLocks noChangeShapeType="1"/>
              <a:stCxn id="293917" idx="2"/>
              <a:endCxn id="293923" idx="0"/>
            </p:cNvCxnSpPr>
            <p:nvPr/>
          </p:nvCxnSpPr>
          <p:spPr bwMode="auto">
            <a:xfrm>
              <a:off x="2959100" y="4965700"/>
              <a:ext cx="1085850" cy="295275"/>
            </a:xfrm>
            <a:prstGeom prst="straightConnector1">
              <a:avLst/>
            </a:prstGeom>
            <a:noFill/>
            <a:ln w="38100">
              <a:solidFill>
                <a:schemeClr val="tx1"/>
              </a:solidFill>
              <a:round/>
              <a:headEnd/>
              <a:tailEnd type="triangle" w="med" len="med"/>
            </a:ln>
          </p:spPr>
        </p:cxnSp>
        <p:cxnSp>
          <p:nvCxnSpPr>
            <p:cNvPr id="293927" name="AutoShape 39"/>
            <p:cNvCxnSpPr>
              <a:cxnSpLocks noChangeShapeType="1"/>
              <a:stCxn id="293917" idx="2"/>
              <a:endCxn id="293922" idx="0"/>
            </p:cNvCxnSpPr>
            <p:nvPr/>
          </p:nvCxnSpPr>
          <p:spPr bwMode="auto">
            <a:xfrm flipH="1">
              <a:off x="2406650" y="4965700"/>
              <a:ext cx="552450" cy="373063"/>
            </a:xfrm>
            <a:prstGeom prst="straightConnector1">
              <a:avLst/>
            </a:prstGeom>
            <a:noFill/>
            <a:ln w="38100">
              <a:solidFill>
                <a:schemeClr val="tx1"/>
              </a:solidFill>
              <a:round/>
              <a:headEnd/>
              <a:tailEnd type="triangle" w="med" len="med"/>
            </a:ln>
          </p:spPr>
        </p:cxnSp>
      </p:grpSp>
      <p:sp>
        <p:nvSpPr>
          <p:cNvPr id="164904" name="Text Box 40"/>
          <p:cNvSpPr txBox="1">
            <a:spLocks noChangeArrowheads="1"/>
          </p:cNvSpPr>
          <p:nvPr/>
        </p:nvSpPr>
        <p:spPr bwMode="auto">
          <a:xfrm>
            <a:off x="2984500" y="5834063"/>
            <a:ext cx="5740400" cy="274637"/>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200">
                <a:ea typeface="Geneva" pitchFamily="1" charset="0"/>
                <a:cs typeface="Geneva" pitchFamily="1" charset="0"/>
              </a:rPr>
              <a:t>Many other choices: animations vs. diagrams vs. not, audio vs. text vs. both, …</a:t>
            </a:r>
          </a:p>
        </p:txBody>
      </p:sp>
      <p:grpSp>
        <p:nvGrpSpPr>
          <p:cNvPr id="4" name="Group 41"/>
          <p:cNvGrpSpPr>
            <a:grpSpLocks/>
          </p:cNvGrpSpPr>
          <p:nvPr/>
        </p:nvGrpSpPr>
        <p:grpSpPr bwMode="auto">
          <a:xfrm>
            <a:off x="4572000" y="765175"/>
            <a:ext cx="1447800" cy="1016000"/>
            <a:chOff x="2880" y="482"/>
            <a:chExt cx="912" cy="640"/>
          </a:xfrm>
        </p:grpSpPr>
        <p:cxnSp>
          <p:nvCxnSpPr>
            <p:cNvPr id="293930" name="AutoShape 42"/>
            <p:cNvCxnSpPr>
              <a:cxnSpLocks noChangeShapeType="1"/>
              <a:stCxn id="293891" idx="2"/>
            </p:cNvCxnSpPr>
            <p:nvPr/>
          </p:nvCxnSpPr>
          <p:spPr bwMode="auto">
            <a:xfrm flipH="1">
              <a:off x="3352" y="482"/>
              <a:ext cx="232" cy="182"/>
            </a:xfrm>
            <a:prstGeom prst="straightConnector1">
              <a:avLst/>
            </a:prstGeom>
            <a:noFill/>
            <a:ln w="38100">
              <a:solidFill>
                <a:schemeClr val="tx1"/>
              </a:solidFill>
              <a:round/>
              <a:headEnd/>
              <a:tailEnd type="triangle" w="med" len="med"/>
            </a:ln>
          </p:spPr>
        </p:cxnSp>
        <p:sp>
          <p:nvSpPr>
            <p:cNvPr id="293931" name="Text Box 43"/>
            <p:cNvSpPr txBox="1">
              <a:spLocks noChangeArrowheads="1"/>
            </p:cNvSpPr>
            <p:nvPr/>
          </p:nvSpPr>
          <p:spPr bwMode="auto">
            <a:xfrm>
              <a:off x="2880" y="680"/>
              <a:ext cx="912" cy="442"/>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2000" dirty="0">
                  <a:ea typeface="Geneva" pitchFamily="1" charset="0"/>
                  <a:cs typeface="Geneva" pitchFamily="1" charset="0"/>
                </a:rPr>
                <a:t>Gradually widen</a:t>
              </a:r>
            </a:p>
          </p:txBody>
        </p:sp>
      </p:grpSp>
      <p:grpSp>
        <p:nvGrpSpPr>
          <p:cNvPr id="5" name="Group 44"/>
          <p:cNvGrpSpPr>
            <a:grpSpLocks/>
          </p:cNvGrpSpPr>
          <p:nvPr/>
        </p:nvGrpSpPr>
        <p:grpSpPr bwMode="auto">
          <a:xfrm>
            <a:off x="4191000" y="1781175"/>
            <a:ext cx="4762500" cy="904875"/>
            <a:chOff x="2640" y="1122"/>
            <a:chExt cx="3000" cy="570"/>
          </a:xfrm>
        </p:grpSpPr>
        <p:grpSp>
          <p:nvGrpSpPr>
            <p:cNvPr id="6" name="Group 45"/>
            <p:cNvGrpSpPr>
              <a:grpSpLocks/>
            </p:cNvGrpSpPr>
            <p:nvPr/>
          </p:nvGrpSpPr>
          <p:grpSpPr bwMode="auto">
            <a:xfrm>
              <a:off x="2640" y="1122"/>
              <a:ext cx="1488" cy="570"/>
              <a:chOff x="2640" y="1122"/>
              <a:chExt cx="1488" cy="570"/>
            </a:xfrm>
          </p:grpSpPr>
          <p:sp>
            <p:nvSpPr>
              <p:cNvPr id="293934" name="Text Box 46"/>
              <p:cNvSpPr txBox="1">
                <a:spLocks noChangeArrowheads="1"/>
              </p:cNvSpPr>
              <p:nvPr/>
            </p:nvSpPr>
            <p:spPr bwMode="auto">
              <a:xfrm>
                <a:off x="2640" y="1432"/>
                <a:ext cx="584"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a:t>
                </a:r>
              </a:p>
            </p:txBody>
          </p:sp>
          <p:sp>
            <p:nvSpPr>
              <p:cNvPr id="293935" name="Text Box 47"/>
              <p:cNvSpPr txBox="1">
                <a:spLocks noChangeArrowheads="1"/>
              </p:cNvSpPr>
              <p:nvPr/>
            </p:nvSpPr>
            <p:spPr bwMode="auto">
              <a:xfrm>
                <a:off x="3640" y="1442"/>
                <a:ext cx="488"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Test</a:t>
                </a:r>
              </a:p>
            </p:txBody>
          </p:sp>
          <p:sp>
            <p:nvSpPr>
              <p:cNvPr id="293936" name="Text Box 48"/>
              <p:cNvSpPr txBox="1">
                <a:spLocks noChangeArrowheads="1"/>
              </p:cNvSpPr>
              <p:nvPr/>
            </p:nvSpPr>
            <p:spPr bwMode="auto">
              <a:xfrm>
                <a:off x="3144" y="1440"/>
                <a:ext cx="552"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50/50</a:t>
                </a:r>
              </a:p>
            </p:txBody>
          </p:sp>
          <p:cxnSp>
            <p:nvCxnSpPr>
              <p:cNvPr id="293937" name="AutoShape 49"/>
              <p:cNvCxnSpPr>
                <a:cxnSpLocks noChangeShapeType="1"/>
                <a:stCxn id="293931" idx="2"/>
                <a:endCxn id="293936" idx="0"/>
              </p:cNvCxnSpPr>
              <p:nvPr/>
            </p:nvCxnSpPr>
            <p:spPr bwMode="auto">
              <a:xfrm>
                <a:off x="3336" y="1122"/>
                <a:ext cx="84" cy="318"/>
              </a:xfrm>
              <a:prstGeom prst="straightConnector1">
                <a:avLst/>
              </a:prstGeom>
              <a:noFill/>
              <a:ln w="38100">
                <a:solidFill>
                  <a:schemeClr val="tx1"/>
                </a:solidFill>
                <a:round/>
                <a:headEnd/>
                <a:tailEnd type="triangle" w="med" len="med"/>
              </a:ln>
            </p:spPr>
          </p:cxnSp>
          <p:cxnSp>
            <p:nvCxnSpPr>
              <p:cNvPr id="293938" name="AutoShape 50"/>
              <p:cNvCxnSpPr>
                <a:cxnSpLocks noChangeShapeType="1"/>
                <a:stCxn id="293931" idx="2"/>
                <a:endCxn id="293935" idx="0"/>
              </p:cNvCxnSpPr>
              <p:nvPr/>
            </p:nvCxnSpPr>
            <p:spPr bwMode="auto">
              <a:xfrm>
                <a:off x="3336" y="1122"/>
                <a:ext cx="548" cy="320"/>
              </a:xfrm>
              <a:prstGeom prst="straightConnector1">
                <a:avLst/>
              </a:prstGeom>
              <a:noFill/>
              <a:ln w="38100">
                <a:solidFill>
                  <a:schemeClr val="tx1"/>
                </a:solidFill>
                <a:round/>
                <a:headEnd/>
                <a:tailEnd type="triangle" w="med" len="med"/>
              </a:ln>
            </p:spPr>
          </p:cxnSp>
          <p:cxnSp>
            <p:nvCxnSpPr>
              <p:cNvPr id="293939" name="AutoShape 51"/>
              <p:cNvCxnSpPr>
                <a:cxnSpLocks noChangeShapeType="1"/>
                <a:stCxn id="293931" idx="2"/>
                <a:endCxn id="293934" idx="0"/>
              </p:cNvCxnSpPr>
              <p:nvPr/>
            </p:nvCxnSpPr>
            <p:spPr bwMode="auto">
              <a:xfrm flipH="1">
                <a:off x="2932" y="1122"/>
                <a:ext cx="404" cy="310"/>
              </a:xfrm>
              <a:prstGeom prst="straightConnector1">
                <a:avLst/>
              </a:prstGeom>
              <a:noFill/>
              <a:ln w="38100">
                <a:solidFill>
                  <a:schemeClr val="tx1"/>
                </a:solidFill>
                <a:round/>
                <a:headEnd/>
                <a:tailEnd type="triangle" w="med" len="med"/>
              </a:ln>
            </p:spPr>
          </p:cxnSp>
        </p:grpSp>
        <p:grpSp>
          <p:nvGrpSpPr>
            <p:cNvPr id="7" name="Group 52"/>
            <p:cNvGrpSpPr>
              <a:grpSpLocks/>
            </p:cNvGrpSpPr>
            <p:nvPr/>
          </p:nvGrpSpPr>
          <p:grpSpPr bwMode="auto">
            <a:xfrm>
              <a:off x="4128" y="1122"/>
              <a:ext cx="1512" cy="498"/>
              <a:chOff x="4128" y="1122"/>
              <a:chExt cx="1512" cy="498"/>
            </a:xfrm>
          </p:grpSpPr>
          <p:sp>
            <p:nvSpPr>
              <p:cNvPr id="293941" name="Text Box 53"/>
              <p:cNvSpPr txBox="1">
                <a:spLocks noChangeArrowheads="1"/>
              </p:cNvSpPr>
              <p:nvPr/>
            </p:nvSpPr>
            <p:spPr bwMode="auto">
              <a:xfrm>
                <a:off x="4152" y="1360"/>
                <a:ext cx="584"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a:t>
                </a:r>
              </a:p>
            </p:txBody>
          </p:sp>
          <p:sp>
            <p:nvSpPr>
              <p:cNvPr id="293942" name="Text Box 54"/>
              <p:cNvSpPr txBox="1">
                <a:spLocks noChangeArrowheads="1"/>
              </p:cNvSpPr>
              <p:nvPr/>
            </p:nvSpPr>
            <p:spPr bwMode="auto">
              <a:xfrm>
                <a:off x="5152" y="1370"/>
                <a:ext cx="488"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Test</a:t>
                </a:r>
              </a:p>
            </p:txBody>
          </p:sp>
          <p:sp>
            <p:nvSpPr>
              <p:cNvPr id="293943" name="Text Box 55"/>
              <p:cNvSpPr txBox="1">
                <a:spLocks noChangeArrowheads="1"/>
              </p:cNvSpPr>
              <p:nvPr/>
            </p:nvSpPr>
            <p:spPr bwMode="auto">
              <a:xfrm>
                <a:off x="4656" y="1368"/>
                <a:ext cx="552"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50/50</a:t>
                </a:r>
              </a:p>
            </p:txBody>
          </p:sp>
          <p:cxnSp>
            <p:nvCxnSpPr>
              <p:cNvPr id="293944" name="AutoShape 56"/>
              <p:cNvCxnSpPr>
                <a:cxnSpLocks noChangeShapeType="1"/>
                <a:stCxn id="293893" idx="2"/>
                <a:endCxn id="293943" idx="0"/>
              </p:cNvCxnSpPr>
              <p:nvPr/>
            </p:nvCxnSpPr>
            <p:spPr bwMode="auto">
              <a:xfrm>
                <a:off x="4176" y="1122"/>
                <a:ext cx="756" cy="246"/>
              </a:xfrm>
              <a:prstGeom prst="straightConnector1">
                <a:avLst/>
              </a:prstGeom>
              <a:noFill/>
              <a:ln w="38100">
                <a:solidFill>
                  <a:schemeClr val="tx1"/>
                </a:solidFill>
                <a:round/>
                <a:headEnd/>
                <a:tailEnd type="triangle" w="med" len="med"/>
              </a:ln>
            </p:spPr>
          </p:cxnSp>
          <p:cxnSp>
            <p:nvCxnSpPr>
              <p:cNvPr id="293945" name="AutoShape 57"/>
              <p:cNvCxnSpPr>
                <a:cxnSpLocks noChangeShapeType="1"/>
                <a:stCxn id="293893" idx="2"/>
                <a:endCxn id="293942" idx="0"/>
              </p:cNvCxnSpPr>
              <p:nvPr/>
            </p:nvCxnSpPr>
            <p:spPr bwMode="auto">
              <a:xfrm>
                <a:off x="4176" y="1122"/>
                <a:ext cx="1220" cy="248"/>
              </a:xfrm>
              <a:prstGeom prst="straightConnector1">
                <a:avLst/>
              </a:prstGeom>
              <a:noFill/>
              <a:ln w="38100">
                <a:solidFill>
                  <a:schemeClr val="tx1"/>
                </a:solidFill>
                <a:round/>
                <a:headEnd/>
                <a:tailEnd type="triangle" w="med" len="med"/>
              </a:ln>
            </p:spPr>
          </p:cxnSp>
          <p:cxnSp>
            <p:nvCxnSpPr>
              <p:cNvPr id="293946" name="AutoShape 58"/>
              <p:cNvCxnSpPr>
                <a:cxnSpLocks noChangeShapeType="1"/>
                <a:stCxn id="293893" idx="2"/>
                <a:endCxn id="293941" idx="0"/>
              </p:cNvCxnSpPr>
              <p:nvPr/>
            </p:nvCxnSpPr>
            <p:spPr bwMode="auto">
              <a:xfrm>
                <a:off x="4176" y="1122"/>
                <a:ext cx="268" cy="238"/>
              </a:xfrm>
              <a:prstGeom prst="straightConnector1">
                <a:avLst/>
              </a:prstGeom>
              <a:noFill/>
              <a:ln w="38100">
                <a:solidFill>
                  <a:schemeClr val="tx1"/>
                </a:solidFill>
                <a:round/>
                <a:headEnd/>
                <a:tailEnd type="triangle" w="med" len="med"/>
              </a:ln>
            </p:spPr>
          </p:cxnSp>
          <p:sp>
            <p:nvSpPr>
              <p:cNvPr id="293947" name="Text Box 59"/>
              <p:cNvSpPr txBox="1">
                <a:spLocks noChangeArrowheads="1"/>
              </p:cNvSpPr>
              <p:nvPr/>
            </p:nvSpPr>
            <p:spPr bwMode="auto">
              <a:xfrm>
                <a:off x="4128" y="1360"/>
                <a:ext cx="552" cy="250"/>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a:t>
                </a:r>
              </a:p>
            </p:txBody>
          </p:sp>
        </p:grpSp>
      </p:grpSp>
      <p:grpSp>
        <p:nvGrpSpPr>
          <p:cNvPr id="21" name="Group 20"/>
          <p:cNvGrpSpPr/>
          <p:nvPr/>
        </p:nvGrpSpPr>
        <p:grpSpPr>
          <a:xfrm>
            <a:off x="5118100" y="2555877"/>
            <a:ext cx="3797300" cy="3273423"/>
            <a:chOff x="5118100" y="2555877"/>
            <a:chExt cx="3797300" cy="3273423"/>
          </a:xfrm>
        </p:grpSpPr>
        <p:grpSp>
          <p:nvGrpSpPr>
            <p:cNvPr id="8" name="Group 60"/>
            <p:cNvGrpSpPr>
              <a:grpSpLocks/>
            </p:cNvGrpSpPr>
            <p:nvPr/>
          </p:nvGrpSpPr>
          <p:grpSpPr bwMode="auto">
            <a:xfrm>
              <a:off x="5118100" y="2555877"/>
              <a:ext cx="3403600" cy="712788"/>
              <a:chOff x="3224" y="1610"/>
              <a:chExt cx="2144" cy="449"/>
            </a:xfrm>
          </p:grpSpPr>
          <p:sp>
            <p:nvSpPr>
              <p:cNvPr id="293949" name="Text Box 61"/>
              <p:cNvSpPr txBox="1">
                <a:spLocks noChangeArrowheads="1"/>
              </p:cNvSpPr>
              <p:nvPr/>
            </p:nvSpPr>
            <p:spPr bwMode="auto">
              <a:xfrm>
                <a:off x="3224" y="1808"/>
                <a:ext cx="872" cy="250"/>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Concrete</a:t>
                </a:r>
              </a:p>
            </p:txBody>
          </p:sp>
          <p:sp>
            <p:nvSpPr>
              <p:cNvPr id="293950" name="Text Box 62"/>
              <p:cNvSpPr txBox="1">
                <a:spLocks noChangeArrowheads="1"/>
              </p:cNvSpPr>
              <p:nvPr/>
            </p:nvSpPr>
            <p:spPr bwMode="auto">
              <a:xfrm>
                <a:off x="4024" y="1808"/>
                <a:ext cx="792" cy="250"/>
              </a:xfrm>
              <a:prstGeom prst="rect">
                <a:avLst/>
              </a:prstGeom>
              <a:solidFill>
                <a:schemeClr val="bg1"/>
              </a:solidFill>
              <a:ln w="12700">
                <a:noFill/>
                <a:miter lim="800000"/>
                <a:headEnd/>
                <a:tailEnd/>
              </a:ln>
            </p:spPr>
            <p:txBody>
              <a:bodyPr>
                <a:prstTxWarp prst="textNoShape">
                  <a:avLst/>
                </a:prstTxWarp>
                <a:spAutoFit/>
              </a:bodyPr>
              <a:lstStyle/>
              <a:p>
                <a:pPr algn="ctr" eaLnBrk="0" hangingPunct="0">
                  <a:spcBef>
                    <a:spcPct val="50000"/>
                  </a:spcBef>
                </a:pPr>
                <a:r>
                  <a:rPr lang="en-US" sz="2000" dirty="0" smtClean="0">
                    <a:ea typeface="Geneva" pitchFamily="1" charset="0"/>
                    <a:cs typeface="Geneva" pitchFamily="1" charset="0"/>
                  </a:rPr>
                  <a:t>Mix</a:t>
                </a:r>
                <a:endParaRPr lang="en-US" sz="2000" dirty="0">
                  <a:ea typeface="Geneva" pitchFamily="1" charset="0"/>
                  <a:cs typeface="Geneva" pitchFamily="1" charset="0"/>
                </a:endParaRPr>
              </a:p>
            </p:txBody>
          </p:sp>
          <p:sp>
            <p:nvSpPr>
              <p:cNvPr id="293951" name="Text Box 63"/>
              <p:cNvSpPr txBox="1">
                <a:spLocks noChangeArrowheads="1"/>
              </p:cNvSpPr>
              <p:nvPr/>
            </p:nvSpPr>
            <p:spPr bwMode="auto">
              <a:xfrm>
                <a:off x="4696" y="1807"/>
                <a:ext cx="672" cy="252"/>
              </a:xfrm>
              <a:prstGeom prst="rect">
                <a:avLst/>
              </a:prstGeom>
              <a:solidFill>
                <a:schemeClr val="bg1"/>
              </a:solidFill>
              <a:ln w="12700">
                <a:noFill/>
                <a:miter lim="800000"/>
                <a:headEnd/>
                <a:tailEnd/>
              </a:ln>
            </p:spPr>
            <p:txBody>
              <a:bodyPr wrap="square">
                <a:prstTxWarp prst="textNoShape">
                  <a:avLst/>
                </a:prstTxWarp>
                <a:spAutoFit/>
              </a:bodyPr>
              <a:lstStyle/>
              <a:p>
                <a:pPr eaLnBrk="0" hangingPunct="0">
                  <a:spcBef>
                    <a:spcPct val="50000"/>
                  </a:spcBef>
                </a:pPr>
                <a:r>
                  <a:rPr lang="en-US" sz="2000" dirty="0" smtClean="0">
                    <a:ea typeface="Geneva" pitchFamily="1" charset="0"/>
                    <a:cs typeface="Geneva" pitchFamily="1" charset="0"/>
                  </a:rPr>
                  <a:t>Abstract</a:t>
                </a:r>
                <a:endParaRPr lang="en-US" sz="2000" dirty="0">
                  <a:ea typeface="Geneva" pitchFamily="1" charset="0"/>
                  <a:cs typeface="Geneva" pitchFamily="1" charset="0"/>
                </a:endParaRPr>
              </a:p>
            </p:txBody>
          </p:sp>
          <p:cxnSp>
            <p:nvCxnSpPr>
              <p:cNvPr id="293952" name="AutoShape 64"/>
              <p:cNvCxnSpPr>
                <a:cxnSpLocks noChangeShapeType="1"/>
                <a:stCxn id="293947" idx="2"/>
                <a:endCxn id="293951" idx="0"/>
              </p:cNvCxnSpPr>
              <p:nvPr/>
            </p:nvCxnSpPr>
            <p:spPr bwMode="auto">
              <a:xfrm>
                <a:off x="4404" y="1610"/>
                <a:ext cx="628" cy="197"/>
              </a:xfrm>
              <a:prstGeom prst="straightConnector1">
                <a:avLst/>
              </a:prstGeom>
              <a:noFill/>
              <a:ln w="38100">
                <a:solidFill>
                  <a:schemeClr val="tx1"/>
                </a:solidFill>
                <a:round/>
                <a:headEnd/>
                <a:tailEnd type="triangle" w="med" len="med"/>
              </a:ln>
            </p:spPr>
          </p:cxnSp>
          <p:cxnSp>
            <p:nvCxnSpPr>
              <p:cNvPr id="293953" name="AutoShape 65"/>
              <p:cNvCxnSpPr>
                <a:cxnSpLocks noChangeShapeType="1"/>
                <a:stCxn id="293947" idx="2"/>
                <a:endCxn id="293950" idx="0"/>
              </p:cNvCxnSpPr>
              <p:nvPr/>
            </p:nvCxnSpPr>
            <p:spPr bwMode="auto">
              <a:xfrm>
                <a:off x="4404" y="1610"/>
                <a:ext cx="16" cy="198"/>
              </a:xfrm>
              <a:prstGeom prst="straightConnector1">
                <a:avLst/>
              </a:prstGeom>
              <a:noFill/>
              <a:ln w="38100">
                <a:solidFill>
                  <a:schemeClr val="tx1"/>
                </a:solidFill>
                <a:round/>
                <a:headEnd/>
                <a:tailEnd type="triangle" w="med" len="med"/>
              </a:ln>
            </p:spPr>
          </p:cxnSp>
          <p:cxnSp>
            <p:nvCxnSpPr>
              <p:cNvPr id="293954" name="AutoShape 66"/>
              <p:cNvCxnSpPr>
                <a:cxnSpLocks noChangeShapeType="1"/>
                <a:stCxn id="293947" idx="2"/>
                <a:endCxn id="293949" idx="0"/>
              </p:cNvCxnSpPr>
              <p:nvPr/>
            </p:nvCxnSpPr>
            <p:spPr bwMode="auto">
              <a:xfrm flipH="1">
                <a:off x="3660" y="1610"/>
                <a:ext cx="744" cy="198"/>
              </a:xfrm>
              <a:prstGeom prst="straightConnector1">
                <a:avLst/>
              </a:prstGeom>
              <a:noFill/>
              <a:ln w="38100">
                <a:solidFill>
                  <a:schemeClr val="tx1"/>
                </a:solidFill>
                <a:round/>
                <a:headEnd/>
                <a:tailEnd type="triangle" w="med" len="med"/>
              </a:ln>
            </p:spPr>
          </p:cxnSp>
        </p:grpSp>
        <p:grpSp>
          <p:nvGrpSpPr>
            <p:cNvPr id="9" name="Group 67"/>
            <p:cNvGrpSpPr>
              <a:grpSpLocks/>
            </p:cNvGrpSpPr>
            <p:nvPr/>
          </p:nvGrpSpPr>
          <p:grpSpPr bwMode="auto">
            <a:xfrm>
              <a:off x="5194300" y="3267075"/>
              <a:ext cx="3721100" cy="2562225"/>
              <a:chOff x="3272" y="2058"/>
              <a:chExt cx="2344" cy="1614"/>
            </a:xfrm>
          </p:grpSpPr>
          <p:grpSp>
            <p:nvGrpSpPr>
              <p:cNvPr id="10" name="Group 67"/>
              <p:cNvGrpSpPr>
                <a:grpSpLocks/>
              </p:cNvGrpSpPr>
              <p:nvPr/>
            </p:nvGrpSpPr>
            <p:grpSpPr bwMode="auto">
              <a:xfrm>
                <a:off x="3272" y="2058"/>
                <a:ext cx="2312" cy="493"/>
                <a:chOff x="3272" y="2058"/>
                <a:chExt cx="2312" cy="493"/>
              </a:xfrm>
            </p:grpSpPr>
            <p:sp>
              <p:nvSpPr>
                <p:cNvPr id="293957" name="Text Box 68"/>
                <p:cNvSpPr txBox="1">
                  <a:spLocks noChangeArrowheads="1"/>
                </p:cNvSpPr>
                <p:nvPr/>
              </p:nvSpPr>
              <p:spPr bwMode="auto">
                <a:xfrm>
                  <a:off x="3272" y="2263"/>
                  <a:ext cx="72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Immediate</a:t>
                  </a:r>
                </a:p>
              </p:txBody>
            </p:sp>
            <p:sp>
              <p:nvSpPr>
                <p:cNvPr id="293958" name="Text Box 69"/>
                <p:cNvSpPr txBox="1">
                  <a:spLocks noChangeArrowheads="1"/>
                </p:cNvSpPr>
                <p:nvPr/>
              </p:nvSpPr>
              <p:spPr bwMode="auto">
                <a:xfrm>
                  <a:off x="4864" y="2185"/>
                  <a:ext cx="720" cy="36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No feedback</a:t>
                  </a:r>
                </a:p>
              </p:txBody>
            </p:sp>
            <p:sp>
              <p:nvSpPr>
                <p:cNvPr id="293959" name="Text Box 70"/>
                <p:cNvSpPr txBox="1">
                  <a:spLocks noChangeArrowheads="1"/>
                </p:cNvSpPr>
                <p:nvPr/>
              </p:nvSpPr>
              <p:spPr bwMode="auto">
                <a:xfrm>
                  <a:off x="4152" y="2263"/>
                  <a:ext cx="624"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Delayed</a:t>
                  </a:r>
                </a:p>
              </p:txBody>
            </p:sp>
            <p:cxnSp>
              <p:nvCxnSpPr>
                <p:cNvPr id="293960" name="AutoShape 71"/>
                <p:cNvCxnSpPr>
                  <a:cxnSpLocks noChangeShapeType="1"/>
                  <a:stCxn id="293950" idx="2"/>
                  <a:endCxn id="293959" idx="0"/>
                </p:cNvCxnSpPr>
                <p:nvPr/>
              </p:nvCxnSpPr>
              <p:spPr bwMode="auto">
                <a:xfrm>
                  <a:off x="4420" y="2058"/>
                  <a:ext cx="44" cy="205"/>
                </a:xfrm>
                <a:prstGeom prst="straightConnector1">
                  <a:avLst/>
                </a:prstGeom>
                <a:noFill/>
                <a:ln w="38100">
                  <a:solidFill>
                    <a:schemeClr val="tx1"/>
                  </a:solidFill>
                  <a:round/>
                  <a:headEnd/>
                  <a:tailEnd type="triangle" w="med" len="med"/>
                </a:ln>
              </p:spPr>
            </p:cxnSp>
            <p:cxnSp>
              <p:nvCxnSpPr>
                <p:cNvPr id="293961" name="AutoShape 72"/>
                <p:cNvCxnSpPr>
                  <a:cxnSpLocks noChangeShapeType="1"/>
                  <a:stCxn id="293950" idx="2"/>
                  <a:endCxn id="293958" idx="0"/>
                </p:cNvCxnSpPr>
                <p:nvPr/>
              </p:nvCxnSpPr>
              <p:spPr bwMode="auto">
                <a:xfrm>
                  <a:off x="4420" y="2058"/>
                  <a:ext cx="804" cy="127"/>
                </a:xfrm>
                <a:prstGeom prst="straightConnector1">
                  <a:avLst/>
                </a:prstGeom>
                <a:noFill/>
                <a:ln w="38100">
                  <a:solidFill>
                    <a:schemeClr val="tx1"/>
                  </a:solidFill>
                  <a:round/>
                  <a:headEnd/>
                  <a:tailEnd type="triangle" w="med" len="med"/>
                </a:ln>
              </p:spPr>
            </p:cxnSp>
            <p:cxnSp>
              <p:nvCxnSpPr>
                <p:cNvPr id="293962" name="AutoShape 73"/>
                <p:cNvCxnSpPr>
                  <a:cxnSpLocks noChangeShapeType="1"/>
                  <a:stCxn id="293950" idx="2"/>
                  <a:endCxn id="293957" idx="0"/>
                </p:cNvCxnSpPr>
                <p:nvPr/>
              </p:nvCxnSpPr>
              <p:spPr bwMode="auto">
                <a:xfrm flipH="1">
                  <a:off x="3636" y="2058"/>
                  <a:ext cx="784" cy="205"/>
                </a:xfrm>
                <a:prstGeom prst="straightConnector1">
                  <a:avLst/>
                </a:prstGeom>
                <a:noFill/>
                <a:ln w="38100">
                  <a:solidFill>
                    <a:schemeClr val="tx1"/>
                  </a:solidFill>
                  <a:round/>
                  <a:headEnd/>
                  <a:tailEnd type="triangle" w="med" len="med"/>
                </a:ln>
              </p:spPr>
            </p:cxnSp>
          </p:grpSp>
          <p:grpSp>
            <p:nvGrpSpPr>
              <p:cNvPr id="11" name="Group 74"/>
              <p:cNvGrpSpPr>
                <a:grpSpLocks/>
              </p:cNvGrpSpPr>
              <p:nvPr/>
            </p:nvGrpSpPr>
            <p:grpSpPr bwMode="auto">
              <a:xfrm>
                <a:off x="3280" y="2475"/>
                <a:ext cx="2008" cy="582"/>
                <a:chOff x="3280" y="2475"/>
                <a:chExt cx="2008" cy="582"/>
              </a:xfrm>
            </p:grpSpPr>
            <p:sp>
              <p:nvSpPr>
                <p:cNvPr id="293964" name="Text Box 75"/>
                <p:cNvSpPr txBox="1">
                  <a:spLocks noChangeArrowheads="1"/>
                </p:cNvSpPr>
                <p:nvPr/>
              </p:nvSpPr>
              <p:spPr bwMode="auto">
                <a:xfrm>
                  <a:off x="3280" y="2682"/>
                  <a:ext cx="872" cy="366"/>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Block topics in chapters</a:t>
                  </a:r>
                </a:p>
              </p:txBody>
            </p:sp>
            <p:sp>
              <p:nvSpPr>
                <p:cNvPr id="293965" name="Text Box 76"/>
                <p:cNvSpPr txBox="1">
                  <a:spLocks noChangeArrowheads="1"/>
                </p:cNvSpPr>
                <p:nvPr/>
              </p:nvSpPr>
              <p:spPr bwMode="auto">
                <a:xfrm>
                  <a:off x="4096" y="2759"/>
                  <a:ext cx="40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Fade</a:t>
                  </a:r>
                </a:p>
              </p:txBody>
            </p:sp>
            <p:cxnSp>
              <p:nvCxnSpPr>
                <p:cNvPr id="293966" name="AutoShape 77"/>
                <p:cNvCxnSpPr>
                  <a:cxnSpLocks noChangeShapeType="1"/>
                  <a:stCxn id="293959" idx="2"/>
                  <a:endCxn id="293965" idx="0"/>
                </p:cNvCxnSpPr>
                <p:nvPr/>
              </p:nvCxnSpPr>
              <p:spPr bwMode="auto">
                <a:xfrm flipH="1">
                  <a:off x="4300" y="2475"/>
                  <a:ext cx="164" cy="284"/>
                </a:xfrm>
                <a:prstGeom prst="straightConnector1">
                  <a:avLst/>
                </a:prstGeom>
                <a:noFill/>
                <a:ln w="38100">
                  <a:solidFill>
                    <a:schemeClr val="tx1"/>
                  </a:solidFill>
                  <a:round/>
                  <a:headEnd/>
                  <a:tailEnd type="triangle" w="med" len="med"/>
                </a:ln>
              </p:spPr>
            </p:cxnSp>
            <p:cxnSp>
              <p:nvCxnSpPr>
                <p:cNvPr id="293967" name="AutoShape 78"/>
                <p:cNvCxnSpPr>
                  <a:cxnSpLocks noChangeShapeType="1"/>
                  <a:stCxn id="293959" idx="2"/>
                  <a:endCxn id="293969" idx="0"/>
                </p:cNvCxnSpPr>
                <p:nvPr/>
              </p:nvCxnSpPr>
              <p:spPr bwMode="auto">
                <a:xfrm>
                  <a:off x="4464" y="2475"/>
                  <a:ext cx="464" cy="216"/>
                </a:xfrm>
                <a:prstGeom prst="straightConnector1">
                  <a:avLst/>
                </a:prstGeom>
                <a:noFill/>
                <a:ln w="38100">
                  <a:solidFill>
                    <a:schemeClr val="tx1"/>
                  </a:solidFill>
                  <a:round/>
                  <a:headEnd/>
                  <a:tailEnd type="triangle" w="med" len="med"/>
                </a:ln>
              </p:spPr>
            </p:cxnSp>
            <p:cxnSp>
              <p:nvCxnSpPr>
                <p:cNvPr id="293968" name="AutoShape 79"/>
                <p:cNvCxnSpPr>
                  <a:cxnSpLocks noChangeShapeType="1"/>
                  <a:stCxn id="293959" idx="2"/>
                  <a:endCxn id="293964" idx="0"/>
                </p:cNvCxnSpPr>
                <p:nvPr/>
              </p:nvCxnSpPr>
              <p:spPr bwMode="auto">
                <a:xfrm flipH="1">
                  <a:off x="3716" y="2475"/>
                  <a:ext cx="748" cy="207"/>
                </a:xfrm>
                <a:prstGeom prst="straightConnector1">
                  <a:avLst/>
                </a:prstGeom>
                <a:noFill/>
                <a:ln w="38100">
                  <a:solidFill>
                    <a:schemeClr val="tx1"/>
                  </a:solidFill>
                  <a:round/>
                  <a:headEnd/>
                  <a:tailEnd type="triangle" w="med" len="med"/>
                </a:ln>
              </p:spPr>
            </p:cxnSp>
            <p:sp>
              <p:nvSpPr>
                <p:cNvPr id="293969" name="Text Box 80"/>
                <p:cNvSpPr txBox="1">
                  <a:spLocks noChangeArrowheads="1"/>
                </p:cNvSpPr>
                <p:nvPr/>
              </p:nvSpPr>
              <p:spPr bwMode="auto">
                <a:xfrm>
                  <a:off x="4568" y="2691"/>
                  <a:ext cx="720" cy="36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Interleave topics</a:t>
                  </a:r>
                </a:p>
              </p:txBody>
            </p:sp>
          </p:grpSp>
          <p:grpSp>
            <p:nvGrpSpPr>
              <p:cNvPr id="12" name="Group 81"/>
              <p:cNvGrpSpPr>
                <a:grpSpLocks/>
              </p:cNvGrpSpPr>
              <p:nvPr/>
            </p:nvGrpSpPr>
            <p:grpSpPr bwMode="auto">
              <a:xfrm>
                <a:off x="3872" y="3057"/>
                <a:ext cx="1744" cy="615"/>
                <a:chOff x="3872" y="3057"/>
                <a:chExt cx="1744" cy="615"/>
              </a:xfrm>
            </p:grpSpPr>
            <p:sp>
              <p:nvSpPr>
                <p:cNvPr id="293971" name="Text Box 82"/>
                <p:cNvSpPr txBox="1">
                  <a:spLocks noChangeArrowheads="1"/>
                </p:cNvSpPr>
                <p:nvPr/>
              </p:nvSpPr>
              <p:spPr bwMode="auto">
                <a:xfrm>
                  <a:off x="3872" y="3355"/>
                  <a:ext cx="56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Explain</a:t>
                  </a:r>
                </a:p>
              </p:txBody>
            </p:sp>
            <p:sp>
              <p:nvSpPr>
                <p:cNvPr id="293972" name="Text Box 83"/>
                <p:cNvSpPr txBox="1">
                  <a:spLocks noChangeArrowheads="1"/>
                </p:cNvSpPr>
                <p:nvPr/>
              </p:nvSpPr>
              <p:spPr bwMode="auto">
                <a:xfrm>
                  <a:off x="4760" y="3306"/>
                  <a:ext cx="856" cy="36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Ask for explanations</a:t>
                  </a:r>
                </a:p>
              </p:txBody>
            </p:sp>
            <p:sp>
              <p:nvSpPr>
                <p:cNvPr id="293973" name="Text Box 84"/>
                <p:cNvSpPr txBox="1">
                  <a:spLocks noChangeArrowheads="1"/>
                </p:cNvSpPr>
                <p:nvPr/>
              </p:nvSpPr>
              <p:spPr bwMode="auto">
                <a:xfrm>
                  <a:off x="4448" y="3335"/>
                  <a:ext cx="40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Mix</a:t>
                  </a:r>
                </a:p>
              </p:txBody>
            </p:sp>
            <p:cxnSp>
              <p:nvCxnSpPr>
                <p:cNvPr id="293974" name="AutoShape 85"/>
                <p:cNvCxnSpPr>
                  <a:cxnSpLocks noChangeShapeType="1"/>
                  <a:stCxn id="293969" idx="2"/>
                  <a:endCxn id="293973" idx="0"/>
                </p:cNvCxnSpPr>
                <p:nvPr/>
              </p:nvCxnSpPr>
              <p:spPr bwMode="auto">
                <a:xfrm flipH="1">
                  <a:off x="4652" y="3057"/>
                  <a:ext cx="276" cy="278"/>
                </a:xfrm>
                <a:prstGeom prst="straightConnector1">
                  <a:avLst/>
                </a:prstGeom>
                <a:noFill/>
                <a:ln w="38100">
                  <a:solidFill>
                    <a:schemeClr val="tx1"/>
                  </a:solidFill>
                  <a:round/>
                  <a:headEnd/>
                  <a:tailEnd type="triangle" w="med" len="med"/>
                </a:ln>
              </p:spPr>
            </p:cxnSp>
            <p:cxnSp>
              <p:nvCxnSpPr>
                <p:cNvPr id="293975" name="AutoShape 86"/>
                <p:cNvCxnSpPr>
                  <a:cxnSpLocks noChangeShapeType="1"/>
                  <a:stCxn id="293969" idx="2"/>
                  <a:endCxn id="293972" idx="0"/>
                </p:cNvCxnSpPr>
                <p:nvPr/>
              </p:nvCxnSpPr>
              <p:spPr bwMode="auto">
                <a:xfrm>
                  <a:off x="4928" y="3057"/>
                  <a:ext cx="260" cy="249"/>
                </a:xfrm>
                <a:prstGeom prst="straightConnector1">
                  <a:avLst/>
                </a:prstGeom>
                <a:noFill/>
                <a:ln w="38100">
                  <a:solidFill>
                    <a:schemeClr val="tx1"/>
                  </a:solidFill>
                  <a:round/>
                  <a:headEnd/>
                  <a:tailEnd type="triangle" w="med" len="med"/>
                </a:ln>
              </p:spPr>
            </p:cxnSp>
            <p:cxnSp>
              <p:nvCxnSpPr>
                <p:cNvPr id="293976" name="AutoShape 87"/>
                <p:cNvCxnSpPr>
                  <a:cxnSpLocks noChangeShapeType="1"/>
                  <a:stCxn id="293969" idx="2"/>
                  <a:endCxn id="293971" idx="0"/>
                </p:cNvCxnSpPr>
                <p:nvPr/>
              </p:nvCxnSpPr>
              <p:spPr bwMode="auto">
                <a:xfrm flipH="1">
                  <a:off x="4156" y="3057"/>
                  <a:ext cx="772" cy="298"/>
                </a:xfrm>
                <a:prstGeom prst="straightConnector1">
                  <a:avLst/>
                </a:prstGeom>
                <a:noFill/>
                <a:ln w="38100">
                  <a:solidFill>
                    <a:schemeClr val="tx1"/>
                  </a:solidFill>
                  <a:round/>
                  <a:headEnd/>
                  <a:tailEnd type="triangle" w="med" len="med"/>
                </a:ln>
              </p:spPr>
            </p:cxnSp>
          </p:grpSp>
        </p:grpSp>
      </p:grpSp>
      <p:sp>
        <p:nvSpPr>
          <p:cNvPr id="293977" name="Text Box 88"/>
          <p:cNvSpPr txBox="1">
            <a:spLocks noChangeArrowheads="1"/>
          </p:cNvSpPr>
          <p:nvPr/>
        </p:nvSpPr>
        <p:spPr bwMode="auto">
          <a:xfrm>
            <a:off x="3149600" y="-38100"/>
            <a:ext cx="1524000" cy="70788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2000" dirty="0">
                <a:ea typeface="Geneva" pitchFamily="1" charset="0"/>
                <a:cs typeface="Geneva" pitchFamily="1" charset="0"/>
              </a:rPr>
              <a:t>More </a:t>
            </a:r>
            <a:r>
              <a:rPr lang="en-US" sz="2000" dirty="0" smtClean="0">
                <a:ea typeface="Geneva" pitchFamily="1" charset="0"/>
                <a:cs typeface="Geneva" pitchFamily="1" charset="0"/>
              </a:rPr>
              <a:t>help,</a:t>
            </a:r>
            <a:r>
              <a:rPr lang="en-US" sz="2000" dirty="0">
                <a:ea typeface="Geneva" pitchFamily="1" charset="0"/>
                <a:cs typeface="Geneva" pitchFamily="1" charset="0"/>
              </a:rPr>
              <a:t/>
            </a:r>
            <a:br>
              <a:rPr lang="en-US" sz="2000" dirty="0">
                <a:ea typeface="Geneva" pitchFamily="1" charset="0"/>
                <a:cs typeface="Geneva" pitchFamily="1" charset="0"/>
              </a:rPr>
            </a:br>
            <a:r>
              <a:rPr lang="en-US" sz="2000" i="1" dirty="0" smtClean="0">
                <a:ea typeface="Geneva" pitchFamily="1" charset="0"/>
                <a:cs typeface="Geneva" pitchFamily="1" charset="0"/>
              </a:rPr>
              <a:t>passive</a:t>
            </a:r>
            <a:endParaRPr lang="en-US" sz="2000" i="1" dirty="0">
              <a:ea typeface="Geneva" pitchFamily="1" charset="0"/>
              <a:cs typeface="Geneva" pitchFamily="1" charset="0"/>
            </a:endParaRPr>
          </a:p>
        </p:txBody>
      </p:sp>
      <p:sp>
        <p:nvSpPr>
          <p:cNvPr id="293978" name="Text Box 89"/>
          <p:cNvSpPr txBox="1">
            <a:spLocks noChangeArrowheads="1"/>
          </p:cNvSpPr>
          <p:nvPr/>
        </p:nvSpPr>
        <p:spPr bwMode="auto">
          <a:xfrm>
            <a:off x="6756400" y="-28575"/>
            <a:ext cx="1993900" cy="70788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2000" dirty="0">
                <a:ea typeface="Geneva" pitchFamily="1" charset="0"/>
                <a:cs typeface="Geneva" pitchFamily="1" charset="0"/>
              </a:rPr>
              <a:t>More </a:t>
            </a:r>
            <a:r>
              <a:rPr lang="en-US" sz="2000" dirty="0" smtClean="0">
                <a:ea typeface="Geneva" pitchFamily="1" charset="0"/>
                <a:cs typeface="Geneva" pitchFamily="1" charset="0"/>
              </a:rPr>
              <a:t>challenge, </a:t>
            </a:r>
            <a:r>
              <a:rPr lang="en-US" sz="2000" i="1" dirty="0" smtClean="0">
                <a:ea typeface="Geneva" pitchFamily="1" charset="0"/>
                <a:cs typeface="Geneva" pitchFamily="1" charset="0"/>
              </a:rPr>
              <a:t>active</a:t>
            </a:r>
            <a:endParaRPr lang="en-US" sz="2000" i="1" dirty="0">
              <a:ea typeface="Geneva" pitchFamily="1" charset="0"/>
              <a:cs typeface="Geneva" pitchFamily="1" charset="0"/>
            </a:endParaRPr>
          </a:p>
        </p:txBody>
      </p:sp>
      <p:sp>
        <p:nvSpPr>
          <p:cNvPr id="293979" name="Line 90"/>
          <p:cNvSpPr>
            <a:spLocks noChangeShapeType="1"/>
          </p:cNvSpPr>
          <p:nvPr/>
        </p:nvSpPr>
        <p:spPr bwMode="auto">
          <a:xfrm>
            <a:off x="4559300" y="241300"/>
            <a:ext cx="2082800" cy="0"/>
          </a:xfrm>
          <a:prstGeom prst="line">
            <a:avLst/>
          </a:prstGeom>
          <a:noFill/>
          <a:ln w="3810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93" name="Rectangle 92"/>
          <p:cNvSpPr/>
          <p:nvPr/>
        </p:nvSpPr>
        <p:spPr>
          <a:xfrm>
            <a:off x="4126039" y="6220768"/>
            <a:ext cx="3901628" cy="400110"/>
          </a:xfrm>
          <a:prstGeom prst="rect">
            <a:avLst/>
          </a:prstGeom>
          <a:solidFill>
            <a:srgbClr val="FFFF00"/>
          </a:solidFill>
        </p:spPr>
        <p:txBody>
          <a:bodyPr wrap="none">
            <a:spAutoFit/>
          </a:bodyPr>
          <a:lstStyle/>
          <a:p>
            <a:pPr defTabSz="457200" eaLnBrk="1" hangingPunct="1"/>
            <a:r>
              <a:rPr lang="en-US" sz="2000" dirty="0" smtClean="0">
                <a:solidFill>
                  <a:srgbClr val="01012C"/>
                </a:solidFill>
                <a:latin typeface="Verdana" pitchFamily="1" charset="0"/>
                <a:ea typeface="ＭＳ Ｐゴシック" pitchFamily="1" charset="-128"/>
                <a:cs typeface="ＭＳ Ｐゴシック" pitchFamily="1" charset="-128"/>
              </a:rPr>
              <a:t>&gt;3</a:t>
            </a:r>
            <a:r>
              <a:rPr lang="en-US" sz="2000" baseline="30000" dirty="0" smtClean="0">
                <a:solidFill>
                  <a:srgbClr val="01012C"/>
                </a:solidFill>
                <a:latin typeface="Verdana" pitchFamily="1" charset="0"/>
                <a:ea typeface="ＭＳ Ｐゴシック" pitchFamily="1" charset="-128"/>
                <a:cs typeface="ＭＳ Ｐゴシック" pitchFamily="1" charset="-128"/>
              </a:rPr>
              <a:t>15*2</a:t>
            </a:r>
            <a:r>
              <a:rPr lang="en-US" sz="2000" dirty="0" smtClean="0">
                <a:solidFill>
                  <a:srgbClr val="01012C"/>
                </a:solidFill>
                <a:latin typeface="Verdana" pitchFamily="1" charset="0"/>
                <a:ea typeface="ＭＳ Ｐゴシック" pitchFamily="1" charset="-128"/>
                <a:cs typeface="ＭＳ Ｐゴシック" pitchFamily="1" charset="-128"/>
              </a:rPr>
              <a:t> = 205 trillion options!</a:t>
            </a:r>
            <a:endParaRPr lang="en-US" sz="2000" dirty="0">
              <a:solidFill>
                <a:srgbClr val="01012C"/>
              </a:solidFill>
              <a:latin typeface="Verdana" pitchFamily="1" charset="0"/>
              <a:ea typeface="ＭＳ Ｐゴシック" pitchFamily="1" charset="-128"/>
              <a:cs typeface="ＭＳ Ｐゴシック" pitchFamily="1" charset="-128"/>
            </a:endParaRPr>
          </a:p>
        </p:txBody>
      </p:sp>
      <p:sp>
        <p:nvSpPr>
          <p:cNvPr id="94" name="Text Box 11"/>
          <p:cNvSpPr txBox="1">
            <a:spLocks noChangeArrowheads="1"/>
          </p:cNvSpPr>
          <p:nvPr/>
        </p:nvSpPr>
        <p:spPr bwMode="auto">
          <a:xfrm>
            <a:off x="139700" y="6219736"/>
            <a:ext cx="3721100" cy="430887"/>
          </a:xfrm>
          <a:prstGeom prst="rect">
            <a:avLst/>
          </a:prstGeom>
          <a:solidFill>
            <a:srgbClr val="FFFF00"/>
          </a:solidFill>
          <a:ln w="12700">
            <a:noFill/>
            <a:miter lim="800000"/>
            <a:headEnd/>
            <a:tailEnd/>
          </a:ln>
        </p:spPr>
        <p:txBody>
          <a:bodyPr wrap="square">
            <a:prstTxWarp prst="textNoShape">
              <a:avLst/>
            </a:prstTxWarp>
            <a:spAutoFit/>
          </a:bodyPr>
          <a:lstStyle/>
          <a:p>
            <a:pPr eaLnBrk="1" hangingPunct="1">
              <a:spcBef>
                <a:spcPct val="50000"/>
              </a:spcBef>
            </a:pPr>
            <a:r>
              <a:rPr lang="en-US" sz="1100" dirty="0" smtClean="0">
                <a:solidFill>
                  <a:srgbClr val="01012C"/>
                </a:solidFill>
                <a:latin typeface="Arial" charset="0"/>
                <a:ea typeface="ＭＳ Ｐゴシック" pitchFamily="1" charset="-128"/>
                <a:cs typeface="ＭＳ Ｐゴシック" pitchFamily="1" charset="-128"/>
              </a:rPr>
              <a:t>Koedinger, Booth, </a:t>
            </a:r>
            <a:r>
              <a:rPr lang="en-US" sz="1100" dirty="0" err="1" smtClean="0">
                <a:solidFill>
                  <a:srgbClr val="01012C"/>
                </a:solidFill>
                <a:latin typeface="Arial" charset="0"/>
                <a:ea typeface="ＭＳ Ｐゴシック" pitchFamily="1" charset="-128"/>
                <a:cs typeface="ＭＳ Ｐゴシック" pitchFamily="1" charset="-128"/>
              </a:rPr>
              <a:t>Klahr</a:t>
            </a:r>
            <a:r>
              <a:rPr lang="en-US" sz="1100" dirty="0" smtClean="0">
                <a:solidFill>
                  <a:srgbClr val="01012C"/>
                </a:solidFill>
                <a:latin typeface="Arial" charset="0"/>
                <a:ea typeface="ＭＳ Ｐゴシック" pitchFamily="1" charset="-128"/>
                <a:cs typeface="ＭＳ Ｐゴシック" pitchFamily="1" charset="-128"/>
              </a:rPr>
              <a:t> (2013).  Instructional Complexity and the Science to Constrain It. </a:t>
            </a:r>
            <a:r>
              <a:rPr lang="en-US" sz="1100" i="1" dirty="0" smtClean="0">
                <a:solidFill>
                  <a:srgbClr val="01012C"/>
                </a:solidFill>
                <a:latin typeface="Arial" charset="0"/>
                <a:ea typeface="ＭＳ Ｐゴシック" pitchFamily="1" charset="-128"/>
                <a:cs typeface="ＭＳ Ｐゴシック" pitchFamily="1" charset="-128"/>
              </a:rPr>
              <a:t>Science.</a:t>
            </a:r>
          </a:p>
        </p:txBody>
      </p:sp>
    </p:spTree>
    <p:custDataLst>
      <p:tags r:id="rId1"/>
    </p:custDataLst>
    <p:extLst>
      <p:ext uri="{BB962C8B-B14F-4D97-AF65-F5344CB8AC3E}">
        <p14:creationId xmlns:p14="http://schemas.microsoft.com/office/powerpoint/2010/main" val="4069714368"/>
      </p:ext>
    </p:extLst>
  </p:cSld>
  <p:clrMapOvr>
    <a:masterClrMapping/>
  </p:clrMapOvr>
  <p:transition xmlns:p14="http://schemas.microsoft.com/office/powerpoint/2010/main" advTm="28173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38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490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904" grpId="0" build="p" autoUpdateAnimBg="0"/>
      <p:bldP spid="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Use “functions” to help search the design space</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Education happens as follows :</a:t>
            </a:r>
          </a:p>
          <a:p>
            <a:pPr lvl="1"/>
            <a:r>
              <a:rPr lang="en-US" dirty="0" smtClean="0"/>
              <a:t>The function (or purpose) of instruction is to facilitate learning processes</a:t>
            </a:r>
          </a:p>
          <a:p>
            <a:pPr lvl="1"/>
            <a:r>
              <a:rPr lang="en-US" dirty="0" smtClean="0"/>
              <a:t>Learning processes function to create KCs</a:t>
            </a:r>
          </a:p>
          <a:p>
            <a:pPr lvl="1"/>
            <a:r>
              <a:rPr lang="en-US" dirty="0" smtClean="0"/>
              <a:t>The function of KCs is to produce success in performance (on tasks in real world &amp; on assessments)</a:t>
            </a:r>
          </a:p>
          <a:p>
            <a:r>
              <a:rPr lang="en-US" dirty="0" smtClean="0"/>
              <a:t>Instructional design works backwards:</a:t>
            </a:r>
          </a:p>
          <a:p>
            <a:pPr lvl="1"/>
            <a:r>
              <a:rPr lang="en-US" dirty="0" smtClean="0"/>
              <a:t>Goals &amp; Assessment: What are your instructional goals &amp; what tasks indicate student achievement of them?</a:t>
            </a:r>
          </a:p>
          <a:p>
            <a:pPr lvl="1"/>
            <a:r>
              <a:rPr lang="en-US" dirty="0" smtClean="0"/>
              <a:t>What KCs are needed?   Do CTA </a:t>
            </a:r>
            <a:br>
              <a:rPr lang="en-US" dirty="0" smtClean="0"/>
            </a:br>
            <a:r>
              <a:rPr lang="en-US" dirty="0" smtClean="0"/>
              <a:t>What kind of KC is needed (fact, skill, or principle)? </a:t>
            </a:r>
          </a:p>
          <a:p>
            <a:pPr lvl="1"/>
            <a:r>
              <a:rPr lang="en-US" dirty="0" smtClean="0"/>
              <a:t>What learning processes are best for these kinds of KCs?</a:t>
            </a:r>
          </a:p>
          <a:p>
            <a:pPr lvl="1"/>
            <a:r>
              <a:rPr lang="en-US" dirty="0" smtClean="0"/>
              <a:t>What instructional principles best enhance those learning processes?</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12</a:t>
            </a:fld>
            <a:endParaRPr lang="en-US"/>
          </a:p>
        </p:txBody>
      </p:sp>
    </p:spTree>
    <p:extLst>
      <p:ext uri="{BB962C8B-B14F-4D97-AF65-F5344CB8AC3E}">
        <p14:creationId xmlns:p14="http://schemas.microsoft.com/office/powerpoint/2010/main" val="16017315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fontScale="90000"/>
          </a:bodyPr>
          <a:lstStyle/>
          <a:p>
            <a:r>
              <a:rPr lang="en-US" sz="3600" dirty="0" smtClean="0">
                <a:solidFill>
                  <a:schemeClr val="accent2"/>
                </a:solidFill>
                <a:ea typeface="ＭＳ Ｐゴシック" pitchFamily="1" charset="-128"/>
                <a:cs typeface="ＭＳ Ｐゴシック" pitchFamily="1" charset="-128"/>
              </a:rPr>
              <a:t>What kind of KC are you teaching?</a:t>
            </a:r>
            <a:br>
              <a:rPr lang="en-US" sz="3600" dirty="0" smtClean="0">
                <a:solidFill>
                  <a:schemeClr val="accent2"/>
                </a:solidFill>
                <a:ea typeface="ＭＳ Ｐゴシック" pitchFamily="1" charset="-128"/>
                <a:cs typeface="ＭＳ Ｐゴシック" pitchFamily="1" charset="-128"/>
              </a:rPr>
            </a:br>
            <a:r>
              <a:rPr lang="en-US" sz="3600" dirty="0" smtClean="0">
                <a:solidFill>
                  <a:schemeClr val="accent2"/>
                </a:solidFill>
                <a:ea typeface="ＭＳ Ｐゴシック" pitchFamily="1" charset="-128"/>
                <a:cs typeface="ＭＳ Ｐゴシック" pitchFamily="1" charset="-128"/>
              </a:rPr>
              <a:t>What learning process is best for it?</a:t>
            </a:r>
            <a:endParaRPr lang="en-US" sz="3600" dirty="0">
              <a:solidFill>
                <a:schemeClr val="accent2"/>
              </a:solidFill>
              <a:ea typeface="ＭＳ Ｐゴシック" pitchFamily="1" charset="-128"/>
              <a:cs typeface="ＭＳ Ｐゴシック" pitchFamily="1" charset="-128"/>
            </a:endParaRPr>
          </a:p>
        </p:txBody>
      </p:sp>
      <p:graphicFrame>
        <p:nvGraphicFramePr>
          <p:cNvPr id="40962" name="Object 2"/>
          <p:cNvGraphicFramePr>
            <a:graphicFrameLocks noChangeAspect="1"/>
          </p:cNvGraphicFramePr>
          <p:nvPr/>
        </p:nvGraphicFramePr>
        <p:xfrm>
          <a:off x="660400" y="2209800"/>
          <a:ext cx="7278688" cy="4911725"/>
        </p:xfrm>
        <a:graphic>
          <a:graphicData uri="http://schemas.openxmlformats.org/presentationml/2006/ole">
            <mc:AlternateContent xmlns:mc="http://schemas.openxmlformats.org/markup-compatibility/2006">
              <mc:Choice xmlns:v="urn:schemas-microsoft-com:vml" Requires="v">
                <p:oleObj spid="_x0000_s1040" name="Document" r:id="rId6" imgW="6096000" imgH="4114800" progId="Word.Document.12">
                  <p:embed/>
                </p:oleObj>
              </mc:Choice>
              <mc:Fallback>
                <p:oleObj name="Document" r:id="rId6" imgW="6096000" imgH="4114800" progId="Word.Document.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2209800"/>
                        <a:ext cx="7278688" cy="491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3932824455"/>
      </p:ext>
    </p:extLst>
  </p:cSld>
  <p:clrMapOvr>
    <a:masterClrMapping/>
  </p:clrMapOvr>
  <p:transition xmlns:p14="http://schemas.microsoft.com/office/powerpoint/2010/main" advTm="104499"/>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a:normAutofit fontScale="90000"/>
          </a:bodyPr>
          <a:lstStyle/>
          <a:p>
            <a:r>
              <a:rPr lang="en-US" b="1" dirty="0">
                <a:ea typeface="ＭＳ Ｐゴシック" pitchFamily="1" charset="-128"/>
                <a:cs typeface="ＭＳ Ｐゴシック" pitchFamily="1" charset="-128"/>
              </a:rPr>
              <a:t>L</a:t>
            </a:r>
            <a:r>
              <a:rPr lang="en-US" dirty="0">
                <a:ea typeface="ＭＳ Ｐゴシック" pitchFamily="1" charset="-128"/>
                <a:cs typeface="ＭＳ Ｐゴシック" pitchFamily="1" charset="-128"/>
              </a:rPr>
              <a:t>earning </a:t>
            </a:r>
            <a:r>
              <a:rPr lang="en-US" dirty="0" smtClean="0">
                <a:ea typeface="ＭＳ Ｐゴシック" pitchFamily="1" charset="-128"/>
                <a:cs typeface="ＭＳ Ｐゴシック" pitchFamily="1" charset="-128"/>
              </a:rPr>
              <a:t>Process theory – three broad categories</a:t>
            </a:r>
            <a:endParaRPr lang="en-US" dirty="0">
              <a:ea typeface="ＭＳ Ｐゴシック" pitchFamily="1" charset="-128"/>
              <a:cs typeface="ＭＳ Ｐゴシック" pitchFamily="1" charset="-128"/>
            </a:endParaRPr>
          </a:p>
        </p:txBody>
      </p:sp>
      <p:sp>
        <p:nvSpPr>
          <p:cNvPr id="123907" name="Rectangle 3"/>
          <p:cNvSpPr>
            <a:spLocks noGrp="1" noChangeArrowheads="1"/>
          </p:cNvSpPr>
          <p:nvPr>
            <p:ph type="body" sz="half" idx="4294967295"/>
          </p:nvPr>
        </p:nvSpPr>
        <p:spPr>
          <a:xfrm>
            <a:off x="533400" y="1981200"/>
            <a:ext cx="3860800" cy="4114800"/>
          </a:xfrm>
        </p:spPr>
        <p:txBody>
          <a:bodyPr/>
          <a:lstStyle/>
          <a:p>
            <a:pPr>
              <a:tabLst>
                <a:tab pos="800100" algn="l"/>
              </a:tabLst>
            </a:pPr>
            <a:r>
              <a:rPr lang="en-US" sz="2000" dirty="0">
                <a:solidFill>
                  <a:schemeClr val="tx2"/>
                </a:solidFill>
                <a:ea typeface="ＭＳ Ｐゴシック" pitchFamily="1" charset="-128"/>
                <a:cs typeface="ＭＳ Ｐゴシック" pitchFamily="1" charset="-128"/>
              </a:rPr>
              <a:t>Fluency building</a:t>
            </a:r>
            <a:r>
              <a:rPr lang="en-US" sz="2000" dirty="0">
                <a:ea typeface="ＭＳ Ｐゴシック" pitchFamily="1" charset="-128"/>
                <a:cs typeface="ＭＳ Ｐゴシック" pitchFamily="1" charset="-128"/>
              </a:rPr>
              <a:t/>
            </a:r>
            <a:br>
              <a:rPr lang="en-US" sz="2000" dirty="0">
                <a:ea typeface="ＭＳ Ｐゴシック" pitchFamily="1" charset="-128"/>
                <a:cs typeface="ＭＳ Ｐゴシック" pitchFamily="1" charset="-128"/>
              </a:rPr>
            </a:br>
            <a:r>
              <a:rPr lang="en-US" sz="1800" dirty="0">
                <a:ea typeface="ＭＳ Ｐゴシック" pitchFamily="1" charset="-128"/>
                <a:cs typeface="ＭＳ Ｐゴシック" pitchFamily="1" charset="-128"/>
              </a:rPr>
              <a:t>Memory, speed, automaticity</a:t>
            </a:r>
          </a:p>
          <a:p>
            <a:pPr>
              <a:tabLst>
                <a:tab pos="800100" algn="l"/>
              </a:tabLst>
            </a:pPr>
            <a:r>
              <a:rPr lang="en-US" sz="2000" dirty="0" smtClean="0">
                <a:solidFill>
                  <a:schemeClr val="tx2"/>
                </a:solidFill>
                <a:ea typeface="ＭＳ Ｐゴシック" pitchFamily="1" charset="-128"/>
                <a:cs typeface="ＭＳ Ｐゴシック" pitchFamily="1" charset="-128"/>
              </a:rPr>
              <a:t>Induction processes</a:t>
            </a:r>
            <a:r>
              <a:rPr lang="en-US" sz="2000" dirty="0">
                <a:ea typeface="ＭＳ Ｐゴシック" pitchFamily="1" charset="-128"/>
                <a:cs typeface="ＭＳ Ｐゴシック" pitchFamily="1" charset="-128"/>
              </a:rPr>
              <a:t/>
            </a:r>
            <a:br>
              <a:rPr lang="en-US" sz="2000" dirty="0">
                <a:ea typeface="ＭＳ Ｐゴシック" pitchFamily="1" charset="-128"/>
                <a:cs typeface="ＭＳ Ｐゴシック" pitchFamily="1" charset="-128"/>
              </a:rPr>
            </a:br>
            <a:r>
              <a:rPr lang="en-US" sz="1800" dirty="0">
                <a:ea typeface="ＭＳ Ｐゴシック" pitchFamily="1" charset="-128"/>
                <a:cs typeface="ＭＳ Ｐゴシック" pitchFamily="1" charset="-128"/>
              </a:rPr>
              <a:t>Classification, co-training, discrimination, analogy, non-verbal explanation-based learning</a:t>
            </a:r>
          </a:p>
          <a:p>
            <a:pPr>
              <a:tabLst>
                <a:tab pos="800100" algn="l"/>
              </a:tabLst>
            </a:pPr>
            <a:r>
              <a:rPr lang="en-US" sz="2000" dirty="0">
                <a:solidFill>
                  <a:schemeClr val="tx2"/>
                </a:solidFill>
                <a:ea typeface="ＭＳ Ｐゴシック" pitchFamily="1" charset="-128"/>
                <a:cs typeface="ＭＳ Ｐゴシック" pitchFamily="1" charset="-128"/>
              </a:rPr>
              <a:t>Sense-making processes</a:t>
            </a:r>
            <a:r>
              <a:rPr lang="en-US" sz="2000" dirty="0">
                <a:ea typeface="ＭＳ Ｐゴシック" pitchFamily="1" charset="-128"/>
                <a:cs typeface="ＭＳ Ｐゴシック" pitchFamily="1" charset="-128"/>
              </a:rPr>
              <a:t/>
            </a:r>
            <a:br>
              <a:rPr lang="en-US" sz="2000" dirty="0">
                <a:ea typeface="ＭＳ Ｐゴシック" pitchFamily="1" charset="-128"/>
                <a:cs typeface="ＭＳ Ｐゴシック" pitchFamily="1" charset="-128"/>
              </a:rPr>
            </a:br>
            <a:r>
              <a:rPr lang="en-US" sz="1800" dirty="0">
                <a:ea typeface="ＭＳ Ｐゴシック" pitchFamily="1" charset="-128"/>
                <a:cs typeface="ＭＳ Ｐゴシック" pitchFamily="1" charset="-128"/>
              </a:rPr>
              <a:t>Reasoning, experimentation, explanation, argument, dialogue</a:t>
            </a:r>
            <a:endParaRPr lang="en-US" sz="2000" dirty="0">
              <a:ea typeface="ＭＳ Ｐゴシック" pitchFamily="1" charset="-128"/>
              <a:cs typeface="ＭＳ Ｐゴシック" pitchFamily="1" charset="-128"/>
            </a:endParaRPr>
          </a:p>
        </p:txBody>
      </p:sp>
      <p:sp>
        <p:nvSpPr>
          <p:cNvPr id="66564" name="Rectangle 5"/>
          <p:cNvSpPr>
            <a:spLocks noGrp="1" noChangeArrowheads="1"/>
          </p:cNvSpPr>
          <p:nvPr>
            <p:ph type="body" sz="half" idx="4294967295"/>
          </p:nvPr>
        </p:nvSpPr>
        <p:spPr>
          <a:xfrm>
            <a:off x="4648200" y="1778000"/>
            <a:ext cx="3810000" cy="4318000"/>
          </a:xfrm>
        </p:spPr>
        <p:txBody>
          <a:bodyPr/>
          <a:lstStyle/>
          <a:p>
            <a:pPr>
              <a:lnSpc>
                <a:spcPct val="90000"/>
              </a:lnSpc>
              <a:buFontTx/>
              <a:buNone/>
            </a:pPr>
            <a:r>
              <a:rPr lang="en-US" sz="1800" dirty="0" smtClean="0">
                <a:ea typeface="ＭＳ Ｐゴシック" pitchFamily="1" charset="-128"/>
                <a:cs typeface="ＭＳ Ｐゴシック" pitchFamily="1" charset="-128"/>
              </a:rPr>
              <a:t>Cognitive Theory:</a:t>
            </a:r>
            <a:endParaRPr lang="en-US" sz="1800" dirty="0">
              <a:ea typeface="ＭＳ Ｐゴシック" pitchFamily="1" charset="-128"/>
              <a:cs typeface="ＭＳ Ｐゴシック" pitchFamily="1" charset="-128"/>
            </a:endParaRPr>
          </a:p>
          <a:p>
            <a:pPr>
              <a:lnSpc>
                <a:spcPct val="90000"/>
              </a:lnSpc>
            </a:pPr>
            <a:r>
              <a:rPr lang="en-US" sz="1800" dirty="0">
                <a:ea typeface="ＭＳ Ｐゴシック" pitchFamily="1" charset="-128"/>
                <a:cs typeface="ＭＳ Ｐゴシック" pitchFamily="1" charset="-128"/>
              </a:rPr>
              <a:t>ACT-R models of spacing, testing effects &amp; instructional efficiency </a:t>
            </a:r>
            <a:r>
              <a:rPr lang="en-US" sz="1600" dirty="0" smtClean="0">
                <a:ea typeface="ＭＳ Ｐゴシック" pitchFamily="1" charset="-128"/>
                <a:cs typeface="ＭＳ Ｐゴシック" pitchFamily="1" charset="-128"/>
              </a:rPr>
              <a:t>(e.g., </a:t>
            </a:r>
            <a:r>
              <a:rPr lang="en-US" sz="1600" dirty="0" err="1" smtClean="0">
                <a:ea typeface="ＭＳ Ｐゴシック" pitchFamily="1" charset="-128"/>
                <a:cs typeface="ＭＳ Ｐゴシック" pitchFamily="1" charset="-128"/>
              </a:rPr>
              <a:t>Pavlik</a:t>
            </a:r>
            <a:r>
              <a:rPr lang="en-US" sz="1600" dirty="0">
                <a:ea typeface="ＭＳ Ｐゴシック" pitchFamily="1" charset="-128"/>
                <a:cs typeface="ＭＳ Ｐゴシック" pitchFamily="1" charset="-128"/>
              </a:rPr>
              <a:t>)</a:t>
            </a:r>
            <a:endParaRPr lang="en-US" sz="1800" dirty="0">
              <a:ea typeface="ＭＳ Ｐゴシック" pitchFamily="1" charset="-128"/>
              <a:cs typeface="ＭＳ Ｐゴシック" pitchFamily="1" charset="-128"/>
            </a:endParaRPr>
          </a:p>
          <a:p>
            <a:pPr>
              <a:lnSpc>
                <a:spcPct val="90000"/>
              </a:lnSpc>
            </a:pPr>
            <a:r>
              <a:rPr lang="en-US" sz="1800" dirty="0" err="1">
                <a:ea typeface="ＭＳ Ｐゴシック" pitchFamily="1" charset="-128"/>
                <a:cs typeface="ＭＳ Ｐゴシック" pitchFamily="1" charset="-128"/>
              </a:rPr>
              <a:t>SimStudent</a:t>
            </a:r>
            <a:r>
              <a:rPr lang="en-US" sz="1800" dirty="0">
                <a:ea typeface="ＭＳ Ｐゴシック" pitchFamily="1" charset="-128"/>
                <a:cs typeface="ＭＳ Ｐゴシック" pitchFamily="1" charset="-128"/>
              </a:rPr>
              <a:t> models of learning by example &amp; by tutoring</a:t>
            </a:r>
          </a:p>
          <a:p>
            <a:pPr lvl="1">
              <a:lnSpc>
                <a:spcPct val="90000"/>
              </a:lnSpc>
            </a:pPr>
            <a:r>
              <a:rPr lang="en-US" sz="1600" dirty="0"/>
              <a:t>Inductive </a:t>
            </a:r>
            <a:r>
              <a:rPr lang="en-US" sz="1600" dirty="0" smtClean="0"/>
              <a:t>logic, discrimination trees, probabilistic </a:t>
            </a:r>
            <a:r>
              <a:rPr lang="en-US" sz="1600" dirty="0"/>
              <a:t>grammars </a:t>
            </a:r>
            <a:r>
              <a:rPr lang="en-US" sz="1600" dirty="0" smtClean="0"/>
              <a:t/>
            </a:r>
            <a:br>
              <a:rPr lang="en-US" sz="1600" dirty="0" smtClean="0"/>
            </a:br>
            <a:r>
              <a:rPr lang="en-US" sz="1600" dirty="0" smtClean="0"/>
              <a:t>(e.g., Matsuda</a:t>
            </a:r>
            <a:r>
              <a:rPr lang="en-US" sz="1600" dirty="0"/>
              <a:t>, Cohen , Li, Koedinger)</a:t>
            </a:r>
          </a:p>
          <a:p>
            <a:pPr>
              <a:lnSpc>
                <a:spcPct val="90000"/>
              </a:lnSpc>
            </a:pPr>
            <a:r>
              <a:rPr lang="en-US" sz="1800" dirty="0" err="1">
                <a:ea typeface="ＭＳ Ｐゴシック" pitchFamily="1" charset="-128"/>
                <a:cs typeface="ＭＳ Ｐゴシック" pitchFamily="1" charset="-128"/>
              </a:rPr>
              <a:t>Transactivity</a:t>
            </a:r>
            <a:r>
              <a:rPr lang="en-US" sz="1800" dirty="0">
                <a:ea typeface="ＭＳ Ｐゴシック" pitchFamily="1" charset="-128"/>
                <a:cs typeface="ＭＳ Ｐゴシック" pitchFamily="1" charset="-128"/>
              </a:rPr>
              <a:t>+ analysis of peer &amp; classroom learning dialogues </a:t>
            </a:r>
            <a:r>
              <a:rPr lang="en-US" sz="1800" dirty="0" smtClean="0">
                <a:ea typeface="ＭＳ Ｐゴシック" pitchFamily="1" charset="-128"/>
                <a:cs typeface="ＭＳ Ｐゴシック" pitchFamily="1" charset="-128"/>
              </a:rPr>
              <a:t/>
            </a:r>
            <a:br>
              <a:rPr lang="en-US" sz="1800" dirty="0" smtClean="0">
                <a:ea typeface="ＭＳ Ｐゴシック" pitchFamily="1" charset="-128"/>
                <a:cs typeface="ＭＳ Ｐゴシック" pitchFamily="1" charset="-128"/>
              </a:rPr>
            </a:br>
            <a:r>
              <a:rPr lang="en-US" sz="1600" dirty="0" smtClean="0">
                <a:ea typeface="ＭＳ Ｐゴシック" pitchFamily="1" charset="-128"/>
                <a:cs typeface="ＭＳ Ｐゴシック" pitchFamily="1" charset="-128"/>
              </a:rPr>
              <a:t>(e.g., Rose</a:t>
            </a:r>
            <a:r>
              <a:rPr lang="en-US" sz="1600" dirty="0">
                <a:ea typeface="ＭＳ Ｐゴシック" pitchFamily="1" charset="-128"/>
                <a:cs typeface="ＭＳ Ｐゴシック" pitchFamily="1" charset="-128"/>
              </a:rPr>
              <a:t>,</a:t>
            </a:r>
            <a:r>
              <a:rPr lang="en-US" sz="1600" dirty="0" smtClean="0">
                <a:ea typeface="ＭＳ Ｐゴシック" pitchFamily="1" charset="-128"/>
                <a:cs typeface="ＭＳ Ｐゴシック" pitchFamily="1" charset="-128"/>
              </a:rPr>
              <a:t> </a:t>
            </a:r>
            <a:r>
              <a:rPr lang="en-US" sz="1600" dirty="0" err="1" smtClean="0">
                <a:ea typeface="ＭＳ Ｐゴシック" pitchFamily="1" charset="-128"/>
                <a:cs typeface="ＭＳ Ｐゴシック" pitchFamily="1" charset="-128"/>
              </a:rPr>
              <a:t>Resnick</a:t>
            </a:r>
            <a:r>
              <a:rPr lang="en-US" sz="1600" dirty="0" smtClean="0">
                <a:ea typeface="ＭＳ Ｐゴシック" pitchFamily="1" charset="-128"/>
                <a:cs typeface="ＭＳ Ｐゴシック" pitchFamily="1" charset="-128"/>
              </a:rPr>
              <a:t>) </a:t>
            </a:r>
            <a:endParaRPr lang="en-US" sz="1600" dirty="0">
              <a:ea typeface="ＭＳ Ｐゴシック" pitchFamily="1" charset="-128"/>
              <a:cs typeface="ＭＳ Ｐゴシック" pitchFamily="1" charset="-128"/>
            </a:endParaRPr>
          </a:p>
          <a:p>
            <a:pPr>
              <a:lnSpc>
                <a:spcPct val="90000"/>
              </a:lnSpc>
            </a:pPr>
            <a:endParaRPr lang="en-US" sz="1800" dirty="0">
              <a:ea typeface="ＭＳ Ｐゴシック" pitchFamily="1" charset="-128"/>
              <a:cs typeface="ＭＳ Ｐゴシック" pitchFamily="1" charset="-128"/>
            </a:endParaRPr>
          </a:p>
        </p:txBody>
      </p:sp>
    </p:spTree>
    <p:extLst>
      <p:ext uri="{BB962C8B-B14F-4D97-AF65-F5344CB8AC3E}">
        <p14:creationId xmlns:p14="http://schemas.microsoft.com/office/powerpoint/2010/main" val="11355625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656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65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ChangeArrowheads="1"/>
          </p:cNvSpPr>
          <p:nvPr>
            <p:ph type="title" idx="4294967295"/>
          </p:nvPr>
        </p:nvSpPr>
        <p:spPr>
          <a:xfrm>
            <a:off x="532732" y="342900"/>
            <a:ext cx="7924800" cy="995485"/>
          </a:xfrm>
        </p:spPr>
        <p:txBody>
          <a:bodyPr>
            <a:normAutofit fontScale="90000"/>
          </a:bodyPr>
          <a:lstStyle/>
          <a:p>
            <a:r>
              <a:rPr lang="en-US" sz="2800" dirty="0" smtClean="0">
                <a:solidFill>
                  <a:schemeClr val="accent2"/>
                </a:solidFill>
                <a:ea typeface="ＭＳ Ｐゴシック" pitchFamily="1" charset="-128"/>
                <a:cs typeface="ＭＳ Ｐゴシック" pitchFamily="1" charset="-128"/>
              </a:rPr>
              <a:t>What learning process is needed?</a:t>
            </a:r>
            <a:br>
              <a:rPr lang="en-US" sz="2800" dirty="0" smtClean="0">
                <a:solidFill>
                  <a:schemeClr val="accent2"/>
                </a:solidFill>
                <a:ea typeface="ＭＳ Ｐゴシック" pitchFamily="1" charset="-128"/>
                <a:cs typeface="ＭＳ Ｐゴシック" pitchFamily="1" charset="-128"/>
              </a:rPr>
            </a:br>
            <a:r>
              <a:rPr lang="en-US" sz="2800" dirty="0" smtClean="0">
                <a:solidFill>
                  <a:schemeClr val="accent2"/>
                </a:solidFill>
                <a:ea typeface="ＭＳ Ｐゴシック" pitchFamily="1" charset="-128"/>
                <a:cs typeface="ＭＳ Ｐゴシック" pitchFamily="1" charset="-128"/>
              </a:rPr>
              <a:t>What instructional principle best supports such learning?</a:t>
            </a:r>
            <a:endParaRPr lang="en-US" sz="2400" dirty="0">
              <a:solidFill>
                <a:schemeClr val="accent2"/>
              </a:solidFill>
              <a:ea typeface="ＭＳ Ｐゴシック" pitchFamily="1" charset="-128"/>
              <a:cs typeface="ＭＳ Ｐゴシック" pitchFamily="1" charset="-128"/>
            </a:endParaRPr>
          </a:p>
        </p:txBody>
      </p:sp>
      <p:sp>
        <p:nvSpPr>
          <p:cNvPr id="446476" name="Rectangle 14"/>
          <p:cNvSpPr>
            <a:spLocks noChangeArrowheads="1"/>
          </p:cNvSpPr>
          <p:nvPr/>
        </p:nvSpPr>
        <p:spPr bwMode="auto">
          <a:xfrm>
            <a:off x="8112125" y="2386013"/>
            <a:ext cx="184150" cy="396875"/>
          </a:xfrm>
          <a:prstGeom prst="rect">
            <a:avLst/>
          </a:prstGeom>
          <a:noFill/>
          <a:ln w="12700">
            <a:noFill/>
            <a:miter lim="800000"/>
            <a:headEnd/>
            <a:tailEnd/>
          </a:ln>
        </p:spPr>
        <p:txBody>
          <a:bodyPr wrap="none">
            <a:prstTxWarp prst="textNoShape">
              <a:avLst/>
            </a:prstTxWarp>
            <a:spAutoFit/>
          </a:bodyPr>
          <a:lstStyle/>
          <a:p>
            <a:endParaRPr lang="en-US" sz="2000">
              <a:solidFill>
                <a:srgbClr val="000000"/>
              </a:solidFill>
              <a:latin typeface="Arial" pitchFamily="1" charset="0"/>
            </a:endParaRPr>
          </a:p>
        </p:txBody>
      </p:sp>
      <p:pic>
        <p:nvPicPr>
          <p:cNvPr id="13" name="Picture 12"/>
          <p:cNvPicPr>
            <a:picLocks noChangeAspect="1"/>
          </p:cNvPicPr>
          <p:nvPr/>
        </p:nvPicPr>
        <p:blipFill>
          <a:blip r:embed="rId4"/>
          <a:stretch>
            <a:fillRect/>
          </a:stretch>
        </p:blipFill>
        <p:spPr>
          <a:xfrm>
            <a:off x="127000" y="1397725"/>
            <a:ext cx="7543800" cy="5460274"/>
          </a:xfrm>
          <a:prstGeom prst="rect">
            <a:avLst/>
          </a:prstGeom>
        </p:spPr>
      </p:pic>
      <p:sp>
        <p:nvSpPr>
          <p:cNvPr id="15" name="Rectangle 14"/>
          <p:cNvSpPr/>
          <p:nvPr/>
        </p:nvSpPr>
        <p:spPr bwMode="auto">
          <a:xfrm>
            <a:off x="4279900" y="5892800"/>
            <a:ext cx="3314700" cy="254000"/>
          </a:xfrm>
          <a:prstGeom prst="rect">
            <a:avLst/>
          </a:prstGeom>
          <a:solidFill>
            <a:srgbClr val="FFFFFF"/>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000">
              <a:solidFill>
                <a:srgbClr val="000000"/>
              </a:solidFill>
              <a:latin typeface="Arial" charset="0"/>
            </a:endParaRPr>
          </a:p>
        </p:txBody>
      </p:sp>
      <p:sp>
        <p:nvSpPr>
          <p:cNvPr id="17" name="TextBox 16"/>
          <p:cNvSpPr txBox="1"/>
          <p:nvPr/>
        </p:nvSpPr>
        <p:spPr>
          <a:xfrm>
            <a:off x="8801100" y="2794000"/>
            <a:ext cx="184666" cy="461665"/>
          </a:xfrm>
          <a:prstGeom prst="rect">
            <a:avLst/>
          </a:prstGeom>
          <a:noFill/>
        </p:spPr>
        <p:txBody>
          <a:bodyPr wrap="none" rtlCol="0">
            <a:spAutoFit/>
          </a:bodyPr>
          <a:lstStyle/>
          <a:p>
            <a:endParaRPr lang="en-US" dirty="0">
              <a:solidFill>
                <a:srgbClr val="000000"/>
              </a:solidFill>
            </a:endParaRPr>
          </a:p>
        </p:txBody>
      </p:sp>
      <p:sp>
        <p:nvSpPr>
          <p:cNvPr id="9" name="Text Box 11"/>
          <p:cNvSpPr txBox="1">
            <a:spLocks noChangeArrowheads="1"/>
          </p:cNvSpPr>
          <p:nvPr/>
        </p:nvSpPr>
        <p:spPr bwMode="auto">
          <a:xfrm>
            <a:off x="228600" y="5995769"/>
            <a:ext cx="3925982" cy="862231"/>
          </a:xfrm>
          <a:prstGeom prst="rect">
            <a:avLst/>
          </a:prstGeom>
          <a:solidFill>
            <a:srgbClr val="FFFF00"/>
          </a:solidFill>
          <a:ln w="12700">
            <a:noFill/>
            <a:miter lim="800000"/>
            <a:headEnd/>
            <a:tailEnd/>
          </a:ln>
        </p:spPr>
        <p:txBody>
          <a:bodyPr wrap="square">
            <a:prstTxWarp prst="textNoShape">
              <a:avLst/>
            </a:prstTxWarp>
            <a:spAutoFit/>
          </a:bodyPr>
          <a:lstStyle/>
          <a:p>
            <a:pPr>
              <a:spcBef>
                <a:spcPct val="50000"/>
              </a:spcBef>
            </a:pPr>
            <a:r>
              <a:rPr lang="en-US" sz="1200" dirty="0" smtClean="0">
                <a:solidFill>
                  <a:srgbClr val="01012C"/>
                </a:solidFill>
                <a:ea typeface="ＭＳ Ｐゴシック" pitchFamily="1" charset="-128"/>
                <a:cs typeface="ＭＳ Ｐゴシック" pitchFamily="1" charset="-128"/>
              </a:rPr>
              <a:t>Koedinger et al. (2012).  The Knowledge-Learning-Instruction (KLI) framework: Bridging the science-practice chasm to enhance robust student learning. </a:t>
            </a:r>
            <a:r>
              <a:rPr lang="en-US" sz="1200" i="1" dirty="0" smtClean="0">
                <a:solidFill>
                  <a:srgbClr val="01012C"/>
                </a:solidFill>
                <a:ea typeface="ＭＳ Ｐゴシック" pitchFamily="1" charset="-128"/>
                <a:cs typeface="ＭＳ Ｐゴシック" pitchFamily="1" charset="-128"/>
              </a:rPr>
              <a:t>Cognitive Science</a:t>
            </a:r>
            <a:r>
              <a:rPr lang="en-US" sz="1200" dirty="0" smtClean="0">
                <a:solidFill>
                  <a:srgbClr val="01012C"/>
                </a:solidFill>
                <a:ea typeface="ＭＳ Ｐゴシック" pitchFamily="1" charset="-128"/>
                <a:cs typeface="ＭＳ Ｐゴシック" pitchFamily="1" charset="-128"/>
              </a:rPr>
              <a:t>.</a:t>
            </a:r>
          </a:p>
        </p:txBody>
      </p:sp>
    </p:spTree>
    <p:custDataLst>
      <p:tags r:id="rId1"/>
    </p:custDataLst>
    <p:extLst>
      <p:ext uri="{BB962C8B-B14F-4D97-AF65-F5344CB8AC3E}">
        <p14:creationId xmlns:p14="http://schemas.microsoft.com/office/powerpoint/2010/main" val="2566203497"/>
      </p:ext>
    </p:extLst>
  </p:cSld>
  <p:clrMapOvr>
    <a:masterClrMapping/>
  </p:clrMapOvr>
  <p:transition xmlns:p14="http://schemas.microsoft.com/office/powerpoint/2010/main" advTm="103483"/>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7188" y="601663"/>
          <a:ext cx="8458200" cy="5980116"/>
        </p:xfrm>
        <a:graphic>
          <a:graphicData uri="http://schemas.openxmlformats.org/drawingml/2006/table">
            <a:tbl>
              <a:tblPr/>
              <a:tblGrid>
                <a:gridCol w="1590537"/>
                <a:gridCol w="567168"/>
                <a:gridCol w="1713834"/>
                <a:gridCol w="4586661"/>
              </a:tblGrid>
              <a:tr h="192398">
                <a:tc rowSpan="6">
                  <a:txBody>
                    <a:bodyPr/>
                    <a:lstStyle/>
                    <a:p>
                      <a:pPr algn="ctr" fontAlgn="ctr">
                        <a:spcAft>
                          <a:spcPts val="300"/>
                        </a:spcAft>
                      </a:pPr>
                      <a:r>
                        <a:rPr lang="en-US" sz="1600" b="0" i="0" u="none" strike="noStrike" dirty="0">
                          <a:solidFill>
                            <a:schemeClr val="tx1"/>
                          </a:solidFill>
                          <a:effectLst/>
                          <a:latin typeface="Verdana"/>
                          <a:cs typeface="Verdana"/>
                        </a:rPr>
                        <a:t>Memory/Fluency</a:t>
                      </a:r>
                    </a:p>
                  </a:txBody>
                  <a:tcPr marL="1762" marR="1762" marT="1762" marB="0" anchor="ctr">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ctr" fontAlgn="b">
                        <a:spcAft>
                          <a:spcPts val="300"/>
                        </a:spcAft>
                      </a:pPr>
                      <a:r>
                        <a:rPr lang="en-US" sz="1100" b="0" i="0" u="none" strike="noStrike" dirty="0">
                          <a:solidFill>
                            <a:schemeClr val="tx1"/>
                          </a:solidFill>
                          <a:effectLst/>
                          <a:latin typeface="Verdana"/>
                          <a:cs typeface="Verdana"/>
                        </a:rPr>
                        <a:t>1</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Spacing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Space practice across time &gt; mass practice all at once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dirty="0">
                          <a:solidFill>
                            <a:schemeClr val="tx1"/>
                          </a:solidFill>
                          <a:effectLst/>
                          <a:latin typeface="Verdana"/>
                          <a:cs typeface="Verdana"/>
                        </a:rPr>
                        <a:t>2</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Scaffolding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Sequence instruction toward higher goals &gt; no sequencing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3</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Exam expectations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Students expect to be tested &gt; no testing expected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4</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Testing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Quiz for retrieval practice &gt; study same material</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32596">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5</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Segmenting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lesson in learner-paced segments &gt; as a continuous unit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6</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Feedback</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Provide feedback during learning &gt; no feedback provided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rowSpan="11">
                  <a:txBody>
                    <a:bodyPr/>
                    <a:lstStyle/>
                    <a:p>
                      <a:pPr algn="ctr" fontAlgn="ctr">
                        <a:spcAft>
                          <a:spcPts val="300"/>
                        </a:spcAft>
                      </a:pPr>
                      <a:r>
                        <a:rPr lang="en-US" sz="1600" b="0" i="0" u="none" strike="noStrike">
                          <a:solidFill>
                            <a:schemeClr val="tx1"/>
                          </a:solidFill>
                          <a:effectLst/>
                          <a:latin typeface="Verdana"/>
                          <a:cs typeface="Verdana"/>
                        </a:rPr>
                        <a:t>Induction/Refinement</a:t>
                      </a:r>
                    </a:p>
                  </a:txBody>
                  <a:tcPr marL="1762" marR="1762" marT="1762" marB="0" anchor="ctr">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ctr" fontAlgn="b">
                        <a:spcAft>
                          <a:spcPts val="300"/>
                        </a:spcAft>
                      </a:pPr>
                      <a:r>
                        <a:rPr lang="en-US" sz="1100" b="0" i="0" u="none" strike="noStrike">
                          <a:solidFill>
                            <a:schemeClr val="tx1"/>
                          </a:solidFill>
                          <a:effectLst/>
                          <a:latin typeface="Verdana"/>
                          <a:cs typeface="Verdana"/>
                        </a:rPr>
                        <a:t>7</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Pretraining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Practice key prior skills before lesson &gt; jump in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8</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Worked example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Worked examples + problem-solving practice &gt; practice alone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9</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Concreteness fading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Concrete to abstract representations &gt; starting with abstract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10</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Guided attention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Words include cues about organization &gt; no organization cues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11</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Linking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Integrate instructional components &gt; no integration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12</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Goldilocks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Instruct at intermediate difficulty level &gt; too hard or too easy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70227">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13</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Activate preconceptions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Cue student's prior knowledge &gt; no prior knowledge cues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14</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Feedback timing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Immediate feedback on errors &gt; delayed feedback</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15</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Interleaving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Intermix practice on different skills &gt; block practice all at once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16</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Application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Practice applying new knowledge &gt; no application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17</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Variability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Practice with varied instances &gt; similar instances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rowSpan="13">
                  <a:txBody>
                    <a:bodyPr/>
                    <a:lstStyle/>
                    <a:p>
                      <a:pPr algn="ctr" fontAlgn="ctr">
                        <a:spcAft>
                          <a:spcPts val="300"/>
                        </a:spcAft>
                      </a:pPr>
                      <a:r>
                        <a:rPr lang="en-US" sz="1600" b="0" i="0" u="none" strike="noStrike" dirty="0" smtClean="0">
                          <a:solidFill>
                            <a:schemeClr val="tx1"/>
                          </a:solidFill>
                          <a:effectLst/>
                          <a:latin typeface="Verdana"/>
                          <a:cs typeface="Verdana"/>
                        </a:rPr>
                        <a:t>Sense</a:t>
                      </a:r>
                      <a:r>
                        <a:rPr lang="en-US" sz="1600" b="0" i="0" u="none" strike="noStrike" dirty="0">
                          <a:solidFill>
                            <a:schemeClr val="tx1"/>
                          </a:solidFill>
                          <a:effectLst/>
                          <a:latin typeface="Verdana"/>
                          <a:cs typeface="Verdana"/>
                        </a:rPr>
                        <a:t>-making/Understanding</a:t>
                      </a:r>
                    </a:p>
                  </a:txBody>
                  <a:tcPr marL="1762" marR="1762" marT="1762" marB="0" anchor="ctr">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ctr" fontAlgn="b">
                        <a:spcAft>
                          <a:spcPts val="300"/>
                        </a:spcAft>
                      </a:pPr>
                      <a:r>
                        <a:rPr lang="en-US" sz="1100" b="0" i="0" u="none" strike="noStrike">
                          <a:solidFill>
                            <a:schemeClr val="tx1"/>
                          </a:solidFill>
                          <a:effectLst/>
                          <a:latin typeface="Verdana"/>
                          <a:cs typeface="Verdana"/>
                        </a:rPr>
                        <a:t>18</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Comparison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Compare multiple instances &gt; only one instance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19</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Multimedia</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Graphics + verbal descriptions &gt; verbal descriptions alone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20</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Modality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Verbal descriptions presented in audio &gt; in written form</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21</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Redundancy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Verbal descriptions in audio &gt; both audio &amp; written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337047">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22</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Spatial contiguity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description next to image element described &gt; separated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23</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Temporal contiguity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audio &amp; image element at the same time &gt; separated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24</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Coherence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Extraneous words, pictures, sounds excluded &gt; included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25</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Anchored learning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Real-world problems &gt; abstract problems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26</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Metacognition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Metacognition supported &gt; no support for metacognition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27</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Explanation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Prompt for self-explanation &gt; give explanation &gt; no prompt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28</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Questioning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Time for reflection &amp; questioning &gt; instruction alone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29</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Cognitive dissonance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incorrect or alternate perspectives &gt; only correct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dirty="0">
                          <a:solidFill>
                            <a:schemeClr val="tx1"/>
                          </a:solidFill>
                          <a:effectLst/>
                          <a:latin typeface="Verdana"/>
                          <a:cs typeface="Verdana"/>
                        </a:rPr>
                        <a:t>30</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Interest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Instruction relevant to student interests &gt; not relevant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bl>
          </a:graphicData>
        </a:graphic>
      </p:graphicFrame>
      <p:sp>
        <p:nvSpPr>
          <p:cNvPr id="62595" name="Title 1"/>
          <p:cNvSpPr txBox="1">
            <a:spLocks/>
          </p:cNvSpPr>
          <p:nvPr/>
        </p:nvSpPr>
        <p:spPr bwMode="auto">
          <a:xfrm>
            <a:off x="193675" y="74613"/>
            <a:ext cx="30861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lIns="90488" tIns="44450" rIns="90488" bIns="44450" anchor="ctr"/>
          <a:lstStyle>
            <a:lvl1pPr>
              <a:defRPr sz="2400">
                <a:solidFill>
                  <a:schemeClr val="tx1"/>
                </a:solidFill>
                <a:latin typeface="Times New Roman" charset="0"/>
                <a:ea typeface="MS PGothic" charset="0"/>
                <a:cs typeface="MS PGothic" charset="0"/>
              </a:defRPr>
            </a:lvl1pPr>
            <a:lvl2pPr marL="742950" indent="-285750">
              <a:defRPr sz="2400">
                <a:solidFill>
                  <a:schemeClr val="tx1"/>
                </a:solidFill>
                <a:latin typeface="Times New Roman" charset="0"/>
                <a:ea typeface="MS PGothic" charset="0"/>
                <a:cs typeface="MS PGothic" charset="0"/>
              </a:defRPr>
            </a:lvl2pPr>
            <a:lvl3pPr marL="1143000" indent="-228600">
              <a:defRPr sz="2400">
                <a:solidFill>
                  <a:schemeClr val="tx1"/>
                </a:solidFill>
                <a:latin typeface="Times New Roman" charset="0"/>
                <a:ea typeface="MS PGothic" charset="0"/>
                <a:cs typeface="MS PGothic" charset="0"/>
              </a:defRPr>
            </a:lvl3pPr>
            <a:lvl4pPr marL="1600200" indent="-228600">
              <a:defRPr sz="2400">
                <a:solidFill>
                  <a:schemeClr val="tx1"/>
                </a:solidFill>
                <a:latin typeface="Times New Roman" charset="0"/>
                <a:ea typeface="MS PGothic" charset="0"/>
                <a:cs typeface="MS PGothic" charset="0"/>
              </a:defRPr>
            </a:lvl4pPr>
            <a:lvl5pPr marL="2057400" indent="-22860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r>
              <a:rPr lang="en-US" sz="3200">
                <a:solidFill>
                  <a:schemeClr val="tx2"/>
                </a:solidFill>
                <a:latin typeface="Verdana" charset="0"/>
                <a:ea typeface="ＭＳ Ｐゴシック" charset="0"/>
                <a:cs typeface="ＭＳ Ｐゴシック" charset="0"/>
              </a:rPr>
              <a:t>The Short List</a:t>
            </a:r>
            <a:endParaRPr lang="en-US" sz="1800">
              <a:solidFill>
                <a:schemeClr val="tx2"/>
              </a:solidFill>
              <a:latin typeface="Verdana" charset="0"/>
              <a:ea typeface="ＭＳ Ｐゴシック" charset="0"/>
              <a:cs typeface="ＭＳ Ｐゴシック" charset="0"/>
            </a:endParaRPr>
          </a:p>
        </p:txBody>
      </p:sp>
      <p:sp>
        <p:nvSpPr>
          <p:cNvPr id="2" name="TextBox 1"/>
          <p:cNvSpPr txBox="1"/>
          <p:nvPr/>
        </p:nvSpPr>
        <p:spPr>
          <a:xfrm>
            <a:off x="3546475" y="173038"/>
            <a:ext cx="5597525" cy="414337"/>
          </a:xfrm>
          <a:prstGeom prst="rect">
            <a:avLst/>
          </a:prstGeom>
          <a:noFill/>
        </p:spPr>
        <p:txBody>
          <a:bodyPr>
            <a:spAutoFit/>
          </a:bodyPr>
          <a:lstStyle/>
          <a:p>
            <a:pPr>
              <a:defRPr/>
            </a:pPr>
            <a:r>
              <a:rPr lang="en-US" sz="1050" dirty="0">
                <a:solidFill>
                  <a:srgbClr val="0000FF"/>
                </a:solidFill>
                <a:latin typeface="Verdana" charset="0"/>
                <a:cs typeface="Verdana" charset="0"/>
              </a:rPr>
              <a:t>Koedinger, </a:t>
            </a:r>
            <a:r>
              <a:rPr lang="en-US" sz="1050" dirty="0" err="1" smtClean="0">
                <a:solidFill>
                  <a:srgbClr val="0000FF"/>
                </a:solidFill>
                <a:latin typeface="Verdana" charset="0"/>
                <a:cs typeface="Verdana" charset="0"/>
              </a:rPr>
              <a:t>Boothm</a:t>
            </a:r>
            <a:r>
              <a:rPr lang="en-US" sz="1050" dirty="0" smtClean="0">
                <a:solidFill>
                  <a:srgbClr val="0000FF"/>
                </a:solidFill>
                <a:latin typeface="Verdana" charset="0"/>
                <a:cs typeface="Verdana" charset="0"/>
              </a:rPr>
              <a:t> &amp; </a:t>
            </a:r>
            <a:r>
              <a:rPr lang="en-US" sz="1050" dirty="0" err="1" smtClean="0">
                <a:solidFill>
                  <a:srgbClr val="0000FF"/>
                </a:solidFill>
                <a:latin typeface="Verdana" charset="0"/>
                <a:cs typeface="Verdana" charset="0"/>
              </a:rPr>
              <a:t>Klahr</a:t>
            </a:r>
            <a:r>
              <a:rPr lang="en-US" sz="1050" dirty="0" smtClean="0">
                <a:solidFill>
                  <a:srgbClr val="0000FF"/>
                </a:solidFill>
                <a:latin typeface="Verdana" charset="0"/>
                <a:cs typeface="Verdana" charset="0"/>
              </a:rPr>
              <a:t> </a:t>
            </a:r>
            <a:r>
              <a:rPr lang="en-US" sz="1050" dirty="0">
                <a:solidFill>
                  <a:srgbClr val="0000FF"/>
                </a:solidFill>
                <a:latin typeface="Verdana" charset="0"/>
                <a:cs typeface="Verdana" charset="0"/>
              </a:rPr>
              <a:t>(</a:t>
            </a:r>
            <a:r>
              <a:rPr lang="en-US" sz="1050" dirty="0" smtClean="0">
                <a:solidFill>
                  <a:srgbClr val="0000FF"/>
                </a:solidFill>
                <a:latin typeface="Verdana" charset="0"/>
                <a:cs typeface="Verdana" charset="0"/>
              </a:rPr>
              <a:t>2013)</a:t>
            </a:r>
            <a:r>
              <a:rPr lang="en-US" sz="1050" dirty="0">
                <a:solidFill>
                  <a:srgbClr val="0000FF"/>
                </a:solidFill>
                <a:latin typeface="Verdana" charset="0"/>
                <a:cs typeface="Verdana" charset="0"/>
              </a:rPr>
              <a:t>. Instructional complexity and the science to constrain it. </a:t>
            </a:r>
            <a:r>
              <a:rPr lang="en-US" sz="1050" i="1" dirty="0">
                <a:solidFill>
                  <a:srgbClr val="0000FF"/>
                </a:solidFill>
                <a:latin typeface="Verdana" charset="0"/>
                <a:cs typeface="Verdana" charset="0"/>
              </a:rPr>
              <a:t>Science, 342</a:t>
            </a:r>
            <a:r>
              <a:rPr lang="en-US" sz="1050" dirty="0">
                <a:solidFill>
                  <a:srgbClr val="0000FF"/>
                </a:solidFill>
                <a:latin typeface="Verdana" charset="0"/>
                <a:cs typeface="Verdana" charset="0"/>
              </a:rPr>
              <a:t>(6161), 935-937. </a:t>
            </a:r>
            <a:endParaRPr lang="en-US" sz="1050" dirty="0">
              <a:solidFill>
                <a:srgbClr val="0000FF"/>
              </a:solidFill>
            </a:endParaRPr>
          </a:p>
        </p:txBody>
      </p:sp>
    </p:spTree>
    <p:extLst>
      <p:ext uri="{BB962C8B-B14F-4D97-AF65-F5344CB8AC3E}">
        <p14:creationId xmlns:p14="http://schemas.microsoft.com/office/powerpoint/2010/main" val="25438555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393700"/>
            <a:ext cx="7772400" cy="866775"/>
          </a:xfrm>
        </p:spPr>
        <p:txBody>
          <a:bodyPr/>
          <a:lstStyle/>
          <a:p>
            <a:r>
              <a:rPr lang="en-US">
                <a:latin typeface="Verdana" charset="0"/>
                <a:ea typeface="MS PGothic" charset="0"/>
              </a:rPr>
              <a:t>KLI Summary</a:t>
            </a:r>
          </a:p>
        </p:txBody>
      </p:sp>
      <p:sp>
        <p:nvSpPr>
          <p:cNvPr id="27650" name="Rectangle 3"/>
          <p:cNvSpPr>
            <a:spLocks noGrp="1" noChangeArrowheads="1"/>
          </p:cNvSpPr>
          <p:nvPr>
            <p:ph type="body" idx="1"/>
          </p:nvPr>
        </p:nvSpPr>
        <p:spPr>
          <a:xfrm>
            <a:off x="685800" y="1323975"/>
            <a:ext cx="7772400" cy="2501900"/>
          </a:xfrm>
          <a:ln>
            <a:noFill/>
          </a:ln>
        </p:spPr>
        <p:txBody>
          <a:bodyPr>
            <a:normAutofit fontScale="92500" lnSpcReduction="10000"/>
          </a:bodyPr>
          <a:lstStyle/>
          <a:p>
            <a:r>
              <a:rPr lang="en-US" dirty="0">
                <a:latin typeface="Verdana" charset="0"/>
                <a:ea typeface="MS PGothic" charset="0"/>
              </a:rPr>
              <a:t>Fundamental causal chain: </a:t>
            </a:r>
          </a:p>
          <a:p>
            <a:pPr lvl="1">
              <a:buFontTx/>
              <a:buNone/>
            </a:pPr>
            <a:r>
              <a:rPr lang="en-US" dirty="0">
                <a:latin typeface="Verdana" charset="0"/>
                <a:ea typeface="MS PGothic" charset="0"/>
              </a:rPr>
              <a:t>	Changes in </a:t>
            </a:r>
            <a:r>
              <a:rPr lang="en-US" b="1" i="1" dirty="0">
                <a:solidFill>
                  <a:srgbClr val="FF6600"/>
                </a:solidFill>
                <a:latin typeface="Verdana" charset="0"/>
                <a:ea typeface="MS PGothic" charset="0"/>
              </a:rPr>
              <a:t>instruction</a:t>
            </a:r>
            <a:r>
              <a:rPr lang="en-US" dirty="0">
                <a:solidFill>
                  <a:srgbClr val="FF6600"/>
                </a:solidFill>
                <a:latin typeface="Verdana" charset="0"/>
                <a:ea typeface="MS PGothic" charset="0"/>
              </a:rPr>
              <a:t> </a:t>
            </a:r>
            <a:r>
              <a:rPr lang="en-US" dirty="0">
                <a:latin typeface="Verdana" charset="0"/>
                <a:ea typeface="MS PGothic" charset="0"/>
              </a:rPr>
              <a:t>yield </a:t>
            </a:r>
            <a:br>
              <a:rPr lang="en-US" dirty="0">
                <a:latin typeface="Verdana" charset="0"/>
                <a:ea typeface="MS PGothic" charset="0"/>
              </a:rPr>
            </a:br>
            <a:r>
              <a:rPr lang="en-US" dirty="0">
                <a:latin typeface="Verdana" charset="0"/>
                <a:ea typeface="MS PGothic" charset="0"/>
              </a:rPr>
              <a:t>   changes in </a:t>
            </a:r>
            <a:r>
              <a:rPr lang="en-US" i="1" dirty="0">
                <a:solidFill>
                  <a:srgbClr val="0000FF"/>
                </a:solidFill>
                <a:latin typeface="Verdana" charset="0"/>
                <a:ea typeface="MS PGothic" charset="0"/>
              </a:rPr>
              <a:t>learning </a:t>
            </a:r>
            <a:r>
              <a:rPr lang="en-US" dirty="0">
                <a:latin typeface="Verdana" charset="0"/>
                <a:ea typeface="MS PGothic" charset="0"/>
              </a:rPr>
              <a:t>yield </a:t>
            </a:r>
            <a:br>
              <a:rPr lang="en-US" dirty="0">
                <a:latin typeface="Verdana" charset="0"/>
                <a:ea typeface="MS PGothic" charset="0"/>
              </a:rPr>
            </a:br>
            <a:r>
              <a:rPr lang="en-US" dirty="0">
                <a:latin typeface="Verdana" charset="0"/>
                <a:ea typeface="MS PGothic" charset="0"/>
              </a:rPr>
              <a:t>   changes in </a:t>
            </a:r>
            <a:r>
              <a:rPr lang="en-US" i="1" dirty="0">
                <a:solidFill>
                  <a:srgbClr val="0000FF"/>
                </a:solidFill>
                <a:latin typeface="Verdana" charset="0"/>
                <a:ea typeface="MS PGothic" charset="0"/>
              </a:rPr>
              <a:t>knowledge</a:t>
            </a:r>
            <a:r>
              <a:rPr lang="en-US" dirty="0">
                <a:solidFill>
                  <a:srgbClr val="0000FF"/>
                </a:solidFill>
                <a:latin typeface="Verdana" charset="0"/>
                <a:ea typeface="MS PGothic" charset="0"/>
              </a:rPr>
              <a:t> </a:t>
            </a:r>
            <a:r>
              <a:rPr lang="en-US" dirty="0">
                <a:latin typeface="Verdana" charset="0"/>
                <a:ea typeface="MS PGothic" charset="0"/>
              </a:rPr>
              <a:t>yield </a:t>
            </a:r>
            <a:br>
              <a:rPr lang="en-US" dirty="0">
                <a:latin typeface="Verdana" charset="0"/>
                <a:ea typeface="MS PGothic" charset="0"/>
              </a:rPr>
            </a:br>
            <a:r>
              <a:rPr lang="en-US" dirty="0">
                <a:latin typeface="Verdana" charset="0"/>
                <a:ea typeface="MS PGothic" charset="0"/>
              </a:rPr>
              <a:t>changes in </a:t>
            </a:r>
            <a:r>
              <a:rPr lang="en-US" b="1" i="1" dirty="0">
                <a:solidFill>
                  <a:srgbClr val="FF6600"/>
                </a:solidFill>
                <a:latin typeface="Verdana" charset="0"/>
                <a:ea typeface="MS PGothic" charset="0"/>
              </a:rPr>
              <a:t>robust learning measures</a:t>
            </a:r>
            <a:r>
              <a:rPr lang="en-US" dirty="0">
                <a:latin typeface="Verdana" charset="0"/>
                <a:ea typeface="MS PGothic" charset="0"/>
              </a:rPr>
              <a:t>.</a:t>
            </a:r>
            <a:br>
              <a:rPr lang="en-US" dirty="0">
                <a:latin typeface="Verdana" charset="0"/>
                <a:ea typeface="MS PGothic" charset="0"/>
              </a:rPr>
            </a:br>
            <a:endParaRPr lang="en-US" dirty="0">
              <a:latin typeface="Verdana" charset="0"/>
              <a:ea typeface="MS PGothic" charset="0"/>
            </a:endParaRPr>
          </a:p>
        </p:txBody>
      </p:sp>
      <p:sp>
        <p:nvSpPr>
          <p:cNvPr id="2149380" name="Rectangle 4"/>
          <p:cNvSpPr>
            <a:spLocks noChangeArrowheads="1"/>
          </p:cNvSpPr>
          <p:nvPr/>
        </p:nvSpPr>
        <p:spPr bwMode="auto">
          <a:xfrm>
            <a:off x="879354" y="2246924"/>
            <a:ext cx="5588000" cy="72939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nvGrpSpPr>
          <p:cNvPr id="2" name="Group 7"/>
          <p:cNvGrpSpPr>
            <a:grpSpLocks/>
          </p:cNvGrpSpPr>
          <p:nvPr/>
        </p:nvGrpSpPr>
        <p:grpSpPr bwMode="auto">
          <a:xfrm>
            <a:off x="0" y="2085767"/>
            <a:ext cx="1320800" cy="1257300"/>
            <a:chOff x="0" y="1728"/>
            <a:chExt cx="832" cy="792"/>
          </a:xfrm>
          <a:solidFill>
            <a:srgbClr val="0000FF"/>
          </a:solidFill>
        </p:grpSpPr>
        <p:sp>
          <p:nvSpPr>
            <p:cNvPr id="64522" name="AutoShape 5"/>
            <p:cNvSpPr>
              <a:spLocks noChangeArrowheads="1"/>
            </p:cNvSpPr>
            <p:nvPr/>
          </p:nvSpPr>
          <p:spPr bwMode="auto">
            <a:xfrm>
              <a:off x="712" y="1728"/>
              <a:ext cx="120" cy="792"/>
            </a:xfrm>
            <a:prstGeom prst="curvedRightArrow">
              <a:avLst>
                <a:gd name="adj1" fmla="val 132000"/>
                <a:gd name="adj2" fmla="val 264000"/>
                <a:gd name="adj3" fmla="val 33333"/>
              </a:avLst>
            </a:prstGeom>
            <a:solidFill>
              <a:srgbClr val="FF5C41"/>
            </a:solidFill>
            <a:ln w="12700">
              <a:solidFill>
                <a:schemeClr val="tx1"/>
              </a:solidFill>
              <a:miter lim="800000"/>
              <a:headEnd/>
              <a:tailEnd/>
            </a:ln>
          </p:spPr>
          <p:txBody>
            <a:bodyPr wrap="none" anchor="ctr"/>
            <a:lstStyle/>
            <a:p>
              <a:pPr>
                <a:defRPr/>
              </a:pPr>
              <a:endParaRPr lang="en-US"/>
            </a:p>
          </p:txBody>
        </p:sp>
        <p:sp>
          <p:nvSpPr>
            <p:cNvPr id="64523" name="Text Box 6"/>
            <p:cNvSpPr txBox="1">
              <a:spLocks noChangeArrowheads="1"/>
            </p:cNvSpPr>
            <p:nvPr/>
          </p:nvSpPr>
          <p:spPr bwMode="auto">
            <a:xfrm>
              <a:off x="0" y="1944"/>
              <a:ext cx="744" cy="233"/>
            </a:xfrm>
            <a:prstGeom prst="rect">
              <a:avLst/>
            </a:prstGeom>
            <a:noFill/>
            <a:ln w="12700">
              <a:noFill/>
              <a:miter lim="800000"/>
              <a:headEnd/>
              <a:tailEnd/>
            </a:ln>
          </p:spPr>
          <p:txBody>
            <a:bodyPr>
              <a:spAutoFit/>
            </a:bodyPr>
            <a:lstStyle/>
            <a:p>
              <a:pPr>
                <a:spcBef>
                  <a:spcPct val="50000"/>
                </a:spcBef>
                <a:defRPr/>
              </a:pPr>
              <a:r>
                <a:rPr lang="en-US" dirty="0">
                  <a:noFill/>
                </a:rPr>
                <a:t>Observed</a:t>
              </a:r>
            </a:p>
          </p:txBody>
        </p:sp>
      </p:grpSp>
      <p:grpSp>
        <p:nvGrpSpPr>
          <p:cNvPr id="3" name="Group 10"/>
          <p:cNvGrpSpPr>
            <a:grpSpLocks/>
          </p:cNvGrpSpPr>
          <p:nvPr/>
        </p:nvGrpSpPr>
        <p:grpSpPr bwMode="auto">
          <a:xfrm>
            <a:off x="6553200" y="2200275"/>
            <a:ext cx="1849438" cy="787400"/>
            <a:chOff x="4128" y="1800"/>
            <a:chExt cx="1165" cy="496"/>
          </a:xfrm>
        </p:grpSpPr>
        <p:sp>
          <p:nvSpPr>
            <p:cNvPr id="64520" name="AutoShape 8"/>
            <p:cNvSpPr>
              <a:spLocks/>
            </p:cNvSpPr>
            <p:nvPr/>
          </p:nvSpPr>
          <p:spPr bwMode="auto">
            <a:xfrm>
              <a:off x="4128" y="1800"/>
              <a:ext cx="168" cy="496"/>
            </a:xfrm>
            <a:prstGeom prst="rightBrace">
              <a:avLst>
                <a:gd name="adj1" fmla="val 24603"/>
                <a:gd name="adj2" fmla="val 50000"/>
              </a:avLst>
            </a:prstGeom>
            <a:noFill/>
            <a:ln w="38100">
              <a:solidFill>
                <a:srgbClr val="4F81BD"/>
              </a:solidFill>
              <a:round/>
              <a:headEnd/>
              <a:tailEnd/>
            </a:ln>
          </p:spPr>
          <p:txBody>
            <a:bodyPr wrap="none" anchor="ctr"/>
            <a:lstStyle/>
            <a:p>
              <a:pPr>
                <a:defRPr/>
              </a:pPr>
              <a:endParaRPr lang="en-US">
                <a:latin typeface="+mn-lt"/>
              </a:endParaRPr>
            </a:p>
          </p:txBody>
        </p:sp>
        <p:sp>
          <p:nvSpPr>
            <p:cNvPr id="64521" name="Text Box 9"/>
            <p:cNvSpPr txBox="1">
              <a:spLocks noChangeArrowheads="1"/>
            </p:cNvSpPr>
            <p:nvPr/>
          </p:nvSpPr>
          <p:spPr bwMode="auto">
            <a:xfrm>
              <a:off x="4328" y="1927"/>
              <a:ext cx="965" cy="291"/>
            </a:xfrm>
            <a:prstGeom prst="rect">
              <a:avLst/>
            </a:prstGeom>
            <a:noFill/>
            <a:ln w="12700">
              <a:noFill/>
              <a:miter lim="800000"/>
              <a:headEnd/>
              <a:tailEnd/>
            </a:ln>
          </p:spPr>
          <p:txBody>
            <a:bodyPr>
              <a:spAutoFit/>
            </a:bodyPr>
            <a:lstStyle/>
            <a:p>
              <a:pPr>
                <a:spcBef>
                  <a:spcPct val="50000"/>
                </a:spcBef>
                <a:defRPr/>
              </a:pPr>
              <a:r>
                <a:rPr lang="en-US" dirty="0">
                  <a:latin typeface="+mn-lt"/>
                </a:rPr>
                <a:t>Inferred</a:t>
              </a:r>
            </a:p>
          </p:txBody>
        </p:sp>
      </p:grpSp>
      <p:sp>
        <p:nvSpPr>
          <p:cNvPr id="2149387" name="Rectangle 11"/>
          <p:cNvSpPr>
            <a:spLocks noChangeArrowheads="1"/>
          </p:cNvSpPr>
          <p:nvPr/>
        </p:nvSpPr>
        <p:spPr bwMode="auto">
          <a:xfrm>
            <a:off x="685800" y="3567113"/>
            <a:ext cx="8142288" cy="27305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dirty="0">
                <a:latin typeface="+mn-lt"/>
              </a:rPr>
              <a:t>Design process starts at the end</a:t>
            </a:r>
          </a:p>
          <a:p>
            <a:pPr marL="742950" lvl="1" indent="-285750">
              <a:spcBef>
                <a:spcPct val="20000"/>
              </a:spcBef>
              <a:buSzPct val="100000"/>
              <a:buFontTx/>
              <a:buChar char="–"/>
              <a:defRPr/>
            </a:pPr>
            <a:r>
              <a:rPr lang="en-US" dirty="0" smtClean="0">
                <a:latin typeface="+mn-lt"/>
                <a:ea typeface="ＭＳ Ｐゴシック" charset="-128"/>
                <a:cs typeface="ＭＳ Ｐゴシック" charset="-128"/>
              </a:rPr>
              <a:t>Specify goals &amp; performances on tasks that demonstrate achievement</a:t>
            </a:r>
          </a:p>
          <a:p>
            <a:pPr marL="742950" lvl="1" indent="-285750">
              <a:spcBef>
                <a:spcPct val="20000"/>
              </a:spcBef>
              <a:buSzPct val="100000"/>
              <a:buFontTx/>
              <a:buChar char="–"/>
              <a:defRPr/>
            </a:pPr>
            <a:r>
              <a:rPr lang="en-US" dirty="0" smtClean="0">
                <a:latin typeface="+mn-lt"/>
                <a:ea typeface="ＭＳ Ｐゴシック" charset="-128"/>
                <a:cs typeface="ＭＳ Ｐゴシック" charset="-128"/>
              </a:rPr>
              <a:t>Specify the </a:t>
            </a:r>
            <a:r>
              <a:rPr lang="en-US" dirty="0">
                <a:latin typeface="+mn-lt"/>
                <a:ea typeface="ＭＳ Ｐゴシック" charset="-128"/>
                <a:cs typeface="ＭＳ Ｐゴシック" charset="-128"/>
              </a:rPr>
              <a:t>knowledge </a:t>
            </a:r>
            <a:r>
              <a:rPr lang="en-US" dirty="0" smtClean="0">
                <a:latin typeface="+mn-lt"/>
                <a:ea typeface="ＭＳ Ｐゴシック" charset="-128"/>
                <a:cs typeface="ＭＳ Ｐゴシック" charset="-128"/>
              </a:rPr>
              <a:t>needed to perform &amp; what kind of knowledge it is</a:t>
            </a:r>
            <a:endParaRPr lang="en-US" dirty="0">
              <a:latin typeface="+mn-lt"/>
              <a:ea typeface="ＭＳ Ｐゴシック" charset="-128"/>
              <a:cs typeface="ＭＳ Ｐゴシック" charset="-128"/>
            </a:endParaRPr>
          </a:p>
          <a:p>
            <a:pPr marL="742950" lvl="1" indent="-285750">
              <a:spcBef>
                <a:spcPct val="20000"/>
              </a:spcBef>
              <a:buSzPct val="100000"/>
              <a:buFontTx/>
              <a:buChar char="–"/>
              <a:defRPr/>
            </a:pPr>
            <a:r>
              <a:rPr lang="en-US" dirty="0">
                <a:latin typeface="+mn-lt"/>
                <a:ea typeface="ＭＳ Ｐゴシック" charset="-128"/>
                <a:cs typeface="ＭＳ Ｐゴシック" charset="-128"/>
              </a:rPr>
              <a:t>KC type indicates what learning processes are </a:t>
            </a:r>
            <a:r>
              <a:rPr lang="en-US" dirty="0" smtClean="0">
                <a:latin typeface="+mn-lt"/>
                <a:ea typeface="ＭＳ Ｐゴシック" charset="-128"/>
                <a:cs typeface="ＭＳ Ｐゴシック" charset="-128"/>
              </a:rPr>
              <a:t>needed</a:t>
            </a:r>
            <a:endParaRPr lang="en-US" dirty="0">
              <a:latin typeface="+mn-lt"/>
              <a:ea typeface="ＭＳ Ｐゴシック" charset="-128"/>
              <a:cs typeface="ＭＳ Ｐゴシック" charset="-128"/>
            </a:endParaRPr>
          </a:p>
          <a:p>
            <a:pPr marL="742950" lvl="1" indent="-285750">
              <a:spcBef>
                <a:spcPct val="20000"/>
              </a:spcBef>
              <a:buSzPct val="100000"/>
              <a:buFontTx/>
              <a:buChar char="–"/>
              <a:defRPr/>
            </a:pPr>
            <a:r>
              <a:rPr lang="en-US" dirty="0" smtClean="0">
                <a:latin typeface="+mn-lt"/>
                <a:ea typeface="ＭＳ Ｐゴシック" charset="-128"/>
                <a:cs typeface="ＭＳ Ｐゴシック" charset="-128"/>
              </a:rPr>
              <a:t>Pick instructional principles that best support those learning processes</a:t>
            </a:r>
            <a:endParaRPr lang="en-US" dirty="0">
              <a:latin typeface="+mn-lt"/>
              <a:ea typeface="ＭＳ Ｐゴシック" charset="-128"/>
              <a:cs typeface="ＭＳ Ｐゴシック" charset="-128"/>
            </a:endParaRPr>
          </a:p>
        </p:txBody>
      </p:sp>
    </p:spTree>
    <p:extLst>
      <p:ext uri="{BB962C8B-B14F-4D97-AF65-F5344CB8AC3E}">
        <p14:creationId xmlns:p14="http://schemas.microsoft.com/office/powerpoint/2010/main" val="3257476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499"/>
                                          </p:stCondLst>
                                        </p:cTn>
                                        <p:tgtEl>
                                          <p:spTgt spid="2149380"/>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4938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149387">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14938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149387">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149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9380" grpId="0" animBg="1"/>
      <p:bldP spid="21493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18</a:t>
            </a:fld>
            <a:endParaRPr lang="en-US"/>
          </a:p>
        </p:txBody>
      </p:sp>
    </p:spTree>
    <p:extLst>
      <p:ext uri="{BB962C8B-B14F-4D97-AF65-F5344CB8AC3E}">
        <p14:creationId xmlns:p14="http://schemas.microsoft.com/office/powerpoint/2010/main" val="41665846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685800" y="495300"/>
            <a:ext cx="7772400" cy="1143000"/>
          </a:xfrm>
        </p:spPr>
        <p:txBody>
          <a:bodyPr>
            <a:normAutofit fontScale="90000"/>
          </a:bodyPr>
          <a:lstStyle/>
          <a:p>
            <a:pPr algn="l"/>
            <a:r>
              <a:rPr lang="en-US" sz="3600" dirty="0" smtClean="0">
                <a:latin typeface="Verdana"/>
                <a:ea typeface="ＭＳ Ｐゴシック" pitchFamily="1" charset="-128"/>
                <a:cs typeface="Verdana"/>
              </a:rPr>
              <a:t>KLI explains discrepancy: </a:t>
            </a:r>
            <a:br>
              <a:rPr lang="en-US" sz="3600" dirty="0" smtClean="0">
                <a:latin typeface="Verdana"/>
                <a:ea typeface="ＭＳ Ｐゴシック" pitchFamily="1" charset="-128"/>
                <a:cs typeface="Verdana"/>
              </a:rPr>
            </a:br>
            <a:r>
              <a:rPr lang="en-US" sz="2800" dirty="0" smtClean="0">
                <a:latin typeface="Verdana"/>
                <a:ea typeface="ＭＳ Ｐゴシック" pitchFamily="1" charset="-128"/>
                <a:cs typeface="Verdana"/>
              </a:rPr>
              <a:t>Target </a:t>
            </a:r>
            <a:r>
              <a:rPr lang="en-US" sz="2800" b="1" dirty="0" smtClean="0">
                <a:latin typeface="Verdana"/>
                <a:ea typeface="ＭＳ Ｐゴシック" pitchFamily="1" charset="-128"/>
                <a:cs typeface="Verdana"/>
              </a:rPr>
              <a:t>K</a:t>
            </a:r>
            <a:r>
              <a:rPr lang="en-US" sz="2800" dirty="0" smtClean="0">
                <a:latin typeface="Verdana"/>
                <a:ea typeface="ＭＳ Ｐゴシック" pitchFamily="1" charset="-128"/>
                <a:cs typeface="Verdana"/>
              </a:rPr>
              <a:t>nowledge =&gt; </a:t>
            </a:r>
            <a:r>
              <a:rPr lang="en-US" sz="2800" b="1" dirty="0" smtClean="0">
                <a:latin typeface="Verdana"/>
                <a:ea typeface="ＭＳ Ｐゴシック" pitchFamily="1" charset="-128"/>
                <a:cs typeface="Verdana"/>
              </a:rPr>
              <a:t>L</a:t>
            </a:r>
            <a:r>
              <a:rPr lang="en-US" sz="2800" dirty="0" smtClean="0">
                <a:latin typeface="Verdana"/>
                <a:ea typeface="ＭＳ Ｐゴシック" pitchFamily="1" charset="-128"/>
                <a:cs typeface="Verdana"/>
              </a:rPr>
              <a:t>earning process needed =&gt; optimal </a:t>
            </a:r>
            <a:r>
              <a:rPr lang="en-US" sz="2800" b="1" dirty="0" smtClean="0">
                <a:latin typeface="Verdana"/>
                <a:ea typeface="ＭＳ Ｐゴシック" pitchFamily="1" charset="-128"/>
                <a:cs typeface="Verdana"/>
              </a:rPr>
              <a:t>I</a:t>
            </a:r>
            <a:r>
              <a:rPr lang="en-US" sz="2800" dirty="0" smtClean="0">
                <a:latin typeface="Verdana"/>
                <a:ea typeface="ＭＳ Ｐゴシック" pitchFamily="1" charset="-128"/>
                <a:cs typeface="Verdana"/>
              </a:rPr>
              <a:t>nstruction</a:t>
            </a:r>
            <a:r>
              <a:rPr lang="en-US" sz="3600" dirty="0" smtClean="0">
                <a:latin typeface="Verdana"/>
                <a:ea typeface="ＭＳ Ｐゴシック" pitchFamily="1" charset="-128"/>
                <a:cs typeface="Verdana"/>
              </a:rPr>
              <a:t> </a:t>
            </a:r>
            <a:endParaRPr lang="en-US" sz="3600" dirty="0">
              <a:latin typeface="Verdana"/>
              <a:ea typeface="ＭＳ Ｐゴシック" pitchFamily="1" charset="-128"/>
              <a:cs typeface="Verdana"/>
            </a:endParaRPr>
          </a:p>
        </p:txBody>
      </p:sp>
      <p:graphicFrame>
        <p:nvGraphicFramePr>
          <p:cNvPr id="65538" name="Object 2"/>
          <p:cNvGraphicFramePr>
            <a:graphicFrameLocks noChangeAspect="1"/>
          </p:cNvGraphicFramePr>
          <p:nvPr/>
        </p:nvGraphicFramePr>
        <p:xfrm>
          <a:off x="571500" y="2070100"/>
          <a:ext cx="7278688" cy="4911725"/>
        </p:xfrm>
        <a:graphic>
          <a:graphicData uri="http://schemas.openxmlformats.org/presentationml/2006/ole">
            <mc:AlternateContent xmlns:mc="http://schemas.openxmlformats.org/markup-compatibility/2006">
              <mc:Choice xmlns:v="urn:schemas-microsoft-com:vml" Requires="v">
                <p:oleObj spid="_x0000_s2060" name="Document" r:id="rId4" imgW="6096000" imgH="4114800" progId="Word.Document.12">
                  <p:embed/>
                </p:oleObj>
              </mc:Choice>
              <mc:Fallback>
                <p:oleObj name="Document" r:id="rId4" imgW="6096000" imgH="41148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2070100"/>
                        <a:ext cx="7278688" cy="491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 name="Group 41"/>
          <p:cNvGrpSpPr>
            <a:grpSpLocks/>
          </p:cNvGrpSpPr>
          <p:nvPr/>
        </p:nvGrpSpPr>
        <p:grpSpPr bwMode="auto">
          <a:xfrm>
            <a:off x="342900" y="4102100"/>
            <a:ext cx="2844800" cy="1181100"/>
            <a:chOff x="216" y="2584"/>
            <a:chExt cx="1792" cy="744"/>
          </a:xfrm>
        </p:grpSpPr>
        <p:sp>
          <p:nvSpPr>
            <p:cNvPr id="65556" name="Oval 26"/>
            <p:cNvSpPr>
              <a:spLocks noChangeArrowheads="1"/>
            </p:cNvSpPr>
            <p:nvPr/>
          </p:nvSpPr>
          <p:spPr bwMode="auto">
            <a:xfrm>
              <a:off x="1032" y="2872"/>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57" name="Text Box 27"/>
            <p:cNvSpPr txBox="1">
              <a:spLocks noChangeArrowheads="1"/>
            </p:cNvSpPr>
            <p:nvPr/>
          </p:nvSpPr>
          <p:spPr bwMode="auto">
            <a:xfrm>
              <a:off x="216" y="2584"/>
              <a:ext cx="864" cy="326"/>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Eliciting recall supports</a:t>
              </a:r>
              <a:endParaRPr lang="en-US" sz="1400">
                <a:solidFill>
                  <a:srgbClr val="FFFFFF"/>
                </a:solidFill>
              </a:endParaRPr>
            </a:p>
          </p:txBody>
        </p:sp>
        <p:sp>
          <p:nvSpPr>
            <p:cNvPr id="65558" name="Line 28"/>
            <p:cNvSpPr>
              <a:spLocks noChangeShapeType="1"/>
            </p:cNvSpPr>
            <p:nvPr/>
          </p:nvSpPr>
          <p:spPr bwMode="auto">
            <a:xfrm>
              <a:off x="1000" y="2840"/>
              <a:ext cx="200" cy="80"/>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11" name="Group 42"/>
          <p:cNvGrpSpPr>
            <a:grpSpLocks/>
          </p:cNvGrpSpPr>
          <p:nvPr/>
        </p:nvGrpSpPr>
        <p:grpSpPr bwMode="auto">
          <a:xfrm>
            <a:off x="1689100" y="5422900"/>
            <a:ext cx="4584700" cy="1409700"/>
            <a:chOff x="1064" y="3416"/>
            <a:chExt cx="2888" cy="888"/>
          </a:xfrm>
        </p:grpSpPr>
        <p:sp>
          <p:nvSpPr>
            <p:cNvPr id="65551" name="Oval 29"/>
            <p:cNvSpPr>
              <a:spLocks noChangeArrowheads="1"/>
            </p:cNvSpPr>
            <p:nvPr/>
          </p:nvSpPr>
          <p:spPr bwMode="auto">
            <a:xfrm>
              <a:off x="1976" y="3416"/>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52" name="Text Box 30"/>
            <p:cNvSpPr txBox="1">
              <a:spLocks noChangeArrowheads="1"/>
            </p:cNvSpPr>
            <p:nvPr/>
          </p:nvSpPr>
          <p:spPr bwMode="auto">
            <a:xfrm>
              <a:off x="1064" y="3978"/>
              <a:ext cx="1248" cy="326"/>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Aids fact learning, but suboptimal for rules</a:t>
              </a:r>
              <a:endParaRPr lang="en-US" sz="1400">
                <a:solidFill>
                  <a:srgbClr val="FFFFFF"/>
                </a:solidFill>
              </a:endParaRPr>
            </a:p>
          </p:txBody>
        </p:sp>
        <p:sp>
          <p:nvSpPr>
            <p:cNvPr id="65553" name="Line 31"/>
            <p:cNvSpPr>
              <a:spLocks noChangeShapeType="1"/>
            </p:cNvSpPr>
            <p:nvPr/>
          </p:nvSpPr>
          <p:spPr bwMode="auto">
            <a:xfrm flipV="1">
              <a:off x="1960" y="3816"/>
              <a:ext cx="208" cy="152"/>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sp>
          <p:nvSpPr>
            <p:cNvPr id="65554" name="Oval 32"/>
            <p:cNvSpPr>
              <a:spLocks noChangeArrowheads="1"/>
            </p:cNvSpPr>
            <p:nvPr/>
          </p:nvSpPr>
          <p:spPr bwMode="auto">
            <a:xfrm>
              <a:off x="2976" y="3432"/>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55" name="Line 33"/>
            <p:cNvSpPr>
              <a:spLocks noChangeShapeType="1"/>
            </p:cNvSpPr>
            <p:nvPr/>
          </p:nvSpPr>
          <p:spPr bwMode="auto">
            <a:xfrm flipV="1">
              <a:off x="2240" y="3800"/>
              <a:ext cx="872" cy="208"/>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12" name="Group 43"/>
          <p:cNvGrpSpPr>
            <a:grpSpLocks/>
          </p:cNvGrpSpPr>
          <p:nvPr/>
        </p:nvGrpSpPr>
        <p:grpSpPr bwMode="auto">
          <a:xfrm>
            <a:off x="330200" y="2641600"/>
            <a:ext cx="2895600" cy="1295400"/>
            <a:chOff x="208" y="1664"/>
            <a:chExt cx="1824" cy="816"/>
          </a:xfrm>
        </p:grpSpPr>
        <p:sp>
          <p:nvSpPr>
            <p:cNvPr id="65548" name="Oval 34"/>
            <p:cNvSpPr>
              <a:spLocks noChangeArrowheads="1"/>
            </p:cNvSpPr>
            <p:nvPr/>
          </p:nvSpPr>
          <p:spPr bwMode="auto">
            <a:xfrm>
              <a:off x="1056" y="2024"/>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49" name="Text Box 35"/>
            <p:cNvSpPr txBox="1">
              <a:spLocks noChangeArrowheads="1"/>
            </p:cNvSpPr>
            <p:nvPr/>
          </p:nvSpPr>
          <p:spPr bwMode="auto">
            <a:xfrm>
              <a:off x="208" y="1664"/>
              <a:ext cx="904" cy="326"/>
            </a:xfrm>
            <a:prstGeom prst="rect">
              <a:avLst/>
            </a:prstGeom>
            <a:solidFill>
              <a:srgbClr val="7BF7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Many examples support</a:t>
              </a:r>
              <a:endParaRPr lang="en-US" sz="1400">
                <a:solidFill>
                  <a:srgbClr val="FFFFFF"/>
                </a:solidFill>
              </a:endParaRPr>
            </a:p>
          </p:txBody>
        </p:sp>
        <p:sp>
          <p:nvSpPr>
            <p:cNvPr id="65550" name="Line 36"/>
            <p:cNvSpPr>
              <a:spLocks noChangeShapeType="1"/>
            </p:cNvSpPr>
            <p:nvPr/>
          </p:nvSpPr>
          <p:spPr bwMode="auto">
            <a:xfrm>
              <a:off x="1008" y="1912"/>
              <a:ext cx="216" cy="168"/>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13" name="Group 45"/>
          <p:cNvGrpSpPr>
            <a:grpSpLocks/>
          </p:cNvGrpSpPr>
          <p:nvPr/>
        </p:nvGrpSpPr>
        <p:grpSpPr bwMode="auto">
          <a:xfrm>
            <a:off x="6172200" y="6045200"/>
            <a:ext cx="2400300" cy="812800"/>
            <a:chOff x="3888" y="3808"/>
            <a:chExt cx="1512" cy="512"/>
          </a:xfrm>
        </p:grpSpPr>
        <p:sp>
          <p:nvSpPr>
            <p:cNvPr id="65546" name="Text Box 37"/>
            <p:cNvSpPr txBox="1">
              <a:spLocks noChangeArrowheads="1"/>
            </p:cNvSpPr>
            <p:nvPr/>
          </p:nvSpPr>
          <p:spPr bwMode="auto">
            <a:xfrm>
              <a:off x="4256" y="3994"/>
              <a:ext cx="1144" cy="326"/>
            </a:xfrm>
            <a:prstGeom prst="rect">
              <a:avLst/>
            </a:prstGeom>
            <a:solidFill>
              <a:srgbClr val="7BF7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Aid rule learning, but suboptimal for facts</a:t>
              </a:r>
              <a:endParaRPr lang="en-US" sz="1400">
                <a:solidFill>
                  <a:srgbClr val="FFFFFF"/>
                </a:solidFill>
              </a:endParaRPr>
            </a:p>
          </p:txBody>
        </p:sp>
        <p:sp>
          <p:nvSpPr>
            <p:cNvPr id="65547" name="Line 38"/>
            <p:cNvSpPr>
              <a:spLocks noChangeShapeType="1"/>
            </p:cNvSpPr>
            <p:nvPr/>
          </p:nvSpPr>
          <p:spPr bwMode="auto">
            <a:xfrm flipH="1" flipV="1">
              <a:off x="3888" y="3808"/>
              <a:ext cx="567" cy="184"/>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55" name="Group 54"/>
          <p:cNvGrpSpPr/>
          <p:nvPr/>
        </p:nvGrpSpPr>
        <p:grpSpPr>
          <a:xfrm>
            <a:off x="4038600" y="2540000"/>
            <a:ext cx="2806700" cy="838200"/>
            <a:chOff x="4038600" y="2540000"/>
            <a:chExt cx="2806700" cy="838200"/>
          </a:xfrm>
        </p:grpSpPr>
        <p:grpSp>
          <p:nvGrpSpPr>
            <p:cNvPr id="2" name="Group 40"/>
            <p:cNvGrpSpPr>
              <a:grpSpLocks/>
            </p:cNvGrpSpPr>
            <p:nvPr/>
          </p:nvGrpSpPr>
          <p:grpSpPr bwMode="auto">
            <a:xfrm>
              <a:off x="4165600" y="2540000"/>
              <a:ext cx="2679700" cy="812800"/>
              <a:chOff x="2112" y="2152"/>
              <a:chExt cx="1688" cy="512"/>
            </a:xfrm>
          </p:grpSpPr>
          <p:grpSp>
            <p:nvGrpSpPr>
              <p:cNvPr id="3" name="Group 4"/>
              <p:cNvGrpSpPr>
                <a:grpSpLocks/>
              </p:cNvGrpSpPr>
              <p:nvPr/>
            </p:nvGrpSpPr>
            <p:grpSpPr bwMode="auto">
              <a:xfrm>
                <a:off x="3040" y="2152"/>
                <a:ext cx="760" cy="504"/>
                <a:chOff x="3736" y="2208"/>
                <a:chExt cx="760" cy="504"/>
              </a:xfrm>
            </p:grpSpPr>
            <p:sp>
              <p:nvSpPr>
                <p:cNvPr id="518149" name="Oval 5"/>
                <p:cNvSpPr>
                  <a:spLocks noChangeArrowheads="1"/>
                </p:cNvSpPr>
                <p:nvPr/>
              </p:nvSpPr>
              <p:spPr bwMode="auto">
                <a:xfrm>
                  <a:off x="3736" y="2208"/>
                  <a:ext cx="760" cy="504"/>
                </a:xfrm>
                <a:prstGeom prst="ellipse">
                  <a:avLst/>
                </a:prstGeom>
                <a:gradFill rotWithShape="0">
                  <a:gsLst>
                    <a:gs pos="0">
                      <a:schemeClr val="bg1">
                        <a:alpha val="75999"/>
                      </a:schemeClr>
                    </a:gs>
                    <a:gs pos="100000">
                      <a:schemeClr val="bg1">
                        <a:gamma/>
                        <a:shade val="46275"/>
                        <a:invGamma/>
                      </a:schemeClr>
                    </a:gs>
                  </a:gsLst>
                  <a:lin ang="5400000" scaled="1"/>
                </a:gradFill>
                <a:ln w="38100">
                  <a:solidFill>
                    <a:schemeClr val="accent2"/>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74" name="Text Box 6"/>
                <p:cNvSpPr txBox="1">
                  <a:spLocks noChangeArrowheads="1"/>
                </p:cNvSpPr>
                <p:nvPr/>
              </p:nvSpPr>
              <p:spPr bwMode="auto">
                <a:xfrm>
                  <a:off x="3752" y="2240"/>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a:solidFill>
                        <a:srgbClr val="3333CC"/>
                      </a:solidFill>
                    </a:rPr>
                    <a:t>Worked examples</a:t>
                  </a:r>
                </a:p>
              </p:txBody>
            </p:sp>
          </p:grpSp>
          <p:grpSp>
            <p:nvGrpSpPr>
              <p:cNvPr id="4" name="Group 10"/>
              <p:cNvGrpSpPr>
                <a:grpSpLocks/>
              </p:cNvGrpSpPr>
              <p:nvPr/>
            </p:nvGrpSpPr>
            <p:grpSpPr bwMode="auto">
              <a:xfrm>
                <a:off x="2112" y="2160"/>
                <a:ext cx="760" cy="504"/>
                <a:chOff x="248" y="2040"/>
                <a:chExt cx="760" cy="504"/>
              </a:xfrm>
            </p:grpSpPr>
            <p:grpSp>
              <p:nvGrpSpPr>
                <p:cNvPr id="5" name="Group 11"/>
                <p:cNvGrpSpPr>
                  <a:grpSpLocks/>
                </p:cNvGrpSpPr>
                <p:nvPr/>
              </p:nvGrpSpPr>
              <p:grpSpPr bwMode="auto">
                <a:xfrm>
                  <a:off x="248" y="2040"/>
                  <a:ext cx="760" cy="504"/>
                  <a:chOff x="248" y="2040"/>
                  <a:chExt cx="760" cy="504"/>
                </a:xfrm>
              </p:grpSpPr>
              <p:sp>
                <p:nvSpPr>
                  <p:cNvPr id="518156" name="Oval 12"/>
                  <p:cNvSpPr>
                    <a:spLocks noChangeArrowheads="1"/>
                  </p:cNvSpPr>
                  <p:nvPr/>
                </p:nvSpPr>
                <p:spPr bwMode="auto">
                  <a:xfrm>
                    <a:off x="248" y="2040"/>
                    <a:ext cx="760" cy="504"/>
                  </a:xfrm>
                  <a:prstGeom prst="ellipse">
                    <a:avLst/>
                  </a:prstGeom>
                  <a:gradFill rotWithShape="0">
                    <a:gsLst>
                      <a:gs pos="0">
                        <a:schemeClr val="bg1">
                          <a:alpha val="81000"/>
                        </a:schemeClr>
                      </a:gs>
                      <a:gs pos="100000">
                        <a:schemeClr val="bg1">
                          <a:gamma/>
                          <a:shade val="46275"/>
                          <a:invGamma/>
                          <a:alpha val="88000"/>
                        </a:schemeClr>
                      </a:gs>
                    </a:gsLst>
                    <a:lin ang="5400000" scaled="1"/>
                  </a:gradFill>
                  <a:ln w="38100">
                    <a:solidFill>
                      <a:srgbClr val="FF0000"/>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72" name="Text Box 13"/>
                  <p:cNvSpPr txBox="1">
                    <a:spLocks noChangeArrowheads="1"/>
                  </p:cNvSpPr>
                  <p:nvPr/>
                </p:nvSpPr>
                <p:spPr bwMode="auto">
                  <a:xfrm>
                    <a:off x="264" y="2072"/>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dirty="0">
                        <a:solidFill>
                          <a:srgbClr val="FF0000"/>
                        </a:solidFill>
                      </a:rPr>
                      <a:t>Worked examples</a:t>
                    </a:r>
                  </a:p>
                </p:txBody>
              </p:sp>
            </p:grpSp>
            <p:sp>
              <p:nvSpPr>
                <p:cNvPr id="65570" name="Line 14"/>
                <p:cNvSpPr>
                  <a:spLocks noChangeShapeType="1"/>
                </p:cNvSpPr>
                <p:nvPr/>
              </p:nvSpPr>
              <p:spPr bwMode="auto">
                <a:xfrm flipH="1">
                  <a:off x="360" y="2080"/>
                  <a:ext cx="480" cy="384"/>
                </a:xfrm>
                <a:prstGeom prst="lin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grpSp>
        </p:grpSp>
        <p:sp>
          <p:nvSpPr>
            <p:cNvPr id="48" name="Line 28"/>
            <p:cNvSpPr>
              <a:spLocks noChangeShapeType="1"/>
            </p:cNvSpPr>
            <p:nvPr/>
          </p:nvSpPr>
          <p:spPr bwMode="auto">
            <a:xfrm flipH="1">
              <a:off x="5613400" y="3213100"/>
              <a:ext cx="215900" cy="16510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sp>
          <p:nvSpPr>
            <p:cNvPr id="51" name="Line 28"/>
            <p:cNvSpPr>
              <a:spLocks noChangeShapeType="1"/>
            </p:cNvSpPr>
            <p:nvPr/>
          </p:nvSpPr>
          <p:spPr bwMode="auto">
            <a:xfrm flipH="1">
              <a:off x="4038600" y="3175000"/>
              <a:ext cx="215900" cy="165100"/>
            </a:xfrm>
            <a:prstGeom prst="line">
              <a:avLst/>
            </a:prstGeom>
            <a:noFill/>
            <a:ln w="38100">
              <a:solidFill>
                <a:srgbClr val="FF0000"/>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grpSp>
      <p:grpSp>
        <p:nvGrpSpPr>
          <p:cNvPr id="54" name="Group 53"/>
          <p:cNvGrpSpPr/>
          <p:nvPr/>
        </p:nvGrpSpPr>
        <p:grpSpPr>
          <a:xfrm>
            <a:off x="4051300" y="3898900"/>
            <a:ext cx="2870200" cy="812800"/>
            <a:chOff x="4051300" y="3898900"/>
            <a:chExt cx="2870200" cy="812800"/>
          </a:xfrm>
        </p:grpSpPr>
        <p:grpSp>
          <p:nvGrpSpPr>
            <p:cNvPr id="6" name="Group 39"/>
            <p:cNvGrpSpPr>
              <a:grpSpLocks/>
            </p:cNvGrpSpPr>
            <p:nvPr/>
          </p:nvGrpSpPr>
          <p:grpSpPr bwMode="auto">
            <a:xfrm>
              <a:off x="4165600" y="3898900"/>
              <a:ext cx="2755900" cy="812800"/>
              <a:chOff x="2080" y="2912"/>
              <a:chExt cx="1736" cy="512"/>
            </a:xfrm>
          </p:grpSpPr>
          <p:grpSp>
            <p:nvGrpSpPr>
              <p:cNvPr id="7" name="Group 15"/>
              <p:cNvGrpSpPr>
                <a:grpSpLocks/>
              </p:cNvGrpSpPr>
              <p:nvPr/>
            </p:nvGrpSpPr>
            <p:grpSpPr bwMode="auto">
              <a:xfrm>
                <a:off x="2080" y="2912"/>
                <a:ext cx="760" cy="504"/>
                <a:chOff x="2776" y="2968"/>
                <a:chExt cx="760" cy="504"/>
              </a:xfrm>
            </p:grpSpPr>
            <p:sp>
              <p:nvSpPr>
                <p:cNvPr id="518160" name="Oval 16"/>
                <p:cNvSpPr>
                  <a:spLocks noChangeArrowheads="1"/>
                </p:cNvSpPr>
                <p:nvPr/>
              </p:nvSpPr>
              <p:spPr bwMode="auto">
                <a:xfrm>
                  <a:off x="2776" y="2968"/>
                  <a:ext cx="760" cy="504"/>
                </a:xfrm>
                <a:prstGeom prst="ellipse">
                  <a:avLst/>
                </a:prstGeom>
                <a:gradFill rotWithShape="0">
                  <a:gsLst>
                    <a:gs pos="0">
                      <a:schemeClr val="bg1">
                        <a:alpha val="91000"/>
                      </a:schemeClr>
                    </a:gs>
                    <a:gs pos="100000">
                      <a:schemeClr val="bg1">
                        <a:gamma/>
                        <a:shade val="46275"/>
                        <a:invGamma/>
                        <a:alpha val="89999"/>
                      </a:schemeClr>
                    </a:gs>
                  </a:gsLst>
                  <a:lin ang="5400000" scaled="1"/>
                </a:gradFill>
                <a:ln w="38100">
                  <a:solidFill>
                    <a:schemeClr val="accent2"/>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66" name="Text Box 17"/>
                <p:cNvSpPr txBox="1">
                  <a:spLocks noChangeArrowheads="1"/>
                </p:cNvSpPr>
                <p:nvPr/>
              </p:nvSpPr>
              <p:spPr bwMode="auto">
                <a:xfrm>
                  <a:off x="2792" y="3000"/>
                  <a:ext cx="736" cy="404"/>
                </a:xfrm>
                <a:prstGeom prst="rect">
                  <a:avLst/>
                </a:prstGeom>
                <a:noFill/>
                <a:ln w="38100">
                  <a:noFill/>
                  <a:miter lim="800000"/>
                  <a:headEnd/>
                  <a:tailEnd/>
                </a:ln>
              </p:spPr>
              <p:txBody>
                <a:bodyPr>
                  <a:prstTxWarp prst="textNoShape">
                    <a:avLst/>
                  </a:prstTxWarp>
                  <a:spAutoFit/>
                </a:bodyPr>
                <a:lstStyle/>
                <a:p>
                  <a:pPr algn="ctr">
                    <a:spcBef>
                      <a:spcPct val="50000"/>
                    </a:spcBef>
                  </a:pPr>
                  <a:r>
                    <a:rPr lang="en-US" sz="1800">
                      <a:solidFill>
                        <a:srgbClr val="3333CC"/>
                      </a:solidFill>
                    </a:rPr>
                    <a:t>Testing effect</a:t>
                  </a:r>
                </a:p>
              </p:txBody>
            </p:sp>
          </p:grpSp>
          <p:grpSp>
            <p:nvGrpSpPr>
              <p:cNvPr id="8" name="Group 18"/>
              <p:cNvGrpSpPr>
                <a:grpSpLocks/>
              </p:cNvGrpSpPr>
              <p:nvPr/>
            </p:nvGrpSpPr>
            <p:grpSpPr bwMode="auto">
              <a:xfrm>
                <a:off x="3056" y="2920"/>
                <a:ext cx="760" cy="504"/>
                <a:chOff x="248" y="2040"/>
                <a:chExt cx="760" cy="504"/>
              </a:xfrm>
            </p:grpSpPr>
            <p:grpSp>
              <p:nvGrpSpPr>
                <p:cNvPr id="9" name="Group 19"/>
                <p:cNvGrpSpPr>
                  <a:grpSpLocks/>
                </p:cNvGrpSpPr>
                <p:nvPr/>
              </p:nvGrpSpPr>
              <p:grpSpPr bwMode="auto">
                <a:xfrm>
                  <a:off x="248" y="2040"/>
                  <a:ext cx="760" cy="504"/>
                  <a:chOff x="248" y="2040"/>
                  <a:chExt cx="760" cy="504"/>
                </a:xfrm>
              </p:grpSpPr>
              <p:sp>
                <p:nvSpPr>
                  <p:cNvPr id="518164" name="Oval 20"/>
                  <p:cNvSpPr>
                    <a:spLocks noChangeArrowheads="1"/>
                  </p:cNvSpPr>
                  <p:nvPr/>
                </p:nvSpPr>
                <p:spPr bwMode="auto">
                  <a:xfrm>
                    <a:off x="248" y="2040"/>
                    <a:ext cx="760" cy="504"/>
                  </a:xfrm>
                  <a:prstGeom prst="ellipse">
                    <a:avLst/>
                  </a:prstGeom>
                  <a:gradFill rotWithShape="0">
                    <a:gsLst>
                      <a:gs pos="0">
                        <a:schemeClr val="bg1">
                          <a:alpha val="81000"/>
                        </a:schemeClr>
                      </a:gs>
                      <a:gs pos="100000">
                        <a:schemeClr val="bg1">
                          <a:gamma/>
                          <a:shade val="46275"/>
                          <a:invGamma/>
                          <a:alpha val="88000"/>
                        </a:schemeClr>
                      </a:gs>
                    </a:gsLst>
                    <a:lin ang="5400000" scaled="1"/>
                  </a:gradFill>
                  <a:ln w="38100">
                    <a:solidFill>
                      <a:srgbClr val="FF0000"/>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64" name="Text Box 21"/>
                  <p:cNvSpPr txBox="1">
                    <a:spLocks noChangeArrowheads="1"/>
                  </p:cNvSpPr>
                  <p:nvPr/>
                </p:nvSpPr>
                <p:spPr bwMode="auto">
                  <a:xfrm>
                    <a:off x="264" y="2072"/>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dirty="0">
                        <a:solidFill>
                          <a:srgbClr val="FF0000"/>
                        </a:solidFill>
                      </a:rPr>
                      <a:t>Testing effect</a:t>
                    </a:r>
                  </a:p>
                </p:txBody>
              </p:sp>
            </p:grpSp>
            <p:sp>
              <p:nvSpPr>
                <p:cNvPr id="65562" name="Line 22"/>
                <p:cNvSpPr>
                  <a:spLocks noChangeShapeType="1"/>
                </p:cNvSpPr>
                <p:nvPr/>
              </p:nvSpPr>
              <p:spPr bwMode="auto">
                <a:xfrm flipH="1">
                  <a:off x="368" y="2088"/>
                  <a:ext cx="472" cy="376"/>
                </a:xfrm>
                <a:prstGeom prst="lin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grpSp>
        </p:grpSp>
        <p:sp>
          <p:nvSpPr>
            <p:cNvPr id="52" name="Line 28"/>
            <p:cNvSpPr>
              <a:spLocks noChangeShapeType="1"/>
            </p:cNvSpPr>
            <p:nvPr/>
          </p:nvSpPr>
          <p:spPr bwMode="auto">
            <a:xfrm flipH="1">
              <a:off x="4051300" y="4508500"/>
              <a:ext cx="215900" cy="16510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sp>
          <p:nvSpPr>
            <p:cNvPr id="53" name="Line 28"/>
            <p:cNvSpPr>
              <a:spLocks noChangeShapeType="1"/>
            </p:cNvSpPr>
            <p:nvPr/>
          </p:nvSpPr>
          <p:spPr bwMode="auto">
            <a:xfrm flipH="1">
              <a:off x="5575300" y="4495800"/>
              <a:ext cx="215900" cy="165100"/>
            </a:xfrm>
            <a:prstGeom prst="line">
              <a:avLst/>
            </a:prstGeom>
            <a:noFill/>
            <a:ln w="38100">
              <a:solidFill>
                <a:srgbClr val="FF0000"/>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grpSp>
    </p:spTree>
    <p:extLst>
      <p:ext uri="{BB962C8B-B14F-4D97-AF65-F5344CB8AC3E}">
        <p14:creationId xmlns:p14="http://schemas.microsoft.com/office/powerpoint/2010/main" val="1622251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guidelines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Content</a:t>
            </a:r>
          </a:p>
          <a:p>
            <a:pPr lvl="1"/>
            <a:r>
              <a:rPr lang="en-US" dirty="0" smtClean="0"/>
              <a:t>E-learning unit goals &amp; relevant background research</a:t>
            </a:r>
          </a:p>
          <a:p>
            <a:pPr lvl="1"/>
            <a:r>
              <a:rPr lang="en-US" dirty="0" smtClean="0"/>
              <a:t>Example assessment tasks, e-learning screens</a:t>
            </a:r>
          </a:p>
          <a:p>
            <a:pPr lvl="2"/>
            <a:r>
              <a:rPr lang="en-US" dirty="0" smtClean="0"/>
              <a:t>Illustrate how you implemented principles </a:t>
            </a:r>
          </a:p>
          <a:p>
            <a:pPr lvl="1"/>
            <a:r>
              <a:rPr lang="en-US" dirty="0" smtClean="0"/>
              <a:t>Example data from CTA or prototype tests</a:t>
            </a:r>
          </a:p>
          <a:p>
            <a:pPr lvl="1"/>
            <a:r>
              <a:rPr lang="en-US" dirty="0" smtClean="0"/>
              <a:t>Interesting/surprising insight(s) from your data</a:t>
            </a:r>
          </a:p>
          <a:p>
            <a:r>
              <a:rPr lang="en-US" dirty="0" smtClean="0"/>
              <a:t>Fire hose presentation</a:t>
            </a:r>
          </a:p>
          <a:p>
            <a:pPr lvl="1"/>
            <a:r>
              <a:rPr lang="en-US" dirty="0" smtClean="0"/>
              <a:t>2 minute “ad” for your poster</a:t>
            </a:r>
          </a:p>
          <a:p>
            <a:pPr lvl="1"/>
            <a:r>
              <a:rPr lang="en-US" i="1" dirty="0" smtClean="0"/>
              <a:t>Send me 1 slide by 9:30am </a:t>
            </a:r>
            <a:r>
              <a:rPr lang="en-US" i="1" dirty="0"/>
              <a:t>on the day your </a:t>
            </a:r>
            <a:r>
              <a:rPr lang="en-US" i="1" dirty="0" smtClean="0"/>
              <a:t>presentation</a:t>
            </a:r>
            <a:endParaRPr lang="en-US" dirty="0" smtClean="0"/>
          </a:p>
          <a:p>
            <a:r>
              <a:rPr lang="en-US" dirty="0" smtClean="0"/>
              <a:t>Poster</a:t>
            </a:r>
          </a:p>
          <a:p>
            <a:pPr lvl="1"/>
            <a:r>
              <a:rPr lang="en-US" dirty="0" smtClean="0"/>
              <a:t>I’ll provide 36” x 42” poster board &amp; pins</a:t>
            </a:r>
          </a:p>
          <a:p>
            <a:pPr lvl="1"/>
            <a:r>
              <a:rPr lang="en-US" dirty="0" smtClean="0"/>
              <a:t>You bring 9-12 slide print-outs to pin on board</a:t>
            </a:r>
          </a:p>
          <a:p>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a:t>
            </a:fld>
            <a:endParaRPr lang="en-US"/>
          </a:p>
        </p:txBody>
      </p:sp>
    </p:spTree>
    <p:extLst>
      <p:ext uri="{BB962C8B-B14F-4D97-AF65-F5344CB8AC3E}">
        <p14:creationId xmlns:p14="http://schemas.microsoft.com/office/powerpoint/2010/main" val="21711152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685800" y="558800"/>
            <a:ext cx="7772400" cy="1143000"/>
          </a:xfrm>
        </p:spPr>
        <p:txBody>
          <a:bodyPr>
            <a:normAutofit fontScale="90000"/>
          </a:bodyPr>
          <a:lstStyle/>
          <a:p>
            <a:pPr algn="l"/>
            <a:r>
              <a:rPr lang="en-US" sz="3600" dirty="0">
                <a:latin typeface="Verdana"/>
                <a:ea typeface="ＭＳ Ｐゴシック" pitchFamily="1" charset="-128"/>
                <a:cs typeface="Verdana"/>
              </a:rPr>
              <a:t>Self-explanation is optimal for principles but not </a:t>
            </a:r>
            <a:r>
              <a:rPr lang="en-US" sz="3600" dirty="0" smtClean="0">
                <a:latin typeface="Verdana"/>
                <a:ea typeface="ＭＳ Ｐゴシック" pitchFamily="1" charset="-128"/>
                <a:cs typeface="Verdana"/>
              </a:rPr>
              <a:t>for skills</a:t>
            </a:r>
            <a:endParaRPr lang="en-US" sz="3600" dirty="0">
              <a:latin typeface="Verdana"/>
              <a:ea typeface="ＭＳ Ｐゴシック" pitchFamily="1" charset="-128"/>
              <a:cs typeface="Verdana"/>
            </a:endParaRPr>
          </a:p>
        </p:txBody>
      </p:sp>
      <p:graphicFrame>
        <p:nvGraphicFramePr>
          <p:cNvPr id="69634" name="Object 2"/>
          <p:cNvGraphicFramePr>
            <a:graphicFrameLocks noChangeAspect="1"/>
          </p:cNvGraphicFramePr>
          <p:nvPr/>
        </p:nvGraphicFramePr>
        <p:xfrm>
          <a:off x="698500" y="2146300"/>
          <a:ext cx="7278688" cy="4911725"/>
        </p:xfrm>
        <a:graphic>
          <a:graphicData uri="http://schemas.openxmlformats.org/presentationml/2006/ole">
            <mc:AlternateContent xmlns:mc="http://schemas.openxmlformats.org/markup-compatibility/2006">
              <mc:Choice xmlns:v="urn:schemas-microsoft-com:vml" Requires="v">
                <p:oleObj spid="_x0000_s3084" name="Document" r:id="rId5" imgW="6096000" imgH="4114800" progId="Word.Document.12">
                  <p:embed/>
                </p:oleObj>
              </mc:Choice>
              <mc:Fallback>
                <p:oleObj name="Document" r:id="rId5" imgW="6096000" imgH="41148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500" y="2146300"/>
                        <a:ext cx="7278688" cy="491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9"/>
          <p:cNvGrpSpPr>
            <a:grpSpLocks/>
          </p:cNvGrpSpPr>
          <p:nvPr/>
        </p:nvGrpSpPr>
        <p:grpSpPr bwMode="auto">
          <a:xfrm>
            <a:off x="0" y="1803400"/>
            <a:ext cx="3378200" cy="1155700"/>
            <a:chOff x="0" y="1136"/>
            <a:chExt cx="2128" cy="728"/>
          </a:xfrm>
        </p:grpSpPr>
        <p:sp>
          <p:nvSpPr>
            <p:cNvPr id="69647" name="Oval 20"/>
            <p:cNvSpPr>
              <a:spLocks noChangeArrowheads="1"/>
            </p:cNvSpPr>
            <p:nvPr/>
          </p:nvSpPr>
          <p:spPr bwMode="auto">
            <a:xfrm>
              <a:off x="1152" y="1408"/>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9648" name="Text Box 21"/>
            <p:cNvSpPr txBox="1">
              <a:spLocks noChangeArrowheads="1"/>
            </p:cNvSpPr>
            <p:nvPr/>
          </p:nvSpPr>
          <p:spPr bwMode="auto">
            <a:xfrm>
              <a:off x="0" y="1136"/>
              <a:ext cx="1232" cy="326"/>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Prompting students to self explain enhances</a:t>
              </a:r>
              <a:endParaRPr lang="en-US" sz="1400">
                <a:solidFill>
                  <a:srgbClr val="FFFFFF"/>
                </a:solidFill>
              </a:endParaRPr>
            </a:p>
          </p:txBody>
        </p:sp>
        <p:sp>
          <p:nvSpPr>
            <p:cNvPr id="69649" name="Line 22"/>
            <p:cNvSpPr>
              <a:spLocks noChangeShapeType="1"/>
            </p:cNvSpPr>
            <p:nvPr/>
          </p:nvSpPr>
          <p:spPr bwMode="auto">
            <a:xfrm>
              <a:off x="1120" y="1384"/>
              <a:ext cx="200" cy="80"/>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3" name="Group 30"/>
          <p:cNvGrpSpPr>
            <a:grpSpLocks/>
          </p:cNvGrpSpPr>
          <p:nvPr/>
        </p:nvGrpSpPr>
        <p:grpSpPr bwMode="auto">
          <a:xfrm>
            <a:off x="6388100" y="4940300"/>
            <a:ext cx="2755900" cy="1371600"/>
            <a:chOff x="4024" y="3112"/>
            <a:chExt cx="1736" cy="864"/>
          </a:xfrm>
        </p:grpSpPr>
        <p:sp>
          <p:nvSpPr>
            <p:cNvPr id="69644" name="Oval 23"/>
            <p:cNvSpPr>
              <a:spLocks noChangeArrowheads="1"/>
            </p:cNvSpPr>
            <p:nvPr/>
          </p:nvSpPr>
          <p:spPr bwMode="auto">
            <a:xfrm>
              <a:off x="4024" y="3488"/>
              <a:ext cx="1000" cy="488"/>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9645" name="Text Box 24"/>
            <p:cNvSpPr txBox="1">
              <a:spLocks noChangeArrowheads="1"/>
            </p:cNvSpPr>
            <p:nvPr/>
          </p:nvSpPr>
          <p:spPr bwMode="auto">
            <a:xfrm>
              <a:off x="4848" y="3112"/>
              <a:ext cx="912" cy="460"/>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Supports verbal knowledge &amp; rationale</a:t>
              </a:r>
              <a:endParaRPr lang="en-US" sz="1400">
                <a:solidFill>
                  <a:srgbClr val="FFFFFF"/>
                </a:solidFill>
              </a:endParaRPr>
            </a:p>
          </p:txBody>
        </p:sp>
        <p:sp>
          <p:nvSpPr>
            <p:cNvPr id="69646" name="Line 25"/>
            <p:cNvSpPr>
              <a:spLocks noChangeShapeType="1"/>
            </p:cNvSpPr>
            <p:nvPr/>
          </p:nvSpPr>
          <p:spPr bwMode="auto">
            <a:xfrm flipH="1">
              <a:off x="4984" y="3576"/>
              <a:ext cx="152" cy="112"/>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4" name="Group 31"/>
          <p:cNvGrpSpPr>
            <a:grpSpLocks/>
          </p:cNvGrpSpPr>
          <p:nvPr/>
        </p:nvGrpSpPr>
        <p:grpSpPr bwMode="auto">
          <a:xfrm>
            <a:off x="2679700" y="5549900"/>
            <a:ext cx="3632200" cy="1308100"/>
            <a:chOff x="1688" y="3496"/>
            <a:chExt cx="2288" cy="824"/>
          </a:xfrm>
        </p:grpSpPr>
        <p:sp>
          <p:nvSpPr>
            <p:cNvPr id="69641" name="Oval 26"/>
            <p:cNvSpPr>
              <a:spLocks noChangeArrowheads="1"/>
            </p:cNvSpPr>
            <p:nvPr/>
          </p:nvSpPr>
          <p:spPr bwMode="auto">
            <a:xfrm>
              <a:off x="3056" y="3496"/>
              <a:ext cx="920" cy="440"/>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9642" name="Text Box 27"/>
            <p:cNvSpPr txBox="1">
              <a:spLocks noChangeArrowheads="1"/>
            </p:cNvSpPr>
            <p:nvPr/>
          </p:nvSpPr>
          <p:spPr bwMode="auto">
            <a:xfrm>
              <a:off x="1688" y="3994"/>
              <a:ext cx="1144" cy="326"/>
            </a:xfrm>
            <a:prstGeom prst="rect">
              <a:avLst/>
            </a:prstGeom>
            <a:solidFill>
              <a:srgbClr val="FFFF00"/>
            </a:solidFill>
            <a:ln w="12700">
              <a:noFill/>
              <a:miter lim="800000"/>
              <a:headEnd/>
              <a:tailEnd/>
            </a:ln>
          </p:spPr>
          <p:txBody>
            <a:bodyPr>
              <a:prstTxWarp prst="textNoShape">
                <a:avLst/>
              </a:prstTxWarp>
              <a:spAutoFit/>
            </a:bodyPr>
            <a:lstStyle/>
            <a:p>
              <a:r>
                <a:rPr lang="en-US" sz="1400">
                  <a:solidFill>
                    <a:srgbClr val="000000"/>
                  </a:solidFill>
                </a:rPr>
                <a:t>Impedes non-verbal rule induction</a:t>
              </a:r>
              <a:endParaRPr lang="en-US" sz="1400">
                <a:solidFill>
                  <a:srgbClr val="FFFFFF"/>
                </a:solidFill>
              </a:endParaRPr>
            </a:p>
          </p:txBody>
        </p:sp>
        <p:sp>
          <p:nvSpPr>
            <p:cNvPr id="69643" name="Line 28"/>
            <p:cNvSpPr>
              <a:spLocks noChangeShapeType="1"/>
            </p:cNvSpPr>
            <p:nvPr/>
          </p:nvSpPr>
          <p:spPr bwMode="auto">
            <a:xfrm flipV="1">
              <a:off x="2472" y="3792"/>
              <a:ext cx="600" cy="216"/>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5" name="Group 30"/>
          <p:cNvGrpSpPr/>
          <p:nvPr/>
        </p:nvGrpSpPr>
        <p:grpSpPr>
          <a:xfrm>
            <a:off x="5791200" y="1587500"/>
            <a:ext cx="1206500" cy="965200"/>
            <a:chOff x="5791200" y="1587500"/>
            <a:chExt cx="1206500" cy="965200"/>
          </a:xfrm>
        </p:grpSpPr>
        <p:grpSp>
          <p:nvGrpSpPr>
            <p:cNvPr id="6" name="Group 29"/>
            <p:cNvGrpSpPr/>
            <p:nvPr/>
          </p:nvGrpSpPr>
          <p:grpSpPr>
            <a:xfrm>
              <a:off x="5791200" y="1587500"/>
              <a:ext cx="1206500" cy="800100"/>
              <a:chOff x="5791200" y="1587500"/>
              <a:chExt cx="1206500" cy="800100"/>
            </a:xfrm>
          </p:grpSpPr>
          <p:grpSp>
            <p:nvGrpSpPr>
              <p:cNvPr id="7" name="Group 8"/>
              <p:cNvGrpSpPr>
                <a:grpSpLocks/>
              </p:cNvGrpSpPr>
              <p:nvPr/>
            </p:nvGrpSpPr>
            <p:grpSpPr bwMode="auto">
              <a:xfrm>
                <a:off x="5791200" y="1587500"/>
                <a:ext cx="1206500" cy="800100"/>
                <a:chOff x="248" y="2040"/>
                <a:chExt cx="760" cy="504"/>
              </a:xfrm>
            </p:grpSpPr>
            <p:sp>
              <p:nvSpPr>
                <p:cNvPr id="536585" name="Oval 9"/>
                <p:cNvSpPr>
                  <a:spLocks noChangeArrowheads="1"/>
                </p:cNvSpPr>
                <p:nvPr/>
              </p:nvSpPr>
              <p:spPr bwMode="auto">
                <a:xfrm>
                  <a:off x="248" y="2040"/>
                  <a:ext cx="760" cy="504"/>
                </a:xfrm>
                <a:prstGeom prst="ellipse">
                  <a:avLst/>
                </a:prstGeom>
                <a:gradFill rotWithShape="0">
                  <a:gsLst>
                    <a:gs pos="0">
                      <a:schemeClr val="bg1">
                        <a:alpha val="81000"/>
                      </a:schemeClr>
                    </a:gs>
                    <a:gs pos="100000">
                      <a:schemeClr val="bg1">
                        <a:gamma/>
                        <a:shade val="46275"/>
                        <a:invGamma/>
                        <a:alpha val="88000"/>
                      </a:schemeClr>
                    </a:gs>
                  </a:gsLst>
                  <a:lin ang="5400000" scaled="1"/>
                </a:gradFill>
                <a:ln w="38100">
                  <a:solidFill>
                    <a:srgbClr val="FF0000"/>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9655" name="Text Box 10"/>
                <p:cNvSpPr txBox="1">
                  <a:spLocks noChangeArrowheads="1"/>
                </p:cNvSpPr>
                <p:nvPr/>
              </p:nvSpPr>
              <p:spPr bwMode="auto">
                <a:xfrm>
                  <a:off x="264" y="2072"/>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a:solidFill>
                        <a:srgbClr val="FF0000"/>
                      </a:solidFill>
                    </a:rPr>
                    <a:t>Self-explain</a:t>
                  </a:r>
                </a:p>
              </p:txBody>
            </p:sp>
          </p:grpSp>
          <p:sp>
            <p:nvSpPr>
              <p:cNvPr id="69653" name="Line 11"/>
              <p:cNvSpPr>
                <a:spLocks noChangeShapeType="1"/>
              </p:cNvSpPr>
              <p:nvPr/>
            </p:nvSpPr>
            <p:spPr bwMode="auto">
              <a:xfrm flipH="1">
                <a:off x="5918200" y="1701800"/>
                <a:ext cx="876300" cy="558800"/>
              </a:xfrm>
              <a:prstGeom prst="lin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grpSp>
        <p:sp>
          <p:nvSpPr>
            <p:cNvPr id="27" name="Line 28"/>
            <p:cNvSpPr>
              <a:spLocks noChangeShapeType="1"/>
            </p:cNvSpPr>
            <p:nvPr/>
          </p:nvSpPr>
          <p:spPr bwMode="auto">
            <a:xfrm flipH="1">
              <a:off x="5791200" y="2336800"/>
              <a:ext cx="330200" cy="215900"/>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8" name="Group 28"/>
          <p:cNvGrpSpPr/>
          <p:nvPr/>
        </p:nvGrpSpPr>
        <p:grpSpPr>
          <a:xfrm>
            <a:off x="7302500" y="1612900"/>
            <a:ext cx="1320800" cy="927100"/>
            <a:chOff x="7302500" y="1612900"/>
            <a:chExt cx="1320800" cy="927100"/>
          </a:xfrm>
        </p:grpSpPr>
        <p:grpSp>
          <p:nvGrpSpPr>
            <p:cNvPr id="9" name="Group 12"/>
            <p:cNvGrpSpPr>
              <a:grpSpLocks/>
            </p:cNvGrpSpPr>
            <p:nvPr/>
          </p:nvGrpSpPr>
          <p:grpSpPr bwMode="auto">
            <a:xfrm>
              <a:off x="7416800" y="1612900"/>
              <a:ext cx="1206500" cy="800100"/>
              <a:chOff x="2776" y="2968"/>
              <a:chExt cx="760" cy="504"/>
            </a:xfrm>
          </p:grpSpPr>
          <p:sp>
            <p:nvSpPr>
              <p:cNvPr id="536589" name="Oval 13"/>
              <p:cNvSpPr>
                <a:spLocks noChangeArrowheads="1"/>
              </p:cNvSpPr>
              <p:nvPr/>
            </p:nvSpPr>
            <p:spPr bwMode="auto">
              <a:xfrm>
                <a:off x="2776" y="2968"/>
                <a:ext cx="760" cy="504"/>
              </a:xfrm>
              <a:prstGeom prst="ellipse">
                <a:avLst/>
              </a:prstGeom>
              <a:gradFill rotWithShape="0">
                <a:gsLst>
                  <a:gs pos="0">
                    <a:schemeClr val="bg1">
                      <a:alpha val="91000"/>
                    </a:schemeClr>
                  </a:gs>
                  <a:gs pos="100000">
                    <a:schemeClr val="bg1">
                      <a:gamma/>
                      <a:shade val="46275"/>
                      <a:invGamma/>
                      <a:alpha val="89999"/>
                    </a:schemeClr>
                  </a:gs>
                </a:gsLst>
                <a:lin ang="5400000" scaled="1"/>
              </a:gradFill>
              <a:ln w="38100">
                <a:solidFill>
                  <a:schemeClr val="accent2"/>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9651" name="Text Box 14"/>
              <p:cNvSpPr txBox="1">
                <a:spLocks noChangeArrowheads="1"/>
              </p:cNvSpPr>
              <p:nvPr/>
            </p:nvSpPr>
            <p:spPr bwMode="auto">
              <a:xfrm>
                <a:off x="2792" y="3000"/>
                <a:ext cx="736" cy="404"/>
              </a:xfrm>
              <a:prstGeom prst="rect">
                <a:avLst/>
              </a:prstGeom>
              <a:noFill/>
              <a:ln w="38100">
                <a:noFill/>
                <a:miter lim="800000"/>
                <a:headEnd/>
                <a:tailEnd/>
              </a:ln>
            </p:spPr>
            <p:txBody>
              <a:bodyPr>
                <a:prstTxWarp prst="textNoShape">
                  <a:avLst/>
                </a:prstTxWarp>
                <a:spAutoFit/>
              </a:bodyPr>
              <a:lstStyle/>
              <a:p>
                <a:pPr algn="ctr">
                  <a:spcBef>
                    <a:spcPct val="50000"/>
                  </a:spcBef>
                </a:pPr>
                <a:r>
                  <a:rPr lang="en-US" sz="1800" dirty="0">
                    <a:solidFill>
                      <a:srgbClr val="3333CC"/>
                    </a:solidFill>
                  </a:rPr>
                  <a:t>Self-explain</a:t>
                </a:r>
              </a:p>
            </p:txBody>
          </p:sp>
        </p:grpSp>
        <p:sp>
          <p:nvSpPr>
            <p:cNvPr id="28" name="Line 28"/>
            <p:cNvSpPr>
              <a:spLocks noChangeShapeType="1"/>
            </p:cNvSpPr>
            <p:nvPr/>
          </p:nvSpPr>
          <p:spPr bwMode="auto">
            <a:xfrm flipH="1">
              <a:off x="7302500" y="2336800"/>
              <a:ext cx="368300" cy="20320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solidFill>
                  <a:srgbClr val="000000"/>
                </a:solidFill>
              </a:endParaRPr>
            </a:p>
          </p:txBody>
        </p:sp>
      </p:grpSp>
    </p:spTree>
    <p:custDataLst>
      <p:tags r:id="rId2"/>
    </p:custDataLst>
    <p:extLst>
      <p:ext uri="{BB962C8B-B14F-4D97-AF65-F5344CB8AC3E}">
        <p14:creationId xmlns:p14="http://schemas.microsoft.com/office/powerpoint/2010/main" val="2776086535"/>
      </p:ext>
    </p:extLst>
  </p:cSld>
  <p:clrMapOvr>
    <a:masterClrMapping/>
  </p:clrMapOvr>
  <p:transition xmlns:p14="http://schemas.microsoft.com/office/powerpoint/2010/main" advTm="8961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Questions to for study regarding guidelines (a couple sample answers follow)</a:t>
            </a:r>
            <a:endParaRPr lang="en-US" sz="3200" dirty="0"/>
          </a:p>
        </p:txBody>
      </p:sp>
      <p:sp>
        <p:nvSpPr>
          <p:cNvPr id="3" name="Content Placeholder 2"/>
          <p:cNvSpPr>
            <a:spLocks noGrp="1"/>
          </p:cNvSpPr>
          <p:nvPr>
            <p:ph idx="1"/>
          </p:nvPr>
        </p:nvSpPr>
        <p:spPr>
          <a:xfrm>
            <a:off x="662632" y="1455614"/>
            <a:ext cx="7941337" cy="4670549"/>
          </a:xfrm>
        </p:spPr>
        <p:txBody>
          <a:bodyPr>
            <a:noAutofit/>
          </a:bodyPr>
          <a:lstStyle/>
          <a:p>
            <a:pPr>
              <a:buNone/>
            </a:pPr>
            <a:r>
              <a:rPr lang="en-US" sz="1400" dirty="0" smtClean="0"/>
              <a:t>1. If you are being careful and scientific in selecting or developing an </a:t>
            </a:r>
            <a:r>
              <a:rPr lang="en-US" sz="1400" dirty="0" err="1" smtClean="0"/>
              <a:t>e</a:t>
            </a:r>
            <a:r>
              <a:rPr lang="en-US" sz="1400" dirty="0" smtClean="0"/>
              <a:t>-learning course or course module, what would you do, in the ideal world, that is even better than applying the Guidelines?</a:t>
            </a:r>
          </a:p>
          <a:p>
            <a:pPr>
              <a:buNone/>
            </a:pPr>
            <a:r>
              <a:rPr lang="en-US" sz="1400" dirty="0" smtClean="0"/>
              <a:t>2. With respect to the multimedia principles, give a pair of example situations where you would make a different, scientifically-justified decision about whether or how a principle is applied in one situation than in the other.  Pick one situation where you would apply a principle and another situation that is an exception, a case where you would not apply the same principle or would apply it differently.  Try to make these situations a "minimal pair" where just one critical feature changes from one situation to other but all the other features of the two situations are the same.  (Hint: In addition to what the textbook says about conditions of applicability of or exceptions to the principles, also consider the KLI Framework's notion of knowledge dependency.)</a:t>
            </a:r>
          </a:p>
          <a:p>
            <a:pPr>
              <a:buNone/>
            </a:pPr>
            <a:r>
              <a:rPr lang="en-US" sz="1400" dirty="0" smtClean="0"/>
              <a:t>3. Provide a second different pair of examples to answer question 2.</a:t>
            </a:r>
          </a:p>
          <a:p>
            <a:pPr>
              <a:buNone/>
            </a:pPr>
            <a:r>
              <a:rPr lang="en-US" sz="1400" dirty="0" smtClean="0"/>
              <a:t>4. Do the same as #2, but with respect to the job task principles.   </a:t>
            </a:r>
          </a:p>
          <a:p>
            <a:pPr>
              <a:buNone/>
            </a:pPr>
            <a:r>
              <a:rPr lang="en-US" sz="1400" dirty="0" smtClean="0"/>
              <a:t>5. Provide a second different pair of examples to answer question 4.</a:t>
            </a:r>
          </a:p>
          <a:p>
            <a:pPr>
              <a:buNone/>
            </a:pPr>
            <a:r>
              <a:rPr lang="en-US" sz="1400" dirty="0" smtClean="0"/>
              <a:t>6. Provide yet another pair of examples along the lines of question 2, but for any principle in the book.</a:t>
            </a:r>
          </a:p>
          <a:p>
            <a:pPr>
              <a:buNone/>
            </a:pPr>
            <a:r>
              <a:rPr lang="en-US" sz="1400" dirty="0" smtClean="0"/>
              <a:t>7. Does the screen in Figure 17.1 really violate the coherence principle?  If so, why?  If not, why not?   What principle and guideline number (among 1-23) is applied in Figure 17.2 by doing the following: "The procedure is broken into a few steps organized with the tabs for ..."?  What guideline # is applied in Figure 17.3 to make it so "controls allow the learner to apply as desired"?</a:t>
            </a:r>
          </a:p>
          <a:p>
            <a:pPr>
              <a:buNone/>
            </a:pPr>
            <a:r>
              <a:rPr lang="en-US" sz="1400" dirty="0" smtClean="0"/>
              <a:t>9. Which guideline numbers are applied to create 17.5 and improve on 17.4?  Which guidelines are violated in 17.5?  And which one's make 17.6 better?</a:t>
            </a:r>
          </a:p>
          <a:p>
            <a:pPr>
              <a:buNone/>
            </a:pPr>
            <a:r>
              <a:rPr lang="en-US" sz="1400" dirty="0" smtClean="0"/>
              <a:t>10. Do a similar analysis to that in questions 8 and 9 for either Sample 2 (starting on </a:t>
            </a:r>
            <a:r>
              <a:rPr lang="en-US" sz="1400" dirty="0" err="1" smtClean="0"/>
              <a:t>p</a:t>
            </a:r>
            <a:r>
              <a:rPr lang="en-US" sz="1400" dirty="0" smtClean="0"/>
              <a:t>. 414) or Sample 3 (starting on </a:t>
            </a:r>
            <a:r>
              <a:rPr lang="en-US" sz="1400" dirty="0" err="1" smtClean="0"/>
              <a:t>p</a:t>
            </a:r>
            <a:r>
              <a:rPr lang="en-US" sz="1400" dirty="0" smtClean="0"/>
              <a:t>. 418)?</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32" y="274639"/>
            <a:ext cx="7941337" cy="1483824"/>
          </a:xfrm>
        </p:spPr>
        <p:txBody>
          <a:bodyPr>
            <a:normAutofit fontScale="90000"/>
          </a:bodyPr>
          <a:lstStyle/>
          <a:p>
            <a:r>
              <a:rPr lang="en-US" sz="2400" dirty="0"/>
              <a:t>1.  If you are being careful and scientific in selecting or developing an e-learning course or course module, what would you do, in the ideal world, that is even better than applying the Guidelines?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22</a:t>
            </a:fld>
            <a:endParaRPr lang="en-US"/>
          </a:p>
        </p:txBody>
      </p:sp>
    </p:spTree>
    <p:extLst>
      <p:ext uri="{BB962C8B-B14F-4D97-AF65-F5344CB8AC3E}">
        <p14:creationId xmlns:p14="http://schemas.microsoft.com/office/powerpoint/2010/main" val="34121742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1.  If you are being careful and scientific in selecting or developing an </a:t>
            </a:r>
            <a:r>
              <a:rPr lang="en-US" sz="2400" dirty="0" err="1" smtClean="0"/>
              <a:t>e</a:t>
            </a:r>
            <a:r>
              <a:rPr lang="en-US" sz="2400" dirty="0" smtClean="0"/>
              <a:t>-learning course or course module, what would you do, in the ideal world, that is even better than applying the Guidelines?</a:t>
            </a:r>
            <a:endParaRPr lang="en-US" sz="2400" dirty="0"/>
          </a:p>
        </p:txBody>
      </p:sp>
      <p:sp>
        <p:nvSpPr>
          <p:cNvPr id="3" name="Content Placeholder 2"/>
          <p:cNvSpPr>
            <a:spLocks noGrp="1"/>
          </p:cNvSpPr>
          <p:nvPr>
            <p:ph idx="1"/>
          </p:nvPr>
        </p:nvSpPr>
        <p:spPr/>
        <p:txBody>
          <a:bodyPr>
            <a:normAutofit fontScale="47500" lnSpcReduction="20000"/>
          </a:bodyPr>
          <a:lstStyle/>
          <a:p>
            <a:r>
              <a:rPr lang="en-US" dirty="0" smtClean="0"/>
              <a:t>If I am understanding the question correctly, instead of just applying the Guidelines as per the suggestion of the book, to be more careful and scientific, you should perform a CTA-based process, much like the project outline of this course. Additionally, you should delve into the research in your specific (and related) domains of learning to see if there are research-supported outcomes of applying different principles. Also, you should consider building your </a:t>
            </a:r>
            <a:r>
              <a:rPr lang="en-US" dirty="0" err="1" smtClean="0"/>
              <a:t>e</a:t>
            </a:r>
            <a:r>
              <a:rPr lang="en-US" dirty="0" smtClean="0"/>
              <a:t>-course out of some research-based framework, potentially the KLI Framework, that has been used for domains similar to yours. Also, throughout the development process, you should iteratively test your design with novices and experts alike, but ideally with the target student audience for your </a:t>
            </a:r>
            <a:r>
              <a:rPr lang="en-US" dirty="0" err="1" smtClean="0"/>
              <a:t>e</a:t>
            </a:r>
            <a:r>
              <a:rPr lang="en-US" dirty="0" smtClean="0"/>
              <a:t>-course. You should also create good evaluation techniques for your course to see if your design has made an improvement in learning in your area of focus for the course. To help others, you could publish your results to the </a:t>
            </a:r>
            <a:r>
              <a:rPr lang="en-US" dirty="0" err="1" smtClean="0"/>
              <a:t>e</a:t>
            </a:r>
            <a:r>
              <a:rPr lang="en-US" dirty="0" smtClean="0"/>
              <a:t>-learning community, which would also serve as an evaluation of your process and outcomes.</a:t>
            </a:r>
          </a:p>
          <a:p>
            <a:r>
              <a:rPr lang="en-US" dirty="0" smtClean="0"/>
              <a:t>Wow, that was comprehensive.</a:t>
            </a:r>
            <a:br>
              <a:rPr lang="en-US" dirty="0" smtClean="0"/>
            </a:br>
            <a:r>
              <a:rPr lang="en-US" dirty="0" smtClean="0"/>
              <a:t>I'd just like to add that in an ideal world with infinite time and resources, it would be possible and optimal to run controlled experiments to test the real world impact of presence/absence of each feature and the different options in each instructional design decision.</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With respect to the multimedia principles, give a pair of example situations where you would make a different, scientifically-justified decision about whether or how a principle is applied in one situation than in the other. </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24</a:t>
            </a:fld>
            <a:endParaRPr lang="en-US"/>
          </a:p>
        </p:txBody>
      </p:sp>
    </p:spTree>
    <p:extLst>
      <p:ext uri="{BB962C8B-B14F-4D97-AF65-F5344CB8AC3E}">
        <p14:creationId xmlns:p14="http://schemas.microsoft.com/office/powerpoint/2010/main" val="27809226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 contrasting application of Multimedia principles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In designing a poetry tutor, the structure of the text and words is equally important to see as it is to hear, thus it would be justified to violate the redundancy principle.  However, in designing a spoken word poetry tutor, the structure of the text is not a vital knowledge component to be learned, but instead performance accompanying the narration would be important. Thus in designing a spoken work tutor, animation or video accompanying narration of the poem would be more appropriate than the text of the poem as reinforced by the redundancy </a:t>
            </a:r>
            <a:r>
              <a:rPr lang="en-US" dirty="0" err="1" smtClean="0"/>
              <a:t>princip</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on Experimental Design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we have covered already:</a:t>
            </a:r>
          </a:p>
          <a:p>
            <a:r>
              <a:rPr lang="en-US" dirty="0" smtClean="0"/>
              <a:t>Evidence-Based Practice, chapter 3</a:t>
            </a:r>
          </a:p>
          <a:p>
            <a:pPr lvl="1"/>
            <a:r>
              <a:rPr lang="en-US" dirty="0" smtClean="0"/>
              <a:t>Redo Ch3 quiz, see slides, see text </a:t>
            </a:r>
          </a:p>
          <a:p>
            <a:r>
              <a:rPr lang="en-US" dirty="0" smtClean="0"/>
              <a:t>Video on A/B testing in Games &amp; </a:t>
            </a:r>
            <a:r>
              <a:rPr lang="en-US" dirty="0" err="1" smtClean="0"/>
              <a:t>Sim</a:t>
            </a:r>
            <a:r>
              <a:rPr lang="en-US" dirty="0"/>
              <a:t> </a:t>
            </a:r>
            <a:r>
              <a:rPr lang="en-US" dirty="0" smtClean="0"/>
              <a:t>slides</a:t>
            </a:r>
            <a:endParaRPr lang="en-US" dirty="0"/>
          </a:p>
          <a:p>
            <a:r>
              <a:rPr lang="en-US" dirty="0" smtClean="0"/>
              <a:t>Examples of experimental studies</a:t>
            </a:r>
          </a:p>
          <a:p>
            <a:pPr lvl="1"/>
            <a:r>
              <a:rPr lang="en-US" dirty="0" smtClean="0"/>
              <a:t>In the chapters as support for principles</a:t>
            </a:r>
          </a:p>
          <a:p>
            <a:pPr lvl="1"/>
            <a:r>
              <a:rPr lang="en-US" dirty="0" smtClean="0"/>
              <a:t>In papers: </a:t>
            </a:r>
            <a:r>
              <a:rPr lang="en-US" dirty="0" err="1" smtClean="0"/>
              <a:t>Feldon</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3</a:t>
            </a:fld>
            <a:endParaRPr lang="en-US"/>
          </a:p>
        </p:txBody>
      </p:sp>
    </p:spTree>
    <p:extLst>
      <p:ext uri="{BB962C8B-B14F-4D97-AF65-F5344CB8AC3E}">
        <p14:creationId xmlns:p14="http://schemas.microsoft.com/office/powerpoint/2010/main" val="25165297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 tips/issues (based on talking with you last time)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Consider as your control:</a:t>
            </a:r>
          </a:p>
          <a:p>
            <a:pPr lvl="1"/>
            <a:r>
              <a:rPr lang="en-US" dirty="0" smtClean="0"/>
              <a:t>“Business-as-usual” – how do students currently learn in your domain</a:t>
            </a:r>
          </a:p>
          <a:p>
            <a:pPr lvl="1"/>
            <a:r>
              <a:rPr lang="en-US" dirty="0" smtClean="0"/>
              <a:t>An existing product(s) are like yours – a (quick) competitive analysis is a way to identify and justify a control condition</a:t>
            </a:r>
            <a:endParaRPr lang="en-US" dirty="0"/>
          </a:p>
          <a:p>
            <a:pPr lvl="1"/>
            <a:r>
              <a:rPr lang="en-US" dirty="0" smtClean="0"/>
              <a:t>Think about your justification for your innovative principle, what did you contrast with?  That can be your control</a:t>
            </a:r>
          </a:p>
          <a:p>
            <a:r>
              <a:rPr lang="en-US" dirty="0" smtClean="0"/>
              <a:t>Think about your experiment from a product marketing point of view</a:t>
            </a:r>
            <a:endParaRPr lang="en-US" dirty="0"/>
          </a:p>
          <a:p>
            <a:r>
              <a:rPr lang="en-US" dirty="0" smtClean="0"/>
              <a:t>Don’t forget good experimental design</a:t>
            </a:r>
          </a:p>
          <a:p>
            <a:pPr lvl="1"/>
            <a:r>
              <a:rPr lang="en-US" dirty="0" smtClean="0"/>
              <a:t>Try to change just one thing </a:t>
            </a:r>
          </a:p>
          <a:p>
            <a:pPr lvl="1"/>
            <a:r>
              <a:rPr lang="en-US" dirty="0" smtClean="0"/>
              <a:t>Be aware when you are not, make it clear in your write up</a:t>
            </a:r>
          </a:p>
          <a:p>
            <a:pPr lvl="2"/>
            <a:r>
              <a:rPr lang="en-US" dirty="0" smtClean="0"/>
              <a:t>some “focused gambling” (changing multiple factors based on theory) can be OK, but you need to justify it &amp; point it out</a:t>
            </a:r>
          </a:p>
          <a:p>
            <a:pPr lvl="2"/>
            <a:r>
              <a:rPr lang="en-US" dirty="0" smtClean="0"/>
              <a:t>OK to compare A to D, but acknowledge in your write-up that you know what B and C (tighter controls) could be</a:t>
            </a:r>
          </a:p>
          <a:p>
            <a:r>
              <a:rPr lang="en-US" dirty="0" smtClean="0"/>
              <a:t>Controlling for instructional time vs. instructional tasks</a:t>
            </a:r>
          </a:p>
          <a:p>
            <a:endParaRPr lang="en-US" dirty="0" smtClean="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4</a:t>
            </a:fld>
            <a:endParaRPr lang="en-US"/>
          </a:p>
        </p:txBody>
      </p:sp>
    </p:spTree>
    <p:extLst>
      <p:ext uri="{BB962C8B-B14F-4D97-AF65-F5344CB8AC3E}">
        <p14:creationId xmlns:p14="http://schemas.microsoft.com/office/powerpoint/2010/main" val="17663263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Guidelines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Text provides guidelines or principles</a:t>
            </a:r>
          </a:p>
          <a:p>
            <a:pPr lvl="1"/>
            <a:r>
              <a:rPr lang="en-US" dirty="0" smtClean="0"/>
              <a:t>mostly about the I in KLI</a:t>
            </a:r>
          </a:p>
          <a:p>
            <a:r>
              <a:rPr lang="en-US" dirty="0" smtClean="0"/>
              <a:t>Other readings on Cognitive Task Analysis </a:t>
            </a:r>
          </a:p>
          <a:p>
            <a:pPr lvl="1"/>
            <a:r>
              <a:rPr lang="en-US" dirty="0" smtClean="0"/>
              <a:t>mostly about the K in KLI</a:t>
            </a:r>
            <a:endParaRPr lang="en-US" dirty="0"/>
          </a:p>
          <a:p>
            <a:r>
              <a:rPr lang="en-US" dirty="0" smtClean="0"/>
              <a:t>How does the L come in?</a:t>
            </a:r>
            <a:endParaRPr lang="en-US" dirty="0"/>
          </a:p>
          <a:p>
            <a:r>
              <a:rPr lang="en-US" dirty="0" smtClean="0"/>
              <a:t>Note: Don’t forget </a:t>
            </a:r>
            <a:r>
              <a:rPr lang="en-US" i="1" dirty="0" smtClean="0"/>
              <a:t>induction</a:t>
            </a:r>
          </a:p>
          <a:p>
            <a:pPr lvl="1"/>
            <a:r>
              <a:rPr lang="en-US" dirty="0" smtClean="0"/>
              <a:t>Many projects have key skill KCs (non-verbal, variable condition), but some emphasize sense-making &amp; memory, but not induction!</a:t>
            </a:r>
          </a:p>
          <a:p>
            <a:pPr lvl="1"/>
            <a:r>
              <a:rPr lang="en-US" dirty="0" smtClean="0"/>
              <a:t>Induction produces most of the 70% (Clark’s rule!) outside conscious awareness</a:t>
            </a:r>
          </a:p>
          <a:p>
            <a:pPr lvl="1"/>
            <a:r>
              <a:rPr lang="en-US" b="1" i="1" dirty="0" smtClean="0"/>
              <a:t>Key power this course can give you for professional design:</a:t>
            </a:r>
            <a:br>
              <a:rPr lang="en-US" b="1" i="1" dirty="0" smtClean="0"/>
            </a:br>
            <a:r>
              <a:rPr lang="en-US" b="1" i="1" dirty="0" smtClean="0"/>
              <a:t>How do you reason about what you cannot observe (K &amp; L)?</a:t>
            </a:r>
          </a:p>
          <a:p>
            <a:r>
              <a:rPr lang="en-US" dirty="0" smtClean="0"/>
              <a:t>Two answers: </a:t>
            </a:r>
            <a:br>
              <a:rPr lang="en-US" dirty="0" smtClean="0"/>
            </a:br>
            <a:r>
              <a:rPr lang="en-US" dirty="0" smtClean="0"/>
              <a:t>Cognitive Task Analysis &amp; Learning Theory behind Principles</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5</a:t>
            </a:fld>
            <a:endParaRPr lang="en-US"/>
          </a:p>
        </p:txBody>
      </p:sp>
    </p:spTree>
    <p:extLst>
      <p:ext uri="{BB962C8B-B14F-4D97-AF65-F5344CB8AC3E}">
        <p14:creationId xmlns:p14="http://schemas.microsoft.com/office/powerpoint/2010/main" val="3193647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35"/>
          <p:cNvGrpSpPr>
            <a:grpSpLocks/>
          </p:cNvGrpSpPr>
          <p:nvPr/>
        </p:nvGrpSpPr>
        <p:grpSpPr bwMode="auto">
          <a:xfrm>
            <a:off x="1562100" y="4502150"/>
            <a:ext cx="7112000" cy="4508500"/>
            <a:chOff x="1024" y="2538"/>
            <a:chExt cx="4480" cy="2840"/>
          </a:xfrm>
        </p:grpSpPr>
        <p:pic>
          <p:nvPicPr>
            <p:cNvPr id="24" name="Picture 5" descr="brain_jon_phillips_0#40B62C.png                                0040B4A7Macintosh HD                   7C2630DB:"/>
            <p:cNvPicPr>
              <a:picLocks noChangeAspect="1" noChangeArrowheads="1"/>
            </p:cNvPicPr>
            <p:nvPr/>
          </p:nvPicPr>
          <p:blipFill>
            <a:blip r:embed="rId2"/>
            <a:srcRect/>
            <a:stretch>
              <a:fillRect/>
            </a:stretch>
          </p:blipFill>
          <p:spPr bwMode="auto">
            <a:xfrm>
              <a:off x="1024" y="2538"/>
              <a:ext cx="2959" cy="2840"/>
            </a:xfrm>
            <a:prstGeom prst="rect">
              <a:avLst/>
            </a:prstGeom>
            <a:noFill/>
            <a:ln w="9525">
              <a:noFill/>
              <a:miter lim="800000"/>
              <a:headEnd/>
              <a:tailEnd/>
            </a:ln>
          </p:spPr>
        </p:pic>
        <p:sp>
          <p:nvSpPr>
            <p:cNvPr id="25" name="AutoShape 37"/>
            <p:cNvSpPr>
              <a:spLocks noChangeArrowheads="1"/>
            </p:cNvSpPr>
            <p:nvPr/>
          </p:nvSpPr>
          <p:spPr bwMode="auto">
            <a:xfrm>
              <a:off x="5128" y="2656"/>
              <a:ext cx="376" cy="176"/>
            </a:xfrm>
            <a:prstGeom prst="leftArrow">
              <a:avLst>
                <a:gd name="adj1" fmla="val 50000"/>
                <a:gd name="adj2" fmla="val 53409"/>
              </a:avLst>
            </a:prstGeom>
            <a:solidFill>
              <a:srgbClr val="FF0000"/>
            </a:solidFill>
            <a:ln w="12700">
              <a:solidFill>
                <a:schemeClr val="tx1"/>
              </a:solidFill>
              <a:miter lim="800000"/>
              <a:headEnd/>
              <a:tailEnd/>
            </a:ln>
          </p:spPr>
          <p:txBody>
            <a:bodyPr wrap="none" anchor="ctr">
              <a:prstTxWarp prst="textNoShape">
                <a:avLst/>
              </a:prstTxWarp>
            </a:bodyPr>
            <a:lstStyle/>
            <a:p>
              <a:endParaRPr lang="en-US">
                <a:solidFill>
                  <a:srgbClr val="000000"/>
                </a:solidFill>
              </a:endParaRPr>
            </a:p>
          </p:txBody>
        </p:sp>
      </p:grpSp>
      <p:sp>
        <p:nvSpPr>
          <p:cNvPr id="39939" name="Rectangle 5"/>
          <p:cNvSpPr>
            <a:spLocks noGrp="1" noChangeArrowheads="1"/>
          </p:cNvSpPr>
          <p:nvPr>
            <p:ph type="title"/>
          </p:nvPr>
        </p:nvSpPr>
        <p:spPr>
          <a:xfrm>
            <a:off x="685800" y="165100"/>
            <a:ext cx="7772400" cy="1473200"/>
          </a:xfrm>
        </p:spPr>
        <p:txBody>
          <a:bodyPr/>
          <a:lstStyle/>
          <a:p>
            <a:pPr algn="l"/>
            <a:r>
              <a:rPr lang="en-US" sz="3600" dirty="0">
                <a:latin typeface="Verdana"/>
                <a:cs typeface="Verdana"/>
              </a:rPr>
              <a:t>Knowledge-Learning-Instruction </a:t>
            </a:r>
            <a:r>
              <a:rPr lang="en-US" sz="3600" dirty="0" smtClean="0">
                <a:latin typeface="Verdana"/>
                <a:cs typeface="Verdana"/>
              </a:rPr>
              <a:t>Framework</a:t>
            </a:r>
            <a:r>
              <a:rPr lang="en-US" sz="2400" dirty="0">
                <a:latin typeface="Verdana"/>
                <a:cs typeface="Verdana"/>
              </a:rPr>
              <a:t> </a:t>
            </a:r>
            <a:r>
              <a:rPr lang="en-US" sz="2400" dirty="0" smtClean="0">
                <a:latin typeface="Verdana"/>
                <a:cs typeface="Verdana"/>
              </a:rPr>
              <a:t>(called KLI, rhymes with key</a:t>
            </a:r>
            <a:r>
              <a:rPr lang="en-US" sz="2400" dirty="0">
                <a:latin typeface="Verdana"/>
                <a:cs typeface="Verdana"/>
              </a:rPr>
              <a:t>)</a:t>
            </a:r>
            <a:endParaRPr lang="en-US" sz="2800" dirty="0">
              <a:latin typeface="Verdana"/>
              <a:cs typeface="Verdana"/>
            </a:endParaRPr>
          </a:p>
        </p:txBody>
      </p:sp>
      <p:sp>
        <p:nvSpPr>
          <p:cNvPr id="39940" name="Oval 3"/>
          <p:cNvSpPr>
            <a:spLocks noChangeArrowheads="1"/>
          </p:cNvSpPr>
          <p:nvPr/>
        </p:nvSpPr>
        <p:spPr bwMode="auto">
          <a:xfrm>
            <a:off x="939800" y="1739900"/>
            <a:ext cx="4724400" cy="2730500"/>
          </a:xfrm>
          <a:prstGeom prst="ellipse">
            <a:avLst/>
          </a:prstGeom>
          <a:solidFill>
            <a:srgbClr val="FFFFA5">
              <a:alpha val="58823"/>
            </a:srgbClr>
          </a:solidFill>
          <a:ln w="38100">
            <a:solidFill>
              <a:srgbClr val="1F1F9F"/>
            </a:solidFill>
            <a:round/>
            <a:headEnd/>
            <a:tailEnd/>
          </a:ln>
        </p:spPr>
        <p:txBody>
          <a:bodyPr>
            <a:prstTxWarp prst="textNoShape">
              <a:avLst/>
            </a:prstTxWarp>
          </a:bodyPr>
          <a:lstStyle/>
          <a:p>
            <a:endParaRPr lang="en-US">
              <a:solidFill>
                <a:srgbClr val="000000"/>
              </a:solidFill>
            </a:endParaRPr>
          </a:p>
        </p:txBody>
      </p:sp>
      <p:sp>
        <p:nvSpPr>
          <p:cNvPr id="39941" name="TextBox 4"/>
          <p:cNvSpPr txBox="1">
            <a:spLocks noChangeArrowheads="1"/>
          </p:cNvSpPr>
          <p:nvPr/>
        </p:nvSpPr>
        <p:spPr bwMode="auto">
          <a:xfrm>
            <a:off x="1663700" y="1943100"/>
            <a:ext cx="2908300" cy="762000"/>
          </a:xfrm>
          <a:prstGeom prst="rect">
            <a:avLst/>
          </a:prstGeom>
          <a:noFill/>
          <a:ln w="9525">
            <a:noFill/>
            <a:miter lim="800000"/>
            <a:headEnd/>
            <a:tailEnd/>
          </a:ln>
        </p:spPr>
        <p:txBody>
          <a:bodyPr>
            <a:prstTxWarp prst="textNoShape">
              <a:avLst/>
            </a:prstTxWarp>
            <a:spAutoFit/>
          </a:bodyPr>
          <a:lstStyle/>
          <a:p>
            <a:r>
              <a:rPr lang="en-US" sz="2400" i="1">
                <a:solidFill>
                  <a:srgbClr val="01012C"/>
                </a:solidFill>
              </a:rPr>
              <a:t>Instructional events</a:t>
            </a:r>
          </a:p>
          <a:p>
            <a:endParaRPr lang="en-US">
              <a:solidFill>
                <a:srgbClr val="01012C"/>
              </a:solidFill>
            </a:endParaRPr>
          </a:p>
        </p:txBody>
      </p:sp>
      <p:sp>
        <p:nvSpPr>
          <p:cNvPr id="39942" name="TextBox 5"/>
          <p:cNvSpPr txBox="1">
            <a:spLocks noChangeArrowheads="1"/>
          </p:cNvSpPr>
          <p:nvPr/>
        </p:nvSpPr>
        <p:spPr bwMode="auto">
          <a:xfrm>
            <a:off x="1257300" y="2501900"/>
            <a:ext cx="1828800" cy="1465263"/>
          </a:xfrm>
          <a:prstGeom prst="rect">
            <a:avLst/>
          </a:prstGeom>
          <a:noFill/>
          <a:ln w="9525">
            <a:noFill/>
            <a:miter lim="800000"/>
            <a:headEnd/>
            <a:tailEnd/>
          </a:ln>
        </p:spPr>
        <p:txBody>
          <a:bodyPr>
            <a:prstTxWarp prst="textNoShape">
              <a:avLst/>
            </a:prstTxWarp>
            <a:spAutoFit/>
          </a:bodyPr>
          <a:lstStyle/>
          <a:p>
            <a:r>
              <a:rPr lang="en-US" sz="1800">
                <a:solidFill>
                  <a:srgbClr val="01012C"/>
                </a:solidFill>
              </a:rPr>
              <a:t>Explanation, practice, text, rule, example, teacher-student discussion</a:t>
            </a:r>
          </a:p>
        </p:txBody>
      </p:sp>
      <p:sp>
        <p:nvSpPr>
          <p:cNvPr id="39943" name="Oval 7"/>
          <p:cNvSpPr>
            <a:spLocks noChangeArrowheads="1"/>
          </p:cNvSpPr>
          <p:nvPr/>
        </p:nvSpPr>
        <p:spPr bwMode="auto">
          <a:xfrm>
            <a:off x="2933700" y="2311400"/>
            <a:ext cx="3873500" cy="1955800"/>
          </a:xfrm>
          <a:prstGeom prst="ellipse">
            <a:avLst/>
          </a:prstGeom>
          <a:solidFill>
            <a:srgbClr val="FFFDB8">
              <a:alpha val="58823"/>
            </a:srgbClr>
          </a:solidFill>
          <a:ln w="38100">
            <a:solidFill>
              <a:srgbClr val="1F1F9F"/>
            </a:solidFill>
            <a:round/>
            <a:headEnd/>
            <a:tailEnd/>
          </a:ln>
        </p:spPr>
        <p:txBody>
          <a:bodyPr>
            <a:prstTxWarp prst="textNoShape">
              <a:avLst/>
            </a:prstTxWarp>
          </a:bodyPr>
          <a:lstStyle/>
          <a:p>
            <a:endParaRPr lang="en-US">
              <a:solidFill>
                <a:srgbClr val="000000"/>
              </a:solidFill>
            </a:endParaRPr>
          </a:p>
        </p:txBody>
      </p:sp>
      <p:sp>
        <p:nvSpPr>
          <p:cNvPr id="39944" name="TextBox 8"/>
          <p:cNvSpPr txBox="1">
            <a:spLocks noChangeArrowheads="1"/>
          </p:cNvSpPr>
          <p:nvPr/>
        </p:nvSpPr>
        <p:spPr bwMode="auto">
          <a:xfrm>
            <a:off x="3517900" y="2425700"/>
            <a:ext cx="1866900" cy="1127125"/>
          </a:xfrm>
          <a:prstGeom prst="rect">
            <a:avLst/>
          </a:prstGeom>
          <a:noFill/>
          <a:ln w="9525">
            <a:noFill/>
            <a:miter lim="800000"/>
            <a:headEnd/>
            <a:tailEnd/>
          </a:ln>
        </p:spPr>
        <p:txBody>
          <a:bodyPr>
            <a:prstTxWarp prst="textNoShape">
              <a:avLst/>
            </a:prstTxWarp>
            <a:spAutoFit/>
          </a:bodyPr>
          <a:lstStyle/>
          <a:p>
            <a:r>
              <a:rPr lang="en-US" sz="2400" i="1">
                <a:solidFill>
                  <a:srgbClr val="01012C"/>
                </a:solidFill>
              </a:rPr>
              <a:t>Assessment events</a:t>
            </a:r>
          </a:p>
          <a:p>
            <a:endParaRPr lang="en-US">
              <a:solidFill>
                <a:srgbClr val="01012C"/>
              </a:solidFill>
            </a:endParaRPr>
          </a:p>
        </p:txBody>
      </p:sp>
      <p:sp>
        <p:nvSpPr>
          <p:cNvPr id="39945" name="TextBox 9"/>
          <p:cNvSpPr txBox="1">
            <a:spLocks noChangeArrowheads="1"/>
          </p:cNvSpPr>
          <p:nvPr/>
        </p:nvSpPr>
        <p:spPr bwMode="auto">
          <a:xfrm>
            <a:off x="3479800" y="3162300"/>
            <a:ext cx="1320800" cy="915988"/>
          </a:xfrm>
          <a:prstGeom prst="rect">
            <a:avLst/>
          </a:prstGeom>
          <a:noFill/>
          <a:ln w="9525">
            <a:noFill/>
            <a:miter lim="800000"/>
            <a:headEnd/>
            <a:tailEnd/>
          </a:ln>
        </p:spPr>
        <p:txBody>
          <a:bodyPr>
            <a:prstTxWarp prst="textNoShape">
              <a:avLst/>
            </a:prstTxWarp>
            <a:spAutoFit/>
          </a:bodyPr>
          <a:lstStyle/>
          <a:p>
            <a:r>
              <a:rPr lang="en-US" sz="1800">
                <a:solidFill>
                  <a:srgbClr val="01012C"/>
                </a:solidFill>
              </a:rPr>
              <a:t>Question, feedback, </a:t>
            </a:r>
            <a:br>
              <a:rPr lang="en-US" sz="1800">
                <a:solidFill>
                  <a:srgbClr val="01012C"/>
                </a:solidFill>
              </a:rPr>
            </a:br>
            <a:r>
              <a:rPr lang="en-US" sz="1800">
                <a:solidFill>
                  <a:srgbClr val="01012C"/>
                </a:solidFill>
              </a:rPr>
              <a:t>step in ITS</a:t>
            </a:r>
          </a:p>
        </p:txBody>
      </p:sp>
      <p:sp>
        <p:nvSpPr>
          <p:cNvPr id="39946" name="Rectangle 10"/>
          <p:cNvSpPr>
            <a:spLocks noChangeArrowheads="1"/>
          </p:cNvSpPr>
          <p:nvPr/>
        </p:nvSpPr>
        <p:spPr bwMode="auto">
          <a:xfrm>
            <a:off x="1714500" y="5067300"/>
            <a:ext cx="1752600" cy="863600"/>
          </a:xfrm>
          <a:prstGeom prst="rect">
            <a:avLst/>
          </a:prstGeom>
          <a:solidFill>
            <a:srgbClr val="85FFE0"/>
          </a:solidFill>
          <a:ln w="38100">
            <a:solidFill>
              <a:srgbClr val="1F1F9F"/>
            </a:solidFill>
            <a:round/>
            <a:headEnd/>
            <a:tailEnd/>
          </a:ln>
        </p:spPr>
        <p:txBody>
          <a:bodyPr>
            <a:prstTxWarp prst="textNoShape">
              <a:avLst/>
            </a:prstTxWarp>
          </a:bodyPr>
          <a:lstStyle/>
          <a:p>
            <a:pPr algn="ctr"/>
            <a:r>
              <a:rPr lang="en-US" sz="2400" i="1">
                <a:solidFill>
                  <a:srgbClr val="01012C"/>
                </a:solidFill>
              </a:rPr>
              <a:t>Learning events</a:t>
            </a:r>
          </a:p>
        </p:txBody>
      </p:sp>
      <p:sp>
        <p:nvSpPr>
          <p:cNvPr id="39947" name="Rectangle 13"/>
          <p:cNvSpPr>
            <a:spLocks noChangeArrowheads="1"/>
          </p:cNvSpPr>
          <p:nvPr/>
        </p:nvSpPr>
        <p:spPr bwMode="auto">
          <a:xfrm>
            <a:off x="4318000" y="5118100"/>
            <a:ext cx="1752600" cy="762000"/>
          </a:xfrm>
          <a:prstGeom prst="rect">
            <a:avLst/>
          </a:prstGeom>
          <a:solidFill>
            <a:srgbClr val="85FFE0"/>
          </a:solidFill>
          <a:ln w="38100">
            <a:solidFill>
              <a:srgbClr val="1F1F9F"/>
            </a:solidFill>
            <a:round/>
            <a:headEnd/>
            <a:tailEnd/>
          </a:ln>
        </p:spPr>
        <p:txBody>
          <a:bodyPr>
            <a:prstTxWarp prst="textNoShape">
              <a:avLst/>
            </a:prstTxWarp>
          </a:bodyPr>
          <a:lstStyle/>
          <a:p>
            <a:pPr algn="ctr"/>
            <a:r>
              <a:rPr lang="en-US">
                <a:solidFill>
                  <a:srgbClr val="01012C"/>
                </a:solidFill>
              </a:rPr>
              <a:t>Knowledge Components</a:t>
            </a:r>
          </a:p>
        </p:txBody>
      </p:sp>
      <p:cxnSp>
        <p:nvCxnSpPr>
          <p:cNvPr id="39949" name="Straight Arrow Connector 20"/>
          <p:cNvCxnSpPr>
            <a:cxnSpLocks noChangeShapeType="1"/>
            <a:endCxn id="39946" idx="0"/>
          </p:cNvCxnSpPr>
          <p:nvPr/>
        </p:nvCxnSpPr>
        <p:spPr bwMode="auto">
          <a:xfrm>
            <a:off x="2317750" y="4362450"/>
            <a:ext cx="273050" cy="685800"/>
          </a:xfrm>
          <a:prstGeom prst="straightConnector1">
            <a:avLst/>
          </a:prstGeom>
          <a:noFill/>
          <a:ln w="57150">
            <a:solidFill>
              <a:srgbClr val="01012C"/>
            </a:solidFill>
            <a:round/>
            <a:headEnd/>
            <a:tailEnd type="arrow" w="med" len="med"/>
          </a:ln>
        </p:spPr>
      </p:cxnSp>
      <p:cxnSp>
        <p:nvCxnSpPr>
          <p:cNvPr id="39950" name="Straight Arrow Connector 22"/>
          <p:cNvCxnSpPr>
            <a:cxnSpLocks noChangeShapeType="1"/>
            <a:stCxn id="39947" idx="0"/>
          </p:cNvCxnSpPr>
          <p:nvPr/>
        </p:nvCxnSpPr>
        <p:spPr bwMode="auto">
          <a:xfrm flipV="1">
            <a:off x="5194300" y="4273550"/>
            <a:ext cx="165100" cy="825500"/>
          </a:xfrm>
          <a:prstGeom prst="straightConnector1">
            <a:avLst/>
          </a:prstGeom>
          <a:noFill/>
          <a:ln w="57150">
            <a:solidFill>
              <a:srgbClr val="01012C"/>
            </a:solidFill>
            <a:round/>
            <a:headEnd/>
            <a:tailEnd type="arrow" w="med" len="med"/>
          </a:ln>
        </p:spPr>
      </p:cxnSp>
      <p:cxnSp>
        <p:nvCxnSpPr>
          <p:cNvPr id="39951" name="Straight Arrow Connector 23"/>
          <p:cNvCxnSpPr>
            <a:cxnSpLocks noChangeShapeType="1"/>
          </p:cNvCxnSpPr>
          <p:nvPr/>
        </p:nvCxnSpPr>
        <p:spPr bwMode="auto">
          <a:xfrm>
            <a:off x="3498850" y="5359400"/>
            <a:ext cx="800100" cy="0"/>
          </a:xfrm>
          <a:prstGeom prst="straightConnector1">
            <a:avLst/>
          </a:prstGeom>
          <a:noFill/>
          <a:ln w="57150">
            <a:solidFill>
              <a:srgbClr val="01012C"/>
            </a:solidFill>
            <a:round/>
            <a:headEnd/>
            <a:tailEnd type="arrow" w="med" len="med"/>
          </a:ln>
        </p:spPr>
      </p:cxnSp>
      <p:sp>
        <p:nvSpPr>
          <p:cNvPr id="39952" name="TextBox 25"/>
          <p:cNvSpPr txBox="1">
            <a:spLocks noChangeArrowheads="1"/>
          </p:cNvSpPr>
          <p:nvPr/>
        </p:nvSpPr>
        <p:spPr bwMode="auto">
          <a:xfrm>
            <a:off x="5600700" y="3060700"/>
            <a:ext cx="1320800" cy="915988"/>
          </a:xfrm>
          <a:prstGeom prst="rect">
            <a:avLst/>
          </a:prstGeom>
          <a:noFill/>
          <a:ln w="9525">
            <a:noFill/>
            <a:miter lim="800000"/>
            <a:headEnd/>
            <a:tailEnd/>
          </a:ln>
        </p:spPr>
        <p:txBody>
          <a:bodyPr>
            <a:prstTxWarp prst="textNoShape">
              <a:avLst/>
            </a:prstTxWarp>
            <a:spAutoFit/>
          </a:bodyPr>
          <a:lstStyle/>
          <a:p>
            <a:r>
              <a:rPr lang="en-US" sz="1800">
                <a:solidFill>
                  <a:srgbClr val="01012C"/>
                </a:solidFill>
              </a:rPr>
              <a:t>Exam, belief survey</a:t>
            </a:r>
          </a:p>
        </p:txBody>
      </p:sp>
      <p:cxnSp>
        <p:nvCxnSpPr>
          <p:cNvPr id="39953" name="Straight Arrow Connector 23"/>
          <p:cNvCxnSpPr>
            <a:cxnSpLocks noChangeShapeType="1"/>
          </p:cNvCxnSpPr>
          <p:nvPr/>
        </p:nvCxnSpPr>
        <p:spPr bwMode="auto">
          <a:xfrm flipH="1">
            <a:off x="3498850" y="5588000"/>
            <a:ext cx="800100" cy="0"/>
          </a:xfrm>
          <a:prstGeom prst="straightConnector1">
            <a:avLst/>
          </a:prstGeom>
          <a:noFill/>
          <a:ln w="57150">
            <a:solidFill>
              <a:srgbClr val="01012C"/>
            </a:solidFill>
            <a:round/>
            <a:headEnd/>
            <a:tailEnd type="arrow" w="med" len="med"/>
          </a:ln>
        </p:spPr>
      </p:cxnSp>
      <p:sp>
        <p:nvSpPr>
          <p:cNvPr id="19" name="Text Box 11"/>
          <p:cNvSpPr txBox="1">
            <a:spLocks noChangeArrowheads="1"/>
          </p:cNvSpPr>
          <p:nvPr/>
        </p:nvSpPr>
        <p:spPr bwMode="auto">
          <a:xfrm>
            <a:off x="4815840" y="6148169"/>
            <a:ext cx="4277360" cy="646331"/>
          </a:xfrm>
          <a:prstGeom prst="rect">
            <a:avLst/>
          </a:prstGeom>
          <a:solidFill>
            <a:srgbClr val="FFFF00"/>
          </a:solidFill>
          <a:ln w="12700">
            <a:noFill/>
            <a:miter lim="800000"/>
            <a:headEnd/>
            <a:tailEnd/>
          </a:ln>
        </p:spPr>
        <p:txBody>
          <a:bodyPr wrap="square">
            <a:prstTxWarp prst="textNoShape">
              <a:avLst/>
            </a:prstTxWarp>
            <a:spAutoFit/>
          </a:bodyPr>
          <a:lstStyle/>
          <a:p>
            <a:pPr>
              <a:spcBef>
                <a:spcPct val="50000"/>
              </a:spcBef>
            </a:pPr>
            <a:r>
              <a:rPr lang="en-US" sz="1200" dirty="0" smtClean="0">
                <a:solidFill>
                  <a:srgbClr val="01012C"/>
                </a:solidFill>
                <a:latin typeface="Times New Roman" pitchFamily="1" charset="0"/>
                <a:ea typeface="ＭＳ Ｐゴシック" pitchFamily="1" charset="-128"/>
                <a:cs typeface="ＭＳ Ｐゴシック" pitchFamily="1" charset="-128"/>
              </a:rPr>
              <a:t>Koedinger, Corbett &amp; </a:t>
            </a:r>
            <a:r>
              <a:rPr lang="en-US" sz="1200" dirty="0" err="1" smtClean="0">
                <a:solidFill>
                  <a:srgbClr val="01012C"/>
                </a:solidFill>
                <a:latin typeface="Times New Roman" pitchFamily="1" charset="0"/>
                <a:ea typeface="ＭＳ Ｐゴシック" pitchFamily="1" charset="-128"/>
                <a:cs typeface="ＭＳ Ｐゴシック" pitchFamily="1" charset="-128"/>
              </a:rPr>
              <a:t>Perfetti</a:t>
            </a:r>
            <a:r>
              <a:rPr lang="en-US" sz="1200" dirty="0" smtClean="0">
                <a:solidFill>
                  <a:srgbClr val="01012C"/>
                </a:solidFill>
                <a:latin typeface="Times New Roman" pitchFamily="1" charset="0"/>
                <a:ea typeface="ＭＳ Ｐゴシック" pitchFamily="1" charset="-128"/>
                <a:cs typeface="ＭＳ Ｐゴシック" pitchFamily="1" charset="-128"/>
              </a:rPr>
              <a:t>. </a:t>
            </a:r>
            <a:r>
              <a:rPr lang="en-US" sz="1200" dirty="0">
                <a:solidFill>
                  <a:srgbClr val="01012C"/>
                </a:solidFill>
                <a:latin typeface="Times New Roman" pitchFamily="1" charset="0"/>
                <a:ea typeface="ＭＳ Ｐゴシック" pitchFamily="1" charset="-128"/>
                <a:cs typeface="ＭＳ Ｐゴシック" pitchFamily="1" charset="-128"/>
              </a:rPr>
              <a:t>(2012).  The Knowledge-Learning-Instruction (KLI) framework: Bridging the science-practice chasm to enhance robust student learning. </a:t>
            </a:r>
            <a:r>
              <a:rPr lang="en-US" sz="1200" i="1" dirty="0">
                <a:solidFill>
                  <a:srgbClr val="01012C"/>
                </a:solidFill>
                <a:latin typeface="Times New Roman" pitchFamily="1" charset="0"/>
                <a:ea typeface="ＭＳ Ｐゴシック" pitchFamily="1" charset="-128"/>
                <a:cs typeface="ＭＳ Ｐゴシック" pitchFamily="1" charset="-128"/>
              </a:rPr>
              <a:t>Cognitive Science</a:t>
            </a:r>
            <a:r>
              <a:rPr lang="en-US" sz="1200" dirty="0">
                <a:solidFill>
                  <a:srgbClr val="01012C"/>
                </a:solidFill>
                <a:latin typeface="Times New Roman" pitchFamily="1" charset="0"/>
                <a:ea typeface="ＭＳ Ｐゴシック" pitchFamily="1" charset="-128"/>
                <a:cs typeface="ＭＳ Ｐゴシック" pitchFamily="1" charset="-128"/>
              </a:rPr>
              <a:t>.</a:t>
            </a:r>
          </a:p>
        </p:txBody>
      </p:sp>
      <p:sp>
        <p:nvSpPr>
          <p:cNvPr id="26" name="TextBox 18"/>
          <p:cNvSpPr txBox="1">
            <a:spLocks noChangeArrowheads="1"/>
          </p:cNvSpPr>
          <p:nvPr/>
        </p:nvSpPr>
        <p:spPr bwMode="auto">
          <a:xfrm>
            <a:off x="6273800" y="4241800"/>
            <a:ext cx="1981200" cy="942975"/>
          </a:xfrm>
          <a:prstGeom prst="rect">
            <a:avLst/>
          </a:prstGeom>
          <a:noFill/>
          <a:ln w="9525">
            <a:noFill/>
            <a:miter lim="800000"/>
            <a:headEnd/>
            <a:tailEnd/>
          </a:ln>
        </p:spPr>
        <p:txBody>
          <a:bodyPr>
            <a:prstTxWarp prst="textNoShape">
              <a:avLst/>
            </a:prstTxWarp>
            <a:spAutoFit/>
          </a:bodyPr>
          <a:lstStyle/>
          <a:p>
            <a:r>
              <a:rPr lang="en-US" sz="1400" u="sng" dirty="0">
                <a:solidFill>
                  <a:srgbClr val="01012C"/>
                </a:solidFill>
              </a:rPr>
              <a:t>KEY</a:t>
            </a:r>
            <a:endParaRPr lang="en-US" sz="1400" dirty="0">
              <a:solidFill>
                <a:srgbClr val="01012C"/>
              </a:solidFill>
            </a:endParaRPr>
          </a:p>
          <a:p>
            <a:r>
              <a:rPr lang="en-US" sz="1400" dirty="0">
                <a:solidFill>
                  <a:srgbClr val="01012C"/>
                </a:solidFill>
              </a:rPr>
              <a:t>Ovals – observable</a:t>
            </a:r>
          </a:p>
          <a:p>
            <a:r>
              <a:rPr lang="en-US" sz="1400" dirty="0">
                <a:solidFill>
                  <a:srgbClr val="01012C"/>
                </a:solidFill>
              </a:rPr>
              <a:t>Rectangles - inferred</a:t>
            </a:r>
          </a:p>
          <a:p>
            <a:r>
              <a:rPr lang="en-US" sz="1400" dirty="0">
                <a:solidFill>
                  <a:srgbClr val="01012C"/>
                </a:solidFill>
              </a:rPr>
              <a:t>Arrows  – causal </a:t>
            </a:r>
            <a:r>
              <a:rPr lang="en-US" sz="1400" dirty="0" smtClean="0">
                <a:solidFill>
                  <a:srgbClr val="01012C"/>
                </a:solidFill>
              </a:rPr>
              <a:t>links</a:t>
            </a:r>
            <a:endParaRPr lang="en-US" sz="1400" dirty="0">
              <a:solidFill>
                <a:srgbClr val="01012C"/>
              </a:solidFill>
            </a:endParaRPr>
          </a:p>
        </p:txBody>
      </p:sp>
      <p:pic>
        <p:nvPicPr>
          <p:cNvPr id="27" name="Picture 8" descr="perfetti.jpg"/>
          <p:cNvPicPr>
            <a:picLocks noChangeAspect="1"/>
          </p:cNvPicPr>
          <p:nvPr/>
        </p:nvPicPr>
        <p:blipFill>
          <a:blip r:embed="rId3">
            <a:extLst>
              <a:ext uri="{28A0092B-C50C-407E-A947-70E740481C1C}">
                <a14:useLocalDpi xmlns:a14="http://schemas.microsoft.com/office/drawing/2010/main" val="0"/>
              </a:ext>
            </a:extLst>
          </a:blip>
          <a:srcRect l="19684" t="7591" r="33414" b="37897"/>
          <a:stretch>
            <a:fillRect/>
          </a:stretch>
        </p:blipFill>
        <p:spPr bwMode="auto">
          <a:xfrm>
            <a:off x="7737793" y="5398193"/>
            <a:ext cx="410527" cy="58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9" descr="corbett.jpg"/>
          <p:cNvPicPr>
            <a:picLocks noChangeAspect="1"/>
          </p:cNvPicPr>
          <p:nvPr/>
        </p:nvPicPr>
        <p:blipFill>
          <a:blip r:embed="rId4">
            <a:extLst>
              <a:ext uri="{28A0092B-C50C-407E-A947-70E740481C1C}">
                <a14:useLocalDpi xmlns:a14="http://schemas.microsoft.com/office/drawing/2010/main" val="0"/>
              </a:ext>
            </a:extLst>
          </a:blip>
          <a:srcRect l="11307" r="9157"/>
          <a:stretch>
            <a:fillRect/>
          </a:stretch>
        </p:blipFill>
        <p:spPr bwMode="auto">
          <a:xfrm>
            <a:off x="7192329" y="5444087"/>
            <a:ext cx="457820" cy="57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6747840"/>
      </p:ext>
    </p:extLst>
  </p:cSld>
  <p:clrMapOvr>
    <a:masterClrMapping/>
  </p:clrMapOvr>
  <p:transition xmlns:p14="http://schemas.microsoft.com/office/powerpoint/2010/main" advTm="661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ChangeArrowheads="1"/>
          </p:cNvSpPr>
          <p:nvPr>
            <p:ph type="title"/>
          </p:nvPr>
        </p:nvSpPr>
        <p:spPr>
          <a:xfrm>
            <a:off x="662632" y="209168"/>
            <a:ext cx="7941337" cy="1126423"/>
          </a:xfrm>
        </p:spPr>
        <p:txBody>
          <a:bodyPr>
            <a:normAutofit/>
          </a:bodyPr>
          <a:lstStyle/>
          <a:p>
            <a:r>
              <a:rPr lang="en-US" dirty="0" smtClean="0"/>
              <a:t>Instructional Design Big Picture</a:t>
            </a:r>
            <a:endParaRPr lang="en-US" dirty="0"/>
          </a:p>
        </p:txBody>
      </p:sp>
      <p:sp>
        <p:nvSpPr>
          <p:cNvPr id="4" name="Rectangle 3"/>
          <p:cNvSpPr/>
          <p:nvPr/>
        </p:nvSpPr>
        <p:spPr>
          <a:xfrm>
            <a:off x="486000" y="2065778"/>
            <a:ext cx="8350191" cy="2350734"/>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cess 4"/>
          <p:cNvSpPr/>
          <p:nvPr/>
        </p:nvSpPr>
        <p:spPr>
          <a:xfrm>
            <a:off x="607613" y="2606175"/>
            <a:ext cx="1013372" cy="66198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Goal</a:t>
            </a:r>
          </a:p>
          <a:p>
            <a:pPr algn="ctr"/>
            <a:r>
              <a:rPr lang="en-US" dirty="0" smtClean="0"/>
              <a:t>Setting</a:t>
            </a:r>
            <a:endParaRPr lang="en-US" dirty="0"/>
          </a:p>
        </p:txBody>
      </p:sp>
      <p:sp>
        <p:nvSpPr>
          <p:cNvPr id="6" name="Process 5"/>
          <p:cNvSpPr/>
          <p:nvPr/>
        </p:nvSpPr>
        <p:spPr>
          <a:xfrm>
            <a:off x="1949031" y="2592665"/>
            <a:ext cx="1360904" cy="68900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Assessment Task Design</a:t>
            </a:r>
            <a:endParaRPr lang="en-US" dirty="0"/>
          </a:p>
        </p:txBody>
      </p:sp>
      <p:sp>
        <p:nvSpPr>
          <p:cNvPr id="7" name="Process 6"/>
          <p:cNvSpPr/>
          <p:nvPr/>
        </p:nvSpPr>
        <p:spPr>
          <a:xfrm>
            <a:off x="6025761" y="2930414"/>
            <a:ext cx="1418722" cy="60794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Instructional Design</a:t>
            </a:r>
            <a:endParaRPr lang="en-US" dirty="0"/>
          </a:p>
        </p:txBody>
      </p:sp>
      <p:cxnSp>
        <p:nvCxnSpPr>
          <p:cNvPr id="8" name="Straight Arrow Connector 7"/>
          <p:cNvCxnSpPr>
            <a:stCxn id="5" idx="3"/>
            <a:endCxn id="6" idx="1"/>
          </p:cNvCxnSpPr>
          <p:nvPr/>
        </p:nvCxnSpPr>
        <p:spPr>
          <a:xfrm>
            <a:off x="1620985" y="2937170"/>
            <a:ext cx="32804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6" idx="3"/>
            <a:endCxn id="17" idx="1"/>
          </p:cNvCxnSpPr>
          <p:nvPr/>
        </p:nvCxnSpPr>
        <p:spPr>
          <a:xfrm flipV="1">
            <a:off x="3309935" y="2934208"/>
            <a:ext cx="274003" cy="2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18" idx="1"/>
          </p:cNvCxnSpPr>
          <p:nvPr/>
        </p:nvCxnSpPr>
        <p:spPr>
          <a:xfrm>
            <a:off x="4431398" y="2970946"/>
            <a:ext cx="345336" cy="264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endCxn id="18" idx="1"/>
          </p:cNvCxnSpPr>
          <p:nvPr/>
        </p:nvCxnSpPr>
        <p:spPr>
          <a:xfrm flipV="1">
            <a:off x="2215491" y="3235217"/>
            <a:ext cx="2561243" cy="641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18" idx="3"/>
            <a:endCxn id="7" idx="1"/>
          </p:cNvCxnSpPr>
          <p:nvPr/>
        </p:nvCxnSpPr>
        <p:spPr>
          <a:xfrm flipV="1">
            <a:off x="5682014" y="3234389"/>
            <a:ext cx="343747" cy="8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3"/>
            <a:endCxn id="19" idx="1"/>
          </p:cNvCxnSpPr>
          <p:nvPr/>
        </p:nvCxnSpPr>
        <p:spPr>
          <a:xfrm flipV="1">
            <a:off x="7444483" y="3225497"/>
            <a:ext cx="295070" cy="88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6" idx="2"/>
          </p:cNvCxnSpPr>
          <p:nvPr/>
        </p:nvCxnSpPr>
        <p:spPr>
          <a:xfrm flipV="1">
            <a:off x="2215491" y="3281674"/>
            <a:ext cx="413992" cy="5952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255465" y="3876113"/>
            <a:ext cx="2364539" cy="369332"/>
          </a:xfrm>
          <a:prstGeom prst="rect">
            <a:avLst/>
          </a:prstGeom>
          <a:noFill/>
        </p:spPr>
        <p:txBody>
          <a:bodyPr wrap="square" rtlCol="0">
            <a:spAutoFit/>
          </a:bodyPr>
          <a:lstStyle/>
          <a:p>
            <a:pPr algn="r"/>
            <a:r>
              <a:rPr lang="en-US" dirty="0" smtClean="0">
                <a:solidFill>
                  <a:schemeClr val="bg1"/>
                </a:solidFill>
                <a:latin typeface="+mn-lt"/>
              </a:rPr>
              <a:t>Intuition &amp; experience</a:t>
            </a:r>
            <a:endParaRPr lang="en-US" dirty="0">
              <a:solidFill>
                <a:schemeClr val="bg1"/>
              </a:solidFill>
              <a:latin typeface="+mn-lt"/>
            </a:endParaRPr>
          </a:p>
        </p:txBody>
      </p:sp>
      <p:sp>
        <p:nvSpPr>
          <p:cNvPr id="16" name="Alternate Process 15"/>
          <p:cNvSpPr/>
          <p:nvPr/>
        </p:nvSpPr>
        <p:spPr>
          <a:xfrm>
            <a:off x="1323722" y="3605915"/>
            <a:ext cx="90528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Theory</a:t>
            </a:r>
            <a:endParaRPr lang="en-US" dirty="0"/>
          </a:p>
        </p:txBody>
      </p:sp>
      <p:sp>
        <p:nvSpPr>
          <p:cNvPr id="17" name="Alternate Process 16"/>
          <p:cNvSpPr/>
          <p:nvPr/>
        </p:nvSpPr>
        <p:spPr>
          <a:xfrm>
            <a:off x="3583938" y="2677518"/>
            <a:ext cx="83395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18" name="Alternate Process 17"/>
          <p:cNvSpPr/>
          <p:nvPr/>
        </p:nvSpPr>
        <p:spPr>
          <a:xfrm>
            <a:off x="4776734" y="2978527"/>
            <a:ext cx="90528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Model</a:t>
            </a:r>
          </a:p>
        </p:txBody>
      </p:sp>
      <p:sp>
        <p:nvSpPr>
          <p:cNvPr id="19" name="Alternate Process 18"/>
          <p:cNvSpPr/>
          <p:nvPr/>
        </p:nvSpPr>
        <p:spPr>
          <a:xfrm>
            <a:off x="7739553" y="2968807"/>
            <a:ext cx="853429"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cxnSp>
        <p:nvCxnSpPr>
          <p:cNvPr id="20" name="Elbow Connector 19"/>
          <p:cNvCxnSpPr>
            <a:stCxn id="17" idx="0"/>
            <a:endCxn id="6" idx="0"/>
          </p:cNvCxnSpPr>
          <p:nvPr/>
        </p:nvCxnSpPr>
        <p:spPr>
          <a:xfrm rot="16200000" flipV="1">
            <a:off x="3272772" y="1949377"/>
            <a:ext cx="84853" cy="1371430"/>
          </a:xfrm>
          <a:prstGeom prst="bentConnector3">
            <a:avLst>
              <a:gd name="adj1" fmla="val 3694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0"/>
            <a:endCxn id="7" idx="0"/>
          </p:cNvCxnSpPr>
          <p:nvPr/>
        </p:nvCxnSpPr>
        <p:spPr>
          <a:xfrm rot="16200000" flipV="1">
            <a:off x="7431499" y="2234038"/>
            <a:ext cx="38393" cy="1431146"/>
          </a:xfrm>
          <a:prstGeom prst="bentConnector3">
            <a:avLst>
              <a:gd name="adj1" fmla="val 69542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Elbow Connector 21"/>
          <p:cNvCxnSpPr>
            <a:stCxn id="19" idx="0"/>
            <a:endCxn id="18" idx="0"/>
          </p:cNvCxnSpPr>
          <p:nvPr/>
        </p:nvCxnSpPr>
        <p:spPr>
          <a:xfrm rot="16200000" flipH="1" flipV="1">
            <a:off x="6692961" y="1505220"/>
            <a:ext cx="9720" cy="2936894"/>
          </a:xfrm>
          <a:prstGeom prst="bentConnector3">
            <a:avLst>
              <a:gd name="adj1" fmla="val -290781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Elbow Connector 22"/>
          <p:cNvCxnSpPr>
            <a:stCxn id="19" idx="0"/>
            <a:endCxn id="6" idx="0"/>
          </p:cNvCxnSpPr>
          <p:nvPr/>
        </p:nvCxnSpPr>
        <p:spPr>
          <a:xfrm rot="16200000" flipV="1">
            <a:off x="5209805" y="12343"/>
            <a:ext cx="376142" cy="5536785"/>
          </a:xfrm>
          <a:prstGeom prst="bentConnector3">
            <a:avLst>
              <a:gd name="adj1" fmla="val 16077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17" idx="0"/>
            <a:endCxn id="5" idx="0"/>
          </p:cNvCxnSpPr>
          <p:nvPr/>
        </p:nvCxnSpPr>
        <p:spPr>
          <a:xfrm rot="16200000" flipV="1">
            <a:off x="2521935" y="1198540"/>
            <a:ext cx="71343" cy="2886614"/>
          </a:xfrm>
          <a:prstGeom prst="bentConnector3">
            <a:avLst>
              <a:gd name="adj1" fmla="val 420424"/>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Oval 12"/>
          <p:cNvSpPr>
            <a:spLocks noChangeArrowheads="1"/>
          </p:cNvSpPr>
          <p:nvPr/>
        </p:nvSpPr>
        <p:spPr bwMode="auto">
          <a:xfrm>
            <a:off x="5695564" y="2688147"/>
            <a:ext cx="3260222" cy="1084844"/>
          </a:xfrm>
          <a:prstGeom prst="ellipse">
            <a:avLst/>
          </a:prstGeom>
          <a:noFill/>
          <a:ln w="76200" cap="flat" cmpd="sng" algn="ctr">
            <a:solidFill>
              <a:srgbClr val="0000FF"/>
            </a:solidFill>
            <a:prstDash val="solid"/>
            <a:round/>
            <a:headEnd type="none" w="med" len="med"/>
            <a:tailEnd type="none" w="med" len="med"/>
          </a:ln>
        </p:spPr>
        <p:txBody>
          <a:bodyPr wrap="square">
            <a:prstTxWarp prst="textNoShape">
              <a:avLst/>
            </a:prstTxWarp>
            <a:spAutoFit/>
          </a:bodyPr>
          <a:lstStyle/>
          <a:p>
            <a:pPr>
              <a:spcBef>
                <a:spcPct val="50000"/>
              </a:spcBef>
            </a:pPr>
            <a:endParaRPr lang="en-US" sz="1600">
              <a:solidFill>
                <a:srgbClr val="0000FF"/>
              </a:solidFill>
              <a:latin typeface="Times" charset="0"/>
            </a:endParaRPr>
          </a:p>
        </p:txBody>
      </p:sp>
      <p:sp>
        <p:nvSpPr>
          <p:cNvPr id="26" name="Content Placeholder 25"/>
          <p:cNvSpPr>
            <a:spLocks noGrp="1"/>
          </p:cNvSpPr>
          <p:nvPr>
            <p:ph idx="1"/>
          </p:nvPr>
        </p:nvSpPr>
        <p:spPr>
          <a:xfrm>
            <a:off x="662632" y="4674570"/>
            <a:ext cx="7941337" cy="1451593"/>
          </a:xfrm>
        </p:spPr>
        <p:txBody>
          <a:bodyPr/>
          <a:lstStyle/>
          <a:p>
            <a:r>
              <a:rPr lang="en-US" dirty="0" smtClean="0"/>
              <a:t>Where does experimentation fit?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design today &amp; beyond</a:t>
            </a:r>
            <a:endParaRPr lang="en-US" dirty="0"/>
          </a:p>
        </p:txBody>
      </p:sp>
      <p:sp>
        <p:nvSpPr>
          <p:cNvPr id="3" name="Content Placeholder 2"/>
          <p:cNvSpPr>
            <a:spLocks noGrp="1"/>
          </p:cNvSpPr>
          <p:nvPr>
            <p:ph idx="1"/>
          </p:nvPr>
        </p:nvSpPr>
        <p:spPr/>
        <p:txBody>
          <a:bodyPr/>
          <a:lstStyle/>
          <a:p>
            <a:r>
              <a:rPr lang="en-US" dirty="0" smtClean="0"/>
              <a:t>Today’s educational technology as like Ford’s original car, the Model T</a:t>
            </a:r>
          </a:p>
          <a:p>
            <a:pPr lvl="1"/>
            <a:r>
              <a:rPr lang="en-US" dirty="0" smtClean="0"/>
              <a:t>Better than horse drawn carriage, </a:t>
            </a:r>
            <a:br>
              <a:rPr lang="en-US" dirty="0" smtClean="0"/>
            </a:br>
            <a:r>
              <a:rPr lang="en-US" dirty="0" smtClean="0"/>
              <a:t>but no where near a jet airplane</a:t>
            </a:r>
          </a:p>
          <a:p>
            <a:pPr lvl="1"/>
            <a:endParaRPr lang="en-US" dirty="0"/>
          </a:p>
          <a:p>
            <a:r>
              <a:rPr lang="en-US" dirty="0" smtClean="0"/>
              <a:t>How can we get there?</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8</a:t>
            </a:fld>
            <a:endParaRPr lang="en-US"/>
          </a:p>
        </p:txBody>
      </p:sp>
    </p:spTree>
    <p:extLst>
      <p:ext uri="{BB962C8B-B14F-4D97-AF65-F5344CB8AC3E}">
        <p14:creationId xmlns:p14="http://schemas.microsoft.com/office/powerpoint/2010/main" val="3012312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 to Wright brothers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“Like </a:t>
            </a:r>
            <a:r>
              <a:rPr lang="en-US" dirty="0"/>
              <a:t>everything else the Wright brothers did up to this point, they applied a scientific method: </a:t>
            </a:r>
            <a:endParaRPr lang="en-US" dirty="0" smtClean="0"/>
          </a:p>
          <a:p>
            <a:pPr lvl="1"/>
            <a:r>
              <a:rPr lang="en-US" dirty="0" smtClean="0"/>
              <a:t>break </a:t>
            </a:r>
            <a:r>
              <a:rPr lang="en-US" dirty="0"/>
              <a:t>bigger problems down into smaller ones</a:t>
            </a:r>
            <a:r>
              <a:rPr lang="en-US" dirty="0" smtClean="0"/>
              <a:t>,</a:t>
            </a:r>
          </a:p>
          <a:p>
            <a:pPr lvl="1"/>
            <a:r>
              <a:rPr lang="en-US" dirty="0" smtClean="0"/>
              <a:t>study </a:t>
            </a:r>
            <a:r>
              <a:rPr lang="en-US" dirty="0"/>
              <a:t>as much as possible what people have discovered before, </a:t>
            </a:r>
            <a:endParaRPr lang="en-US" dirty="0" smtClean="0"/>
          </a:p>
          <a:p>
            <a:pPr lvl="1"/>
            <a:r>
              <a:rPr lang="en-US" dirty="0" smtClean="0"/>
              <a:t>understand </a:t>
            </a:r>
            <a:r>
              <a:rPr lang="en-US" dirty="0"/>
              <a:t>the principles and the theory behind the particular problem you're trying to solve, </a:t>
            </a:r>
            <a:endParaRPr lang="en-US" dirty="0" smtClean="0"/>
          </a:p>
          <a:p>
            <a:pPr lvl="1"/>
            <a:r>
              <a:rPr lang="en-US" dirty="0" smtClean="0"/>
              <a:t>and </a:t>
            </a:r>
            <a:r>
              <a:rPr lang="en-US" dirty="0"/>
              <a:t>do some experiments to work out the particulars</a:t>
            </a:r>
            <a:r>
              <a:rPr lang="en-US" dirty="0" smtClean="0"/>
              <a:t>.”</a:t>
            </a:r>
          </a:p>
          <a:p>
            <a:pPr lvl="2"/>
            <a:r>
              <a:rPr lang="en-US" dirty="0"/>
              <a:t>From </a:t>
            </a:r>
            <a:r>
              <a:rPr lang="en-US" dirty="0">
                <a:hlinkClick r:id="rId3"/>
              </a:rPr>
              <a:t>http://</a:t>
            </a:r>
            <a:r>
              <a:rPr lang="en-US" dirty="0" err="1">
                <a:hlinkClick r:id="rId3"/>
              </a:rPr>
              <a:t>www.wright-house.com</a:t>
            </a:r>
            <a:r>
              <a:rPr lang="en-US" dirty="0">
                <a:hlinkClick r:id="rId3"/>
              </a:rPr>
              <a:t>/wright-brothers/wrights/1903.html</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9</a:t>
            </a:fld>
            <a:endParaRPr lang="en-US"/>
          </a:p>
        </p:txBody>
      </p:sp>
    </p:spTree>
    <p:extLst>
      <p:ext uri="{BB962C8B-B14F-4D97-AF65-F5344CB8AC3E}">
        <p14:creationId xmlns:p14="http://schemas.microsoft.com/office/powerpoint/2010/main" val="2320370735"/>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0.8|9.6|20.6|14.4|69.2|2.3|3.9|13.9|34.6|13.8|40"/>
</p:tagLst>
</file>

<file path=ppt/tags/tag2.xml><?xml version="1.0" encoding="utf-8"?>
<p:tagLst xmlns:a="http://schemas.openxmlformats.org/drawingml/2006/main" xmlns:r="http://schemas.openxmlformats.org/officeDocument/2006/relationships" xmlns:p="http://schemas.openxmlformats.org/presentationml/2006/main">
  <p:tag name="TIMING" val="|25.9|16.7|25.3"/>
</p:tagLst>
</file>

<file path=ppt/tags/tag3.xml><?xml version="1.0" encoding="utf-8"?>
<p:tagLst xmlns:a="http://schemas.openxmlformats.org/drawingml/2006/main" xmlns:r="http://schemas.openxmlformats.org/officeDocument/2006/relationships" xmlns:p="http://schemas.openxmlformats.org/presentationml/2006/main">
  <p:tag name="TIMING" val="|36.3|16.9|29.2"/>
</p:tagLst>
</file>

<file path=ppt/tags/tag4.xml><?xml version="1.0" encoding="utf-8"?>
<p:tagLst xmlns:a="http://schemas.openxmlformats.org/drawingml/2006/main" xmlns:r="http://schemas.openxmlformats.org/officeDocument/2006/relationships" xmlns:p="http://schemas.openxmlformats.org/presentationml/2006/main">
  <p:tag name="TIMING" val="|15.2|24.8|7.8|15.1|9.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39756</TotalTime>
  <Words>2337</Words>
  <Application>Microsoft Macintosh PowerPoint</Application>
  <PresentationFormat>On-screen Show (4:3)</PresentationFormat>
  <Paragraphs>328</Paragraphs>
  <Slides>26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Document</vt:lpstr>
      <vt:lpstr>Applying the Guidelines (Chapter 17)</vt:lpstr>
      <vt:lpstr>Presentation guidelines</vt:lpstr>
      <vt:lpstr>Tips on Experimental Design</vt:lpstr>
      <vt:lpstr>Experimental design tips/issues (based on talking with you last time)</vt:lpstr>
      <vt:lpstr>Applying the Guidelines</vt:lpstr>
      <vt:lpstr>Knowledge-Learning-Instruction Framework (called KLI, rhymes with key)</vt:lpstr>
      <vt:lpstr>Instructional Design Big Picture</vt:lpstr>
      <vt:lpstr>Educational design today &amp; beyond</vt:lpstr>
      <vt:lpstr>Analogy to Wright brothers</vt:lpstr>
      <vt:lpstr>The “function space”</vt:lpstr>
      <vt:lpstr>Instructional Complexity How many instructional options are there? </vt:lpstr>
      <vt:lpstr>Use “functions” to help search the design space</vt:lpstr>
      <vt:lpstr>What kind of KC are you teaching? What learning process is best for it?</vt:lpstr>
      <vt:lpstr>Learning Process theory – three broad categories</vt:lpstr>
      <vt:lpstr>What learning process is needed? What instructional principle best supports such learning?</vt:lpstr>
      <vt:lpstr>PowerPoint Presentation</vt:lpstr>
      <vt:lpstr>KLI Summary</vt:lpstr>
      <vt:lpstr>Extras</vt:lpstr>
      <vt:lpstr>KLI explains discrepancy:  Target Knowledge =&gt; Learning process needed =&gt; optimal Instruction </vt:lpstr>
      <vt:lpstr>Self-explanation is optimal for principles but not for skills</vt:lpstr>
      <vt:lpstr>Questions to for study regarding guidelines (a couple sample answers follow)</vt:lpstr>
      <vt:lpstr>1.  If you are being careful and scientific in selecting or developing an e-learning course or course module, what would you do, in the ideal world, that is even better than applying the Guidelines?</vt:lpstr>
      <vt:lpstr>1.  If you are being careful and scientific in selecting or developing an e-learning course or course module, what would you do, in the ideal world, that is even better than applying the Guidelines?</vt:lpstr>
      <vt:lpstr>With respect to the multimedia principles, give a pair of example situations where you would make a different, scientifically-justified decision about whether or how a principle is applied in one situation than in the other. </vt:lpstr>
      <vt:lpstr>#2 - contrasting application of Multimedia principles</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dc:creator>
  <cp:lastModifiedBy>Mimi</cp:lastModifiedBy>
  <cp:revision>549</cp:revision>
  <cp:lastPrinted>2013-08-29T17:19:44Z</cp:lastPrinted>
  <dcterms:created xsi:type="dcterms:W3CDTF">2013-11-19T16:18:57Z</dcterms:created>
  <dcterms:modified xsi:type="dcterms:W3CDTF">2015-11-09T14:31:32Z</dcterms:modified>
</cp:coreProperties>
</file>