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38"/>
  </p:notesMasterIdLst>
  <p:handoutMasterIdLst>
    <p:handoutMasterId r:id="rId39"/>
  </p:handoutMasterIdLst>
  <p:sldIdLst>
    <p:sldId id="266" r:id="rId2"/>
    <p:sldId id="672" r:id="rId3"/>
    <p:sldId id="709" r:id="rId4"/>
    <p:sldId id="409" r:id="rId5"/>
    <p:sldId id="694" r:id="rId6"/>
    <p:sldId id="715" r:id="rId7"/>
    <p:sldId id="675" r:id="rId8"/>
    <p:sldId id="717" r:id="rId9"/>
    <p:sldId id="676" r:id="rId10"/>
    <p:sldId id="590" r:id="rId11"/>
    <p:sldId id="677" r:id="rId12"/>
    <p:sldId id="695" r:id="rId13"/>
    <p:sldId id="718" r:id="rId14"/>
    <p:sldId id="593" r:id="rId15"/>
    <p:sldId id="712" r:id="rId16"/>
    <p:sldId id="707" r:id="rId17"/>
    <p:sldId id="680" r:id="rId18"/>
    <p:sldId id="700" r:id="rId19"/>
    <p:sldId id="696" r:id="rId20"/>
    <p:sldId id="682" r:id="rId21"/>
    <p:sldId id="705" r:id="rId22"/>
    <p:sldId id="708" r:id="rId23"/>
    <p:sldId id="683" r:id="rId24"/>
    <p:sldId id="685" r:id="rId25"/>
    <p:sldId id="699" r:id="rId26"/>
    <p:sldId id="687" r:id="rId27"/>
    <p:sldId id="713" r:id="rId28"/>
    <p:sldId id="688" r:id="rId29"/>
    <p:sldId id="689" r:id="rId30"/>
    <p:sldId id="690" r:id="rId31"/>
    <p:sldId id="714" r:id="rId32"/>
    <p:sldId id="693" r:id="rId33"/>
    <p:sldId id="701" r:id="rId34"/>
    <p:sldId id="698" r:id="rId35"/>
    <p:sldId id="697" r:id="rId36"/>
    <p:sldId id="7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8/29/15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16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8/29/15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A67E5-CCD8-4272-A393-5B5A8B87D9C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Emphasize that all 3 versions used same words and visuals.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Effect sizes explained in </a:t>
            </a:r>
            <a:r>
              <a:rPr lang="en-US" dirty="0" err="1" smtClean="0"/>
              <a:t>Ch</a:t>
            </a:r>
            <a:r>
              <a:rPr lang="en-US" dirty="0" smtClean="0"/>
              <a:t> 3.  For now, </a:t>
            </a:r>
            <a:r>
              <a:rPr lang="en-US" dirty="0" smtClean="0"/>
              <a:t>effect </a:t>
            </a:r>
            <a:r>
              <a:rPr lang="en-US" dirty="0" smtClean="0"/>
              <a:t>size of 0 indicates no practical </a:t>
            </a:r>
            <a:r>
              <a:rPr lang="en-US" dirty="0" smtClean="0"/>
              <a:t>importance.  Histogram illustrates </a:t>
            </a:r>
            <a:r>
              <a:rPr lang="en-US" dirty="0" smtClean="0"/>
              <a:t>that most comparisons are </a:t>
            </a:r>
            <a:r>
              <a:rPr lang="en-US" dirty="0" smtClean="0"/>
              <a:t>close </a:t>
            </a:r>
            <a:r>
              <a:rPr lang="en-US" dirty="0" smtClean="0"/>
              <a:t>to 0 </a:t>
            </a:r>
            <a:r>
              <a:rPr lang="en-US" dirty="0" smtClean="0"/>
              <a:t>range,</a:t>
            </a:r>
            <a:r>
              <a:rPr lang="en-US" baseline="0" dirty="0" smtClean="0"/>
              <a:t>  </a:t>
            </a:r>
            <a:r>
              <a:rPr lang="en-US" dirty="0" smtClean="0"/>
              <a:t>but there are large positive and negative</a:t>
            </a:r>
            <a:r>
              <a:rPr lang="en-US" baseline="0" dirty="0" smtClean="0"/>
              <a:t> effects (“</a:t>
            </a:r>
            <a:r>
              <a:rPr lang="en-US" dirty="0" smtClean="0"/>
              <a:t>outliers”) on both sides.</a:t>
            </a:r>
            <a:r>
              <a:rPr lang="en-US" baseline="0" dirty="0" smtClean="0"/>
              <a:t>  A</a:t>
            </a:r>
            <a:r>
              <a:rPr lang="en-US" dirty="0" smtClean="0"/>
              <a:t> positive effect</a:t>
            </a:r>
            <a:r>
              <a:rPr lang="en-US" baseline="0" dirty="0" smtClean="0"/>
              <a:t> of .25 is OK, .5 is good, 1.0 is large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95999-616F-4A21-998E-EC43544A6E9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features of different media.  For example, pod casts limited to audio.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154D41-0C83-4D06-88F0-3D2E159E53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256608-F873-4FD4-95B7-8C215AF9AFB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Introduce the concept of adaptive instruction – use pretest as a simple example.  Ask for student experiences with adaptive instruction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Discuss learner-centered instruction.  Discuss how learner centered can be implemented in ILT, synchronous, asynchronous e-learning.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BDAD2C-3386-4240-A690-8EE2B19A20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matrix will be a recurrent theme of the book. Ask students to give examples that match each quadrant.  Stress that behavioral engagement does not necessarily mean psychological engagement.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F8626-97AE-4767-A251-CA57EB4D3E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9AA726-A8BA-40EC-AA5D-FC11AE567D0A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The computer is a flexible medium allowing for delivery of text, graphics (still and animated) and sounds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By practicing in simulations, skills that are scarce or impractical to build in the real world can be accelerated.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20D66-04C4-4DA7-BCCF-95A72844CF4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sample uses audio for bullets and bomb blasts.  If you have a playable example, replace this screen shot.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E5D2D1-2579-4347-98BD-3BDF80309148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By creating a wall of words, this lesson does not utilize graphics and audio capabilities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F826A-B141-465B-9A8D-D828099A2B2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Discussion: When might this storyboard from an Excel class be an example of losing sight of the goal and when not?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29C7E-6ABB-4855-B267-CEDC6C4D195B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fantasy game required learners to explore the environment to discover facts about the new product.  Why has discovery learning proven to be ineffective? 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C8347-A2C9-4176-A7D0-C9BCE00959F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for examples of inform versus perform goals from student’s organizations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AEBDB-3D84-4142-9BBB-AC27F910D3E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for examples of near and far transfer learning from student’s experiences.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to identify each as near or far.  Answers: Near = a, c; Far = b  Both = d or 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23F71-1FF6-42CE-8177-A5BD6428580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A6930-F50E-46D6-8CCC-2F4B0E48989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B8D9CC-24FC-443C-ABA5-4E27251D127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 video lesson on science topics such as volcanic eruptions are typically receptive .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Ask for examples. Wikipedia? Khan video?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Advantages and disadvantages.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F16F3-1A25-43C0-B148-A1DB4FD420ED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Most technology ‘how to’ lessons follow a directive approach: short topics, frequent interactions with immediate feedback.  Khan video</a:t>
            </a:r>
            <a:r>
              <a:rPr lang="en-US" baseline="0" dirty="0" smtClean="0">
                <a:latin typeface="Arial" charset="0"/>
              </a:rPr>
              <a:t>?  Khan web site?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Advantages and disadvantages. 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This scenario-based learning case study allows learners to use shop test equipment for troubleshooting.  Ask for examples of guided discovery.   Discuss advantages and disadvantages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3BC17-8DCA-4E83-86A2-BFE3FB7DD02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Discuss differences between asynchronous and synchronous e-learning.  Ask for experiences with asynchronous e-learning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3BC17-8DCA-4E83-86A2-BFE3FB7DD022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This image is “synchronous” because it is in</a:t>
            </a:r>
            <a:r>
              <a:rPr lang="en-US" baseline="0" dirty="0" smtClean="0">
                <a:latin typeface="Arial" charset="0"/>
              </a:rPr>
              <a:t> online application where the attendees, shown in the top left, are all together at the same time (probably listening to the same live audio given by the “moderator”).</a:t>
            </a:r>
            <a:endParaRPr lang="en-US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Discuss differences between asynchronous and synchronous e-learning.  Ask for experiences with asynchronous e-learning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883854-EEC5-4763-8033-4F543955648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ASTD State of the Industry Report gives statistics on use of e-learning in business and industry for the previous year.  Use this slide to get student input on e-learning types and use in their organization.  See http://</a:t>
            </a:r>
            <a:r>
              <a:rPr lang="en-US" dirty="0" err="1" smtClean="0"/>
              <a:t>www.astd.org</a:t>
            </a:r>
            <a:r>
              <a:rPr lang="en-US" dirty="0" smtClean="0"/>
              <a:t>/Publications/Research-Reports/2013/2013-State-of-the-Industry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00D43-AD8B-4649-AA37-18D91157AE0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5175" cy="3432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Vote</a:t>
            </a:r>
            <a:r>
              <a:rPr lang="en-US" dirty="0" smtClean="0"/>
              <a:t>: Where would you learn statistics better?  F2F classroom or asynchronous online? Ask for reasons.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022749-5359-4592-9D89-90106912CF0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76763" cy="34337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to vote for which media they thought was best in this study.   Refers to  1947 U.S. Army media comparison study.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8/29/15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toolbox.co.uk/T_effect_sizes.html" TargetMode="External"/><Relationship Id="rId4" Type="http://schemas.openxmlformats.org/officeDocument/2006/relationships/hyperlink" Target="http://www.tdschools.org/wp-content/uploads/2013/08/The+Main+Idea+-+Visible+Learning+for+Teachers+-+April+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7.wmf"/><Relationship Id="rId6" Type="http://schemas.openxmlformats.org/officeDocument/2006/relationships/hyperlink" Target="http://en.wikipedia.org/wiki/File:VisiCalc_(IBM_PC's_Killer_Application).PNG" TargetMode="External"/><Relationship Id="rId7" Type="http://schemas.openxmlformats.org/officeDocument/2006/relationships/image" Target="../media/image28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226237" y="2209800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E-</a:t>
            </a:r>
            <a:r>
              <a:rPr lang="en-US" dirty="0" smtClean="0"/>
              <a:t>Learning Promise </a:t>
            </a:r>
            <a:r>
              <a:rPr lang="en-US" dirty="0"/>
              <a:t>&amp; Pitfalls</a:t>
            </a:r>
            <a:br>
              <a:rPr lang="en-US" dirty="0"/>
            </a:br>
            <a:r>
              <a:rPr lang="en-US" sz="5400" dirty="0"/>
              <a:t>Chapter </a:t>
            </a:r>
            <a:r>
              <a:rPr lang="en-US" sz="5400" dirty="0" smtClean="0"/>
              <a:t>1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r>
              <a:rPr lang="en-US" dirty="0" smtClean="0"/>
              <a:t>Based on slides from Ruth Clark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Media comparison studies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Slide </a:t>
            </a:r>
            <a:fld id="{A1BC9E0E-B846-4495-87D7-6FF58173F582}" type="slidenum">
              <a:rPr lang="en-US"/>
              <a:pPr algn="l">
                <a:defRPr/>
              </a:pPr>
              <a:t>10</a:t>
            </a:fld>
            <a:endParaRPr lang="en-US" dirty="0"/>
          </a:p>
        </p:txBody>
      </p:sp>
      <p:sp>
        <p:nvSpPr>
          <p:cNvPr id="316419" name="AutoShape 3"/>
          <p:cNvSpPr>
            <a:spLocks noChangeArrowheads="1"/>
          </p:cNvSpPr>
          <p:nvPr/>
        </p:nvSpPr>
        <p:spPr bwMode="auto">
          <a:xfrm>
            <a:off x="677863" y="4572000"/>
            <a:ext cx="7786687" cy="1333500"/>
          </a:xfrm>
          <a:prstGeom prst="roundRect">
            <a:avLst>
              <a:gd name="adj" fmla="val 6181"/>
            </a:avLst>
          </a:prstGeom>
          <a:gradFill rotWithShape="1">
            <a:gsLst>
              <a:gs pos="0">
                <a:srgbClr val="216B6B"/>
              </a:gs>
              <a:gs pos="100000">
                <a:srgbClr val="1A56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How to Read a Micrometer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8" descr="C:\Users\christina.g.griffin\AppData\Local\Microsoft\Windows\Temporary Internet Files\Content.IE5\L7AIN01H\MP9003058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8164"/>
            <a:ext cx="1828800" cy="161631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14" descr="C:\Users\christina.g.griffin\AppData\Local\Microsoft\Windows\Temporary Internet Files\Content.IE5\L7AIN01H\MP900407226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400" t="6500" r="10400"/>
          <a:stretch>
            <a:fillRect/>
          </a:stretch>
        </p:blipFill>
        <p:spPr bwMode="auto">
          <a:xfrm>
            <a:off x="609600" y="1974240"/>
            <a:ext cx="1828800" cy="164416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11" descr="C:\Users\christina.g.griffin\AppData\Local\Microsoft\Windows\Temporary Internet Files\Content.IE5\EI1FQ3B3\MP900439486[1].jpg"/>
          <p:cNvPicPr>
            <a:picLocks noChangeAspect="1" noChangeArrowheads="1"/>
          </p:cNvPicPr>
          <p:nvPr/>
        </p:nvPicPr>
        <p:blipFill>
          <a:blip r:embed="rId5" cstate="print"/>
          <a:srcRect l="33634" t="11986" r="24178" b="32823"/>
          <a:stretch>
            <a:fillRect/>
          </a:stretch>
        </p:blipFill>
        <p:spPr bwMode="auto">
          <a:xfrm>
            <a:off x="6400800" y="1997687"/>
            <a:ext cx="1828800" cy="15972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95400" y="3581400"/>
            <a:ext cx="442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288" y="3581400"/>
            <a:ext cx="442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638" y="3581400"/>
            <a:ext cx="411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Media comparison studies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388" y="6318994"/>
            <a:ext cx="2133600" cy="365125"/>
          </a:xfrm>
        </p:spPr>
        <p:txBody>
          <a:bodyPr/>
          <a:lstStyle/>
          <a:p>
            <a:pPr>
              <a:defRPr/>
            </a:pPr>
            <a:fld id="{AE0360E4-7A6F-4277-9937-7F7B3B120E6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16419" name="AutoShape 3"/>
          <p:cNvSpPr>
            <a:spLocks noChangeArrowheads="1"/>
          </p:cNvSpPr>
          <p:nvPr/>
        </p:nvSpPr>
        <p:spPr bwMode="auto">
          <a:xfrm>
            <a:off x="677863" y="4572000"/>
            <a:ext cx="7786687" cy="1333500"/>
          </a:xfrm>
          <a:prstGeom prst="roundRect">
            <a:avLst>
              <a:gd name="adj" fmla="val 6181"/>
            </a:avLst>
          </a:prstGeom>
          <a:gradFill rotWithShape="1">
            <a:gsLst>
              <a:gs pos="0">
                <a:srgbClr val="216B6B"/>
              </a:gs>
              <a:gs pos="100000">
                <a:srgbClr val="1A565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When Instructional Methods are the same, </a:t>
            </a:r>
            <a:br>
              <a:rPr lang="en-US" sz="2400" i="1" dirty="0">
                <a:solidFill>
                  <a:schemeClr val="bg1"/>
                </a:solidFill>
                <a:latin typeface="Candara" pitchFamily="34" charset="0"/>
              </a:rPr>
            </a:br>
            <a:r>
              <a:rPr lang="en-US" sz="2400" i="1" dirty="0">
                <a:solidFill>
                  <a:srgbClr val="FFFF00"/>
                </a:solidFill>
                <a:latin typeface="Candara" pitchFamily="34" charset="0"/>
              </a:rPr>
              <a:t>no differences</a:t>
            </a:r>
            <a:r>
              <a:rPr lang="en-US" sz="2400" i="1" dirty="0">
                <a:solidFill>
                  <a:schemeClr val="bg1"/>
                </a:solidFill>
                <a:latin typeface="Candara" pitchFamily="34" charset="0"/>
              </a:rPr>
              <a:t> in learning!</a:t>
            </a:r>
            <a:endParaRPr lang="en-US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" name="Picture 8" descr="C:\Users\christina.g.griffin\AppData\Local\Microsoft\Windows\Temporary Internet Files\Content.IE5\L7AIN01H\MP9003058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8164"/>
            <a:ext cx="1828800" cy="161631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14" descr="C:\Users\christina.g.griffin\AppData\Local\Microsoft\Windows\Temporary Internet Files\Content.IE5\L7AIN01H\MP900407226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6400" t="6500" r="10400"/>
          <a:stretch>
            <a:fillRect/>
          </a:stretch>
        </p:blipFill>
        <p:spPr bwMode="auto">
          <a:xfrm>
            <a:off x="609600" y="1974240"/>
            <a:ext cx="1828800" cy="1644162"/>
          </a:xfrm>
          <a:prstGeom prst="round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11" descr="C:\Users\christina.g.griffin\AppData\Local\Microsoft\Windows\Temporary Internet Files\Content.IE5\EI1FQ3B3\MP900439486[1].jpg"/>
          <p:cNvPicPr>
            <a:picLocks noChangeAspect="1" noChangeArrowheads="1"/>
          </p:cNvPicPr>
          <p:nvPr/>
        </p:nvPicPr>
        <p:blipFill>
          <a:blip r:embed="rId5" cstate="print"/>
          <a:srcRect l="33634" t="11986" r="24178" b="32823"/>
          <a:stretch>
            <a:fillRect/>
          </a:stretch>
        </p:blipFill>
        <p:spPr bwMode="auto">
          <a:xfrm>
            <a:off x="6400800" y="1997687"/>
            <a:ext cx="1828800" cy="159726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95400" y="3581400"/>
            <a:ext cx="4429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5288" y="3581400"/>
            <a:ext cx="4429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B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2638" y="3581400"/>
            <a:ext cx="411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C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19460" name="Picture 6" descr="The New VC - Fig 2-1 - Graph - Effect Size Distrib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-178842"/>
            <a:ext cx="8534400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6" r="-586"/>
          <a:stretch/>
        </p:blipFill>
        <p:spPr>
          <a:xfrm>
            <a:off x="188654" y="193710"/>
            <a:ext cx="7600321" cy="63977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4534" y="4622799"/>
            <a:ext cx="2878667" cy="175432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Found at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://www.teacherstoolbox.co.uk/</a:t>
            </a:r>
            <a:r>
              <a:rPr lang="en-US" sz="1200" dirty="0" smtClean="0">
                <a:hlinkClick r:id="rId3"/>
              </a:rPr>
              <a:t>T_effect_sizes.html</a:t>
            </a:r>
            <a:endParaRPr lang="en-US" sz="1200" dirty="0" smtClean="0"/>
          </a:p>
          <a:p>
            <a:r>
              <a:rPr lang="en-US" sz="1200" dirty="0"/>
              <a:t>See also </a:t>
            </a:r>
            <a:r>
              <a:rPr lang="en-US" sz="1200" dirty="0">
                <a:hlinkClick r:id="rId4"/>
              </a:rPr>
              <a:t>http://www.tdschools.org/wp-content/uploads/2013/08/The+Main+Idea+-+Visible+Learning+for+Teachers+-+April+2013.</a:t>
            </a:r>
            <a:r>
              <a:rPr lang="en-US" sz="1200" dirty="0" smtClean="0">
                <a:hlinkClick r:id="rId4"/>
              </a:rPr>
              <a:t>pdf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351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C:\Users\christina.g.griffin\AppData\Local\Microsoft\Windows\Temporary Internet Files\Content.IE5\EI1FQ3B3\MP900433172[1].jpg"/>
          <p:cNvPicPr>
            <a:picLocks noChangeAspect="1" noChangeArrowheads="1"/>
          </p:cNvPicPr>
          <p:nvPr/>
        </p:nvPicPr>
        <p:blipFill>
          <a:blip r:embed="rId3" cstate="print"/>
          <a:srcRect l="5283" t="4182"/>
          <a:stretch>
            <a:fillRect/>
          </a:stretch>
        </p:blipFill>
        <p:spPr bwMode="auto">
          <a:xfrm>
            <a:off x="5840413" y="1112838"/>
            <a:ext cx="3303587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Candara" pitchFamily="34" charset="0"/>
              </a:rPr>
              <a:t>Media not equivalent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1A875A1F-1739-4D8D-B0F1-204052752E5D}" type="slidenum">
              <a:rPr lang="en-US"/>
              <a:pPr algn="l">
                <a:defRPr/>
              </a:pPr>
              <a:t>14</a:t>
            </a:fld>
            <a:endParaRPr lang="en-US" dirty="0"/>
          </a:p>
        </p:txBody>
      </p:sp>
      <p:pic>
        <p:nvPicPr>
          <p:cNvPr id="20484" name="Picture 7" descr="C:\Users\Clark\AppData\Local\Microsoft\Windows\Temporary Internet Files\Content.IE5\4DP0XJ4K\MC900435233[1]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4957763"/>
            <a:ext cx="4648200" cy="1900237"/>
          </a:xfrm>
          <a:noFill/>
        </p:spPr>
      </p:pic>
      <p:pic>
        <p:nvPicPr>
          <p:cNvPr id="29701" name="Picture 5" descr="C:\Users\Clark\AppData\Local\Microsoft\Windows\Temporary Internet Files\Content.IE5\753WL3DQ\MP90028952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2590800" cy="3657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Clark\AppData\Local\Microsoft\Windows\Temporary Internet Files\Content.IE5\753WL3DQ\MC90044132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174875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b="1" i="1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Promises of e-Learning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Customized Training</a:t>
            </a:r>
          </a:p>
          <a:p>
            <a:r>
              <a:rPr lang="en-US" dirty="0" smtClean="0"/>
              <a:t>Engagement in Learning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Acceleration of Expertise through Scenarios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608-2B34-4876-9C98-E4993BBE6D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7E16D0E-B983-4CD9-A6EE-DBC71F41520B}" type="slidenum">
              <a:rPr lang="en-US"/>
              <a:pPr algn="l">
                <a:defRPr/>
              </a:pPr>
              <a:t>17</a:t>
            </a:fld>
            <a:endParaRPr lang="en-US" dirty="0"/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 rot="10800000">
            <a:off x="2209800" y="23622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096000" y="2362200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" name="Group 38"/>
          <p:cNvGrpSpPr>
            <a:grpSpLocks/>
          </p:cNvGrpSpPr>
          <p:nvPr/>
        </p:nvGrpSpPr>
        <p:grpSpPr bwMode="auto">
          <a:xfrm>
            <a:off x="1219200" y="1828800"/>
            <a:ext cx="6661150" cy="3200400"/>
            <a:chOff x="1219200" y="1828800"/>
            <a:chExt cx="6661470" cy="3200400"/>
          </a:xfrm>
        </p:grpSpPr>
        <p:sp>
          <p:nvSpPr>
            <p:cNvPr id="22535" name="TextBox 7"/>
            <p:cNvSpPr txBox="1">
              <a:spLocks noChangeArrowheads="1"/>
            </p:cNvSpPr>
            <p:nvPr/>
          </p:nvSpPr>
          <p:spPr bwMode="auto">
            <a:xfrm>
              <a:off x="3429000" y="2133600"/>
              <a:ext cx="20585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QUESTION</a:t>
              </a:r>
            </a:p>
          </p:txBody>
        </p:sp>
        <p:sp>
          <p:nvSpPr>
            <p:cNvPr id="24" name="Flowchart: Decision 23"/>
            <p:cNvSpPr/>
            <p:nvPr/>
          </p:nvSpPr>
          <p:spPr>
            <a:xfrm>
              <a:off x="2743273" y="1828800"/>
              <a:ext cx="3352961" cy="10668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408955" y="3163094"/>
              <a:ext cx="16002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830354" y="3161506"/>
              <a:ext cx="16002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9" name="TextBox 30"/>
            <p:cNvSpPr txBox="1">
              <a:spLocks noChangeArrowheads="1"/>
            </p:cNvSpPr>
            <p:nvPr/>
          </p:nvSpPr>
          <p:spPr bwMode="auto">
            <a:xfrm>
              <a:off x="6172200" y="1905000"/>
              <a:ext cx="12843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correct</a:t>
              </a:r>
            </a:p>
          </p:txBody>
        </p:sp>
        <p:sp>
          <p:nvSpPr>
            <p:cNvPr id="22540" name="TextBox 31"/>
            <p:cNvSpPr txBox="1">
              <a:spLocks noChangeArrowheads="1"/>
            </p:cNvSpPr>
            <p:nvPr/>
          </p:nvSpPr>
          <p:spPr bwMode="auto">
            <a:xfrm>
              <a:off x="1219200" y="1905000"/>
              <a:ext cx="15648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8000"/>
                  </a:solidFill>
                </a:rPr>
                <a:t>incorrect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562809" y="4114800"/>
              <a:ext cx="2209906" cy="9144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1219200" y="4038600"/>
              <a:ext cx="2209906" cy="914400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3" name="TextBox 34"/>
            <p:cNvSpPr txBox="1">
              <a:spLocks noChangeArrowheads="1"/>
            </p:cNvSpPr>
            <p:nvPr/>
          </p:nvSpPr>
          <p:spPr bwMode="auto">
            <a:xfrm>
              <a:off x="5562600" y="4267200"/>
              <a:ext cx="23180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NEXT TOPIC</a:t>
              </a:r>
            </a:p>
          </p:txBody>
        </p:sp>
        <p:sp>
          <p:nvSpPr>
            <p:cNvPr id="22544" name="TextBox 35"/>
            <p:cNvSpPr txBox="1">
              <a:spLocks noChangeArrowheads="1"/>
            </p:cNvSpPr>
            <p:nvPr/>
          </p:nvSpPr>
          <p:spPr bwMode="auto">
            <a:xfrm>
              <a:off x="1447800" y="4191000"/>
              <a:ext cx="159851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REVIEW</a:t>
              </a:r>
            </a:p>
          </p:txBody>
        </p:sp>
      </p:grpSp>
      <p:sp>
        <p:nvSpPr>
          <p:cNvPr id="40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Customized instruction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"/>
          <p:cNvGrpSpPr>
            <a:grpSpLocks/>
          </p:cNvGrpSpPr>
          <p:nvPr/>
        </p:nvGrpSpPr>
        <p:grpSpPr bwMode="auto">
          <a:xfrm>
            <a:off x="838200" y="1524000"/>
            <a:ext cx="7515225" cy="4876800"/>
            <a:chOff x="457200" y="228600"/>
            <a:chExt cx="8353425" cy="5638800"/>
          </a:xfrm>
        </p:grpSpPr>
        <p:pic>
          <p:nvPicPr>
            <p:cNvPr id="23556" name="Picture 20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1828263" y="685652"/>
              <a:ext cx="4725491" cy="3658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3558" name="Picture 3" descr="Excel 10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685800"/>
              <a:ext cx="4570413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324361" y="1524496"/>
              <a:ext cx="2133352" cy="23623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01421" y="1550194"/>
              <a:ext cx="2286869" cy="2028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Which formula </a:t>
              </a:r>
              <a:r>
                <a:rPr lang="en-US" sz="1200" dirty="0" smtClean="0">
                  <a:latin typeface="+mn-lt"/>
                </a:rPr>
                <a:t>is most </a:t>
              </a:r>
              <a:r>
                <a:rPr lang="en-US" sz="1200" dirty="0">
                  <a:latin typeface="+mn-lt"/>
                </a:rPr>
                <a:t>efficient to calculate all commissions</a:t>
              </a:r>
              <a:r>
                <a:rPr lang="en-US" sz="1200" dirty="0" smtClean="0">
                  <a:latin typeface="+mn-lt"/>
                </a:rPr>
                <a:t>:</a:t>
              </a:r>
              <a:br>
                <a:rPr lang="en-US" sz="1200" dirty="0" smtClean="0">
                  <a:latin typeface="+mn-lt"/>
                </a:rPr>
              </a:br>
              <a:endParaRPr lang="en-US" sz="1200" dirty="0" smtClean="0">
                <a:latin typeface="+mn-lt"/>
              </a:endParaRP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 B4*B9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 B4/B9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=B4*$B9$</a:t>
              </a:r>
            </a:p>
            <a:p>
              <a:pPr marL="457200" indent="-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	=B4*$B$9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+mn-l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4139" y="4382443"/>
              <a:ext cx="6477699" cy="915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2" name="TextBox 5"/>
            <p:cNvSpPr txBox="1">
              <a:spLocks noChangeArrowheads="1"/>
            </p:cNvSpPr>
            <p:nvPr/>
          </p:nvSpPr>
          <p:spPr bwMode="auto">
            <a:xfrm>
              <a:off x="2133600" y="4383088"/>
              <a:ext cx="6096000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Incorrect.</a:t>
              </a:r>
              <a:r>
                <a:rPr lang="en-US" sz="1600">
                  <a:latin typeface="Calibri" pitchFamily="34" charset="0"/>
                </a:rPr>
                <a:t> To apply the same formula to all sales staff, you need to use absolute cell references in which the column and row values are preceded by a $. Try Again. </a:t>
              </a:r>
            </a:p>
          </p:txBody>
        </p:sp>
        <p:pic>
          <p:nvPicPr>
            <p:cNvPr id="23563" name="Picture 11" descr="Excel_base_0002_Small_all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650804" y="2513856"/>
              <a:ext cx="157046" cy="1780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71931" y="2394377"/>
              <a:ext cx="305269" cy="339576"/>
            </a:xfrm>
            <a:prstGeom prst="rect">
              <a:avLst/>
            </a:prstGeom>
            <a:noFill/>
            <a:ln w="3175">
              <a:noFill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</a:rPr>
                <a:t>X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0804" y="2724944"/>
              <a:ext cx="157046" cy="1762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56098" y="2934196"/>
              <a:ext cx="155281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7862" y="3143448"/>
              <a:ext cx="155281" cy="178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69" name="TextBox 31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23570" name="Picture 23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23" name="Rectangle 10"/>
          <p:cNvSpPr txBox="1">
            <a:spLocks noChangeArrowheads="1"/>
          </p:cNvSpPr>
          <p:nvPr/>
        </p:nvSpPr>
        <p:spPr>
          <a:xfrm>
            <a:off x="609600" y="6096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Engagement in learning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"/>
          <p:cNvGrpSpPr>
            <a:grpSpLocks/>
          </p:cNvGrpSpPr>
          <p:nvPr/>
        </p:nvGrpSpPr>
        <p:grpSpPr bwMode="auto">
          <a:xfrm>
            <a:off x="838200" y="1290638"/>
            <a:ext cx="7315304" cy="5257234"/>
            <a:chOff x="609599" y="1066800"/>
            <a:chExt cx="7315305" cy="5256958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2133717" y="3276482"/>
              <a:ext cx="44193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3999" y="3124090"/>
              <a:ext cx="601980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685683" y="3276482"/>
              <a:ext cx="441936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3999" y="5486164"/>
              <a:ext cx="601980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9" name="TextBox 12"/>
            <p:cNvSpPr txBox="1">
              <a:spLocks noChangeArrowheads="1"/>
            </p:cNvSpPr>
            <p:nvPr/>
          </p:nvSpPr>
          <p:spPr bwMode="auto">
            <a:xfrm>
              <a:off x="3124200" y="5862092"/>
              <a:ext cx="2599430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Behavioral Activity</a:t>
              </a:r>
            </a:p>
          </p:txBody>
        </p:sp>
        <p:sp>
          <p:nvSpPr>
            <p:cNvPr id="24590" name="TextBox 13"/>
            <p:cNvSpPr txBox="1">
              <a:spLocks noChangeArrowheads="1"/>
            </p:cNvSpPr>
            <p:nvPr/>
          </p:nvSpPr>
          <p:spPr bwMode="auto">
            <a:xfrm>
              <a:off x="2508036" y="5582095"/>
              <a:ext cx="54168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Low	            	             	High</a:t>
              </a:r>
            </a:p>
          </p:txBody>
        </p:sp>
        <p:sp>
          <p:nvSpPr>
            <p:cNvPr id="24591" name="TextBox 14"/>
            <p:cNvSpPr txBox="1">
              <a:spLocks noChangeArrowheads="1"/>
            </p:cNvSpPr>
            <p:nvPr/>
          </p:nvSpPr>
          <p:spPr bwMode="auto">
            <a:xfrm rot="-5400000">
              <a:off x="-647636" y="3086035"/>
              <a:ext cx="29761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Psychological Activity</a:t>
              </a:r>
            </a:p>
          </p:txBody>
        </p:sp>
        <p:sp>
          <p:nvSpPr>
            <p:cNvPr id="24592" name="TextBox 15"/>
            <p:cNvSpPr txBox="1">
              <a:spLocks noChangeArrowheads="1"/>
            </p:cNvSpPr>
            <p:nvPr/>
          </p:nvSpPr>
          <p:spPr bwMode="auto">
            <a:xfrm rot="-5400000">
              <a:off x="-615712" y="3054112"/>
              <a:ext cx="38266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Low                                High</a:t>
              </a:r>
            </a:p>
          </p:txBody>
        </p:sp>
      </p:grpSp>
      <p:sp>
        <p:nvSpPr>
          <p:cNvPr id="24579" name="TextBox 17"/>
          <p:cNvSpPr txBox="1">
            <a:spLocks noChangeArrowheads="1"/>
          </p:cNvSpPr>
          <p:nvPr/>
        </p:nvSpPr>
        <p:spPr bwMode="auto">
          <a:xfrm>
            <a:off x="1584633" y="6488113"/>
            <a:ext cx="3106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  <a:r>
              <a:rPr lang="en-US" sz="1400"/>
              <a:t>Adapted from Stull and Mayer, 2007</a:t>
            </a:r>
          </a:p>
        </p:txBody>
      </p:sp>
      <p:pic>
        <p:nvPicPr>
          <p:cNvPr id="24580" name="Picture 3" descr="C:\Users\Clark\AppData\Local\Microsoft\Windows\Temporary Internet Files\Content.IE5\Q801KRQE\MC9004347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9707" y="3640931"/>
            <a:ext cx="1371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Clark\AppData\Local\Microsoft\Windows\Temporary Internet Files\Content.IE5\Q801KRQE\MC9004347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26506" y="3798094"/>
            <a:ext cx="13477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Clark\AppData\Local\Microsoft\Windows\Temporary Internet Files\Content.IE5\DN657TYX\MC9004347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44318" y="1742282"/>
            <a:ext cx="1350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C:\Users\Clark\AppData\Local\Microsoft\Windows\Temporary Internet Files\Content.IE5\DN657TYX\MC90043470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25713" y="1665287"/>
            <a:ext cx="13716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The engagement matrix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 objectives</a:t>
            </a: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research evidence on media comparisons</a:t>
            </a:r>
          </a:p>
          <a:p>
            <a:r>
              <a:rPr lang="en-US" dirty="0" smtClean="0"/>
              <a:t>Classify kinds of </a:t>
            </a:r>
            <a:r>
              <a:rPr lang="en-US" dirty="0" err="1" smtClean="0"/>
              <a:t>e</a:t>
            </a:r>
            <a:r>
              <a:rPr lang="en-US" dirty="0" smtClean="0"/>
              <a:t>-learning </a:t>
            </a:r>
          </a:p>
          <a:p>
            <a:pPr lvl="1"/>
            <a:r>
              <a:rPr lang="en-US" dirty="0" smtClean="0"/>
              <a:t>Timing: synchronous &amp; asynchronous</a:t>
            </a:r>
          </a:p>
          <a:p>
            <a:pPr lvl="1"/>
            <a:r>
              <a:rPr lang="en-US" dirty="0" smtClean="0"/>
              <a:t>Lessons: inform, perform procedure or perform principle</a:t>
            </a:r>
          </a:p>
          <a:p>
            <a:pPr lvl="1"/>
            <a:r>
              <a:rPr lang="en-US" dirty="0" smtClean="0"/>
              <a:t>Architectures: receptive, directive, or guided discovery</a:t>
            </a:r>
          </a:p>
          <a:p>
            <a:r>
              <a:rPr lang="en-US" dirty="0" smtClean="0"/>
              <a:t>Identify the good, bad, &amp; ugly of </a:t>
            </a:r>
            <a:r>
              <a:rPr lang="en-US" dirty="0" err="1" smtClean="0"/>
              <a:t>e</a:t>
            </a:r>
            <a:r>
              <a:rPr lang="en-US" dirty="0" smtClean="0"/>
              <a:t>-learning</a:t>
            </a:r>
          </a:p>
          <a:p>
            <a:pPr lvl="1"/>
            <a:r>
              <a:rPr lang="en-US" dirty="0" smtClean="0"/>
              <a:t>Promises &amp; pitfalls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Multimedia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77FC045-EF8C-4C51-9C29-0971E66C91EA}" type="slidenum">
              <a:rPr lang="en-US"/>
              <a:pPr algn="l">
                <a:defRPr/>
              </a:pPr>
              <a:t>20</a:t>
            </a:fld>
            <a:endParaRPr lang="en-US" dirty="0"/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5606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grpSp>
        <p:nvGrpSpPr>
          <p:cNvPr id="25607" name="Group 11"/>
          <p:cNvGrpSpPr>
            <a:grpSpLocks/>
          </p:cNvGrpSpPr>
          <p:nvPr/>
        </p:nvGrpSpPr>
        <p:grpSpPr bwMode="auto">
          <a:xfrm>
            <a:off x="1066800" y="1600200"/>
            <a:ext cx="6858000" cy="4800600"/>
            <a:chOff x="457200" y="228600"/>
            <a:chExt cx="8353425" cy="5638800"/>
          </a:xfrm>
        </p:grpSpPr>
        <p:pic>
          <p:nvPicPr>
            <p:cNvPr id="25608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3792" y="761899"/>
              <a:ext cx="5408457" cy="3276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5612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 bwMode="auto">
            <a:xfrm>
              <a:off x="6704866" y="3506712"/>
              <a:ext cx="914622" cy="3785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 &gt;</a:t>
              </a:r>
            </a:p>
          </p:txBody>
        </p:sp>
        <p:sp>
          <p:nvSpPr>
            <p:cNvPr id="25614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25615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Acceleration of expertise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6875463" cy="5029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Pitfalls of e-Learning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of a Good Thing</a:t>
            </a:r>
          </a:p>
          <a:p>
            <a:r>
              <a:rPr lang="en-US" dirty="0" smtClean="0"/>
              <a:t>Not Enough of a Good Thing</a:t>
            </a:r>
          </a:p>
          <a:p>
            <a:r>
              <a:rPr lang="en-US" dirty="0" smtClean="0"/>
              <a:t>Losing Sight of the Goal </a:t>
            </a:r>
          </a:p>
          <a:p>
            <a:r>
              <a:rPr lang="en-US" dirty="0" smtClean="0"/>
              <a:t>Discovery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1E608-2B34-4876-9C98-E4993BBE6DD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andara" pitchFamily="34" charset="0"/>
              </a:rPr>
              <a:t>Too much of a good thing</a:t>
            </a:r>
            <a:endParaRPr lang="en-US" sz="4000" b="1" dirty="0" smtClean="0"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655B64A-64B4-4320-96BA-F85267A8EABC}" type="slidenum">
              <a:rPr lang="en-US"/>
              <a:pPr algn="l">
                <a:defRPr/>
              </a:pPr>
              <a:t>23</a:t>
            </a:fld>
            <a:endParaRPr lang="en-US" dirty="0"/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52600"/>
            <a:ext cx="6400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Not enough of a good thing</a:t>
            </a:r>
            <a:endParaRPr lang="en-US" sz="4000" b="1" dirty="0" smtClean="0">
              <a:solidFill>
                <a:schemeClr val="accent2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43B115F-F798-4B38-99CC-F9CD632B3B1F}" type="slidenum">
              <a:rPr lang="en-US"/>
              <a:pPr algn="l">
                <a:defRPr/>
              </a:pPr>
              <a:t>24</a:t>
            </a:fld>
            <a:endParaRPr lang="en-US" dirty="0"/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29703" name="Picture 3" descr="Intro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5334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533400" y="1447800"/>
            <a:ext cx="7467600" cy="5029200"/>
            <a:chOff x="457200" y="228600"/>
            <a:chExt cx="8353425" cy="5638800"/>
          </a:xfrm>
        </p:grpSpPr>
        <p:pic>
          <p:nvPicPr>
            <p:cNvPr id="30724" name="Picture 16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5" name="Picture 13" descr="Excel_nav-bar_02_Intro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Rectangle 16"/>
            <p:cNvSpPr>
              <a:spLocks noChangeArrowheads="1"/>
            </p:cNvSpPr>
            <p:nvPr/>
          </p:nvSpPr>
          <p:spPr bwMode="auto">
            <a:xfrm>
              <a:off x="6172200" y="2667000"/>
              <a:ext cx="1143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latin typeface="Calibri" pitchFamily="34" charset="0"/>
                </a:rPr>
                <a:t>VisiCalc</a:t>
              </a:r>
            </a:p>
          </p:txBody>
        </p:sp>
        <p:pic>
          <p:nvPicPr>
            <p:cNvPr id="30727" name="Picture 8" descr="C:\Users\Ruth\AppData\Local\Microsoft\Windows\Temporary Internet Files\Content.IE5\RNIJ2TFC\MC90018299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8800" y="1023717"/>
              <a:ext cx="2514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3699835" y="819535"/>
              <a:ext cx="2395572" cy="4004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Bookman Old Style" pitchFamily="18" charset="0"/>
                </a:rPr>
                <a:t>Did you know….?</a:t>
              </a:r>
            </a:p>
          </p:txBody>
        </p:sp>
        <p:sp>
          <p:nvSpPr>
            <p:cNvPr id="30729" name="Rectangle 15"/>
            <p:cNvSpPr>
              <a:spLocks noChangeArrowheads="1"/>
            </p:cNvSpPr>
            <p:nvPr/>
          </p:nvSpPr>
          <p:spPr bwMode="auto">
            <a:xfrm>
              <a:off x="1981200" y="3644679"/>
              <a:ext cx="6553200" cy="1600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Dan </a:t>
              </a:r>
              <a:r>
                <a:rPr lang="en-US" sz="1200" dirty="0" err="1">
                  <a:latin typeface="Calibri" pitchFamily="34" charset="0"/>
                  <a:cs typeface="Times New Roman" pitchFamily="18" charset="0"/>
                </a:rPr>
                <a:t>Bricklin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 , one of the inventors of the electronic </a:t>
              </a:r>
              <a:r>
                <a:rPr lang="en-US" sz="1200" dirty="0" smtClean="0">
                  <a:latin typeface="Calibri" pitchFamily="34" charset="0"/>
                  <a:cs typeface="Times New Roman" pitchFamily="18" charset="0"/>
                </a:rPr>
                <a:t>spreadsheet, 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watched his university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professor create a table of calculation results  on a blackboard. When the professor 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found an error, he had to tediously erase and rewrite a number of sequential entries in the table.</a:t>
              </a:r>
            </a:p>
            <a:p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This gave </a:t>
              </a:r>
              <a:r>
                <a:rPr lang="en-US" sz="1200" dirty="0" err="1">
                  <a:latin typeface="Calibri" pitchFamily="34" charset="0"/>
                  <a:cs typeface="Times New Roman" pitchFamily="18" charset="0"/>
                </a:rPr>
                <a:t>Bricklin</a:t>
              </a:r>
              <a:r>
                <a:rPr lang="en-US" sz="1200" dirty="0">
                  <a:latin typeface="Calibri" pitchFamily="34" charset="0"/>
                  <a:cs typeface="Times New Roman" pitchFamily="18" charset="0"/>
                </a:rPr>
                <a:t> the idea to replicate the process on a computer, using the blackboard as the model to view results of underlying formulas.  This idea resulted in VisiCalc the first electronic spreadsheet which became the ‘killer app ‘ for the  Apple II computer!</a:t>
              </a:r>
            </a:p>
          </p:txBody>
        </p:sp>
        <p:pic>
          <p:nvPicPr>
            <p:cNvPr id="30730" name="Picture 16" descr="300px-VisiCalc_%28IBM_PC%27s_Killer_Application%29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5400" y="1295400"/>
              <a:ext cx="3186113" cy="149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ight Arrow 42"/>
            <p:cNvSpPr/>
            <p:nvPr/>
          </p:nvSpPr>
          <p:spPr>
            <a:xfrm>
              <a:off x="4115375" y="1981826"/>
              <a:ext cx="838184" cy="5321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0732" name="Picture 12" descr="Excel_base_0002_Small_all.t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7838" y="5400675"/>
              <a:ext cx="83042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Box 31"/>
            <p:cNvSpPr txBox="1">
              <a:spLocks noChangeArrowheads="1"/>
            </p:cNvSpPr>
            <p:nvPr/>
          </p:nvSpPr>
          <p:spPr bwMode="auto">
            <a:xfrm>
              <a:off x="7162800" y="228600"/>
              <a:ext cx="12271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Introduction</a:t>
              </a:r>
            </a:p>
          </p:txBody>
        </p:sp>
        <p:sp>
          <p:nvSpPr>
            <p:cNvPr id="30734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609600" y="5334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+mj-ea"/>
                <a:cs typeface="+mj-cs"/>
              </a:rPr>
              <a:t>Losing sight of the goal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Discovery learning 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DFDC824-5AC3-4451-92D4-37FB029621ED}" type="slidenum">
              <a:rPr lang="en-US"/>
              <a:pPr algn="l">
                <a:defRPr/>
              </a:pPr>
              <a:t>26</a:t>
            </a:fld>
            <a:endParaRPr lang="en-US" dirty="0"/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31749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7" name="Picture 3" descr="themes-01-interface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828800"/>
            <a:ext cx="6359525" cy="4468812"/>
          </a:xfrm>
          <a:prstGeom prst="rect">
            <a:avLst/>
          </a:prstGeo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b="1" i="1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Goals: Inform Vs perform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EC83-EB9D-45D8-804F-ABDDB7605C8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2777" name="Picture 12" descr="MCj0336216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311" y="2347432"/>
            <a:ext cx="3200400" cy="2174875"/>
          </a:xfrm>
        </p:spPr>
      </p:pic>
      <p:pic>
        <p:nvPicPr>
          <p:cNvPr id="32772" name="Picture 7" descr="narrated demo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2088" t="16112" r="13095" b="4791"/>
          <a:stretch>
            <a:fillRect/>
          </a:stretch>
        </p:blipFill>
        <p:spPr>
          <a:xfrm>
            <a:off x="5131456" y="2391736"/>
            <a:ext cx="3200400" cy="2400300"/>
          </a:xfrm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600200" y="1600200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Inform</a:t>
            </a: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Perform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85800" y="5029200"/>
            <a:ext cx="3744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To present information</a:t>
            </a: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2687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To build skills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Candara" pitchFamily="34" charset="0"/>
              </a:rPr>
              <a:t>Perform goals: Near Vs Far transfer</a:t>
            </a:r>
          </a:p>
        </p:txBody>
      </p:sp>
      <p:pic>
        <p:nvPicPr>
          <p:cNvPr id="33796" name="Picture 7" descr="narrated demo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088" t="16112" r="13095" b="4791"/>
          <a:stretch>
            <a:fillRect/>
          </a:stretch>
        </p:blipFill>
        <p:spPr>
          <a:xfrm>
            <a:off x="685800" y="2066925"/>
            <a:ext cx="3429000" cy="2571750"/>
          </a:xfrm>
        </p:spPr>
      </p:pic>
      <p:pic>
        <p:nvPicPr>
          <p:cNvPr id="3380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2133600"/>
            <a:ext cx="3446463" cy="2520950"/>
          </a:xfrm>
          <a:noFill/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5211DC28-71A5-4BAF-9CEB-B2D16F40DADB}" type="slidenum">
              <a:rPr lang="en-US" smtClean="0"/>
              <a:pPr algn="l">
                <a:defRPr/>
              </a:pPr>
              <a:t>29</a:t>
            </a:fld>
            <a:endParaRPr lang="en-US" dirty="0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752600" y="1447800"/>
            <a:ext cx="1184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</a:rPr>
              <a:t>Near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248400" y="1447800"/>
            <a:ext cx="87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</a:rPr>
              <a:t>Far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914400" y="4800600"/>
            <a:ext cx="35433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To build procedural skills</a:t>
            </a:r>
          </a:p>
          <a:p>
            <a:r>
              <a:rPr lang="en-US" sz="2400"/>
              <a:t>Routine tasks</a:t>
            </a:r>
          </a:p>
          <a:p>
            <a:endParaRPr lang="en-US" sz="2000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48006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 build strategic skills</a:t>
            </a:r>
          </a:p>
          <a:p>
            <a:r>
              <a:rPr lang="en-US" sz="2400"/>
              <a:t>Problem-solving tasks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00" y="1447800"/>
            <a:ext cx="41148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24400" y="1447800"/>
            <a:ext cx="4114800" cy="457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e</a:t>
            </a:r>
            <a:r>
              <a:rPr lang="en-US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Practice: Near vs Far Transfer</a:t>
            </a:r>
            <a:endParaRPr lang="en-US" dirty="0" smtClean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A. Changing a tire</a:t>
            </a:r>
          </a:p>
          <a:p>
            <a:endParaRPr lang="en-US" smtClean="0"/>
          </a:p>
          <a:p>
            <a:r>
              <a:rPr lang="en-US" smtClean="0"/>
              <a:t>B. Conducting performance review</a:t>
            </a:r>
          </a:p>
          <a:p>
            <a:endParaRPr lang="en-US" smtClean="0"/>
          </a:p>
          <a:p>
            <a:r>
              <a:rPr lang="en-US" smtClean="0"/>
              <a:t>C. Calibrating a zygometer</a:t>
            </a:r>
          </a:p>
          <a:p>
            <a:endParaRPr lang="en-US" smtClean="0"/>
          </a:p>
          <a:p>
            <a:r>
              <a:rPr lang="en-US" smtClean="0"/>
              <a:t>D. Flying Boeing 747</a:t>
            </a:r>
          </a:p>
          <a:p>
            <a:endParaRPr lang="en-US" smtClean="0"/>
          </a:p>
          <a:p>
            <a:r>
              <a:rPr lang="en-US" smtClean="0"/>
              <a:t>E. Baking a pie</a:t>
            </a:r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99B9-D010-4B98-863D-265C67305A9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</a:t>
            </a:r>
            <a:r>
              <a:rPr lang="en-US" dirty="0" smtClean="0"/>
              <a:t>-learning &amp; is it better?</a:t>
            </a:r>
          </a:p>
          <a:p>
            <a:r>
              <a:rPr lang="en-US" dirty="0" smtClean="0"/>
              <a:t>Promises &amp; pitfalls</a:t>
            </a:r>
          </a:p>
          <a:p>
            <a:r>
              <a:rPr lang="en-US" dirty="0" smtClean="0"/>
              <a:t>Inform vs. perform</a:t>
            </a:r>
          </a:p>
          <a:p>
            <a:r>
              <a:rPr lang="en-US" b="1" i="1" dirty="0" smtClean="0"/>
              <a:t>Three </a:t>
            </a:r>
            <a:r>
              <a:rPr lang="en-US" b="1" i="1" dirty="0" err="1" smtClean="0"/>
              <a:t>e</a:t>
            </a:r>
            <a:r>
              <a:rPr lang="en-US" b="1" i="1" dirty="0" smtClean="0"/>
              <a:t>-learning architectures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architectures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smtClean="0"/>
              <a:t>Receptive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smtClean="0"/>
              <a:t>Directive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smtClean="0"/>
              <a:t>Guided Discovery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A6BC-8FE2-4CB4-8BDA-2309339693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5844" name="TextBox 9"/>
          <p:cNvSpPr txBox="1">
            <a:spLocks noChangeArrowheads="1"/>
          </p:cNvSpPr>
          <p:nvPr/>
        </p:nvSpPr>
        <p:spPr bwMode="auto">
          <a:xfrm>
            <a:off x="4800600" y="3244850"/>
            <a:ext cx="1557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Outsourcing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3657600" y="27432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Other</a:t>
            </a: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3276600" y="47244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Internal (Salaries, Development, Admin)</a:t>
            </a:r>
          </a:p>
        </p:txBody>
      </p:sp>
      <p:pic>
        <p:nvPicPr>
          <p:cNvPr id="35847" name="Picture 2" descr="C:\Users\Ruth\AppData\Local\Microsoft\Windows\Temporary Internet Files\Content.IE5\ALQB198Y\MP9004486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324" y="1676400"/>
            <a:ext cx="314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838200" y="6096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Receptive</a:t>
            </a:r>
            <a:endParaRPr lang="en-US" sz="4000" b="1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36867" name="Picture 3" descr="C:\Users\Ruth\AppData\Local\Microsoft\Windows\Temporary Internet Files\Content.IE5\ALQB198Y\MP90044375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289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1"/>
          <p:cNvGrpSpPr>
            <a:grpSpLocks/>
          </p:cNvGrpSpPr>
          <p:nvPr/>
        </p:nvGrpSpPr>
        <p:grpSpPr bwMode="auto">
          <a:xfrm>
            <a:off x="609600" y="1447800"/>
            <a:ext cx="7515225" cy="5181600"/>
            <a:chOff x="457200" y="228600"/>
            <a:chExt cx="8353425" cy="5638800"/>
          </a:xfrm>
        </p:grpSpPr>
        <p:pic>
          <p:nvPicPr>
            <p:cNvPr id="37892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2924" y="762421"/>
              <a:ext cx="5410140" cy="32754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896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6705506" y="3505808"/>
              <a:ext cx="914042" cy="3800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 &gt;</a:t>
              </a:r>
            </a:p>
          </p:txBody>
        </p:sp>
        <p:sp>
          <p:nvSpPr>
            <p:cNvPr id="37898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044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37899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838200" y="533400"/>
            <a:ext cx="8305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Directive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Guided discovery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89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6875463" cy="50292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objective summary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Evaluate research evidence on media comparisons</a:t>
            </a:r>
          </a:p>
          <a:p>
            <a:r>
              <a:rPr lang="en-US" dirty="0" smtClean="0"/>
              <a:t>Classify kinds of </a:t>
            </a:r>
            <a:r>
              <a:rPr lang="en-US" dirty="0" err="1" smtClean="0"/>
              <a:t>e</a:t>
            </a:r>
            <a:r>
              <a:rPr lang="en-US" dirty="0" smtClean="0"/>
              <a:t>-learning </a:t>
            </a:r>
          </a:p>
          <a:p>
            <a:pPr lvl="1"/>
            <a:r>
              <a:rPr lang="en-US" dirty="0" smtClean="0"/>
              <a:t>Timing: synchronous &amp; asynchronous</a:t>
            </a:r>
          </a:p>
          <a:p>
            <a:pPr lvl="1"/>
            <a:r>
              <a:rPr lang="en-US" dirty="0" smtClean="0"/>
              <a:t>Lessons: inform, perform procedure or perform principle</a:t>
            </a:r>
          </a:p>
          <a:p>
            <a:pPr lvl="1"/>
            <a:r>
              <a:rPr lang="en-US" dirty="0" smtClean="0"/>
              <a:t>Architectures: receptive, directive, or guided discovery</a:t>
            </a:r>
          </a:p>
          <a:p>
            <a:r>
              <a:rPr lang="en-US" dirty="0" smtClean="0"/>
              <a:t>Identify the good, bad, &amp; ugly of </a:t>
            </a:r>
            <a:r>
              <a:rPr lang="en-US" dirty="0" err="1" smtClean="0"/>
              <a:t>e</a:t>
            </a:r>
            <a:r>
              <a:rPr lang="en-US" dirty="0" smtClean="0"/>
              <a:t>-learning</a:t>
            </a:r>
          </a:p>
          <a:p>
            <a:pPr lvl="1"/>
            <a:r>
              <a:rPr lang="en-US" dirty="0" smtClean="0"/>
              <a:t>Promises &amp; pitfalls</a:t>
            </a:r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e-Learning?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Instruction delivered on a </a:t>
            </a:r>
            <a:r>
              <a:rPr lang="en-US" i="1" dirty="0" smtClean="0"/>
              <a:t>digital device </a:t>
            </a:r>
            <a:r>
              <a:rPr lang="en-US" dirty="0" smtClean="0"/>
              <a:t>that:</a:t>
            </a:r>
          </a:p>
          <a:p>
            <a:r>
              <a:rPr lang="en-US" dirty="0" smtClean="0"/>
              <a:t>Includes </a:t>
            </a:r>
            <a:r>
              <a:rPr lang="en-US" i="1" dirty="0" smtClean="0"/>
              <a:t>content </a:t>
            </a:r>
            <a:r>
              <a:rPr lang="en-US" dirty="0" smtClean="0"/>
              <a:t>relevant to </a:t>
            </a:r>
            <a:r>
              <a:rPr lang="en-US" i="1" dirty="0" smtClean="0"/>
              <a:t>learning objective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media elements </a:t>
            </a:r>
            <a:r>
              <a:rPr lang="en-US" dirty="0" smtClean="0"/>
              <a:t>such as words &amp; visuals to deliver content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instructional methods </a:t>
            </a:r>
            <a:r>
              <a:rPr lang="en-US" dirty="0" smtClean="0"/>
              <a:t>such as examples,  practice &amp; feedback to promote learning</a:t>
            </a:r>
          </a:p>
          <a:p>
            <a:r>
              <a:rPr lang="en-US" dirty="0" smtClean="0"/>
              <a:t>Helps learners build new </a:t>
            </a:r>
            <a:r>
              <a:rPr lang="en-US" i="1" dirty="0" smtClean="0"/>
              <a:t>concepts &amp; skills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601" y="1344828"/>
            <a:ext cx="4270831" cy="172354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Content + Media Elements + Methods</a:t>
            </a:r>
          </a:p>
          <a:p>
            <a:pPr>
              <a:defRPr/>
            </a:pPr>
            <a:endParaRPr lang="en-US" sz="1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Self-study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Anywhere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Anytime</a:t>
            </a:r>
          </a:p>
          <a:p>
            <a:endParaRPr lang="en-US" sz="1600" dirty="0"/>
          </a:p>
        </p:txBody>
      </p:sp>
      <p:grpSp>
        <p:nvGrpSpPr>
          <p:cNvPr id="14338" name="Group 11"/>
          <p:cNvGrpSpPr>
            <a:grpSpLocks/>
          </p:cNvGrpSpPr>
          <p:nvPr/>
        </p:nvGrpSpPr>
        <p:grpSpPr bwMode="auto">
          <a:xfrm>
            <a:off x="1957792" y="1842740"/>
            <a:ext cx="7086600" cy="4953000"/>
            <a:chOff x="457200" y="228600"/>
            <a:chExt cx="8353425" cy="5638800"/>
          </a:xfrm>
        </p:grpSpPr>
        <p:pic>
          <p:nvPicPr>
            <p:cNvPr id="14343" name="Picture 9" descr="Excel_base_background_02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28600"/>
              <a:ext cx="835342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12" descr="excel_base_0003_Small-audio-off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7838" y="5402263"/>
              <a:ext cx="828357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5" name="Rectangle 30"/>
            <p:cNvSpPr>
              <a:spLocks noChangeArrowheads="1"/>
            </p:cNvSpPr>
            <p:nvPr/>
          </p:nvSpPr>
          <p:spPr bwMode="auto">
            <a:xfrm>
              <a:off x="2274888" y="4087813"/>
              <a:ext cx="5583237" cy="11699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All Excel formulas begin with an equal sign.  Formulas also can include cell references, mathematical operators, and numbers. Using a cell reference allows you to quickly update your calculations when your data changes. Click on the play button on the spreadsheet above to see a short demonstration. 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2170" y="761756"/>
              <a:ext cx="5409891" cy="32766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347" name="Picture 2" descr="F:\SOI 2011\Excel Screens\excel 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8400" y="838200"/>
              <a:ext cx="5248275" cy="3086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 bwMode="auto">
            <a:xfrm>
              <a:off x="6654902" y="3351628"/>
              <a:ext cx="913188" cy="469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Play&gt;</a:t>
              </a:r>
            </a:p>
          </p:txBody>
        </p:sp>
        <p:sp>
          <p:nvSpPr>
            <p:cNvPr id="14349" name="TextBox 31"/>
            <p:cNvSpPr txBox="1">
              <a:spLocks noChangeArrowheads="1"/>
            </p:cNvSpPr>
            <p:nvPr/>
          </p:nvSpPr>
          <p:spPr bwMode="auto">
            <a:xfrm>
              <a:off x="5638800" y="228600"/>
              <a:ext cx="3117032" cy="315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Lesson 2: Working with Formulas</a:t>
              </a:r>
            </a:p>
          </p:txBody>
        </p:sp>
        <p:pic>
          <p:nvPicPr>
            <p:cNvPr id="14350" name="Picture 11" descr="Excel_nav-bar_03_formulas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800" y="304800"/>
              <a:ext cx="11176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TextBox 39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33321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Calibri" pitchFamily="34" charset="0"/>
                </a:rPr>
                <a:t>Using Spreadsheets in your Small Business</a:t>
              </a: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609600"/>
            <a:ext cx="79248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Asynchronous e-learning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5601" y="1344828"/>
            <a:ext cx="4270831" cy="200054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Content + Media Elements + Methods</a:t>
            </a:r>
          </a:p>
          <a:p>
            <a:pPr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Instructor-led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Same time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Anywhere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 When recorded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=&gt; asynchronous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0" y="609600"/>
            <a:ext cx="7924800" cy="685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Synchronous 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e-learning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5" name="Picture 2" descr="Excel-completion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4775" y="1982787"/>
            <a:ext cx="6499225" cy="487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86200" y="1790700"/>
            <a:ext cx="0" cy="462915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762750" y="1485900"/>
            <a:ext cx="0" cy="45720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962400" y="1504950"/>
            <a:ext cx="0" cy="462915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552450" y="2705100"/>
            <a:ext cx="809625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882900" y="1485900"/>
            <a:ext cx="25400" cy="49530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4140200" y="1485900"/>
            <a:ext cx="12700" cy="49911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3009900" y="1574800"/>
            <a:ext cx="25400" cy="491490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E-Learning in your organization </a:t>
            </a:r>
            <a:br>
              <a:rPr lang="en-US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n-US" dirty="0" smtClean="0">
                <a:solidFill>
                  <a:schemeClr val="tx2"/>
                </a:solidFill>
                <a:latin typeface="Candara" pitchFamily="34" charset="0"/>
              </a:rPr>
              <a:t>(or one you are familiar with)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62632" y="2004789"/>
            <a:ext cx="7941337" cy="415873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Percentage of overall digital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instruction?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-learning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asynchronous?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Percent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-learning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synchronous?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Percent available both asynchronously and synchronously</a:t>
            </a:r>
          </a:p>
          <a:p>
            <a:pPr marL="457200" indent="-457200">
              <a:buFont typeface="+mj-lt"/>
              <a:buAutoNum type="alphaUcPeriod"/>
              <a:defRPr/>
            </a:pPr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457200" indent="-457200">
              <a:buFont typeface="+mj-lt"/>
              <a:buAutoNum type="alphaUcPeriod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</a:rPr>
              <a:t>Topics</a:t>
            </a:r>
          </a:p>
          <a:p>
            <a:pPr>
              <a:defRPr/>
            </a:pPr>
            <a:endParaRPr lang="en-US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71" y="274638"/>
            <a:ext cx="3239983" cy="15487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 Association for Talent Development website</a:t>
            </a:r>
            <a:endParaRPr lang="en-US" sz="2400" dirty="0"/>
          </a:p>
        </p:txBody>
      </p:sp>
      <p:pic>
        <p:nvPicPr>
          <p:cNvPr id="5" name="Content Placeholder 4" descr="2013_SOIR_Infographic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2" r="-892"/>
          <a:stretch/>
        </p:blipFill>
        <p:spPr>
          <a:xfrm>
            <a:off x="3663286" y="0"/>
            <a:ext cx="5291431" cy="67277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9345" y="2442018"/>
            <a:ext cx="3191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on </a:t>
            </a:r>
            <a:r>
              <a:rPr lang="en-US" dirty="0"/>
              <a:t>industry </a:t>
            </a:r>
            <a:r>
              <a:rPr lang="en-US" dirty="0" smtClean="0"/>
              <a:t>trends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www.astd.org</a:t>
            </a:r>
            <a:r>
              <a:rPr lang="en-US" dirty="0"/>
              <a:t>/Professional-Resources/State-Of-The-Industry-Report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Job opportunities: 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jobs.astd.org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0734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7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54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students learn better?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14400"/>
          <a:ext cx="4373563" cy="444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4" imgW="6209524" imgH="7415873" progId="">
                  <p:embed/>
                </p:oleObj>
              </mc:Choice>
              <mc:Fallback>
                <p:oleObj name="Image" r:id="rId4" imgW="6209524" imgH="741587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216B6B"/>
                          </a:clrFrom>
                          <a:clrTo>
                            <a:srgbClr val="216B6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783"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4373563" cy="444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648200" y="876300"/>
          <a:ext cx="4495800" cy="447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6" imgW="6209524" imgH="7415873" progId="">
                  <p:embed/>
                </p:oleObj>
              </mc:Choice>
              <mc:Fallback>
                <p:oleObj name="Image" r:id="rId6" imgW="6209524" imgH="741587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216B6B"/>
                          </a:clrFrom>
                          <a:clrTo>
                            <a:srgbClr val="216B6B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4241"/>
                      <a:stretch>
                        <a:fillRect/>
                      </a:stretch>
                    </p:blipFill>
                    <p:spPr bwMode="auto">
                      <a:xfrm>
                        <a:off x="4648200" y="876300"/>
                        <a:ext cx="4495800" cy="447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029"/>
          <p:cNvSpPr txBox="1">
            <a:spLocks noChangeArrowheads="1"/>
          </p:cNvSpPr>
          <p:nvPr/>
        </p:nvSpPr>
        <p:spPr bwMode="auto">
          <a:xfrm>
            <a:off x="1492250" y="5467350"/>
            <a:ext cx="2014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A. Classroom</a:t>
            </a:r>
          </a:p>
        </p:txBody>
      </p:sp>
      <p:sp>
        <p:nvSpPr>
          <p:cNvPr id="1030" name="Text Box 1030"/>
          <p:cNvSpPr txBox="1">
            <a:spLocks noChangeArrowheads="1"/>
          </p:cNvSpPr>
          <p:nvPr/>
        </p:nvSpPr>
        <p:spPr bwMode="auto">
          <a:xfrm>
            <a:off x="6070600" y="546735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B. Computer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10274</TotalTime>
  <Words>1720</Words>
  <Application>Microsoft Macintosh PowerPoint</Application>
  <PresentationFormat>On-screen Show (4:3)</PresentationFormat>
  <Paragraphs>282</Paragraphs>
  <Slides>36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Image</vt:lpstr>
      <vt:lpstr>E-Learning Promise &amp; Pitfalls Chapter 1</vt:lpstr>
      <vt:lpstr>Chapter 1 objectives</vt:lpstr>
      <vt:lpstr>Overview</vt:lpstr>
      <vt:lpstr>What is e-Learning?</vt:lpstr>
      <vt:lpstr>PowerPoint Presentation</vt:lpstr>
      <vt:lpstr>PowerPoint Presentation</vt:lpstr>
      <vt:lpstr>E-Learning in your organization  (or one you are familiar with)</vt:lpstr>
      <vt:lpstr>See Association for Talent Development website</vt:lpstr>
      <vt:lpstr>Where do students learn better?</vt:lpstr>
      <vt:lpstr>Media comparison studies</vt:lpstr>
      <vt:lpstr>Media comparison studies</vt:lpstr>
      <vt:lpstr>PowerPoint Presentation</vt:lpstr>
      <vt:lpstr>PowerPoint Presentation</vt:lpstr>
      <vt:lpstr>Media not equivalent</vt:lpstr>
      <vt:lpstr>Overview</vt:lpstr>
      <vt:lpstr>Promises of e-Learning</vt:lpstr>
      <vt:lpstr>PowerPoint Presentation</vt:lpstr>
      <vt:lpstr>PowerPoint Presentation</vt:lpstr>
      <vt:lpstr>The engagement matrix</vt:lpstr>
      <vt:lpstr>Multimedia</vt:lpstr>
      <vt:lpstr>Acceleration of expertise</vt:lpstr>
      <vt:lpstr>Pitfalls of e-Learning</vt:lpstr>
      <vt:lpstr>Too much of a good thing</vt:lpstr>
      <vt:lpstr>Not enough of a good thing</vt:lpstr>
      <vt:lpstr>PowerPoint Presentation</vt:lpstr>
      <vt:lpstr>Discovery learning </vt:lpstr>
      <vt:lpstr>Overview</vt:lpstr>
      <vt:lpstr>Goals: Inform Vs perform</vt:lpstr>
      <vt:lpstr>Perform goals: Near Vs Far transfer</vt:lpstr>
      <vt:lpstr>Practice: Near vs Far Transfer</vt:lpstr>
      <vt:lpstr>Overview</vt:lpstr>
      <vt:lpstr>Three architectures</vt:lpstr>
      <vt:lpstr>PowerPoint Presentation</vt:lpstr>
      <vt:lpstr>PowerPoint Presentation</vt:lpstr>
      <vt:lpstr>Guided discovery</vt:lpstr>
      <vt:lpstr>Chapter 1 objective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Ken Koedinger</cp:lastModifiedBy>
  <cp:revision>368</cp:revision>
  <cp:lastPrinted>2013-08-29T17:19:44Z</cp:lastPrinted>
  <dcterms:created xsi:type="dcterms:W3CDTF">2013-09-01T21:44:48Z</dcterms:created>
  <dcterms:modified xsi:type="dcterms:W3CDTF">2015-08-29T15:02:43Z</dcterms:modified>
</cp:coreProperties>
</file>