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06" r:id="rId1"/>
  </p:sldMasterIdLst>
  <p:notesMasterIdLst>
    <p:notesMasterId r:id="rId23"/>
  </p:notesMasterIdLst>
  <p:handoutMasterIdLst>
    <p:handoutMasterId r:id="rId24"/>
  </p:handoutMasterIdLst>
  <p:sldIdLst>
    <p:sldId id="897" r:id="rId2"/>
    <p:sldId id="905" r:id="rId3"/>
    <p:sldId id="912" r:id="rId4"/>
    <p:sldId id="927" r:id="rId5"/>
    <p:sldId id="928" r:id="rId6"/>
    <p:sldId id="918" r:id="rId7"/>
    <p:sldId id="913" r:id="rId8"/>
    <p:sldId id="919" r:id="rId9"/>
    <p:sldId id="920" r:id="rId10"/>
    <p:sldId id="934" r:id="rId11"/>
    <p:sldId id="899" r:id="rId12"/>
    <p:sldId id="900" r:id="rId13"/>
    <p:sldId id="909" r:id="rId14"/>
    <p:sldId id="906" r:id="rId15"/>
    <p:sldId id="907" r:id="rId16"/>
    <p:sldId id="911" r:id="rId17"/>
    <p:sldId id="923" r:id="rId18"/>
    <p:sldId id="924" r:id="rId19"/>
    <p:sldId id="925" r:id="rId20"/>
    <p:sldId id="926" r:id="rId21"/>
    <p:sldId id="902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DFF"/>
    <a:srgbClr val="008000"/>
    <a:srgbClr val="00CC00"/>
    <a:srgbClr val="009900"/>
    <a:srgbClr val="FF0000"/>
    <a:srgbClr val="CCFFCC"/>
    <a:srgbClr val="339933"/>
    <a:srgbClr val="FFFF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13" autoAdjust="0"/>
  </p:normalViewPr>
  <p:slideViewPr>
    <p:cSldViewPr snapToGrid="0">
      <p:cViewPr varScale="1">
        <p:scale>
          <a:sx n="91" d="100"/>
          <a:sy n="91" d="100"/>
        </p:scale>
        <p:origin x="-14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5A9B6F5-9872-494C-98E8-50B22C72B9D1}" type="datetimeFigureOut">
              <a:rPr lang="en-US"/>
              <a:pPr>
                <a:defRPr/>
              </a:pPr>
              <a:t>10/1/15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AF5CCC6-22B8-4641-886E-81DE612D1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164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1FB4182-7140-4311-A13D-1A2B0929463C}" type="datetimeFigureOut">
              <a:rPr lang="en-US"/>
              <a:pPr>
                <a:defRPr/>
              </a:pPr>
              <a:t>10/1/15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B7BB70B-E9ED-4118-B081-36010168C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897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DE10C2-37A7-4496-8C01-687BECC5D7E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Potential violation</a:t>
            </a:r>
            <a:r>
              <a:rPr lang="en-US" baseline="0" dirty="0" smtClean="0"/>
              <a:t> since the learner has to split their attention between the two competing visuals?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80C-FDC5-BF45-8E4A-208AB89455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18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questions: Would this have been better as still frames? Too much terminology to keep track of as the video progressed?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80C-FDC5-BF45-8E4A-208AB894550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63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073D82-C220-934F-9E6D-860C8C9965B3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FDEDB-F522-461C-B467-1CC788D594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2ADE5-5F61-8D41-B6D3-8E92DB64D57C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255B5-A3B7-40AD-984B-A4E54128D1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449FDA-83B7-CF46-9A18-4E7788CAC302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18124-0E20-4CB6-8B6C-EE549E83E4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47625"/>
            <a:ext cx="7391400" cy="5773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48600" y="6591300"/>
            <a:ext cx="1295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31DF7A11-74F6-408A-9310-00C606FAA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050" y="228600"/>
            <a:ext cx="76263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0"/>
            <a:ext cx="37338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81600" y="1600200"/>
            <a:ext cx="37338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81600" y="3810000"/>
            <a:ext cx="37338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554CB7-7FED-FA47-9025-73AD2B53F608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364F-8594-40CC-8555-8B80B5103C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8F1E01-8864-5940-943B-5E545409B1F1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5AB66C-50F8-473B-BE5D-BD9AA9CA0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232AF8-1483-1546-8A59-B801B6C5A975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7E9F4-65A3-4043-B85F-301B029EE3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B6EA8B-E2E2-954D-BDEF-15A64C522F4A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6AC14-D5B3-498B-B3F1-2D088530B0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D9BAC6-B2A1-184E-A465-520349CEF764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91E608-2B34-4876-9C98-E4993BBE6D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90E998-6B5B-1148-AB3A-DCBE41DE5304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C2F69-973B-48A8-817F-5E93F1CF36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78A520-85E3-FF49-A85F-2B32B0A196E1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117396-2978-4558-88EC-8946A9EBC3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228B88-86E9-4341-9108-ED2EF19F3698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62EC-881C-4A90-A475-5A48B82CA4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632" y="274638"/>
            <a:ext cx="79413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632" y="1600200"/>
            <a:ext cx="79413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57AD7E-2F03-1547-A225-0496925187B5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8D6E76E-4D89-DC48-8008-B7B0FE0AC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  <p:sldLayoutId id="2147484509" r:id="rId3"/>
    <p:sldLayoutId id="2147484510" r:id="rId4"/>
    <p:sldLayoutId id="2147484511" r:id="rId5"/>
    <p:sldLayoutId id="2147484512" r:id="rId6"/>
    <p:sldLayoutId id="2147484513" r:id="rId7"/>
    <p:sldLayoutId id="2147484514" r:id="rId8"/>
    <p:sldLayoutId id="2147484515" r:id="rId9"/>
    <p:sldLayoutId id="2147484516" r:id="rId10"/>
    <p:sldLayoutId id="2147484517" r:id="rId11"/>
    <p:sldLayoutId id="2147484518" r:id="rId12"/>
    <p:sldLayoutId id="2147484519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8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hyperlink" Target="http://www.youtube.com/watch?v=gJ309LfHQ3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/>
          <a:srcRect t="15800"/>
          <a:stretch>
            <a:fillRect/>
          </a:stretch>
        </p:blipFill>
        <p:spPr bwMode="auto">
          <a:xfrm>
            <a:off x="5226237" y="2209800"/>
            <a:ext cx="2850963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990600" y="892175"/>
            <a:ext cx="7772400" cy="14700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889" dirty="0" smtClean="0"/>
              <a:t>Applying the Contiguity Principle</a:t>
            </a:r>
            <a:r>
              <a:rPr lang="en-US" sz="3111" dirty="0" smtClean="0"/>
              <a:t> </a:t>
            </a:r>
            <a:br>
              <a:rPr lang="en-US" sz="3111" dirty="0" smtClean="0"/>
            </a:br>
            <a:r>
              <a:rPr lang="en-US" sz="4444" smtClean="0"/>
              <a:t>Chapters </a:t>
            </a:r>
            <a:r>
              <a:rPr lang="en-US" sz="4444" smtClean="0"/>
              <a:t>5</a:t>
            </a:r>
            <a:endParaRPr lang="en-US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990600" y="3276600"/>
            <a:ext cx="4419600" cy="1752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FDEDB-F522-461C-B467-1CC788D594E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Contiguity example in Cognitive Tutors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364F-8594-40CC-8555-8B80B5103C6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364F-8594-40CC-8555-8B80B5103C6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123"/>
            <a:ext cx="9219365" cy="57351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87384" y="2553337"/>
            <a:ext cx="130933" cy="1178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673685" y="2473159"/>
            <a:ext cx="6283157" cy="3489158"/>
            <a:chOff x="2673685" y="2473159"/>
            <a:chExt cx="6283157" cy="3489158"/>
          </a:xfrm>
        </p:grpSpPr>
        <p:sp>
          <p:nvSpPr>
            <p:cNvPr id="10" name="Rectangle 9"/>
            <p:cNvSpPr/>
            <p:nvPr/>
          </p:nvSpPr>
          <p:spPr>
            <a:xfrm>
              <a:off x="4598737" y="2473159"/>
              <a:ext cx="4358105" cy="3489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73685" y="4785897"/>
              <a:ext cx="4216401" cy="855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364F-8594-40CC-8555-8B80B5103C6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6" y="419008"/>
            <a:ext cx="9168775" cy="5931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Modality Principle</a:t>
            </a:r>
          </a:p>
        </p:txBody>
      </p:sp>
      <p:sp>
        <p:nvSpPr>
          <p:cNvPr id="9840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400" dirty="0">
                <a:latin typeface="Verdana" charset="0"/>
              </a:rPr>
              <a:t>Which is better for student learning?</a:t>
            </a:r>
          </a:p>
          <a:p>
            <a:pPr lvl="1">
              <a:buFontTx/>
              <a:buNone/>
            </a:pPr>
            <a:r>
              <a:rPr lang="en-US" sz="2000" dirty="0">
                <a:latin typeface="Verdana" charset="0"/>
                <a:ea typeface="ＭＳ Ｐゴシック" charset="0"/>
              </a:rPr>
              <a:t>A. Spoken narration &amp; animation</a:t>
            </a:r>
          </a:p>
          <a:p>
            <a:pPr lvl="1">
              <a:buFontTx/>
              <a:buNone/>
            </a:pPr>
            <a:r>
              <a:rPr lang="en-US" sz="2000" dirty="0">
                <a:latin typeface="Verdana" charset="0"/>
                <a:ea typeface="ＭＳ Ｐゴシック" charset="0"/>
              </a:rPr>
              <a:t>B. On-screen text &amp; animation</a:t>
            </a:r>
          </a:p>
          <a:p>
            <a:pPr lvl="1">
              <a:buFontTx/>
              <a:buNone/>
            </a:pPr>
            <a:r>
              <a:rPr lang="en-US" sz="2000" dirty="0">
                <a:latin typeface="Verdana" charset="0"/>
                <a:ea typeface="ＭＳ Ｐゴシック" charset="0"/>
              </a:rPr>
              <a:t>Example: Verbal description of lightning process is presented either in audio or </a:t>
            </a:r>
            <a:r>
              <a:rPr lang="en-US" sz="2000" dirty="0" smtClean="0">
                <a:latin typeface="Verdana" charset="0"/>
                <a:ea typeface="ＭＳ Ｐゴシック" charset="0"/>
              </a:rPr>
              <a:t>text</a:t>
            </a:r>
            <a:endParaRPr lang="en-US" sz="2000" dirty="0"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9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4069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14" name="Group 10"/>
          <p:cNvGrpSpPr>
            <a:grpSpLocks/>
          </p:cNvGrpSpPr>
          <p:nvPr/>
        </p:nvGrpSpPr>
        <p:grpSpPr bwMode="auto">
          <a:xfrm>
            <a:off x="3092450" y="152400"/>
            <a:ext cx="2959100" cy="6180138"/>
            <a:chOff x="1536" y="427"/>
            <a:chExt cx="1864" cy="3893"/>
          </a:xfrm>
        </p:grpSpPr>
        <p:pic>
          <p:nvPicPr>
            <p:cNvPr id="47106" name="Picture 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" y="714"/>
              <a:ext cx="1688" cy="1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7107" name="Rectangle 3"/>
            <p:cNvSpPr>
              <a:spLocks noChangeArrowheads="1"/>
            </p:cNvSpPr>
            <p:nvPr/>
          </p:nvSpPr>
          <p:spPr bwMode="auto">
            <a:xfrm>
              <a:off x="1580" y="686"/>
              <a:ext cx="1736" cy="13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8" name="Rectangle 4"/>
            <p:cNvSpPr>
              <a:spLocks noChangeArrowheads="1"/>
            </p:cNvSpPr>
            <p:nvPr/>
          </p:nvSpPr>
          <p:spPr bwMode="auto">
            <a:xfrm>
              <a:off x="1536" y="2055"/>
              <a:ext cx="181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1600" tIns="50800" rIns="101600" bIns="5080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1000">
                  <a:effectLst/>
                  <a:latin typeface="Arial"/>
                </a:rPr>
                <a:t>“</a:t>
              </a:r>
              <a:r>
                <a:rPr lang="en-US" sz="1000">
                  <a:effectLst/>
                </a:rPr>
                <a:t>As the air in this updraft cools, water vapor condenses into water droplets and forms a cloud.</a:t>
              </a:r>
              <a:r>
                <a:rPr lang="ja-JP" altLang="en-US" sz="1000">
                  <a:effectLst/>
                  <a:latin typeface="Arial"/>
                </a:rPr>
                <a:t>”</a:t>
              </a:r>
              <a:endParaRPr lang="en-US" sz="1000">
                <a:effectLst/>
              </a:endParaRPr>
            </a:p>
          </p:txBody>
        </p:sp>
        <p:sp>
          <p:nvSpPr>
            <p:cNvPr id="47109" name="Rectangle 5"/>
            <p:cNvSpPr>
              <a:spLocks noChangeArrowheads="1"/>
            </p:cNvSpPr>
            <p:nvPr/>
          </p:nvSpPr>
          <p:spPr bwMode="auto">
            <a:xfrm>
              <a:off x="1537" y="427"/>
              <a:ext cx="1822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effectLst/>
                </a:rPr>
                <a:t>Words as Narration</a:t>
              </a:r>
            </a:p>
          </p:txBody>
        </p:sp>
        <p:pic>
          <p:nvPicPr>
            <p:cNvPr id="47110" name="Pictur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" y="2986"/>
              <a:ext cx="1688" cy="1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7111" name="Rectangle 7"/>
            <p:cNvSpPr>
              <a:spLocks noChangeArrowheads="1"/>
            </p:cNvSpPr>
            <p:nvPr/>
          </p:nvSpPr>
          <p:spPr bwMode="auto">
            <a:xfrm>
              <a:off x="1580" y="2952"/>
              <a:ext cx="1736" cy="136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2" name="Rectangle 8"/>
            <p:cNvSpPr>
              <a:spLocks noChangeArrowheads="1"/>
            </p:cNvSpPr>
            <p:nvPr/>
          </p:nvSpPr>
          <p:spPr bwMode="auto">
            <a:xfrm>
              <a:off x="1560" y="4064"/>
              <a:ext cx="184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1600" tIns="50800" rIns="101600" bIns="5080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>
                  <a:effectLst/>
                </a:rPr>
                <a:t>As the air in this updraft cools, water vapor condenses into water droplets and forms a cloud.</a:t>
              </a:r>
            </a:p>
          </p:txBody>
        </p:sp>
        <p:sp>
          <p:nvSpPr>
            <p:cNvPr id="47113" name="Rectangle 9"/>
            <p:cNvSpPr>
              <a:spLocks noChangeArrowheads="1"/>
            </p:cNvSpPr>
            <p:nvPr/>
          </p:nvSpPr>
          <p:spPr bwMode="auto">
            <a:xfrm>
              <a:off x="1537" y="2693"/>
              <a:ext cx="1822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effectLst/>
                </a:rPr>
                <a:t>Words as On-Screen Text</a:t>
              </a:r>
            </a:p>
          </p:txBody>
        </p:sp>
      </p:grpSp>
      <p:sp>
        <p:nvSpPr>
          <p:cNvPr id="47115" name="Rectangle 1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6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519113" y="1204913"/>
            <a:ext cx="80867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>
                <a:effectLst/>
              </a:rPr>
              <a:t>Modality effect: People learn better when words are presented as</a:t>
            </a:r>
          </a:p>
          <a:p>
            <a:pPr algn="l"/>
            <a:r>
              <a:rPr lang="en-US">
                <a:effectLst/>
              </a:rPr>
              <a:t>narration (dark bars) rather than as on-screen text (white bars).</a:t>
            </a: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979488" y="2200275"/>
            <a:ext cx="1809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endParaRPr lang="en-US" sz="1800">
              <a:solidFill>
                <a:srgbClr val="000000"/>
              </a:solidFill>
              <a:effectLst/>
            </a:endParaRPr>
          </a:p>
          <a:p>
            <a:pPr algn="l"/>
            <a:endParaRPr lang="en-US" sz="1800">
              <a:solidFill>
                <a:srgbClr val="000000"/>
              </a:solidFill>
              <a:effectLst/>
            </a:endParaRPr>
          </a:p>
        </p:txBody>
      </p:sp>
      <p:sp>
        <p:nvSpPr>
          <p:cNvPr id="48134" name="Freeform 6"/>
          <p:cNvSpPr>
            <a:spLocks/>
          </p:cNvSpPr>
          <p:nvPr/>
        </p:nvSpPr>
        <p:spPr bwMode="auto">
          <a:xfrm>
            <a:off x="2225675" y="3200400"/>
            <a:ext cx="687388" cy="2287588"/>
          </a:xfrm>
          <a:custGeom>
            <a:avLst/>
            <a:gdLst>
              <a:gd name="T0" fmla="*/ 0 w 433"/>
              <a:gd name="T1" fmla="*/ 0 h 1441"/>
              <a:gd name="T2" fmla="*/ 0 w 433"/>
              <a:gd name="T3" fmla="*/ 1440 h 1441"/>
              <a:gd name="T4" fmla="*/ 432 w 433"/>
              <a:gd name="T5" fmla="*/ 144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3" h="1441">
                <a:moveTo>
                  <a:pt x="0" y="0"/>
                </a:moveTo>
                <a:lnTo>
                  <a:pt x="0" y="1440"/>
                </a:lnTo>
                <a:lnTo>
                  <a:pt x="432" y="14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2568575" y="5003800"/>
            <a:ext cx="228600" cy="4826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2339975" y="4546600"/>
            <a:ext cx="228600" cy="939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>
            <a:off x="1311275" y="5492750"/>
            <a:ext cx="685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1654175" y="4940300"/>
            <a:ext cx="228600" cy="546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9" name="Freeform 11"/>
          <p:cNvSpPr>
            <a:spLocks/>
          </p:cNvSpPr>
          <p:nvPr/>
        </p:nvSpPr>
        <p:spPr bwMode="auto">
          <a:xfrm>
            <a:off x="3140075" y="3200400"/>
            <a:ext cx="687388" cy="2287588"/>
          </a:xfrm>
          <a:custGeom>
            <a:avLst/>
            <a:gdLst>
              <a:gd name="T0" fmla="*/ 0 w 433"/>
              <a:gd name="T1" fmla="*/ 0 h 1441"/>
              <a:gd name="T2" fmla="*/ 0 w 433"/>
              <a:gd name="T3" fmla="*/ 1440 h 1441"/>
              <a:gd name="T4" fmla="*/ 432 w 433"/>
              <a:gd name="T5" fmla="*/ 144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3" h="1441">
                <a:moveTo>
                  <a:pt x="0" y="0"/>
                </a:moveTo>
                <a:lnTo>
                  <a:pt x="0" y="1440"/>
                </a:lnTo>
                <a:lnTo>
                  <a:pt x="432" y="14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3482975" y="4851400"/>
            <a:ext cx="228600" cy="6350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3254375" y="4114800"/>
            <a:ext cx="228600" cy="13716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8142" name="Group 14"/>
          <p:cNvGrpSpPr>
            <a:grpSpLocks/>
          </p:cNvGrpSpPr>
          <p:nvPr/>
        </p:nvGrpSpPr>
        <p:grpSpPr bwMode="auto">
          <a:xfrm>
            <a:off x="490538" y="2919413"/>
            <a:ext cx="1163637" cy="2740025"/>
            <a:chOff x="309" y="1839"/>
            <a:chExt cx="733" cy="1726"/>
          </a:xfrm>
        </p:grpSpPr>
        <p:sp>
          <p:nvSpPr>
            <p:cNvPr id="48143" name="Rectangle 15"/>
            <p:cNvSpPr>
              <a:spLocks noChangeArrowheads="1"/>
            </p:cNvSpPr>
            <p:nvPr/>
          </p:nvSpPr>
          <p:spPr bwMode="auto">
            <a:xfrm>
              <a:off x="898" y="2920"/>
              <a:ext cx="144" cy="53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4" name="Rectangle 16"/>
            <p:cNvSpPr>
              <a:spLocks noChangeArrowheads="1"/>
            </p:cNvSpPr>
            <p:nvPr/>
          </p:nvSpPr>
          <p:spPr bwMode="auto">
            <a:xfrm>
              <a:off x="826" y="2016"/>
              <a:ext cx="1" cy="144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5" name="Rectangle 17"/>
            <p:cNvSpPr>
              <a:spLocks noChangeArrowheads="1"/>
            </p:cNvSpPr>
            <p:nvPr/>
          </p:nvSpPr>
          <p:spPr bwMode="auto">
            <a:xfrm>
              <a:off x="529" y="2991"/>
              <a:ext cx="30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20</a:t>
              </a:r>
            </a:p>
          </p:txBody>
        </p:sp>
        <p:sp>
          <p:nvSpPr>
            <p:cNvPr id="48146" name="Rectangle 18"/>
            <p:cNvSpPr>
              <a:spLocks noChangeArrowheads="1"/>
            </p:cNvSpPr>
            <p:nvPr/>
          </p:nvSpPr>
          <p:spPr bwMode="auto">
            <a:xfrm>
              <a:off x="529" y="2711"/>
              <a:ext cx="30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40</a:t>
              </a:r>
            </a:p>
          </p:txBody>
        </p:sp>
        <p:sp>
          <p:nvSpPr>
            <p:cNvPr id="48147" name="Rectangle 19"/>
            <p:cNvSpPr>
              <a:spLocks noChangeArrowheads="1"/>
            </p:cNvSpPr>
            <p:nvPr/>
          </p:nvSpPr>
          <p:spPr bwMode="auto">
            <a:xfrm>
              <a:off x="529" y="2415"/>
              <a:ext cx="30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60</a:t>
              </a:r>
            </a:p>
          </p:txBody>
        </p:sp>
        <p:sp>
          <p:nvSpPr>
            <p:cNvPr id="48148" name="Rectangle 20"/>
            <p:cNvSpPr>
              <a:spLocks noChangeArrowheads="1"/>
            </p:cNvSpPr>
            <p:nvPr/>
          </p:nvSpPr>
          <p:spPr bwMode="auto">
            <a:xfrm>
              <a:off x="529" y="2127"/>
              <a:ext cx="30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80</a:t>
              </a:r>
            </a:p>
          </p:txBody>
        </p:sp>
        <p:sp>
          <p:nvSpPr>
            <p:cNvPr id="48149" name="Rectangle 21"/>
            <p:cNvSpPr>
              <a:spLocks noChangeArrowheads="1"/>
            </p:cNvSpPr>
            <p:nvPr/>
          </p:nvSpPr>
          <p:spPr bwMode="auto">
            <a:xfrm>
              <a:off x="473" y="1839"/>
              <a:ext cx="40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100</a:t>
              </a:r>
            </a:p>
          </p:txBody>
        </p:sp>
        <p:sp>
          <p:nvSpPr>
            <p:cNvPr id="48150" name="Rectangle 22"/>
            <p:cNvSpPr>
              <a:spLocks noChangeArrowheads="1"/>
            </p:cNvSpPr>
            <p:nvPr/>
          </p:nvSpPr>
          <p:spPr bwMode="auto">
            <a:xfrm>
              <a:off x="609" y="3279"/>
              <a:ext cx="210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0</a:t>
              </a:r>
            </a:p>
          </p:txBody>
        </p:sp>
        <p:sp>
          <p:nvSpPr>
            <p:cNvPr id="48151" name="Rectangle 23"/>
            <p:cNvSpPr>
              <a:spLocks noChangeArrowheads="1"/>
            </p:cNvSpPr>
            <p:nvPr/>
          </p:nvSpPr>
          <p:spPr bwMode="auto">
            <a:xfrm rot="16200000">
              <a:off x="-199" y="2543"/>
              <a:ext cx="130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Percent correct</a:t>
              </a:r>
            </a:p>
          </p:txBody>
        </p:sp>
      </p:grpSp>
      <p:sp>
        <p:nvSpPr>
          <p:cNvPr id="48152" name="Rectangle 24"/>
          <p:cNvSpPr>
            <a:spLocks noChangeArrowheads="1"/>
          </p:cNvSpPr>
          <p:nvPr/>
        </p:nvSpPr>
        <p:spPr bwMode="auto">
          <a:xfrm>
            <a:off x="4892675" y="3810000"/>
            <a:ext cx="3641725" cy="6096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3" name="Rectangle 25"/>
          <p:cNvSpPr>
            <a:spLocks noChangeArrowheads="1"/>
          </p:cNvSpPr>
          <p:nvPr/>
        </p:nvSpPr>
        <p:spPr bwMode="auto">
          <a:xfrm>
            <a:off x="5081588" y="3783013"/>
            <a:ext cx="32750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  <a:effectLst/>
              </a:rPr>
              <a:t>Animation with narration</a:t>
            </a:r>
          </a:p>
        </p:txBody>
      </p:sp>
      <p:sp>
        <p:nvSpPr>
          <p:cNvPr id="48154" name="Rectangle 26"/>
          <p:cNvSpPr>
            <a:spLocks noChangeArrowheads="1"/>
          </p:cNvSpPr>
          <p:nvPr/>
        </p:nvSpPr>
        <p:spPr bwMode="auto">
          <a:xfrm>
            <a:off x="5094288" y="4049713"/>
            <a:ext cx="26320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  <a:effectLst/>
              </a:rPr>
              <a:t>Animation with text</a:t>
            </a:r>
          </a:p>
        </p:txBody>
      </p:sp>
      <p:sp>
        <p:nvSpPr>
          <p:cNvPr id="48155" name="Rectangle 27"/>
          <p:cNvSpPr>
            <a:spLocks noChangeArrowheads="1"/>
          </p:cNvSpPr>
          <p:nvPr/>
        </p:nvSpPr>
        <p:spPr bwMode="auto">
          <a:xfrm>
            <a:off x="4956175" y="3886200"/>
            <a:ext cx="165100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6" name="Rectangle 28"/>
          <p:cNvSpPr>
            <a:spLocks noChangeArrowheads="1"/>
          </p:cNvSpPr>
          <p:nvPr/>
        </p:nvSpPr>
        <p:spPr bwMode="auto">
          <a:xfrm>
            <a:off x="4956175" y="4140200"/>
            <a:ext cx="165100" cy="1778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7" name="Freeform 29"/>
          <p:cNvSpPr>
            <a:spLocks/>
          </p:cNvSpPr>
          <p:nvPr/>
        </p:nvSpPr>
        <p:spPr bwMode="auto">
          <a:xfrm>
            <a:off x="4054475" y="3200400"/>
            <a:ext cx="687388" cy="2287588"/>
          </a:xfrm>
          <a:custGeom>
            <a:avLst/>
            <a:gdLst>
              <a:gd name="T0" fmla="*/ 0 w 433"/>
              <a:gd name="T1" fmla="*/ 0 h 1441"/>
              <a:gd name="T2" fmla="*/ 0 w 433"/>
              <a:gd name="T3" fmla="*/ 1440 h 1441"/>
              <a:gd name="T4" fmla="*/ 432 w 433"/>
              <a:gd name="T5" fmla="*/ 144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3" h="1441">
                <a:moveTo>
                  <a:pt x="0" y="0"/>
                </a:moveTo>
                <a:lnTo>
                  <a:pt x="0" y="1440"/>
                </a:lnTo>
                <a:lnTo>
                  <a:pt x="432" y="14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8" name="Rectangle 30"/>
          <p:cNvSpPr>
            <a:spLocks noChangeArrowheads="1"/>
          </p:cNvSpPr>
          <p:nvPr/>
        </p:nvSpPr>
        <p:spPr bwMode="auto">
          <a:xfrm>
            <a:off x="4397375" y="4597400"/>
            <a:ext cx="228600" cy="8890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9" name="Rectangle 31"/>
          <p:cNvSpPr>
            <a:spLocks noChangeArrowheads="1"/>
          </p:cNvSpPr>
          <p:nvPr/>
        </p:nvSpPr>
        <p:spPr bwMode="auto">
          <a:xfrm>
            <a:off x="4168775" y="4229100"/>
            <a:ext cx="228600" cy="12573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36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364F-8594-40CC-8555-8B80B5103C6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94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odality Principle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333" y="1271815"/>
            <a:ext cx="9144000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51155" y="425660"/>
            <a:ext cx="46416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Example Animation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9211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dality Principle Video 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394" y="41546"/>
            <a:ext cx="9033212" cy="677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81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dality Principle Video 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49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26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4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Media Element Principles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E-Learning</a:t>
            </a:r>
          </a:p>
        </p:txBody>
      </p:sp>
      <p:sp>
        <p:nvSpPr>
          <p:cNvPr id="97895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 typeface="Times" charset="0"/>
              <a:buNone/>
            </a:pPr>
            <a:r>
              <a:rPr lang="en-US" dirty="0"/>
              <a:t>1. Multimedia</a:t>
            </a:r>
          </a:p>
          <a:p>
            <a:pPr marL="533400" indent="-533400">
              <a:buFont typeface="Times" charset="0"/>
              <a:buNone/>
            </a:pPr>
            <a:r>
              <a:rPr lang="en-US" dirty="0"/>
              <a:t>2. Contiguity</a:t>
            </a:r>
          </a:p>
          <a:p>
            <a:pPr marL="533400" indent="-533400">
              <a:buFont typeface="Times" charset="0"/>
              <a:buNone/>
            </a:pPr>
            <a:r>
              <a:rPr lang="en-US" dirty="0"/>
              <a:t>3. </a:t>
            </a:r>
            <a:r>
              <a:rPr lang="en-US" dirty="0" smtClean="0"/>
              <a:t>Modality</a:t>
            </a:r>
            <a:endParaRPr lang="en-US" dirty="0"/>
          </a:p>
          <a:p>
            <a:pPr marL="533400" indent="-533400">
              <a:buFont typeface="Times" charset="0"/>
              <a:buNone/>
            </a:pPr>
            <a:r>
              <a:rPr lang="en-US" dirty="0"/>
              <a:t>4. Coherence</a:t>
            </a:r>
          </a:p>
          <a:p>
            <a:pPr marL="533400" indent="-533400">
              <a:buFont typeface="Times" charset="0"/>
              <a:buNone/>
            </a:pPr>
            <a:r>
              <a:rPr lang="en-US" dirty="0"/>
              <a:t>5. Redundancy</a:t>
            </a:r>
          </a:p>
          <a:p>
            <a:pPr marL="533400" indent="-533400">
              <a:buFont typeface="Times" charset="0"/>
              <a:buNone/>
            </a:pPr>
            <a:r>
              <a:rPr lang="en-US" dirty="0"/>
              <a:t>6. Personalization</a:t>
            </a:r>
          </a:p>
        </p:txBody>
      </p:sp>
    </p:spTree>
    <p:extLst>
      <p:ext uri="{BB962C8B-B14F-4D97-AF65-F5344CB8AC3E}">
        <p14:creationId xmlns:p14="http://schemas.microsoft.com/office/powerpoint/2010/main" val="77952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Muscle Contractions</a:t>
            </a:r>
            <a:endParaRPr lang="en-US" dirty="0"/>
          </a:p>
        </p:txBody>
      </p:sp>
      <p:pic>
        <p:nvPicPr>
          <p:cNvPr id="4" name="Content Placeholder 3" descr="Screen Shot 2013-09-30 at 7.19.35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7" b="9307"/>
          <a:stretch>
            <a:fillRect/>
          </a:stretch>
        </p:blipFill>
        <p:spPr>
          <a:xfrm>
            <a:off x="457200" y="1600201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382820" y="6284585"/>
            <a:ext cx="491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http://www.youtube.com/watch?v=</a:t>
            </a:r>
            <a:r>
              <a:rPr lang="en-US" dirty="0" smtClean="0">
                <a:hlinkClick r:id="rId4"/>
              </a:rPr>
              <a:t>gJ309LfHQ3M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4846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for Design Principles</a:t>
            </a:r>
          </a:p>
        </p:txBody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16100"/>
            <a:ext cx="7772400" cy="4724400"/>
          </a:xfrm>
        </p:spPr>
        <p:txBody>
          <a:bodyPr/>
          <a:lstStyle/>
          <a:p>
            <a:r>
              <a:rPr lang="en-US"/>
              <a:t>Many design principles proposed</a:t>
            </a:r>
          </a:p>
          <a:p>
            <a:pPr lvl="1"/>
            <a:r>
              <a:rPr lang="en-US"/>
              <a:t>Too few have theoretical rationales</a:t>
            </a:r>
          </a:p>
          <a:p>
            <a:pPr lvl="1"/>
            <a:r>
              <a:rPr lang="en-US"/>
              <a:t>Even fewer have been validated in multiple replicated studies</a:t>
            </a:r>
          </a:p>
          <a:p>
            <a:r>
              <a:rPr lang="en-US"/>
              <a:t>Mayer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work is great example</a:t>
            </a:r>
          </a:p>
          <a:p>
            <a:pPr lvl="1"/>
            <a:r>
              <a:rPr lang="en-US"/>
              <a:t>Principles in book don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t cover every issue</a:t>
            </a:r>
          </a:p>
          <a:p>
            <a:pPr lvl="1"/>
            <a:r>
              <a:rPr lang="en-US"/>
              <a:t>But, are great examples of kind of theoretical &amp; experiment support that is needed for principles</a:t>
            </a:r>
          </a:p>
        </p:txBody>
      </p:sp>
    </p:spTree>
    <p:extLst>
      <p:ext uri="{BB962C8B-B14F-4D97-AF65-F5344CB8AC3E}">
        <p14:creationId xmlns:p14="http://schemas.microsoft.com/office/powerpoint/2010/main" val="1728773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Contiguity Principle</a:t>
            </a:r>
          </a:p>
        </p:txBody>
      </p:sp>
      <p:sp>
        <p:nvSpPr>
          <p:cNvPr id="9820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536700"/>
            <a:ext cx="7772400" cy="45593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Which is better for student learning?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/>
              <a:t>A. When corresponding words &amp; pictures are presented far from each other on the page or screen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/>
              <a:t>B. When corresponding words &amp; pictures are presented near each other on the page or screen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/>
              <a:t>Example: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Ice crystals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label in text off to the side of the picture or next to cloud image in the </a:t>
            </a:r>
            <a:r>
              <a:rPr lang="en-US" sz="2000" dirty="0" smtClean="0"/>
              <a:t>picture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6078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2021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1776413"/>
            <a:ext cx="6176962" cy="38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959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1876424"/>
            <a:ext cx="5404882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152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593C8-1A25-F742-99D7-43712E6C6110}" type="slidenum">
              <a:rPr lang="en-US"/>
              <a:pPr/>
              <a:t>6</a:t>
            </a:fld>
            <a:endParaRPr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534400" cy="457200"/>
          </a:xfrm>
        </p:spPr>
        <p:txBody>
          <a:bodyPr>
            <a:normAutofit fontScale="90000"/>
          </a:bodyPr>
          <a:lstStyle/>
          <a:p>
            <a:r>
              <a:rPr lang="en-US" sz="2800"/>
              <a:t>Evidence that contiguity principle supports learning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229600" cy="5562600"/>
          </a:xfrm>
        </p:spPr>
        <p:txBody>
          <a:bodyPr/>
          <a:lstStyle/>
          <a:p>
            <a:r>
              <a:rPr lang="en-US" sz="2400" dirty="0"/>
              <a:t>Studies that demonstrate integrated text graphics correlated to problem-solving transfer test performance.</a:t>
            </a:r>
          </a:p>
          <a:p>
            <a:pPr lvl="1"/>
            <a:r>
              <a:rPr lang="en-US" sz="2400" dirty="0"/>
              <a:t>Mayer 1989b;Mayer, Steinhoff, Bower, and Mars, 1995; Moreno and Mayer, 1999a.</a:t>
            </a:r>
          </a:p>
          <a:p>
            <a:r>
              <a:rPr lang="en-US" sz="2400" dirty="0" smtClean="0"/>
              <a:t>Similar </a:t>
            </a:r>
            <a:r>
              <a:rPr lang="en-US" sz="2400" dirty="0"/>
              <a:t>findings with training programs for technical tasks.</a:t>
            </a:r>
          </a:p>
          <a:p>
            <a:pPr lvl="1"/>
            <a:r>
              <a:rPr lang="en-US" sz="2400" dirty="0"/>
              <a:t>Chandler and </a:t>
            </a:r>
            <a:r>
              <a:rPr lang="en-US" sz="2400" dirty="0" err="1"/>
              <a:t>Sweller</a:t>
            </a:r>
            <a:r>
              <a:rPr lang="en-US" sz="2400" dirty="0"/>
              <a:t>, 1991; Pas and Van </a:t>
            </a:r>
            <a:r>
              <a:rPr lang="en-US" sz="2400" dirty="0" err="1"/>
              <a:t>Merrienboer</a:t>
            </a:r>
            <a:r>
              <a:rPr lang="en-US" sz="2400" dirty="0"/>
              <a:t>, 1994b; </a:t>
            </a:r>
            <a:r>
              <a:rPr lang="en-US" sz="2400" dirty="0" err="1"/>
              <a:t>Sweller</a:t>
            </a:r>
            <a:r>
              <a:rPr lang="en-US" sz="2400" dirty="0"/>
              <a:t> and Chandler, 1994; </a:t>
            </a:r>
            <a:r>
              <a:rPr lang="en-US" sz="2400" dirty="0" err="1"/>
              <a:t>Sweller</a:t>
            </a:r>
            <a:r>
              <a:rPr lang="en-US" sz="2400" dirty="0"/>
              <a:t>, Chandler, Tierney, and Cooper, 1990.</a:t>
            </a:r>
          </a:p>
          <a:p>
            <a:r>
              <a:rPr lang="en-US" sz="2400" dirty="0"/>
              <a:t>Successful learners, through eye-tracking, were observed to read a portion of text, search a diagram for the object being described, then read a portion of text, search a diagram related to that text, and so forth.</a:t>
            </a:r>
          </a:p>
          <a:p>
            <a:pPr lvl="1"/>
            <a:r>
              <a:rPr lang="en-US" sz="2400" dirty="0" err="1"/>
              <a:t>Hegarty</a:t>
            </a:r>
            <a:r>
              <a:rPr lang="en-US" sz="2400" dirty="0"/>
              <a:t>, Carpenter, and Just, 1996.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74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Contiguity Principle</a:t>
            </a:r>
          </a:p>
        </p:txBody>
      </p:sp>
      <p:sp>
        <p:nvSpPr>
          <p:cNvPr id="9820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536700"/>
            <a:ext cx="7772400" cy="45593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Which is better for student learning?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/>
              <a:t>A. When corresponding words &amp; pictures are presented far from each other on the page or screen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/>
              <a:t>B. When corresponding words &amp; pictures are presented near each other on the page or screen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/>
              <a:t>Example: </a:t>
            </a:r>
            <a:r>
              <a:rPr lang="ja-JP" altLang="en-US" sz="2000">
                <a:latin typeface="Arial"/>
              </a:rPr>
              <a:t>“</a:t>
            </a:r>
            <a:r>
              <a:rPr lang="en-US" sz="2000"/>
              <a:t>Ice crystals</a:t>
            </a:r>
            <a:r>
              <a:rPr lang="ja-JP" altLang="en-US" sz="2000">
                <a:latin typeface="Arial"/>
              </a:rPr>
              <a:t>”</a:t>
            </a:r>
            <a:r>
              <a:rPr lang="en-US" sz="2000"/>
              <a:t> label in text off to the side of the picture or next to cloud image in the picture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B. Near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i="1"/>
              <a:t>Why?</a:t>
            </a:r>
            <a:endParaRPr lang="en-US" sz="240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Students do not have to use limited mental resources to visually search the page.  They are more likely to hold both corresponding words &amp; pictures in working memory &amp; process them at the same time to make connections.</a:t>
            </a:r>
          </a:p>
        </p:txBody>
      </p:sp>
    </p:spTree>
    <p:extLst>
      <p:ext uri="{BB962C8B-B14F-4D97-AF65-F5344CB8AC3E}">
        <p14:creationId xmlns:p14="http://schemas.microsoft.com/office/powerpoint/2010/main" val="177742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2021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77C3-C5DE-B444-8B2A-72ACEF855593}" type="slidenum">
              <a:rPr lang="en-US"/>
              <a:pPr/>
              <a:t>8</a:t>
            </a:fld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534400" cy="792162"/>
          </a:xfrm>
        </p:spPr>
        <p:txBody>
          <a:bodyPr/>
          <a:lstStyle/>
          <a:p>
            <a:r>
              <a:rPr lang="en-US" sz="3200"/>
              <a:t>Common violations of the contiguity principle</a:t>
            </a:r>
            <a:endParaRPr lang="en-US" sz="400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410200"/>
          </a:xfrm>
        </p:spPr>
        <p:txBody>
          <a:bodyPr/>
          <a:lstStyle/>
          <a:p>
            <a:r>
              <a:rPr lang="en-US" sz="2800" dirty="0"/>
              <a:t>Visuals </a:t>
            </a:r>
            <a:r>
              <a:rPr lang="en-US" sz="2800" dirty="0" smtClean="0"/>
              <a:t>&amp; explanatory </a:t>
            </a:r>
            <a:r>
              <a:rPr lang="en-US" sz="2800" dirty="0"/>
              <a:t>text are separated, one before the other, </a:t>
            </a:r>
            <a:r>
              <a:rPr lang="en-US" sz="2800" dirty="0" smtClean="0"/>
              <a:t>&amp; partially </a:t>
            </a:r>
            <a:r>
              <a:rPr lang="en-US" sz="2800" dirty="0"/>
              <a:t>obscured because of scrolling screens.</a:t>
            </a:r>
          </a:p>
          <a:p>
            <a:r>
              <a:rPr lang="en-US" sz="2800" dirty="0"/>
              <a:t>Feedback is displayed on a separate screen from the practice or </a:t>
            </a:r>
            <a:r>
              <a:rPr lang="en-US" sz="2800" dirty="0" smtClean="0"/>
              <a:t>questions</a:t>
            </a:r>
            <a:endParaRPr lang="en-US" sz="2800" dirty="0"/>
          </a:p>
          <a:p>
            <a:r>
              <a:rPr lang="en-US" sz="2800" dirty="0"/>
              <a:t>Links leading to an onscreen reference appear in a second browser window that covers the related information on the initial </a:t>
            </a:r>
            <a:r>
              <a:rPr lang="en-US" sz="2800" dirty="0" smtClean="0"/>
              <a:t>screen</a:t>
            </a:r>
            <a:endParaRPr lang="en-US" sz="2800" dirty="0"/>
          </a:p>
          <a:p>
            <a:r>
              <a:rPr lang="en-US" sz="2800" dirty="0"/>
              <a:t>Directions to complete practice exercises are placed on a separate screen from the application screen in which the directions are to be </a:t>
            </a:r>
            <a:r>
              <a:rPr lang="en-US" sz="2800" dirty="0" smtClean="0"/>
              <a:t>followed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48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45F7E-8DC4-C848-AB5E-F6AC83A646E9}" type="slidenum">
              <a:rPr lang="en-US"/>
              <a:pPr/>
              <a:t>9</a:t>
            </a:fld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6096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What to look for in </a:t>
            </a:r>
            <a:r>
              <a:rPr lang="en-US" sz="3200" dirty="0" smtClean="0"/>
              <a:t>applying Contiguity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638800"/>
          </a:xfrm>
        </p:spPr>
        <p:txBody>
          <a:bodyPr/>
          <a:lstStyle/>
          <a:p>
            <a:r>
              <a:rPr lang="en-US" dirty="0"/>
              <a:t>Screens that place explanatory text adjacent to the graphic they </a:t>
            </a:r>
            <a:r>
              <a:rPr lang="en-US" dirty="0" smtClean="0"/>
              <a:t>describe</a:t>
            </a:r>
            <a:endParaRPr lang="en-US" dirty="0"/>
          </a:p>
          <a:p>
            <a:r>
              <a:rPr lang="en-US" dirty="0"/>
              <a:t>Feedback that appears on the same screen as the </a:t>
            </a:r>
            <a:r>
              <a:rPr lang="en-US" dirty="0" smtClean="0"/>
              <a:t>question</a:t>
            </a:r>
            <a:endParaRPr lang="en-US" dirty="0"/>
          </a:p>
          <a:p>
            <a:r>
              <a:rPr lang="en-US" dirty="0"/>
              <a:t>Procedural directions that appear on the same screen in which the steps are to be applied in an </a:t>
            </a:r>
            <a:r>
              <a:rPr lang="en-US" dirty="0" smtClean="0"/>
              <a:t>exercise</a:t>
            </a:r>
            <a:endParaRPr lang="en-US" dirty="0"/>
          </a:p>
          <a:p>
            <a:r>
              <a:rPr lang="en-US" dirty="0"/>
              <a:t>Use of techniques such as pop-up text and reduced graphics that support integration of text and </a:t>
            </a:r>
            <a:r>
              <a:rPr lang="en-US" dirty="0" smtClean="0"/>
              <a:t>graphics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055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30454</TotalTime>
  <Words>739</Words>
  <Application>Microsoft Macintosh PowerPoint</Application>
  <PresentationFormat>On-screen Show (4:3)</PresentationFormat>
  <Paragraphs>83</Paragraphs>
  <Slides>21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Applying the Contiguity Principle  Chapters 5</vt:lpstr>
      <vt:lpstr>Media Element Principles  of E-Learning</vt:lpstr>
      <vt:lpstr>Contiguity Principle</vt:lpstr>
      <vt:lpstr>PowerPoint Presentation</vt:lpstr>
      <vt:lpstr>PowerPoint Presentation</vt:lpstr>
      <vt:lpstr>Evidence that contiguity principle supports learning</vt:lpstr>
      <vt:lpstr>Contiguity Principle</vt:lpstr>
      <vt:lpstr>Common violations of the contiguity principle</vt:lpstr>
      <vt:lpstr>What to look for in applying Contiguity </vt:lpstr>
      <vt:lpstr>Contiguity example in Cognitive Tutors</vt:lpstr>
      <vt:lpstr>PowerPoint Presentation</vt:lpstr>
      <vt:lpstr>PowerPoint Presentation</vt:lpstr>
      <vt:lpstr>Modality Principle</vt:lpstr>
      <vt:lpstr>PowerPoint Presentation</vt:lpstr>
      <vt:lpstr>PowerPoint Presentation</vt:lpstr>
      <vt:lpstr>END</vt:lpstr>
      <vt:lpstr>PowerPoint Presentation</vt:lpstr>
      <vt:lpstr>PowerPoint Presentation</vt:lpstr>
      <vt:lpstr>PowerPoint Presentation</vt:lpstr>
      <vt:lpstr>Muscle Contractions</vt:lpstr>
      <vt:lpstr>Support for Design Principles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Clark</dc:creator>
  <cp:lastModifiedBy>Elicabeth McLaughlin</cp:lastModifiedBy>
  <cp:revision>512</cp:revision>
  <cp:lastPrinted>2013-08-29T17:19:44Z</cp:lastPrinted>
  <dcterms:created xsi:type="dcterms:W3CDTF">2013-09-26T16:52:09Z</dcterms:created>
  <dcterms:modified xsi:type="dcterms:W3CDTF">2015-10-01T15:44:18Z</dcterms:modified>
</cp:coreProperties>
</file>