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6" r:id="rId1"/>
  </p:sldMasterIdLst>
  <p:notesMasterIdLst>
    <p:notesMasterId r:id="rId25"/>
  </p:notesMasterIdLst>
  <p:handoutMasterIdLst>
    <p:handoutMasterId r:id="rId26"/>
  </p:handoutMasterIdLst>
  <p:sldIdLst>
    <p:sldId id="266" r:id="rId2"/>
    <p:sldId id="844" r:id="rId3"/>
    <p:sldId id="845" r:id="rId4"/>
    <p:sldId id="841" r:id="rId5"/>
    <p:sldId id="824" r:id="rId6"/>
    <p:sldId id="842" r:id="rId7"/>
    <p:sldId id="860" r:id="rId8"/>
    <p:sldId id="862" r:id="rId9"/>
    <p:sldId id="863" r:id="rId10"/>
    <p:sldId id="861" r:id="rId11"/>
    <p:sldId id="846" r:id="rId12"/>
    <p:sldId id="866" r:id="rId13"/>
    <p:sldId id="867" r:id="rId14"/>
    <p:sldId id="857" r:id="rId15"/>
    <p:sldId id="849" r:id="rId16"/>
    <p:sldId id="856" r:id="rId17"/>
    <p:sldId id="854" r:id="rId18"/>
    <p:sldId id="847" r:id="rId19"/>
    <p:sldId id="848" r:id="rId20"/>
    <p:sldId id="850" r:id="rId21"/>
    <p:sldId id="851" r:id="rId22"/>
    <p:sldId id="853" r:id="rId23"/>
    <p:sldId id="852"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DFF"/>
    <a:srgbClr val="008000"/>
    <a:srgbClr val="00CC00"/>
    <a:srgbClr val="009900"/>
    <a:srgbClr val="FF0000"/>
    <a:srgbClr val="CCFFCC"/>
    <a:srgbClr val="339933"/>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13" autoAdjust="0"/>
  </p:normalViewPr>
  <p:slideViewPr>
    <p:cSldViewPr snapToGrid="0">
      <p:cViewPr>
        <p:scale>
          <a:sx n="57" d="100"/>
          <a:sy n="57" d="100"/>
        </p:scale>
        <p:origin x="-1344" y="-5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25A9B6F5-9872-494C-98E8-50B22C72B9D1}" type="datetimeFigureOut">
              <a:rPr lang="en-US"/>
              <a:pPr>
                <a:defRPr/>
              </a:pPr>
              <a:t>9/17/15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7AF5CCC6-22B8-4641-886E-81DE612D1960}" type="slidenum">
              <a:rPr lang="en-US"/>
              <a:pPr>
                <a:defRPr/>
              </a:pPr>
              <a:t>‹#›</a:t>
            </a:fld>
            <a:endParaRPr lang="en-US"/>
          </a:p>
        </p:txBody>
      </p:sp>
    </p:spTree>
    <p:extLst>
      <p:ext uri="{BB962C8B-B14F-4D97-AF65-F5344CB8AC3E}">
        <p14:creationId xmlns:p14="http://schemas.microsoft.com/office/powerpoint/2010/main" val="4223942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1FB4182-7140-4311-A13D-1A2B0929463C}" type="datetimeFigureOut">
              <a:rPr lang="en-US"/>
              <a:pPr>
                <a:defRPr/>
              </a:pPr>
              <a:t>9/17/15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B7BB70B-E9ED-4118-B081-36010168CF09}" type="slidenum">
              <a:rPr lang="en-US"/>
              <a:pPr>
                <a:defRPr/>
              </a:pPr>
              <a:t>‹#›</a:t>
            </a:fld>
            <a:endParaRPr lang="en-US"/>
          </a:p>
        </p:txBody>
      </p:sp>
    </p:spTree>
    <p:extLst>
      <p:ext uri="{BB962C8B-B14F-4D97-AF65-F5344CB8AC3E}">
        <p14:creationId xmlns:p14="http://schemas.microsoft.com/office/powerpoint/2010/main" val="41935541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E10C2-37A7-4496-8C01-687BECC5D7E9}" type="slidenum">
              <a:rPr lang="en-US" smtClean="0"/>
              <a:pPr fontAlgn="base">
                <a:spcBef>
                  <a:spcPct val="0"/>
                </a:spcBef>
                <a:spcAft>
                  <a:spcPct val="0"/>
                </a:spcAft>
                <a:defRPr/>
              </a:pPr>
              <a:t>1</a:t>
            </a:fld>
            <a:endParaRPr lang="en-US" dirty="0"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50938" y="692150"/>
            <a:ext cx="4556125" cy="3416300"/>
          </a:xfrm>
          <a:ln/>
        </p:spPr>
      </p:sp>
      <p:sp>
        <p:nvSpPr>
          <p:cNvPr id="31747" name="Rectangle 3"/>
          <p:cNvSpPr>
            <a:spLocks noGrp="1" noChangeArrowheads="1"/>
          </p:cNvSpPr>
          <p:nvPr>
            <p:ph type="body" idx="1"/>
          </p:nvPr>
        </p:nvSpPr>
        <p:spPr>
          <a:noFill/>
          <a:ln w="9525"/>
        </p:spPr>
        <p:txBody>
          <a:bodyPr/>
          <a:lstStyle/>
          <a:p>
            <a:r>
              <a:rPr lang="en-US"/>
              <a:t>Marsha Lovett’s 2x2 distinction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p:cNvSpPr>
          <p:nvPr>
            <p:ph type="sldImg"/>
          </p:nvPr>
        </p:nvSpPr>
        <p:spPr>
          <a:xfrm>
            <a:off x="1150938" y="692150"/>
            <a:ext cx="4556125" cy="3416300"/>
          </a:xfrm>
          <a:solidFill>
            <a:srgbClr val="FFFFFF"/>
          </a:solidFill>
          <a:ln/>
        </p:spPr>
      </p:sp>
      <p:sp>
        <p:nvSpPr>
          <p:cNvPr id="33795" name="Rectangle 3"/>
          <p:cNvSpPr>
            <a:spLocks noGrp="1" noChangeArrowheads="1"/>
          </p:cNvSpPr>
          <p:nvPr>
            <p:ph type="body" idx="1"/>
          </p:nvPr>
        </p:nvSpPr>
        <p:spPr>
          <a:solidFill>
            <a:srgbClr val="FFFFFF"/>
          </a:solidFill>
          <a:ln>
            <a:solidFill>
              <a:srgbClr val="000000"/>
            </a:solidFill>
          </a:ln>
        </p:spPr>
        <p:txBody>
          <a:bodyPr/>
          <a:lstStyle/>
          <a:p>
            <a:r>
              <a:rPr lang="en-US"/>
              <a:t>Marsha Lovett’s 2x2 distinction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50938" y="692150"/>
            <a:ext cx="4556125" cy="3416300"/>
          </a:xfrm>
          <a:ln/>
        </p:spPr>
      </p:sp>
      <p:sp>
        <p:nvSpPr>
          <p:cNvPr id="24579" name="Rectangle 3"/>
          <p:cNvSpPr>
            <a:spLocks noGrp="1" noChangeArrowheads="1"/>
          </p:cNvSpPr>
          <p:nvPr>
            <p:ph type="body" idx="1"/>
          </p:nvPr>
        </p:nvSpPr>
        <p:spPr>
          <a:noFill/>
          <a:ln w="9525"/>
        </p:spPr>
        <p:txBody>
          <a:bodyPr/>
          <a:lstStyle/>
          <a:p>
            <a:r>
              <a:rPr lang="en-US" smtClean="0"/>
              <a:t>Clark &amp; Estes reference Cooke (1992a) for the first bullet and (Redding, 1989) for the third.</a:t>
            </a:r>
          </a:p>
          <a:p>
            <a:r>
              <a:rPr lang="en-US" smtClean="0"/>
              <a:t>Cooke, N.J. (1992). The implications of cognitive task analyses for the revision of the Dictionary of Occupational Titles. In W. J. Camara (Ed.), Implications of Cognitive Psychology and Cognitive Task Analysis for the Revision of the Dictionary of Occupational Titles, Washington D.C.: American Psychological Association.</a:t>
            </a:r>
          </a:p>
          <a:p>
            <a:r>
              <a:rPr lang="en-US" smtClean="0"/>
              <a:t>Clark and Estes (1996) define Cognitive Task Analysis (CTA) as "the general term used to describe a set of methods and techniques that specify the cognitive structures and processes associated with task performance. The focal point is the underlying cognitive processes, rather than observable behaviors. Another defining characteristic of CTA is an attempt to describe the differences between novices and experts in the development of knowledge about tasks (Redding, 1989)."</a:t>
            </a:r>
          </a:p>
          <a:p>
            <a:r>
              <a:rPr lang="en-US" smtClean="0"/>
              <a:t>The definition of CTA suggested by this quote from Feldon (2007) "the use of structured knowledge elicitation techniques (e.g., cognitive task analysis)" emphasizes the approach of eliciting knowledge from experts, presumably through more direct approaches of interviews or think alouds. Whether the more indirect approach of using extensive student performance data to do knowledge component analysis via educational data mining would be a version of CTA is thus perhaps open.</a:t>
            </a:r>
          </a:p>
          <a:p>
            <a:r>
              <a:rPr lang="en-US" smtClean="0"/>
              <a:t>Clark and Estes (1996) highlight the general value of task analysis: "Prior to task analysis, job training was accomplished almost exclusively by observational learning on-the-job ("sit by Nelly") and formal apprenticeships. Both these methods required a great deal of time and produced variable results for a couple of reasons. First, the role model did not always know what behaviors to highlight for the learner, for reasons discussed later. Second, some very critical steps or decisions occur very rarely and so are inefficient to observe in real-time." </a:t>
            </a:r>
          </a:p>
          <a:p>
            <a:r>
              <a:rPr lang="en-US" smtClean="0"/>
              <a:t>Redding, R.E. (1989). Perspectives on cognitive task analysis: The state of the state of the art. Proceedings of the Human Factors Society 33rd Annual Meeting. Clark and Estes (1996) define Cognitive Task Analysis (CTA) as "the general term used to describe a set of methods and techniques that specify the cognitive structures and processes associated with task performance. The focal point is the underlying cognitive processes, rather than observable behaviors. Another defining characteristic of CTA is an attempt to describe the differences between novices and experts in the development of knowledge about tasks (Redding, 1989)."</a:t>
            </a:r>
          </a:p>
          <a:p>
            <a:r>
              <a:rPr lang="en-US" smtClean="0"/>
              <a:t>The definition of CTA suggested by this quote from Feldon (2007) "the use of structured knowledge elicitation techniques (e.g., cognitive task analysis)" emphasizes the approach of eliciting knowledge from experts, presumably through more direct approaches of interviews or think alouds. Whether the more indirect approach of using extensive student performance data to do knowledge component analysis via educational data mining would be a version of CTA is thus perhaps open.</a:t>
            </a:r>
          </a:p>
          <a:p>
            <a:r>
              <a:rPr lang="en-US" smtClean="0"/>
              <a:t>Clark and Estes (1996) highlight the general value of task analysis: "Prior to task analysis, job training was accomplished almost exclusively by observational learning on-the-job ("sit by Nelly") and formal apprenticeships. Both these methods required a great deal of time and produced variable results for a couple of reasons. First, the role model did not always know what behaviors to highlight for the learner, for reasons discussed later. Second, some very critical steps or decisions occur very rarely and so are inefficient to observe in real-time." </a:t>
            </a:r>
          </a:p>
          <a:p>
            <a:endParaRPr lang="en-US" smtClean="0"/>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Table 1 in Zhu</a:t>
            </a:r>
            <a:r>
              <a:rPr lang="en-US" baseline="0" dirty="0" smtClean="0"/>
              <a:t> &amp; Simon</a:t>
            </a:r>
            <a:endParaRPr lang="en-US" dirty="0"/>
          </a:p>
        </p:txBody>
      </p:sp>
      <p:sp>
        <p:nvSpPr>
          <p:cNvPr id="4" name="Slide Number Placeholder 3"/>
          <p:cNvSpPr>
            <a:spLocks noGrp="1"/>
          </p:cNvSpPr>
          <p:nvPr>
            <p:ph type="sldNum" sz="quarter" idx="10"/>
          </p:nvPr>
        </p:nvSpPr>
        <p:spPr/>
        <p:txBody>
          <a:bodyPr/>
          <a:lstStyle/>
          <a:p>
            <a:pPr>
              <a:defRPr/>
            </a:pPr>
            <a:fld id="{FB7BB70B-E9ED-4118-B081-36010168CF09}" type="slidenum">
              <a:rPr lang="en-US" smtClean="0"/>
              <a:pPr>
                <a:defRPr/>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xfrm>
            <a:off x="1150938" y="692150"/>
            <a:ext cx="4556125" cy="3416300"/>
          </a:xfrm>
          <a:ln/>
        </p:spPr>
      </p:sp>
      <p:sp>
        <p:nvSpPr>
          <p:cNvPr id="45059" name="Notes Placeholder 2"/>
          <p:cNvSpPr>
            <a:spLocks noGrp="1"/>
          </p:cNvSpPr>
          <p:nvPr>
            <p:ph type="body" idx="1"/>
          </p:nvPr>
        </p:nvSpPr>
        <p:spPr>
          <a:noFill/>
          <a:ln w="9525"/>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xfrm>
            <a:off x="1150938" y="692150"/>
            <a:ext cx="4556125" cy="3416300"/>
          </a:xfrm>
          <a:ln/>
        </p:spPr>
      </p:sp>
      <p:sp>
        <p:nvSpPr>
          <p:cNvPr id="47107" name="Notes Placeholder 2"/>
          <p:cNvSpPr>
            <a:spLocks noGrp="1"/>
          </p:cNvSpPr>
          <p:nvPr>
            <p:ph type="body" idx="1"/>
          </p:nvPr>
        </p:nvSpPr>
        <p:spPr>
          <a:noFill/>
          <a:ln w="9525"/>
        </p:spPr>
        <p:txBody>
          <a:bodyPr/>
          <a:lstStyle/>
          <a:p>
            <a:r>
              <a:rPr lang="en-US" smtClean="0"/>
              <a:t>More typical textbook instruction.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D073D82-C220-934F-9E6D-860C8C9965B3}" type="datetime1">
              <a:rPr lang="en-US" smtClean="0"/>
              <a:pPr>
                <a:defRPr/>
              </a:pPr>
              <a:t>9/17/15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2FDEDB-F522-461C-B467-1CC788D594E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3A2ADE5-5F61-8D41-B6D3-8E92DB64D57C}" type="datetime1">
              <a:rPr lang="en-US" smtClean="0"/>
              <a:pPr>
                <a:defRPr/>
              </a:pPr>
              <a:t>9/17/15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8255B5-A3B7-40AD-984B-A4E54128D15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4449FDA-83B7-CF46-9A18-4E7788CAC302}" type="datetime1">
              <a:rPr lang="en-US" smtClean="0"/>
              <a:pPr>
                <a:defRPr/>
              </a:pPr>
              <a:t>9/17/15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E18124-0E20-4CB6-8B6C-EE549E83E46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47625"/>
            <a:ext cx="7391400" cy="5773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848600" y="6591300"/>
            <a:ext cx="1295400" cy="304800"/>
          </a:xfrm>
        </p:spPr>
        <p:txBody>
          <a:bodyPr/>
          <a:lstStyle>
            <a:lvl1pPr>
              <a:defRPr/>
            </a:lvl1pPr>
          </a:lstStyle>
          <a:p>
            <a:pPr>
              <a:defRPr/>
            </a:pPr>
            <a:r>
              <a:rPr lang="en-US"/>
              <a:t>Slide </a:t>
            </a:r>
            <a:fld id="{31DF7A11-74F6-408A-9310-00C606FAA5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89050" y="228600"/>
            <a:ext cx="76263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7338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6002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38100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fld id="{D5554CB7-7FED-FA47-9025-73AD2B53F608}" type="datetime1">
              <a:rPr lang="en-US" smtClean="0"/>
              <a:pPr>
                <a:defRPr/>
              </a:pPr>
              <a:t>9/17/15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0A364F-8594-40CC-8555-8B80B5103C6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C8F1E01-8864-5940-943B-5E545409B1F1}" type="datetime1">
              <a:rPr lang="en-US" smtClean="0"/>
              <a:pPr>
                <a:defRPr/>
              </a:pPr>
              <a:t>9/17/15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5AB66C-50F8-473B-BE5D-BD9AA9CA0FE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C0232AF8-1483-1546-8A59-B801B6C5A975}" type="datetime1">
              <a:rPr lang="en-US" smtClean="0"/>
              <a:pPr>
                <a:defRPr/>
              </a:pPr>
              <a:t>9/17/15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7E9F4-65A3-4043-B85F-301B029EE34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36B6EA8B-E2E2-954D-BDEF-15A64C522F4A}" type="datetime1">
              <a:rPr lang="en-US" smtClean="0"/>
              <a:pPr>
                <a:defRPr/>
              </a:pPr>
              <a:t>9/17/15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866AC14-D5B3-498B-B3F1-2D088530B0B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4D9BAC6-B2A1-184E-A465-520349CEF764}" type="datetime1">
              <a:rPr lang="en-US" smtClean="0"/>
              <a:pPr>
                <a:defRPr/>
              </a:pPr>
              <a:t>9/17/15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D91E608-2B34-4876-9C98-E4993BBE6DD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90E998-6B5B-1148-AB3A-DCBE41DE5304}" type="datetime1">
              <a:rPr lang="en-US" smtClean="0"/>
              <a:pPr>
                <a:defRPr/>
              </a:pPr>
              <a:t>9/17/15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9DC2F69-973B-48A8-817F-5E93F1CF368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078A520-85E3-FF49-A85F-2B32B0A196E1}" type="datetime1">
              <a:rPr lang="en-US" smtClean="0"/>
              <a:pPr>
                <a:defRPr/>
              </a:pPr>
              <a:t>9/17/15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117396-2978-4558-88EC-8946A9EBC36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D228B88-86E9-4341-9108-ED2EF19F3698}" type="datetime1">
              <a:rPr lang="en-US" smtClean="0"/>
              <a:pPr>
                <a:defRPr/>
              </a:pPr>
              <a:t>9/17/15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2BD62EC-881C-4A90-A475-5A48B82CA4E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632" y="274638"/>
            <a:ext cx="7941337"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62632" y="1600200"/>
            <a:ext cx="7941337"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457AD7E-2F03-1547-A225-0496925187B5}" type="datetime1">
              <a:rPr lang="en-US" smtClean="0"/>
              <a:pPr>
                <a:defRPr/>
              </a:pPr>
              <a:t>9/17/15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8D6E76E-4D89-DC48-8008-B7B0FE0ACEE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 id="2147484520" r:id="rId14"/>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oleObject" Target="../embeddings/Microsoft_Word_97_-_2004_Document1.doc"/><Relationship Id="rId6"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oleObject" Target="../embeddings/Microsoft_Word_97_-_2004_Document2.doc"/><Relationship Id="rId6"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990600" y="892175"/>
            <a:ext cx="7521731" cy="1470025"/>
          </a:xfrm>
        </p:spPr>
        <p:txBody>
          <a:bodyPr>
            <a:normAutofit/>
          </a:bodyPr>
          <a:lstStyle/>
          <a:p>
            <a:pPr>
              <a:defRPr/>
            </a:pPr>
            <a:r>
              <a:rPr lang="en-US" dirty="0" smtClean="0"/>
              <a:t>Rational/Theoretical </a:t>
            </a:r>
            <a:r>
              <a:rPr lang="en-US" smtClean="0"/>
              <a:t>Cognitive Task </a:t>
            </a:r>
            <a:r>
              <a:rPr lang="en-US" dirty="0" smtClean="0"/>
              <a:t>Analysis</a:t>
            </a:r>
            <a:endParaRPr lang="en-US" sz="5400" dirty="0"/>
          </a:p>
        </p:txBody>
      </p:sp>
      <p:sp>
        <p:nvSpPr>
          <p:cNvPr id="12" name="Subtitle 11"/>
          <p:cNvSpPr>
            <a:spLocks noGrp="1"/>
          </p:cNvSpPr>
          <p:nvPr>
            <p:ph type="subTitle" idx="1"/>
          </p:nvPr>
        </p:nvSpPr>
        <p:spPr>
          <a:xfrm>
            <a:off x="990600" y="3276599"/>
            <a:ext cx="5765218" cy="2181429"/>
          </a:xfrm>
        </p:spPr>
        <p:txBody>
          <a:bodyPr>
            <a:normAutofit fontScale="92500" lnSpcReduction="20000"/>
          </a:bodyPr>
          <a:lstStyle/>
          <a:p>
            <a:r>
              <a:rPr lang="en-US" dirty="0" smtClean="0"/>
              <a:t>Ken Koedinger</a:t>
            </a:r>
          </a:p>
          <a:p>
            <a:endParaRPr lang="en-US" dirty="0" smtClean="0"/>
          </a:p>
          <a:p>
            <a:pPr>
              <a:spcBef>
                <a:spcPct val="0"/>
              </a:spcBef>
            </a:pPr>
            <a:r>
              <a:rPr lang="en-US" sz="2400" dirty="0" smtClean="0"/>
              <a:t>Key reading: </a:t>
            </a:r>
            <a:br>
              <a:rPr lang="en-US" sz="2400" dirty="0" smtClean="0"/>
            </a:br>
            <a:r>
              <a:rPr lang="en-US" sz="2400" dirty="0" smtClean="0">
                <a:latin typeface="Times" charset="0"/>
              </a:rPr>
              <a:t>Zhu, X., &amp; Simon, H. A. (1987). Learning mathematics from examples and by doing. </a:t>
            </a:r>
            <a:r>
              <a:rPr lang="en-US" sz="2400" i="1" dirty="0" smtClean="0">
                <a:latin typeface="Times" charset="0"/>
              </a:rPr>
              <a:t>Cognition and Instruction, 4</a:t>
            </a:r>
            <a:r>
              <a:rPr lang="en-US" sz="2400" dirty="0" smtClean="0">
                <a:latin typeface="Times" charset="0"/>
              </a:rPr>
              <a:t>(3), 137-166.</a:t>
            </a:r>
            <a:endParaRPr lang="en-US" sz="2400" dirty="0" smtClean="0"/>
          </a:p>
          <a:p>
            <a:endParaRPr lang="en-US" sz="2400" dirty="0" smtClean="0"/>
          </a:p>
          <a:p>
            <a:endParaRPr lang="en-US" sz="2400" dirty="0"/>
          </a:p>
        </p:txBody>
      </p:sp>
      <p:sp>
        <p:nvSpPr>
          <p:cNvPr id="13" name="Slide Number Placeholder 12"/>
          <p:cNvSpPr>
            <a:spLocks noGrp="1"/>
          </p:cNvSpPr>
          <p:nvPr>
            <p:ph type="sldNum" sz="quarter" idx="12"/>
          </p:nvPr>
        </p:nvSpPr>
        <p:spPr/>
        <p:txBody>
          <a:bodyPr/>
          <a:lstStyle/>
          <a:p>
            <a:pPr>
              <a:defRPr/>
            </a:pPr>
            <a:fld id="{162FDEDB-F522-461C-B467-1CC788D594EE}" type="slidenum">
              <a:rPr lang="en-US" smtClean="0"/>
              <a:pPr>
                <a:defRPr/>
              </a:pPr>
              <a:t>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Also recall prior examples of CTA output</a:t>
            </a:r>
            <a:endParaRPr lang="en-US" dirty="0"/>
          </a:p>
        </p:txBody>
      </p:sp>
      <p:sp>
        <p:nvSpPr>
          <p:cNvPr id="3" name="Content Placeholder 2"/>
          <p:cNvSpPr>
            <a:spLocks noGrp="1"/>
          </p:cNvSpPr>
          <p:nvPr>
            <p:ph idx="1"/>
          </p:nvPr>
        </p:nvSpPr>
        <p:spPr/>
        <p:txBody>
          <a:bodyPr/>
          <a:lstStyle/>
          <a:p>
            <a:r>
              <a:rPr lang="en-US" dirty="0" smtClean="0"/>
              <a:t>Lovett examples: Goal tree &amp; if-then production rules</a:t>
            </a:r>
          </a:p>
          <a:p>
            <a:r>
              <a:rPr lang="en-US" dirty="0" err="1" smtClean="0"/>
              <a:t>Feldon</a:t>
            </a:r>
            <a:r>
              <a:rPr lang="en-US" dirty="0" smtClean="0"/>
              <a:t>: if-then production rules</a:t>
            </a:r>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10</a:t>
            </a:fld>
            <a:endParaRPr lang="en-US"/>
          </a:p>
        </p:txBody>
      </p:sp>
    </p:spTree>
    <p:extLst>
      <p:ext uri="{BB962C8B-B14F-4D97-AF65-F5344CB8AC3E}">
        <p14:creationId xmlns:p14="http://schemas.microsoft.com/office/powerpoint/2010/main" val="27822564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2286000"/>
            <a:ext cx="7772400" cy="1143000"/>
          </a:xfrm>
        </p:spPr>
        <p:txBody>
          <a:bodyPr/>
          <a:lstStyle/>
          <a:p>
            <a:r>
              <a:rPr lang="en-US"/>
              <a:t>Zhu &amp; Simon paper</a:t>
            </a:r>
          </a:p>
        </p:txBody>
      </p:sp>
      <p:sp>
        <p:nvSpPr>
          <p:cNvPr id="43011" name="Text Box 4"/>
          <p:cNvSpPr>
            <a:spLocks noGrp="1" noChangeArrowheads="1"/>
          </p:cNvSpPr>
          <p:nvPr>
            <p:ph type="subTitle" idx="1"/>
          </p:nvPr>
        </p:nvSpPr>
        <p:spPr>
          <a:noFill/>
        </p:spPr>
        <p:txBody>
          <a:bodyPr/>
          <a:lstStyle/>
          <a:p>
            <a:pPr algn="l">
              <a:spcBef>
                <a:spcPct val="0"/>
              </a:spcBef>
              <a:buSzTx/>
            </a:pPr>
            <a:r>
              <a:rPr lang="en-US" sz="1800" dirty="0">
                <a:latin typeface="Times" charset="0"/>
              </a:rPr>
              <a:t>Zhu, X., &amp; Simon, H. A. (1987). Learning mathematics from examples and by doing. </a:t>
            </a:r>
            <a:r>
              <a:rPr lang="en-US" sz="1800" i="1" dirty="0">
                <a:latin typeface="Times" charset="0"/>
              </a:rPr>
              <a:t>Cognition and Instruction, 4</a:t>
            </a:r>
            <a:r>
              <a:rPr lang="en-US" sz="1800" dirty="0">
                <a:latin typeface="Times" charset="0"/>
              </a:rPr>
              <a:t>(3), 137-166.</a:t>
            </a:r>
          </a:p>
          <a:p>
            <a:pPr algn="l">
              <a:spcBef>
                <a:spcPct val="50000"/>
              </a:spcBef>
              <a:buSzTx/>
            </a:pPr>
            <a:endParaRPr lang="en-US" sz="1800" dirty="0">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154" t="-1175" r="154" b="219"/>
          <a:stretch/>
        </p:blipFill>
        <p:spPr>
          <a:xfrm>
            <a:off x="996008" y="2190751"/>
            <a:ext cx="5139681" cy="3887788"/>
          </a:xfrm>
        </p:spPr>
      </p:pic>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12</a:t>
            </a:fld>
            <a:endParaRPr lang="en-US"/>
          </a:p>
        </p:txBody>
      </p:sp>
      <p:sp>
        <p:nvSpPr>
          <p:cNvPr id="6" name="TextBox 5"/>
          <p:cNvSpPr txBox="1"/>
          <p:nvPr/>
        </p:nvSpPr>
        <p:spPr>
          <a:xfrm>
            <a:off x="825500" y="881063"/>
            <a:ext cx="7088188" cy="923330"/>
          </a:xfrm>
          <a:prstGeom prst="rect">
            <a:avLst/>
          </a:prstGeom>
          <a:noFill/>
        </p:spPr>
        <p:txBody>
          <a:bodyPr wrap="square" rtlCol="0">
            <a:spAutoFit/>
          </a:bodyPr>
          <a:lstStyle/>
          <a:p>
            <a:r>
              <a:rPr lang="en-US" dirty="0" smtClean="0"/>
              <a:t>Which </a:t>
            </a:r>
            <a:r>
              <a:rPr lang="en-US" dirty="0"/>
              <a:t>of the production rules 1-7 </a:t>
            </a:r>
            <a:r>
              <a:rPr lang="en-US" i="1" dirty="0"/>
              <a:t>directly</a:t>
            </a:r>
            <a:r>
              <a:rPr lang="en-US" dirty="0"/>
              <a:t> applies at the start of the following problem x</a:t>
            </a:r>
            <a:r>
              <a:rPr lang="en-US" baseline="30000" dirty="0"/>
              <a:t>2</a:t>
            </a:r>
            <a:r>
              <a:rPr lang="en-US" dirty="0"/>
              <a:t> + 2x - 24?  Hint: The result of production rule 2 are the “factors” needed in rules 3-6.</a:t>
            </a:r>
          </a:p>
        </p:txBody>
      </p:sp>
    </p:spTree>
    <p:extLst>
      <p:ext uri="{BB962C8B-B14F-4D97-AF65-F5344CB8AC3E}">
        <p14:creationId xmlns:p14="http://schemas.microsoft.com/office/powerpoint/2010/main" val="28438561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srcRect t="68" b="26145"/>
          <a:stretch/>
        </p:blipFill>
        <p:spPr>
          <a:xfrm>
            <a:off x="845195" y="4421171"/>
            <a:ext cx="5164703" cy="2174875"/>
          </a:xfrm>
        </p:spPr>
      </p:pic>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13</a:t>
            </a:fld>
            <a:endParaRPr lang="en-US"/>
          </a:p>
        </p:txBody>
      </p:sp>
      <p:sp>
        <p:nvSpPr>
          <p:cNvPr id="6" name="TextBox 5"/>
          <p:cNvSpPr txBox="1"/>
          <p:nvPr/>
        </p:nvSpPr>
        <p:spPr>
          <a:xfrm>
            <a:off x="754063" y="1111250"/>
            <a:ext cx="6564313" cy="923330"/>
          </a:xfrm>
          <a:prstGeom prst="rect">
            <a:avLst/>
          </a:prstGeom>
          <a:noFill/>
        </p:spPr>
        <p:txBody>
          <a:bodyPr wrap="square" rtlCol="0">
            <a:spAutoFit/>
          </a:bodyPr>
          <a:lstStyle/>
          <a:p>
            <a:r>
              <a:rPr lang="en-US" dirty="0" smtClean="0"/>
              <a:t>Which </a:t>
            </a:r>
            <a:r>
              <a:rPr lang="en-US" dirty="0"/>
              <a:t>of the production rules 1-7 applies to the following problem x</a:t>
            </a:r>
            <a:r>
              <a:rPr lang="en-US" baseline="30000" dirty="0"/>
              <a:t>2</a:t>
            </a:r>
            <a:r>
              <a:rPr lang="en-US" dirty="0"/>
              <a:t> + 2x - 24 after possible factors of 24 have been identified?</a:t>
            </a:r>
          </a:p>
        </p:txBody>
      </p:sp>
      <p:pic>
        <p:nvPicPr>
          <p:cNvPr id="7" name="Content Placeholder 4"/>
          <p:cNvPicPr>
            <a:picLocks noChangeAspect="1"/>
          </p:cNvPicPr>
          <p:nvPr/>
        </p:nvPicPr>
        <p:blipFill rotWithShape="1">
          <a:blip r:embed="rId3"/>
          <a:srcRect l="-154" t="44583" r="154" b="219"/>
          <a:stretch/>
        </p:blipFill>
        <p:spPr>
          <a:xfrm>
            <a:off x="837257" y="2216132"/>
            <a:ext cx="5139681" cy="2125664"/>
          </a:xfrm>
          <a:prstGeom prst="rect">
            <a:avLst/>
          </a:prstGeom>
        </p:spPr>
      </p:pic>
    </p:spTree>
    <p:extLst>
      <p:ext uri="{BB962C8B-B14F-4D97-AF65-F5344CB8AC3E}">
        <p14:creationId xmlns:p14="http://schemas.microsoft.com/office/powerpoint/2010/main" val="37902242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Interpreting think aloud</a:t>
            </a:r>
          </a:p>
        </p:txBody>
      </p:sp>
      <p:sp>
        <p:nvSpPr>
          <p:cNvPr id="3" name="Content Placeholder 2"/>
          <p:cNvSpPr>
            <a:spLocks noGrp="1"/>
          </p:cNvSpPr>
          <p:nvPr>
            <p:ph idx="1"/>
          </p:nvPr>
        </p:nvSpPr>
        <p:spPr/>
        <p:txBody>
          <a:bodyPr>
            <a:normAutofit/>
          </a:bodyPr>
          <a:lstStyle/>
          <a:p>
            <a:r>
              <a:rPr lang="en-US" sz="2400" dirty="0" smtClean="0"/>
              <a:t>What happens in lines 10 and 11 of the verbal protocol in Table 1 of the paper? </a:t>
            </a:r>
          </a:p>
          <a:p>
            <a:r>
              <a:rPr lang="en-US" sz="2400" dirty="0" smtClean="0"/>
              <a:t>Why does the student say "That is wrong"? </a:t>
            </a:r>
          </a:p>
          <a:p>
            <a:r>
              <a:rPr lang="en-US" sz="2400" dirty="0" smtClean="0"/>
              <a:t>Is anything about the design of the instructional material that may facilitate the students’ metacognitive self-correction?</a:t>
            </a:r>
            <a:endParaRPr lang="en-US" dirty="0" smtClean="0"/>
          </a:p>
        </p:txBody>
      </p:sp>
      <p:sp>
        <p:nvSpPr>
          <p:cNvPr id="4" name="Slide Number Placeholder 3"/>
          <p:cNvSpPr>
            <a:spLocks noGrp="1"/>
          </p:cNvSpPr>
          <p:nvPr>
            <p:ph type="sldNum" sz="quarter" idx="12"/>
          </p:nvPr>
        </p:nvSpPr>
        <p:spPr/>
        <p:txBody>
          <a:bodyPr/>
          <a:lstStyle/>
          <a:p>
            <a:fld id="{AE0A364F-8594-40CC-8555-8B80B5103C69}" type="slidenum">
              <a:rPr lang="en-US" smtClean="0"/>
              <a:pPr/>
              <a:t>14</a:t>
            </a:fld>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317500"/>
            <a:ext cx="7772400" cy="1143000"/>
          </a:xfrm>
        </p:spPr>
        <p:txBody>
          <a:bodyPr>
            <a:normAutofit fontScale="90000"/>
          </a:bodyPr>
          <a:lstStyle/>
          <a:p>
            <a:r>
              <a:rPr lang="en-US"/>
              <a:t>Example think aloud from math student</a:t>
            </a:r>
          </a:p>
        </p:txBody>
      </p:sp>
      <p:sp>
        <p:nvSpPr>
          <p:cNvPr id="48131" name="Rectangle 3"/>
          <p:cNvSpPr>
            <a:spLocks noGrp="1" noChangeArrowheads="1"/>
          </p:cNvSpPr>
          <p:nvPr>
            <p:ph type="body" idx="1"/>
          </p:nvPr>
        </p:nvSpPr>
        <p:spPr>
          <a:xfrm>
            <a:off x="5308600" y="3860800"/>
            <a:ext cx="3149600" cy="2235200"/>
          </a:xfrm>
        </p:spPr>
        <p:txBody>
          <a:bodyPr>
            <a:normAutofit fontScale="85000" lnSpcReduction="10000"/>
          </a:bodyPr>
          <a:lstStyle/>
          <a:p>
            <a:r>
              <a:rPr lang="en-US" smtClean="0"/>
              <a:t>Does this protocol show signs of learning?</a:t>
            </a:r>
          </a:p>
          <a:p>
            <a:r>
              <a:rPr lang="en-US" smtClean="0"/>
              <a:t>If so, where? How?</a:t>
            </a:r>
          </a:p>
        </p:txBody>
      </p:sp>
      <p:pic>
        <p:nvPicPr>
          <p:cNvPr id="48132" name="Picture 4"/>
          <p:cNvPicPr>
            <a:picLocks noChangeAspect="1" noChangeArrowheads="1"/>
          </p:cNvPicPr>
          <p:nvPr/>
        </p:nvPicPr>
        <p:blipFill>
          <a:blip r:embed="rId3"/>
          <a:srcRect/>
          <a:stretch>
            <a:fillRect/>
          </a:stretch>
        </p:blipFill>
        <p:spPr bwMode="auto">
          <a:xfrm>
            <a:off x="222250" y="1552575"/>
            <a:ext cx="4546600" cy="4619625"/>
          </a:xfrm>
          <a:prstGeom prst="rect">
            <a:avLst/>
          </a:prstGeom>
          <a:noFill/>
          <a:ln w="9525">
            <a:noFill/>
            <a:miter lim="800000"/>
            <a:headEnd/>
            <a:tailEnd/>
          </a:ln>
        </p:spPr>
      </p:pic>
      <p:pic>
        <p:nvPicPr>
          <p:cNvPr id="48133" name="Picture 5"/>
          <p:cNvPicPr>
            <a:picLocks noChangeAspect="1" noChangeArrowheads="1"/>
          </p:cNvPicPr>
          <p:nvPr/>
        </p:nvPicPr>
        <p:blipFill>
          <a:blip r:embed="rId4"/>
          <a:srcRect/>
          <a:stretch>
            <a:fillRect/>
          </a:stretch>
        </p:blipFill>
        <p:spPr bwMode="auto">
          <a:xfrm>
            <a:off x="5014913" y="1289050"/>
            <a:ext cx="4129087" cy="2209800"/>
          </a:xfrm>
          <a:prstGeom prst="rect">
            <a:avLst/>
          </a:prstGeom>
          <a:noFill/>
          <a:ln w="9525">
            <a:noFill/>
            <a:miter lim="800000"/>
            <a:headEnd/>
            <a:tailEnd/>
          </a:ln>
        </p:spPr>
      </p:pic>
      <p:sp>
        <p:nvSpPr>
          <p:cNvPr id="980998" name="Line 6"/>
          <p:cNvSpPr>
            <a:spLocks noChangeShapeType="1"/>
          </p:cNvSpPr>
          <p:nvPr/>
        </p:nvSpPr>
        <p:spPr bwMode="auto">
          <a:xfrm>
            <a:off x="3708400" y="2184400"/>
            <a:ext cx="2425700" cy="5842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980999" name="Line 7"/>
          <p:cNvSpPr>
            <a:spLocks noChangeShapeType="1"/>
          </p:cNvSpPr>
          <p:nvPr/>
        </p:nvSpPr>
        <p:spPr bwMode="auto">
          <a:xfrm flipV="1">
            <a:off x="4610100" y="1841500"/>
            <a:ext cx="1485900" cy="4445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981000" name="Line 8"/>
          <p:cNvSpPr>
            <a:spLocks noChangeShapeType="1"/>
          </p:cNvSpPr>
          <p:nvPr/>
        </p:nvSpPr>
        <p:spPr bwMode="auto">
          <a:xfrm flipV="1">
            <a:off x="4229100" y="2057400"/>
            <a:ext cx="1790700" cy="6477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981001" name="Line 9"/>
          <p:cNvSpPr>
            <a:spLocks noChangeShapeType="1"/>
          </p:cNvSpPr>
          <p:nvPr/>
        </p:nvSpPr>
        <p:spPr bwMode="auto">
          <a:xfrm flipV="1">
            <a:off x="4635500" y="2882900"/>
            <a:ext cx="1371600" cy="2540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981002" name="Line 10"/>
          <p:cNvSpPr>
            <a:spLocks noChangeShapeType="1"/>
          </p:cNvSpPr>
          <p:nvPr/>
        </p:nvSpPr>
        <p:spPr bwMode="auto">
          <a:xfrm flipV="1">
            <a:off x="2476500" y="3022600"/>
            <a:ext cx="3479800" cy="11811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981003" name="Line 11"/>
          <p:cNvSpPr>
            <a:spLocks noChangeShapeType="1"/>
          </p:cNvSpPr>
          <p:nvPr/>
        </p:nvSpPr>
        <p:spPr bwMode="auto">
          <a:xfrm flipV="1">
            <a:off x="3035300" y="3314700"/>
            <a:ext cx="3060700" cy="21590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809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499"/>
                                          </p:stCondLst>
                                        </p:cTn>
                                        <p:tgtEl>
                                          <p:spTgt spid="98099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809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499"/>
                                          </p:stCondLst>
                                        </p:cTn>
                                        <p:tgtEl>
                                          <p:spTgt spid="98099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810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499"/>
                                          </p:stCondLst>
                                        </p:cTn>
                                        <p:tgtEl>
                                          <p:spTgt spid="98100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810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499"/>
                                          </p:stCondLst>
                                        </p:cTn>
                                        <p:tgtEl>
                                          <p:spTgt spid="98100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8100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499"/>
                                          </p:stCondLst>
                                        </p:cTn>
                                        <p:tgtEl>
                                          <p:spTgt spid="98100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981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8" grpId="0" animBg="1"/>
      <p:bldP spid="980998" grpId="1" animBg="1"/>
      <p:bldP spid="980999" grpId="0" animBg="1"/>
      <p:bldP spid="980999" grpId="1" animBg="1"/>
      <p:bldP spid="981000" grpId="0" animBg="1"/>
      <p:bldP spid="981000" grpId="1" animBg="1"/>
      <p:bldP spid="981001" grpId="0" animBg="1"/>
      <p:bldP spid="981001" grpId="1" animBg="1"/>
      <p:bldP spid="981002" grpId="0" animBg="1"/>
      <p:bldP spid="981002" grpId="1" animBg="1"/>
      <p:bldP spid="98100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instructional design affords student self-correction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From last year’s discussion post:</a:t>
            </a:r>
          </a:p>
          <a:p>
            <a:r>
              <a:rPr lang="en-US" dirty="0" smtClean="0"/>
              <a:t>I believe the mechanism that the student likely utilized to realize the error was a comparison of the answers for exercises 1 &amp; 2, realizing that two equal factorizations cannot yield different quadratic equations.  In fact, the instruction seems to be organized such that most students are likely to apply only the multiplicative factors of the constant term rule, and given an equal constant term for the first 3 problems, the student is forced to observe the relationship between the linear term coefficient and how that affects the choice of factors of the constant term.</a:t>
            </a:r>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16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task sequencing (or “outer loop”) design principle</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“Contrasting cases” or “minimal pairs”</a:t>
            </a:r>
          </a:p>
          <a:p>
            <a:r>
              <a:rPr lang="en-US" dirty="0" smtClean="0"/>
              <a:t>A special case of example/problem variability</a:t>
            </a:r>
          </a:p>
          <a:p>
            <a:pPr lvl="1"/>
            <a:r>
              <a:rPr lang="en-US" dirty="0" smtClean="0"/>
              <a:t>Recall the mention of </a:t>
            </a:r>
            <a:r>
              <a:rPr lang="en-US" dirty="0" err="1" smtClean="0"/>
              <a:t>Paas</a:t>
            </a:r>
            <a:r>
              <a:rPr lang="en-US" dirty="0" smtClean="0"/>
              <a:t> &amp; </a:t>
            </a:r>
            <a:r>
              <a:rPr lang="en-US" dirty="0" err="1" smtClean="0"/>
              <a:t>VanMerrienboar</a:t>
            </a:r>
            <a:endParaRPr lang="en-US" dirty="0" smtClean="0"/>
          </a:p>
          <a:p>
            <a:r>
              <a:rPr lang="en-US" dirty="0" smtClean="0"/>
              <a:t>Create a sequence of tasks that share irrelevant or “surface” features, but chance only one relevant or “deep” feature</a:t>
            </a:r>
          </a:p>
          <a:p>
            <a:pPr lvl="1"/>
            <a:r>
              <a:rPr lang="en-US" dirty="0" smtClean="0"/>
              <a:t>Structural variability with surface similarity</a:t>
            </a:r>
          </a:p>
          <a:p>
            <a:r>
              <a:rPr lang="en-US" dirty="0" smtClean="0"/>
              <a:t>Zhu &amp; Simon use this principle, but do not comment on it (expert blind spot!)</a:t>
            </a:r>
          </a:p>
          <a:p>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p:txBody>
          <a:bodyPr/>
          <a:lstStyle/>
          <a:p>
            <a:endParaRPr lang="en-US"/>
          </a:p>
        </p:txBody>
      </p:sp>
      <p:pic>
        <p:nvPicPr>
          <p:cNvPr id="44035" name="Picture 4" descr="&#10;photo3.JPG                                                     015AB498Macintosh HD                   7C2630DB:"/>
          <p:cNvPicPr>
            <a:picLocks noChangeAspect="1" noChangeArrowheads="1"/>
          </p:cNvPicPr>
          <p:nvPr/>
        </p:nvPicPr>
        <p:blipFill>
          <a:blip r:embed="rId3"/>
          <a:srcRect/>
          <a:stretch>
            <a:fillRect/>
          </a:stretch>
        </p:blipFill>
        <p:spPr bwMode="auto">
          <a:xfrm rot="5400000">
            <a:off x="-676275" y="128587"/>
            <a:ext cx="7704138" cy="5754688"/>
          </a:xfrm>
          <a:prstGeom prst="rect">
            <a:avLst/>
          </a:prstGeom>
          <a:noFill/>
          <a:ln w="9525">
            <a:noFill/>
            <a:miter lim="800000"/>
            <a:headEnd/>
            <a:tailEnd/>
          </a:ln>
        </p:spPr>
      </p:pic>
      <p:pic>
        <p:nvPicPr>
          <p:cNvPr id="44036" name="Picture 5"/>
          <p:cNvPicPr>
            <a:picLocks noChangeAspect="1" noChangeArrowheads="1"/>
          </p:cNvPicPr>
          <p:nvPr/>
        </p:nvPicPr>
        <p:blipFill>
          <a:blip r:embed="rId4"/>
          <a:srcRect/>
          <a:stretch>
            <a:fillRect/>
          </a:stretch>
        </p:blipFill>
        <p:spPr bwMode="auto">
          <a:xfrm>
            <a:off x="5014913" y="2470150"/>
            <a:ext cx="4129087" cy="2209800"/>
          </a:xfrm>
          <a:prstGeom prst="rect">
            <a:avLst/>
          </a:prstGeom>
          <a:noFill/>
          <a:ln w="9525">
            <a:noFill/>
            <a:miter lim="800000"/>
            <a:headEnd/>
            <a:tailEnd/>
          </a:ln>
        </p:spPr>
      </p:pic>
      <p:sp>
        <p:nvSpPr>
          <p:cNvPr id="44037" name="Rectangle 2"/>
          <p:cNvSpPr>
            <a:spLocks noGrp="1" noChangeArrowheads="1"/>
          </p:cNvSpPr>
          <p:nvPr>
            <p:ph type="title"/>
          </p:nvPr>
        </p:nvSpPr>
        <p:spPr>
          <a:xfrm>
            <a:off x="6159500" y="203200"/>
            <a:ext cx="2857500" cy="1689100"/>
          </a:xfrm>
        </p:spPr>
        <p:txBody>
          <a:bodyPr>
            <a:normAutofit fontScale="90000"/>
          </a:bodyPr>
          <a:lstStyle/>
          <a:p>
            <a:r>
              <a:rPr lang="en-US" sz="2400" smtClean="0"/>
              <a:t>Some textbooks capture elements of the Zhu &amp; Simon approach</a:t>
            </a:r>
            <a:br>
              <a:rPr lang="en-US" sz="2400" smtClean="0"/>
            </a:br>
            <a:endParaRPr lang="en-US" sz="2400" smtClean="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378700" y="342900"/>
            <a:ext cx="1866900" cy="1714500"/>
          </a:xfrm>
        </p:spPr>
        <p:txBody>
          <a:bodyPr>
            <a:normAutofit fontScale="90000"/>
          </a:bodyPr>
          <a:lstStyle/>
          <a:p>
            <a:r>
              <a:rPr lang="en-US" sz="2400" smtClean="0">
                <a:solidFill>
                  <a:schemeClr val="bg1"/>
                </a:solidFill>
              </a:rPr>
              <a:t>More typical textbooks do not …</a:t>
            </a:r>
            <a:br>
              <a:rPr lang="en-US" sz="2400" smtClean="0">
                <a:solidFill>
                  <a:schemeClr val="bg1"/>
                </a:solidFill>
              </a:rPr>
            </a:br>
            <a:r>
              <a:rPr lang="en-US" sz="2400" smtClean="0">
                <a:solidFill>
                  <a:schemeClr val="bg1"/>
                </a:solidFill>
              </a:rPr>
              <a:t/>
            </a:r>
            <a:br>
              <a:rPr lang="en-US" sz="2400" smtClean="0">
                <a:solidFill>
                  <a:schemeClr val="bg1"/>
                </a:solidFill>
              </a:rPr>
            </a:br>
            <a:endParaRPr lang="en-US" sz="2400" smtClean="0">
              <a:solidFill>
                <a:schemeClr val="bg1"/>
              </a:solidFill>
            </a:endParaRPr>
          </a:p>
        </p:txBody>
      </p:sp>
      <p:sp>
        <p:nvSpPr>
          <p:cNvPr id="46083" name="Content Placeholder 5"/>
          <p:cNvSpPr>
            <a:spLocks noGrp="1"/>
          </p:cNvSpPr>
          <p:nvPr>
            <p:ph idx="1"/>
          </p:nvPr>
        </p:nvSpPr>
        <p:spPr>
          <a:xfrm>
            <a:off x="7112000" y="1828800"/>
            <a:ext cx="1943100" cy="4038600"/>
          </a:xfrm>
        </p:spPr>
        <p:txBody>
          <a:bodyPr/>
          <a:lstStyle/>
          <a:p>
            <a:pPr>
              <a:buFontTx/>
              <a:buNone/>
            </a:pPr>
            <a:r>
              <a:rPr lang="en-US" sz="1600" smtClean="0">
                <a:solidFill>
                  <a:srgbClr val="01012C"/>
                </a:solidFill>
              </a:rPr>
              <a:t>	Provides one example and then lots of highly similar tasks, with different surface variations and but similar deep structure (mostly same procedure to solve).</a:t>
            </a:r>
          </a:p>
          <a:p>
            <a:endParaRPr lang="en-US" sz="1600" smtClean="0">
              <a:solidFill>
                <a:srgbClr val="01012C"/>
              </a:solidFill>
            </a:endParaRPr>
          </a:p>
        </p:txBody>
      </p:sp>
      <p:pic>
        <p:nvPicPr>
          <p:cNvPr id="46084" name="Picture 4" descr=" photo.JPG                                                      015AB498Macintosh HD                   7C2630DB:"/>
          <p:cNvPicPr>
            <a:picLocks noChangeAspect="1" noChangeArrowheads="1"/>
          </p:cNvPicPr>
          <p:nvPr/>
        </p:nvPicPr>
        <p:blipFill>
          <a:blip r:embed="rId3"/>
          <a:srcRect/>
          <a:stretch>
            <a:fillRect/>
          </a:stretch>
        </p:blipFill>
        <p:spPr bwMode="auto">
          <a:xfrm rot="5363374">
            <a:off x="-1248568" y="437356"/>
            <a:ext cx="9882188" cy="73818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585788" y="434975"/>
            <a:ext cx="7772400" cy="1143000"/>
          </a:xfrm>
        </p:spPr>
        <p:txBody>
          <a:bodyPr>
            <a:normAutofit fontScale="90000"/>
          </a:bodyPr>
          <a:lstStyle/>
          <a:p>
            <a:r>
              <a:rPr lang="en-US">
                <a:solidFill>
                  <a:srgbClr val="002DBB"/>
                </a:solidFill>
              </a:rPr>
              <a:t>Kinds of </a:t>
            </a:r>
            <a:br>
              <a:rPr lang="en-US">
                <a:solidFill>
                  <a:srgbClr val="002DBB"/>
                </a:solidFill>
              </a:rPr>
            </a:br>
            <a:r>
              <a:rPr lang="en-US">
                <a:solidFill>
                  <a:srgbClr val="002DBB"/>
                </a:solidFill>
              </a:rPr>
              <a:t>Cognitive Task Analysis</a:t>
            </a:r>
            <a:endParaRPr lang="en-US"/>
          </a:p>
        </p:txBody>
      </p:sp>
      <p:graphicFrame>
        <p:nvGraphicFramePr>
          <p:cNvPr id="30722" name="Object 2"/>
          <p:cNvGraphicFramePr>
            <a:graphicFrameLocks noGrp="1" noChangeAspect="1"/>
          </p:cNvGraphicFramePr>
          <p:nvPr>
            <p:ph type="tbl" idx="1"/>
          </p:nvPr>
        </p:nvGraphicFramePr>
        <p:xfrm>
          <a:off x="479425" y="1781175"/>
          <a:ext cx="7913688" cy="4687888"/>
        </p:xfrm>
        <a:graphic>
          <a:graphicData uri="http://schemas.openxmlformats.org/presentationml/2006/ole">
            <mc:AlternateContent xmlns:mc="http://schemas.openxmlformats.org/markup-compatibility/2006">
              <mc:Choice xmlns:v="urn:schemas-microsoft-com:vml" Requires="v">
                <p:oleObj spid="_x0000_s250916" name="Document" r:id="rId5" imgW="8382000" imgH="4965700" progId="Word.Document.8">
                  <p:embed/>
                </p:oleObj>
              </mc:Choice>
              <mc:Fallback>
                <p:oleObj name="Document" r:id="rId5" imgW="8382000" imgH="49657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25" y="1781175"/>
                        <a:ext cx="7913688" cy="4687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5220" name="Text Box 4"/>
          <p:cNvSpPr txBox="1">
            <a:spLocks noChangeArrowheads="1"/>
          </p:cNvSpPr>
          <p:nvPr/>
        </p:nvSpPr>
        <p:spPr bwMode="auto">
          <a:xfrm>
            <a:off x="520700" y="6299200"/>
            <a:ext cx="4686300" cy="369332"/>
          </a:xfrm>
          <a:prstGeom prst="rect">
            <a:avLst/>
          </a:prstGeom>
          <a:solidFill>
            <a:schemeClr val="accent1"/>
          </a:solidFill>
          <a:ln w="12700">
            <a:noFill/>
            <a:miter lim="800000"/>
            <a:headEnd/>
            <a:tailEnd/>
          </a:ln>
        </p:spPr>
        <p:txBody>
          <a:bodyPr>
            <a:prstTxWarp prst="textNoShape">
              <a:avLst/>
            </a:prstTxWarp>
            <a:spAutoFit/>
          </a:bodyPr>
          <a:lstStyle/>
          <a:p>
            <a:pPr>
              <a:spcBef>
                <a:spcPct val="50000"/>
              </a:spcBef>
            </a:pPr>
            <a:r>
              <a:rPr lang="en-US" dirty="0">
                <a:latin typeface="Arial" charset="0"/>
              </a:rPr>
              <a:t>Where does Chick Sexing</a:t>
            </a:r>
            <a:r>
              <a:rPr lang="en-US" dirty="0" smtClean="0">
                <a:latin typeface="Arial" charset="0"/>
              </a:rPr>
              <a:t> example fit</a:t>
            </a:r>
            <a:r>
              <a:rPr lang="en-US" dirty="0">
                <a:latin typeface="Arial" charset="0"/>
              </a:rPr>
              <a:t>?</a:t>
            </a:r>
          </a:p>
        </p:txBody>
      </p:sp>
      <p:sp>
        <p:nvSpPr>
          <p:cNvPr id="905221" name="Oval 5"/>
          <p:cNvSpPr>
            <a:spLocks noChangeArrowheads="1"/>
          </p:cNvSpPr>
          <p:nvPr/>
        </p:nvSpPr>
        <p:spPr bwMode="auto">
          <a:xfrm>
            <a:off x="2247900" y="4178300"/>
            <a:ext cx="3987800" cy="1511300"/>
          </a:xfrm>
          <a:prstGeom prst="ellipse">
            <a:avLst/>
          </a:prstGeom>
          <a:noFill/>
          <a:ln w="38100">
            <a:solidFill>
              <a:srgbClr val="FF2929"/>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5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5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20" grpId="0" animBg="1" autoUpdateAnimBg="0"/>
      <p:bldP spid="9052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tasks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Why focus on tasks?  Why not just ask an expert?  Why not (just) topics, learning objectives, standards?</a:t>
            </a:r>
          </a:p>
          <a:p>
            <a:pPr>
              <a:buNone/>
            </a:pPr>
            <a:endParaRPr lang="en-US" dirty="0" smtClean="0"/>
          </a:p>
          <a:p>
            <a:pPr marL="344488" indent="-344488">
              <a:buFont typeface="+mj-lt"/>
              <a:buAutoNum type="arabicPeriod"/>
            </a:pPr>
            <a:r>
              <a:rPr lang="en-US" dirty="0" smtClean="0"/>
              <a:t>Tasks give you data &amp; allow </a:t>
            </a:r>
            <a:r>
              <a:rPr lang="en-US" i="1" dirty="0" smtClean="0"/>
              <a:t>you </a:t>
            </a:r>
            <a:r>
              <a:rPr lang="en-US" dirty="0" smtClean="0"/>
              <a:t>to interpret it</a:t>
            </a:r>
          </a:p>
          <a:p>
            <a:pPr marL="344488" indent="-344488">
              <a:buFont typeface="+mj-lt"/>
              <a:buAutoNum type="arabicPeriod"/>
            </a:pPr>
            <a:r>
              <a:rPr lang="en-US" dirty="0" smtClean="0"/>
              <a:t>Tasks are what you want your students to be able to do</a:t>
            </a:r>
          </a:p>
          <a:p>
            <a:pPr marL="344488" indent="-344488">
              <a:buFont typeface="+mj-lt"/>
              <a:buAutoNum type="arabicPeriod"/>
            </a:pPr>
            <a:r>
              <a:rPr lang="en-US" dirty="0" smtClean="0"/>
              <a:t>Descriptions of topics, learning objectives, or standards are often ambiguous &amp; too broad to guide innovative instructional design</a:t>
            </a:r>
          </a:p>
          <a:p>
            <a:pPr>
              <a:buNone/>
            </a:pPr>
            <a:endParaRPr lang="en-US" dirty="0" smtClean="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Tasks give you data &amp; allow </a:t>
            </a:r>
            <a:r>
              <a:rPr lang="en-US" i="1" dirty="0" smtClean="0"/>
              <a:t>you </a:t>
            </a:r>
            <a:r>
              <a:rPr lang="en-US" dirty="0" smtClean="0"/>
              <a:t>to interpret it</a:t>
            </a:r>
            <a:endParaRPr lang="en-US" dirty="0"/>
          </a:p>
        </p:txBody>
      </p:sp>
      <p:sp>
        <p:nvSpPr>
          <p:cNvPr id="3" name="Content Placeholder 2"/>
          <p:cNvSpPr>
            <a:spLocks noGrp="1"/>
          </p:cNvSpPr>
          <p:nvPr>
            <p:ph idx="1"/>
          </p:nvPr>
        </p:nvSpPr>
        <p:spPr/>
        <p:txBody>
          <a:bodyPr>
            <a:normAutofit fontScale="92500"/>
          </a:bodyPr>
          <a:lstStyle/>
          <a:p>
            <a:r>
              <a:rPr lang="en-US" dirty="0" smtClean="0"/>
              <a:t>Tasks &amp; task performance are what you can directly observe</a:t>
            </a:r>
          </a:p>
          <a:p>
            <a:r>
              <a:rPr lang="en-US" dirty="0" smtClean="0"/>
              <a:t>Cognitive processes (</a:t>
            </a:r>
            <a:r>
              <a:rPr lang="en-US" dirty="0" err="1" smtClean="0"/>
              <a:t>KCs</a:t>
            </a:r>
            <a:r>
              <a:rPr lang="en-US" dirty="0" smtClean="0"/>
              <a:t>) can only be inferred – they are an </a:t>
            </a:r>
            <a:r>
              <a:rPr lang="en-US" i="1" dirty="0" smtClean="0"/>
              <a:t>interpretation</a:t>
            </a:r>
            <a:r>
              <a:rPr lang="en-US" dirty="0" smtClean="0"/>
              <a:t> of observations</a:t>
            </a:r>
            <a:endParaRPr lang="en-US" i="1" dirty="0" smtClean="0"/>
          </a:p>
          <a:p>
            <a:pPr lvl="1"/>
            <a:r>
              <a:rPr lang="en-US" dirty="0" smtClean="0"/>
              <a:t>Compare with the “interpretation principle” in Contextual Inquiry (an HCI technique)</a:t>
            </a:r>
          </a:p>
          <a:p>
            <a:r>
              <a:rPr lang="en-US" i="1" dirty="0" smtClean="0"/>
              <a:t>You</a:t>
            </a:r>
            <a:r>
              <a:rPr lang="en-US" dirty="0" smtClean="0"/>
              <a:t>, not your expert, should be the one interpreting observations &amp; making inferences about underlying cognitive process</a:t>
            </a:r>
          </a:p>
          <a:p>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“benchmark tasks”?</a:t>
            </a:r>
            <a:endParaRPr lang="en-US" dirty="0"/>
          </a:p>
        </p:txBody>
      </p:sp>
      <p:sp>
        <p:nvSpPr>
          <p:cNvPr id="3" name="Content Placeholder 2"/>
          <p:cNvSpPr>
            <a:spLocks noGrp="1"/>
          </p:cNvSpPr>
          <p:nvPr>
            <p:ph idx="1"/>
          </p:nvPr>
        </p:nvSpPr>
        <p:spPr/>
        <p:txBody>
          <a:bodyPr/>
          <a:lstStyle/>
          <a:p>
            <a:r>
              <a:rPr lang="en-US" dirty="0" smtClean="0"/>
              <a:t>The idea of benchmark tasks is to get a range or variety of tasks that </a:t>
            </a:r>
            <a:r>
              <a:rPr lang="en-US" i="1" dirty="0" smtClean="0"/>
              <a:t>span</a:t>
            </a:r>
            <a:r>
              <a:rPr lang="en-US" dirty="0" smtClean="0"/>
              <a:t> kinds of performances you want students to be good at</a:t>
            </a:r>
          </a:p>
          <a:p>
            <a:pPr lvl="1"/>
            <a:r>
              <a:rPr lang="en-US" dirty="0" smtClean="0"/>
              <a:t>They should range across content, across conditions/cues (different framings of the task), &amp; across difficulty levels </a:t>
            </a:r>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an example task in your domain?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How many already have found or created a task?  If not, do you have an idea? </a:t>
            </a:r>
          </a:p>
          <a:p>
            <a:r>
              <a:rPr lang="en-US" dirty="0" smtClean="0"/>
              <a:t>Do you have it written down?  </a:t>
            </a:r>
            <a:br>
              <a:rPr lang="en-US" dirty="0" smtClean="0"/>
            </a:br>
            <a:r>
              <a:rPr lang="en-US" dirty="0" smtClean="0"/>
              <a:t>Or copied from a one of your resources? </a:t>
            </a:r>
          </a:p>
          <a:p>
            <a:r>
              <a:rPr lang="en-US" dirty="0" smtClean="0"/>
              <a:t>If not, take 5 minutes to write down a task</a:t>
            </a:r>
          </a:p>
          <a:p>
            <a:r>
              <a:rPr lang="en-US" dirty="0" smtClean="0"/>
              <a:t>If so, do some rational CTA</a:t>
            </a:r>
          </a:p>
          <a:p>
            <a:pPr lvl="1"/>
            <a:r>
              <a:rPr lang="en-US" dirty="0" smtClean="0"/>
              <a:t>what are the subtasks?</a:t>
            </a:r>
          </a:p>
          <a:p>
            <a:pPr lvl="1"/>
            <a:r>
              <a:rPr lang="en-US" dirty="0" smtClean="0"/>
              <a:t>what cognitive processes are needed to complete these subtasks?</a:t>
            </a:r>
            <a:endParaRPr lang="en-US" dirty="0"/>
          </a:p>
          <a:p>
            <a:pPr lvl="1"/>
            <a:r>
              <a:rPr lang="en-US" dirty="0" smtClean="0"/>
              <a:t>If you have done some rational CTA, try a think aloud with one of your class mates</a:t>
            </a:r>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23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476250" y="1779588"/>
          <a:ext cx="7920038" cy="4691062"/>
        </p:xfrm>
        <a:graphic>
          <a:graphicData uri="http://schemas.openxmlformats.org/presentationml/2006/ole">
            <mc:AlternateContent xmlns:mc="http://schemas.openxmlformats.org/markup-compatibility/2006">
              <mc:Choice xmlns:v="urn:schemas-microsoft-com:vml" Requires="v">
                <p:oleObj spid="_x0000_s252964" name="Document" r:id="rId5" imgW="8382000" imgH="4965700" progId="Word.Document.8">
                  <p:embed/>
                </p:oleObj>
              </mc:Choice>
              <mc:Fallback>
                <p:oleObj name="Document" r:id="rId5" imgW="8382000" imgH="49657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250" y="1779588"/>
                        <a:ext cx="7920038" cy="4691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1" name="Rectangle 2"/>
          <p:cNvSpPr>
            <a:spLocks noGrp="1" noChangeArrowheads="1"/>
          </p:cNvSpPr>
          <p:nvPr>
            <p:ph type="title"/>
          </p:nvPr>
        </p:nvSpPr>
        <p:spPr>
          <a:xfrm>
            <a:off x="585788" y="434975"/>
            <a:ext cx="7772400" cy="1143000"/>
          </a:xfrm>
        </p:spPr>
        <p:txBody>
          <a:bodyPr>
            <a:normAutofit fontScale="90000"/>
          </a:bodyPr>
          <a:lstStyle/>
          <a:p>
            <a:r>
              <a:rPr lang="en-US">
                <a:solidFill>
                  <a:srgbClr val="002DBB"/>
                </a:solidFill>
              </a:rPr>
              <a:t>Kinds of </a:t>
            </a:r>
            <a:br>
              <a:rPr lang="en-US">
                <a:solidFill>
                  <a:srgbClr val="002DBB"/>
                </a:solidFill>
              </a:rPr>
            </a:br>
            <a:r>
              <a:rPr lang="en-US">
                <a:solidFill>
                  <a:srgbClr val="002DBB"/>
                </a:solidFill>
              </a:rPr>
              <a:t>Cognitive Task Analysis</a:t>
            </a:r>
            <a:endParaRPr lang="en-US"/>
          </a:p>
        </p:txBody>
      </p:sp>
      <p:sp>
        <p:nvSpPr>
          <p:cNvPr id="976900" name="Text Box 4"/>
          <p:cNvSpPr txBox="1">
            <a:spLocks noChangeArrowheads="1"/>
          </p:cNvSpPr>
          <p:nvPr/>
        </p:nvSpPr>
        <p:spPr bwMode="auto">
          <a:xfrm>
            <a:off x="444500" y="6400800"/>
            <a:ext cx="4686300" cy="457200"/>
          </a:xfrm>
          <a:prstGeom prst="rect">
            <a:avLst/>
          </a:prstGeom>
          <a:solidFill>
            <a:schemeClr val="accent1"/>
          </a:solidFill>
          <a:ln w="12700">
            <a:noFill/>
            <a:miter lim="800000"/>
            <a:headEnd/>
            <a:tailEnd/>
          </a:ln>
        </p:spPr>
        <p:txBody>
          <a:bodyPr>
            <a:prstTxWarp prst="textNoShape">
              <a:avLst/>
            </a:prstTxWarp>
            <a:spAutoFit/>
          </a:bodyPr>
          <a:lstStyle/>
          <a:p>
            <a:pPr>
              <a:spcBef>
                <a:spcPct val="50000"/>
              </a:spcBef>
            </a:pPr>
            <a:r>
              <a:rPr lang="en-US">
                <a:latin typeface="Arial" charset="0"/>
              </a:rPr>
              <a:t>Where does Zhu &amp; Simon fit?</a:t>
            </a:r>
          </a:p>
        </p:txBody>
      </p:sp>
      <p:sp>
        <p:nvSpPr>
          <p:cNvPr id="976901" name="Oval 5"/>
          <p:cNvSpPr>
            <a:spLocks noChangeArrowheads="1"/>
          </p:cNvSpPr>
          <p:nvPr/>
        </p:nvSpPr>
        <p:spPr bwMode="auto">
          <a:xfrm>
            <a:off x="4787900" y="3975100"/>
            <a:ext cx="3251200" cy="2590800"/>
          </a:xfrm>
          <a:prstGeom prst="ellipse">
            <a:avLst/>
          </a:prstGeom>
          <a:noFill/>
          <a:ln w="38100">
            <a:solidFill>
              <a:srgbClr val="FF2929"/>
            </a:solidFill>
            <a:round/>
            <a:headEnd/>
            <a:tailEnd/>
          </a:ln>
        </p:spPr>
        <p:txBody>
          <a:bodyPr wrap="none" anchor="ctr">
            <a:prstTxWarp prst="textNoShape">
              <a:avLst/>
            </a:prstTxWarp>
          </a:bodyPr>
          <a:lstStyle/>
          <a:p>
            <a:endParaRPr lang="en-US"/>
          </a:p>
        </p:txBody>
      </p:sp>
      <p:sp>
        <p:nvSpPr>
          <p:cNvPr id="976902" name="Oval 6"/>
          <p:cNvSpPr>
            <a:spLocks noChangeArrowheads="1"/>
          </p:cNvSpPr>
          <p:nvPr/>
        </p:nvSpPr>
        <p:spPr bwMode="auto">
          <a:xfrm>
            <a:off x="2298700" y="1866900"/>
            <a:ext cx="3251200" cy="3365500"/>
          </a:xfrm>
          <a:prstGeom prst="ellipse">
            <a:avLst/>
          </a:prstGeom>
          <a:noFill/>
          <a:ln w="38100">
            <a:solidFill>
              <a:srgbClr val="FF2929"/>
            </a:solidFill>
            <a:round/>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69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69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6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900" grpId="0" animBg="1" autoUpdateAnimBg="0"/>
      <p:bldP spid="976901" grpId="0" animBg="1"/>
      <p:bldP spid="97690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472907" y="2026496"/>
            <a:ext cx="8350191" cy="2350734"/>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Rational Cognitive Tasks Analysis: Where is it in the Big Picture?</a:t>
            </a:r>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4</a:t>
            </a:fld>
            <a:endParaRPr lang="en-US"/>
          </a:p>
        </p:txBody>
      </p:sp>
      <p:sp>
        <p:nvSpPr>
          <p:cNvPr id="5" name="Process 4"/>
          <p:cNvSpPr/>
          <p:nvPr/>
        </p:nvSpPr>
        <p:spPr>
          <a:xfrm>
            <a:off x="594520" y="2566893"/>
            <a:ext cx="1013372" cy="661989"/>
          </a:xfrm>
          <a:prstGeom prst="flowChartProcess">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Goal</a:t>
            </a:r>
          </a:p>
          <a:p>
            <a:pPr algn="ctr"/>
            <a:r>
              <a:rPr lang="en-US" dirty="0" smtClean="0"/>
              <a:t>Setting</a:t>
            </a:r>
            <a:endParaRPr lang="en-US" dirty="0"/>
          </a:p>
        </p:txBody>
      </p:sp>
      <p:sp>
        <p:nvSpPr>
          <p:cNvPr id="6" name="Process 5"/>
          <p:cNvSpPr/>
          <p:nvPr/>
        </p:nvSpPr>
        <p:spPr>
          <a:xfrm>
            <a:off x="1935938" y="2553383"/>
            <a:ext cx="1360904" cy="689009"/>
          </a:xfrm>
          <a:prstGeom prst="flowChartProcess">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Assessment Task Design</a:t>
            </a:r>
            <a:endParaRPr lang="en-US" dirty="0"/>
          </a:p>
        </p:txBody>
      </p:sp>
      <p:sp>
        <p:nvSpPr>
          <p:cNvPr id="16" name="Process 15"/>
          <p:cNvSpPr/>
          <p:nvPr/>
        </p:nvSpPr>
        <p:spPr>
          <a:xfrm>
            <a:off x="6012668" y="2891132"/>
            <a:ext cx="1418722" cy="607949"/>
          </a:xfrm>
          <a:prstGeom prst="flowChartProcess">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Instructional Design</a:t>
            </a:r>
            <a:endParaRPr lang="en-US" dirty="0"/>
          </a:p>
        </p:txBody>
      </p:sp>
      <p:cxnSp>
        <p:nvCxnSpPr>
          <p:cNvPr id="30" name="Straight Arrow Connector 29"/>
          <p:cNvCxnSpPr>
            <a:stCxn id="5" idx="3"/>
            <a:endCxn id="6" idx="1"/>
          </p:cNvCxnSpPr>
          <p:nvPr/>
        </p:nvCxnSpPr>
        <p:spPr>
          <a:xfrm>
            <a:off x="1607892" y="2897888"/>
            <a:ext cx="32804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 idx="3"/>
            <a:endCxn id="29" idx="1"/>
          </p:cNvCxnSpPr>
          <p:nvPr/>
        </p:nvCxnSpPr>
        <p:spPr>
          <a:xfrm flipV="1">
            <a:off x="3296842" y="2894926"/>
            <a:ext cx="274003" cy="29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31" idx="1"/>
          </p:cNvCxnSpPr>
          <p:nvPr/>
        </p:nvCxnSpPr>
        <p:spPr>
          <a:xfrm>
            <a:off x="4418305" y="2931664"/>
            <a:ext cx="345336" cy="2642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31" idx="1"/>
          </p:cNvCxnSpPr>
          <p:nvPr/>
        </p:nvCxnSpPr>
        <p:spPr>
          <a:xfrm flipV="1">
            <a:off x="2202398" y="3195935"/>
            <a:ext cx="2561243" cy="6417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31" idx="3"/>
            <a:endCxn id="16" idx="1"/>
          </p:cNvCxnSpPr>
          <p:nvPr/>
        </p:nvCxnSpPr>
        <p:spPr>
          <a:xfrm flipV="1">
            <a:off x="5668921" y="3195107"/>
            <a:ext cx="343747" cy="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6" idx="3"/>
            <a:endCxn id="33" idx="1"/>
          </p:cNvCxnSpPr>
          <p:nvPr/>
        </p:nvCxnSpPr>
        <p:spPr>
          <a:xfrm flipV="1">
            <a:off x="7431390" y="3186215"/>
            <a:ext cx="295070" cy="88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6" idx="2"/>
          </p:cNvCxnSpPr>
          <p:nvPr/>
        </p:nvCxnSpPr>
        <p:spPr>
          <a:xfrm flipV="1">
            <a:off x="2202398" y="3242392"/>
            <a:ext cx="413992" cy="5952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6" name="TextBox 75"/>
          <p:cNvSpPr txBox="1"/>
          <p:nvPr/>
        </p:nvSpPr>
        <p:spPr>
          <a:xfrm>
            <a:off x="6242372" y="3836831"/>
            <a:ext cx="2364539" cy="369332"/>
          </a:xfrm>
          <a:prstGeom prst="rect">
            <a:avLst/>
          </a:prstGeom>
          <a:noFill/>
        </p:spPr>
        <p:txBody>
          <a:bodyPr wrap="square" rtlCol="0">
            <a:spAutoFit/>
          </a:bodyPr>
          <a:lstStyle/>
          <a:p>
            <a:pPr algn="r"/>
            <a:r>
              <a:rPr lang="en-US" dirty="0" smtClean="0">
                <a:solidFill>
                  <a:schemeClr val="bg1"/>
                </a:solidFill>
                <a:latin typeface="+mn-lt"/>
              </a:rPr>
              <a:t>Intuition &amp; experience</a:t>
            </a:r>
            <a:endParaRPr lang="en-US" dirty="0">
              <a:solidFill>
                <a:schemeClr val="bg1"/>
              </a:solidFill>
              <a:latin typeface="+mn-lt"/>
            </a:endParaRPr>
          </a:p>
        </p:txBody>
      </p:sp>
      <p:sp>
        <p:nvSpPr>
          <p:cNvPr id="28" name="Alternate Process 27"/>
          <p:cNvSpPr/>
          <p:nvPr/>
        </p:nvSpPr>
        <p:spPr>
          <a:xfrm>
            <a:off x="1310629" y="3566633"/>
            <a:ext cx="905280" cy="513379"/>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Theory</a:t>
            </a:r>
            <a:endParaRPr lang="en-US" dirty="0"/>
          </a:p>
        </p:txBody>
      </p:sp>
      <p:sp>
        <p:nvSpPr>
          <p:cNvPr id="29" name="Alternate Process 28"/>
          <p:cNvSpPr/>
          <p:nvPr/>
        </p:nvSpPr>
        <p:spPr>
          <a:xfrm>
            <a:off x="3570845" y="2638236"/>
            <a:ext cx="833950" cy="513379"/>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sp>
        <p:nvSpPr>
          <p:cNvPr id="31" name="Alternate Process 30"/>
          <p:cNvSpPr/>
          <p:nvPr/>
        </p:nvSpPr>
        <p:spPr>
          <a:xfrm>
            <a:off x="4763641" y="2939245"/>
            <a:ext cx="905280" cy="513379"/>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a:t>
            </a:r>
          </a:p>
        </p:txBody>
      </p:sp>
      <p:sp>
        <p:nvSpPr>
          <p:cNvPr id="33" name="Alternate Process 32"/>
          <p:cNvSpPr/>
          <p:nvPr/>
        </p:nvSpPr>
        <p:spPr>
          <a:xfrm>
            <a:off x="7726460" y="2929525"/>
            <a:ext cx="853429" cy="513379"/>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endParaRPr lang="en-US" dirty="0"/>
          </a:p>
        </p:txBody>
      </p:sp>
      <p:cxnSp>
        <p:nvCxnSpPr>
          <p:cNvPr id="62" name="Elbow Connector 61"/>
          <p:cNvCxnSpPr>
            <a:stCxn id="29" idx="0"/>
            <a:endCxn id="6" idx="0"/>
          </p:cNvCxnSpPr>
          <p:nvPr/>
        </p:nvCxnSpPr>
        <p:spPr>
          <a:xfrm rot="16200000" flipV="1">
            <a:off x="3259679" y="1910095"/>
            <a:ext cx="84853" cy="1371430"/>
          </a:xfrm>
          <a:prstGeom prst="bentConnector3">
            <a:avLst>
              <a:gd name="adj1" fmla="val 36940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Elbow Connector 67"/>
          <p:cNvCxnSpPr>
            <a:stCxn id="33" idx="0"/>
            <a:endCxn id="16" idx="0"/>
          </p:cNvCxnSpPr>
          <p:nvPr/>
        </p:nvCxnSpPr>
        <p:spPr>
          <a:xfrm rot="16200000" flipV="1">
            <a:off x="7418406" y="2194756"/>
            <a:ext cx="38393" cy="1431146"/>
          </a:xfrm>
          <a:prstGeom prst="bentConnector3">
            <a:avLst>
              <a:gd name="adj1" fmla="val 69542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Elbow Connector 70"/>
          <p:cNvCxnSpPr>
            <a:stCxn id="33" idx="0"/>
            <a:endCxn id="31" idx="0"/>
          </p:cNvCxnSpPr>
          <p:nvPr/>
        </p:nvCxnSpPr>
        <p:spPr>
          <a:xfrm rot="16200000" flipH="1" flipV="1">
            <a:off x="6679868" y="1465938"/>
            <a:ext cx="9720" cy="2936894"/>
          </a:xfrm>
          <a:prstGeom prst="bentConnector3">
            <a:avLst>
              <a:gd name="adj1" fmla="val -290781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Elbow Connector 73"/>
          <p:cNvCxnSpPr>
            <a:stCxn id="33" idx="0"/>
            <a:endCxn id="6" idx="0"/>
          </p:cNvCxnSpPr>
          <p:nvPr/>
        </p:nvCxnSpPr>
        <p:spPr>
          <a:xfrm rot="16200000" flipV="1">
            <a:off x="5196712" y="-26939"/>
            <a:ext cx="376142" cy="5536785"/>
          </a:xfrm>
          <a:prstGeom prst="bentConnector3">
            <a:avLst>
              <a:gd name="adj1" fmla="val 16077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Elbow Connector 76"/>
          <p:cNvCxnSpPr>
            <a:stCxn id="29" idx="0"/>
            <a:endCxn id="5" idx="0"/>
          </p:cNvCxnSpPr>
          <p:nvPr/>
        </p:nvCxnSpPr>
        <p:spPr>
          <a:xfrm rot="16200000" flipV="1">
            <a:off x="2508842" y="1159258"/>
            <a:ext cx="71343" cy="2886614"/>
          </a:xfrm>
          <a:prstGeom prst="bentConnector3">
            <a:avLst>
              <a:gd name="adj1" fmla="val 420424"/>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 name="Group 40"/>
          <p:cNvGrpSpPr/>
          <p:nvPr/>
        </p:nvGrpSpPr>
        <p:grpSpPr>
          <a:xfrm>
            <a:off x="4621918" y="2644995"/>
            <a:ext cx="1374792" cy="1580142"/>
            <a:chOff x="1580862" y="2310205"/>
            <a:chExt cx="2026747" cy="1709764"/>
          </a:xfrm>
        </p:grpSpPr>
        <p:sp>
          <p:nvSpPr>
            <p:cNvPr id="79" name="Oval 12"/>
            <p:cNvSpPr>
              <a:spLocks noChangeArrowheads="1"/>
            </p:cNvSpPr>
            <p:nvPr/>
          </p:nvSpPr>
          <p:spPr bwMode="auto">
            <a:xfrm>
              <a:off x="1580862" y="2310205"/>
              <a:ext cx="1878117" cy="1202388"/>
            </a:xfrm>
            <a:prstGeom prst="ellipse">
              <a:avLst/>
            </a:prstGeom>
            <a:noFill/>
            <a:ln w="76200" cap="flat" cmpd="sng" algn="ctr">
              <a:solidFill>
                <a:srgbClr val="FF0000"/>
              </a:solidFill>
              <a:prstDash val="solid"/>
              <a:round/>
              <a:headEnd type="none" w="med" len="med"/>
              <a:tailEnd type="none" w="med" len="med"/>
            </a:ln>
          </p:spPr>
          <p:txBody>
            <a:bodyPr wrap="square">
              <a:prstTxWarp prst="textNoShape">
                <a:avLst/>
              </a:prstTxWarp>
              <a:spAutoFit/>
            </a:bodyPr>
            <a:lstStyle/>
            <a:p>
              <a:pPr>
                <a:spcBef>
                  <a:spcPct val="50000"/>
                </a:spcBef>
              </a:pPr>
              <a:endParaRPr lang="en-US" sz="1600">
                <a:solidFill>
                  <a:schemeClr val="bg1"/>
                </a:solidFill>
                <a:latin typeface="Times" charset="0"/>
              </a:endParaRPr>
            </a:p>
          </p:txBody>
        </p:sp>
        <p:sp>
          <p:nvSpPr>
            <p:cNvPr id="38" name="TextBox 37"/>
            <p:cNvSpPr txBox="1"/>
            <p:nvPr/>
          </p:nvSpPr>
          <p:spPr>
            <a:xfrm>
              <a:off x="3188747" y="3120804"/>
              <a:ext cx="418862" cy="899165"/>
            </a:xfrm>
            <a:prstGeom prst="rect">
              <a:avLst/>
            </a:prstGeom>
            <a:noFill/>
          </p:spPr>
          <p:txBody>
            <a:bodyPr wrap="square" rtlCol="0">
              <a:spAutoFit/>
            </a:bodyPr>
            <a:lstStyle/>
            <a:p>
              <a:r>
                <a:rPr lang="en-US" sz="2400" b="1" dirty="0" smtClean="0">
                  <a:solidFill>
                    <a:srgbClr val="FF0000"/>
                  </a:solidFill>
                </a:rPr>
                <a:t>A</a:t>
              </a:r>
              <a:endParaRPr lang="en-US" sz="2400" b="1" dirty="0">
                <a:solidFill>
                  <a:srgbClr val="FF0000"/>
                </a:solidFill>
              </a:endParaRPr>
            </a:p>
          </p:txBody>
        </p:sp>
      </p:grpSp>
      <p:grpSp>
        <p:nvGrpSpPr>
          <p:cNvPr id="8" name="Group 42"/>
          <p:cNvGrpSpPr/>
          <p:nvPr/>
        </p:nvGrpSpPr>
        <p:grpSpPr>
          <a:xfrm>
            <a:off x="1060070" y="3325885"/>
            <a:ext cx="1375276" cy="1290823"/>
            <a:chOff x="1517076" y="2313995"/>
            <a:chExt cx="3144439" cy="1724637"/>
          </a:xfrm>
        </p:grpSpPr>
        <p:sp>
          <p:nvSpPr>
            <p:cNvPr id="37" name="Oval 12"/>
            <p:cNvSpPr>
              <a:spLocks noChangeArrowheads="1"/>
            </p:cNvSpPr>
            <p:nvPr/>
          </p:nvSpPr>
          <p:spPr bwMode="auto">
            <a:xfrm>
              <a:off x="1517076" y="2313995"/>
              <a:ext cx="3144439" cy="1347208"/>
            </a:xfrm>
            <a:prstGeom prst="ellipse">
              <a:avLst/>
            </a:prstGeom>
            <a:noFill/>
            <a:ln w="76200" cap="flat" cmpd="sng" algn="ctr">
              <a:solidFill>
                <a:srgbClr val="008000"/>
              </a:solidFill>
              <a:prstDash val="solid"/>
              <a:round/>
              <a:headEnd type="none" w="med" len="med"/>
              <a:tailEnd type="none" w="med" len="med"/>
            </a:ln>
          </p:spPr>
          <p:txBody>
            <a:bodyPr wrap="square">
              <a:prstTxWarp prst="textNoShape">
                <a:avLst/>
              </a:prstTxWarp>
              <a:spAutoFit/>
            </a:bodyPr>
            <a:lstStyle/>
            <a:p>
              <a:pPr>
                <a:spcBef>
                  <a:spcPct val="50000"/>
                </a:spcBef>
              </a:pPr>
              <a:endParaRPr lang="en-US" sz="1600">
                <a:solidFill>
                  <a:schemeClr val="bg1"/>
                </a:solidFill>
                <a:latin typeface="Times" charset="0"/>
              </a:endParaRPr>
            </a:p>
          </p:txBody>
        </p:sp>
        <p:sp>
          <p:nvSpPr>
            <p:cNvPr id="39" name="TextBox 38"/>
            <p:cNvSpPr txBox="1"/>
            <p:nvPr/>
          </p:nvSpPr>
          <p:spPr>
            <a:xfrm>
              <a:off x="3989705" y="3421813"/>
              <a:ext cx="418863" cy="616819"/>
            </a:xfrm>
            <a:prstGeom prst="rect">
              <a:avLst/>
            </a:prstGeom>
            <a:noFill/>
          </p:spPr>
          <p:txBody>
            <a:bodyPr wrap="square" rtlCol="0">
              <a:spAutoFit/>
            </a:bodyPr>
            <a:lstStyle/>
            <a:p>
              <a:r>
                <a:rPr lang="en-US" sz="2400" b="1" dirty="0" smtClean="0">
                  <a:solidFill>
                    <a:srgbClr val="008000"/>
                  </a:solidFill>
                </a:rPr>
                <a:t>B</a:t>
              </a:r>
              <a:endParaRPr lang="en-US" sz="2400" b="1" dirty="0">
                <a:solidFill>
                  <a:srgbClr val="008000"/>
                </a:solidFill>
              </a:endParaRPr>
            </a:p>
          </p:txBody>
        </p:sp>
      </p:grpSp>
      <p:grpSp>
        <p:nvGrpSpPr>
          <p:cNvPr id="9" name="Group 43"/>
          <p:cNvGrpSpPr/>
          <p:nvPr/>
        </p:nvGrpSpPr>
        <p:grpSpPr>
          <a:xfrm rot="20870519">
            <a:off x="971099" y="3011397"/>
            <a:ext cx="5080182" cy="1450512"/>
            <a:chOff x="1517076" y="2313995"/>
            <a:chExt cx="3144439" cy="636540"/>
          </a:xfrm>
        </p:grpSpPr>
        <p:sp>
          <p:nvSpPr>
            <p:cNvPr id="45" name="Oval 12"/>
            <p:cNvSpPr>
              <a:spLocks noChangeArrowheads="1"/>
            </p:cNvSpPr>
            <p:nvPr/>
          </p:nvSpPr>
          <p:spPr bwMode="auto">
            <a:xfrm>
              <a:off x="1517076" y="2313995"/>
              <a:ext cx="3144439" cy="476071"/>
            </a:xfrm>
            <a:prstGeom prst="ellipse">
              <a:avLst/>
            </a:prstGeom>
            <a:noFill/>
            <a:ln w="76200" cap="flat" cmpd="sng" algn="ctr">
              <a:solidFill>
                <a:srgbClr val="0000FF"/>
              </a:solidFill>
              <a:prstDash val="solid"/>
              <a:round/>
              <a:headEnd type="none" w="med" len="med"/>
              <a:tailEnd type="none" w="med" len="med"/>
            </a:ln>
          </p:spPr>
          <p:txBody>
            <a:bodyPr wrap="square">
              <a:prstTxWarp prst="textNoShape">
                <a:avLst/>
              </a:prstTxWarp>
              <a:spAutoFit/>
            </a:bodyPr>
            <a:lstStyle/>
            <a:p>
              <a:pPr>
                <a:spcBef>
                  <a:spcPct val="50000"/>
                </a:spcBef>
              </a:pPr>
              <a:endParaRPr lang="en-US" sz="1600">
                <a:solidFill>
                  <a:srgbClr val="0000FF"/>
                </a:solidFill>
                <a:latin typeface="Times" charset="0"/>
              </a:endParaRPr>
            </a:p>
          </p:txBody>
        </p:sp>
        <p:sp>
          <p:nvSpPr>
            <p:cNvPr id="46" name="TextBox 45"/>
            <p:cNvSpPr txBox="1"/>
            <p:nvPr/>
          </p:nvSpPr>
          <p:spPr>
            <a:xfrm>
              <a:off x="3421607" y="2747939"/>
              <a:ext cx="321413" cy="202596"/>
            </a:xfrm>
            <a:prstGeom prst="rect">
              <a:avLst/>
            </a:prstGeom>
            <a:noFill/>
            <a:ln>
              <a:noFill/>
            </a:ln>
          </p:spPr>
          <p:txBody>
            <a:bodyPr wrap="square" rtlCol="0">
              <a:spAutoFit/>
            </a:bodyPr>
            <a:lstStyle/>
            <a:p>
              <a:r>
                <a:rPr lang="en-US" sz="2400" b="1" dirty="0" smtClean="0">
                  <a:solidFill>
                    <a:srgbClr val="0000FF"/>
                  </a:solidFill>
                </a:rPr>
                <a:t>C</a:t>
              </a:r>
              <a:endParaRPr lang="en-US" sz="2400" b="1" dirty="0">
                <a:solidFill>
                  <a:srgbClr val="0000FF"/>
                </a:solidFill>
              </a:endParaRPr>
            </a:p>
          </p:txBody>
        </p:sp>
      </p:grpSp>
      <p:sp>
        <p:nvSpPr>
          <p:cNvPr id="10" name="Content Placeholder 9"/>
          <p:cNvSpPr>
            <a:spLocks noGrp="1"/>
          </p:cNvSpPr>
          <p:nvPr>
            <p:ph idx="1"/>
          </p:nvPr>
        </p:nvSpPr>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62632" y="209168"/>
            <a:ext cx="8065885" cy="1143000"/>
          </a:xfrm>
        </p:spPr>
        <p:txBody>
          <a:bodyPr>
            <a:normAutofit fontScale="90000"/>
          </a:bodyPr>
          <a:lstStyle/>
          <a:p>
            <a:r>
              <a:rPr lang="en-US" dirty="0" smtClean="0"/>
              <a:t>Cognitive </a:t>
            </a:r>
            <a:r>
              <a:rPr lang="en-US" dirty="0"/>
              <a:t>Task Analysis </a:t>
            </a:r>
            <a:r>
              <a:rPr lang="en-US" dirty="0" smtClean="0"/>
              <a:t>focuses on underlying cognitive processes</a:t>
            </a:r>
            <a:endParaRPr lang="en-US" dirty="0"/>
          </a:p>
        </p:txBody>
      </p:sp>
      <p:sp>
        <p:nvSpPr>
          <p:cNvPr id="23555" name="Rectangle 3"/>
          <p:cNvSpPr>
            <a:spLocks noGrp="1" noChangeArrowheads="1"/>
          </p:cNvSpPr>
          <p:nvPr>
            <p:ph type="body" idx="1"/>
          </p:nvPr>
        </p:nvSpPr>
        <p:spPr>
          <a:xfrm>
            <a:off x="662632" y="1990292"/>
            <a:ext cx="7941337" cy="4135871"/>
          </a:xfrm>
        </p:spPr>
        <p:txBody>
          <a:bodyPr>
            <a:noAutofit/>
          </a:bodyPr>
          <a:lstStyle/>
          <a:p>
            <a:r>
              <a:rPr lang="en-US" sz="2800" dirty="0" smtClean="0"/>
              <a:t>CTA is </a:t>
            </a:r>
            <a:r>
              <a:rPr lang="en-US" sz="2800" dirty="0"/>
              <a:t>a set of methods </a:t>
            </a:r>
            <a:r>
              <a:rPr lang="en-US" sz="2800" dirty="0" smtClean="0"/>
              <a:t>to specify </a:t>
            </a:r>
            <a:r>
              <a:rPr lang="en-US" sz="2800" dirty="0"/>
              <a:t>the cognitive structures and processes associated with task performance</a:t>
            </a:r>
          </a:p>
          <a:p>
            <a:r>
              <a:rPr lang="en-US" sz="2800" dirty="0"/>
              <a:t>The focal point is the </a:t>
            </a:r>
            <a:r>
              <a:rPr lang="en-US" sz="2800" i="1" dirty="0">
                <a:ln>
                  <a:solidFill>
                    <a:srgbClr val="008000"/>
                  </a:solidFill>
                </a:ln>
                <a:solidFill>
                  <a:srgbClr val="0000FF"/>
                </a:solidFill>
              </a:rPr>
              <a:t>underlying cognitive processes</a:t>
            </a:r>
            <a:r>
              <a:rPr lang="en-US" sz="2800" dirty="0"/>
              <a:t>, rather than observable </a:t>
            </a:r>
            <a:r>
              <a:rPr lang="en-US" sz="2800" dirty="0" smtClean="0"/>
              <a:t>behavior</a:t>
            </a:r>
          </a:p>
          <a:p>
            <a:pPr lvl="1"/>
            <a:r>
              <a:rPr lang="en-US" sz="2400" dirty="0" smtClean="0"/>
              <a:t>Is specifying subtasks the same as specifying underlying cognitive processes? </a:t>
            </a:r>
          </a:p>
          <a:p>
            <a:pPr lvl="1"/>
            <a:r>
              <a:rPr lang="en-US" sz="2400" dirty="0" smtClean="0"/>
              <a:t>How are they similar?</a:t>
            </a:r>
          </a:p>
          <a:p>
            <a:pPr lvl="1"/>
            <a:r>
              <a:rPr lang="en-US" sz="2400" dirty="0" smtClean="0"/>
              <a:t>How are they different?</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Rational CTA relates to CTA definitions</a:t>
            </a:r>
            <a:endParaRPr lang="en-US" dirty="0"/>
          </a:p>
        </p:txBody>
      </p:sp>
      <p:sp>
        <p:nvSpPr>
          <p:cNvPr id="3" name="Content Placeholder 2"/>
          <p:cNvSpPr>
            <a:spLocks noGrp="1"/>
          </p:cNvSpPr>
          <p:nvPr>
            <p:ph idx="1"/>
          </p:nvPr>
        </p:nvSpPr>
        <p:spPr/>
        <p:txBody>
          <a:bodyPr/>
          <a:lstStyle/>
          <a:p>
            <a:r>
              <a:rPr lang="en-US" dirty="0" smtClean="0"/>
              <a:t>Rational CTA is the process of creating a model of these “underlying cognitive processes”</a:t>
            </a:r>
          </a:p>
          <a:p>
            <a:pPr lvl="1"/>
            <a:r>
              <a:rPr lang="en-US" dirty="0" smtClean="0"/>
              <a:t>Sometimes called a “cognitive model”</a:t>
            </a:r>
          </a:p>
          <a:p>
            <a:pPr lvl="1"/>
            <a:r>
              <a:rPr lang="en-US" dirty="0" smtClean="0"/>
              <a:t>Used by some to mean a working computer simulation of human thinking</a:t>
            </a:r>
          </a:p>
          <a:p>
            <a:pPr lvl="1"/>
            <a:r>
              <a:rPr lang="en-US" dirty="0" smtClean="0"/>
              <a:t>Used by others to mean a precise specification in some representational format </a:t>
            </a:r>
          </a:p>
          <a:p>
            <a:pPr lvl="1"/>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7</a:t>
            </a:fld>
            <a:endParaRPr lang="en-US"/>
          </a:p>
        </p:txBody>
      </p:sp>
      <p:pic>
        <p:nvPicPr>
          <p:cNvPr id="7" name="Picture 6"/>
          <p:cNvPicPr>
            <a:picLocks noChangeAspect="1"/>
          </p:cNvPicPr>
          <p:nvPr/>
        </p:nvPicPr>
        <p:blipFill>
          <a:blip r:embed="rId2"/>
          <a:stretch>
            <a:fillRect/>
          </a:stretch>
        </p:blipFill>
        <p:spPr>
          <a:xfrm>
            <a:off x="4021778" y="0"/>
            <a:ext cx="5052252" cy="6858000"/>
          </a:xfrm>
          <a:prstGeom prst="rect">
            <a:avLst/>
          </a:prstGeom>
        </p:spPr>
      </p:pic>
      <p:pic>
        <p:nvPicPr>
          <p:cNvPr id="8" name="Content Placeholder 7"/>
          <p:cNvPicPr>
            <a:picLocks noChangeAspect="1"/>
          </p:cNvPicPr>
          <p:nvPr/>
        </p:nvPicPr>
        <p:blipFill rotWithShape="1">
          <a:blip r:embed="rId2"/>
          <a:srcRect l="14228" t="56" r="24123" b="63612"/>
          <a:stretch/>
        </p:blipFill>
        <p:spPr>
          <a:xfrm>
            <a:off x="2649747" y="0"/>
            <a:ext cx="6494253" cy="5195712"/>
          </a:xfrm>
          <a:prstGeom prst="rect">
            <a:avLst/>
          </a:prstGeom>
        </p:spPr>
      </p:pic>
      <p:pic>
        <p:nvPicPr>
          <p:cNvPr id="9" name="Content Placeholder 7"/>
          <p:cNvPicPr>
            <a:picLocks noGrp="1" noChangeAspect="1"/>
          </p:cNvPicPr>
          <p:nvPr>
            <p:ph idx="1"/>
          </p:nvPr>
        </p:nvPicPr>
        <p:blipFill rotWithShape="1">
          <a:blip r:embed="rId2"/>
          <a:srcRect l="-343" t="63640" r="35696" b="3857"/>
          <a:stretch/>
        </p:blipFill>
        <p:spPr>
          <a:xfrm>
            <a:off x="432075" y="2343832"/>
            <a:ext cx="6350229" cy="4334125"/>
          </a:xfrm>
        </p:spPr>
      </p:pic>
      <p:sp>
        <p:nvSpPr>
          <p:cNvPr id="2" name="Title 1"/>
          <p:cNvSpPr>
            <a:spLocks noGrp="1"/>
          </p:cNvSpPr>
          <p:nvPr>
            <p:ph type="title"/>
          </p:nvPr>
        </p:nvSpPr>
        <p:spPr>
          <a:xfrm>
            <a:off x="222585" y="575800"/>
            <a:ext cx="2238948" cy="995483"/>
          </a:xfrm>
        </p:spPr>
        <p:txBody>
          <a:bodyPr>
            <a:noAutofit/>
          </a:bodyPr>
          <a:lstStyle/>
          <a:p>
            <a:r>
              <a:rPr lang="en-US" sz="3600" dirty="0" smtClean="0"/>
              <a:t>CTA Output:</a:t>
            </a:r>
            <a:br>
              <a:rPr lang="en-US" sz="3600" dirty="0" smtClean="0"/>
            </a:br>
            <a:r>
              <a:rPr lang="en-US" sz="3600" dirty="0" smtClean="0"/>
              <a:t>Skill hierarchy</a:t>
            </a:r>
            <a:endParaRPr lang="en-US" sz="3600" dirty="0"/>
          </a:p>
        </p:txBody>
      </p:sp>
    </p:spTree>
    <p:extLst>
      <p:ext uri="{BB962C8B-B14F-4D97-AF65-F5344CB8AC3E}">
        <p14:creationId xmlns:p14="http://schemas.microsoft.com/office/powerpoint/2010/main" val="39396483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165100" y="315913"/>
            <a:ext cx="8724900" cy="795337"/>
          </a:xfrm>
        </p:spPr>
        <p:txBody>
          <a:bodyPr>
            <a:normAutofit fontScale="90000"/>
          </a:bodyPr>
          <a:lstStyle/>
          <a:p>
            <a:r>
              <a:rPr lang="en-US">
                <a:latin typeface="Verdana" charset="0"/>
                <a:ea typeface="ＭＳ Ｐゴシック" charset="0"/>
                <a:cs typeface="ＭＳ Ｐゴシック" charset="0"/>
              </a:rPr>
              <a:t>Alternative way of describing a model: Flow charts</a:t>
            </a:r>
          </a:p>
        </p:txBody>
      </p:sp>
      <p:pic>
        <p:nvPicPr>
          <p:cNvPr id="46082" name="Picture 24" descr="Addition Top It Very Simp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0774" y="1485899"/>
            <a:ext cx="7966155" cy="517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4"/>
          <p:cNvSpPr txBox="1">
            <a:spLocks noChangeArrowheads="1"/>
          </p:cNvSpPr>
          <p:nvPr/>
        </p:nvSpPr>
        <p:spPr bwMode="auto">
          <a:xfrm>
            <a:off x="261864" y="4840264"/>
            <a:ext cx="3178175"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US" sz="1100" b="1" dirty="0">
                <a:solidFill>
                  <a:schemeClr val="tx2"/>
                </a:solidFill>
                <a:cs typeface="Verdana" charset="0"/>
              </a:rPr>
              <a:t>Legend</a:t>
            </a:r>
            <a:r>
              <a:rPr lang="en-US" sz="1100" dirty="0">
                <a:cs typeface="Verdana" charset="0"/>
              </a:rPr>
              <a:t> </a:t>
            </a:r>
          </a:p>
          <a:p>
            <a:r>
              <a:rPr lang="en-US" sz="1100" dirty="0">
                <a:solidFill>
                  <a:schemeClr val="tx2"/>
                </a:solidFill>
                <a:cs typeface="Verdana" charset="0"/>
              </a:rPr>
              <a:t>Diamonds</a:t>
            </a:r>
            <a:r>
              <a:rPr lang="en-US" sz="1100" dirty="0">
                <a:cs typeface="Verdana" charset="0"/>
              </a:rPr>
              <a:t>= junctures in thought process</a:t>
            </a:r>
          </a:p>
          <a:p>
            <a:r>
              <a:rPr lang="en-US" sz="1100" dirty="0">
                <a:solidFill>
                  <a:schemeClr val="tx2"/>
                </a:solidFill>
                <a:cs typeface="Verdana" charset="0"/>
              </a:rPr>
              <a:t>Rectangles</a:t>
            </a:r>
            <a:r>
              <a:rPr lang="en-US" sz="1100" dirty="0">
                <a:cs typeface="Verdana" charset="0"/>
              </a:rPr>
              <a:t> = actions</a:t>
            </a:r>
          </a:p>
          <a:p>
            <a:r>
              <a:rPr lang="en-US" sz="1100" dirty="0">
                <a:solidFill>
                  <a:schemeClr val="tx2"/>
                </a:solidFill>
                <a:cs typeface="Verdana" charset="0"/>
              </a:rPr>
              <a:t>Rounded Rectangles </a:t>
            </a:r>
            <a:r>
              <a:rPr lang="en-US" sz="1100" dirty="0">
                <a:cs typeface="Verdana" charset="0"/>
              </a:rPr>
              <a:t>= start or termination of cognitive process or procedure</a:t>
            </a:r>
          </a:p>
          <a:p>
            <a:endParaRPr lang="en-US" sz="1100" dirty="0">
              <a:cs typeface="Verdana" charset="0"/>
            </a:endParaRPr>
          </a:p>
          <a:p>
            <a:r>
              <a:rPr lang="en-US" sz="1100" dirty="0">
                <a:solidFill>
                  <a:schemeClr val="tx2"/>
                </a:solidFill>
                <a:cs typeface="Verdana" charset="0"/>
              </a:rPr>
              <a:t>Yellow </a:t>
            </a:r>
            <a:r>
              <a:rPr lang="en-US" sz="1100" dirty="0">
                <a:cs typeface="Verdana" charset="0"/>
              </a:rPr>
              <a:t>= simple addition</a:t>
            </a:r>
          </a:p>
          <a:p>
            <a:r>
              <a:rPr lang="en-US" sz="1100" dirty="0">
                <a:solidFill>
                  <a:schemeClr val="tx2"/>
                </a:solidFill>
                <a:cs typeface="Verdana" charset="0"/>
              </a:rPr>
              <a:t>Light blue </a:t>
            </a:r>
            <a:r>
              <a:rPr lang="en-US" sz="1100" dirty="0">
                <a:cs typeface="Verdana" charset="0"/>
              </a:rPr>
              <a:t>= numerical notation</a:t>
            </a:r>
          </a:p>
          <a:p>
            <a:r>
              <a:rPr lang="en-US" sz="1100" dirty="0">
                <a:solidFill>
                  <a:schemeClr val="tx2"/>
                </a:solidFill>
                <a:cs typeface="Verdana" charset="0"/>
              </a:rPr>
              <a:t>Light green </a:t>
            </a:r>
            <a:r>
              <a:rPr lang="en-US" sz="1100" dirty="0">
                <a:cs typeface="Verdana" charset="0"/>
              </a:rPr>
              <a:t>= numerical magnitude comparison</a:t>
            </a:r>
          </a:p>
          <a:p>
            <a:endParaRPr lang="en-US" sz="1100" dirty="0">
              <a:cs typeface="Verdana" charset="0"/>
            </a:endParaRPr>
          </a:p>
        </p:txBody>
      </p:sp>
    </p:spTree>
    <p:extLst>
      <p:ext uri="{BB962C8B-B14F-4D97-AF65-F5344CB8AC3E}">
        <p14:creationId xmlns:p14="http://schemas.microsoft.com/office/powerpoint/2010/main" val="7761590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descr="Fig5CmapSeasons-lar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7850" y="1298575"/>
            <a:ext cx="49355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TextBox 4"/>
          <p:cNvSpPr txBox="1">
            <a:spLocks noChangeArrowheads="1"/>
          </p:cNvSpPr>
          <p:nvPr/>
        </p:nvSpPr>
        <p:spPr bwMode="auto">
          <a:xfrm>
            <a:off x="674688" y="5683250"/>
            <a:ext cx="79978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US" sz="2000">
                <a:latin typeface="Times New Roman" charset="0"/>
              </a:rPr>
              <a:t>Source: http://cmap.ihmc.us/publications/researchpapers/theorycmaps/theoryunderlyingconceptmaps.htm </a:t>
            </a:r>
          </a:p>
        </p:txBody>
      </p:sp>
      <p:sp>
        <p:nvSpPr>
          <p:cNvPr id="47107" name="Rectangle 2"/>
          <p:cNvSpPr>
            <a:spLocks noGrp="1" noChangeArrowheads="1"/>
          </p:cNvSpPr>
          <p:nvPr>
            <p:ph type="title"/>
          </p:nvPr>
        </p:nvSpPr>
        <p:spPr>
          <a:xfrm>
            <a:off x="165100" y="180975"/>
            <a:ext cx="8724900" cy="795338"/>
          </a:xfrm>
        </p:spPr>
        <p:txBody>
          <a:bodyPr>
            <a:normAutofit fontScale="90000"/>
          </a:bodyPr>
          <a:lstStyle/>
          <a:p>
            <a:r>
              <a:rPr lang="en-US">
                <a:latin typeface="Verdana" charset="0"/>
                <a:ea typeface="ＭＳ Ｐゴシック" charset="0"/>
                <a:cs typeface="ＭＳ Ｐゴシック" charset="0"/>
              </a:rPr>
              <a:t>Alternative way of describing a model: Concept map</a:t>
            </a:r>
          </a:p>
        </p:txBody>
      </p:sp>
    </p:spTree>
    <p:extLst>
      <p:ext uri="{BB962C8B-B14F-4D97-AF65-F5344CB8AC3E}">
        <p14:creationId xmlns:p14="http://schemas.microsoft.com/office/powerpoint/2010/main" val="38416597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31061</TotalTime>
  <Words>1510</Words>
  <Application>Microsoft Macintosh PowerPoint</Application>
  <PresentationFormat>On-screen Show (4:3)</PresentationFormat>
  <Paragraphs>121</Paragraphs>
  <Slides>23</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Document</vt:lpstr>
      <vt:lpstr>Rational/Theoretical Cognitive Task Analysis</vt:lpstr>
      <vt:lpstr>Kinds of  Cognitive Task Analysis</vt:lpstr>
      <vt:lpstr>Kinds of  Cognitive Task Analysis</vt:lpstr>
      <vt:lpstr>Rational Cognitive Tasks Analysis: Where is it in the Big Picture?</vt:lpstr>
      <vt:lpstr>Cognitive Task Analysis focuses on underlying cognitive processes</vt:lpstr>
      <vt:lpstr>How Rational CTA relates to CTA definitions</vt:lpstr>
      <vt:lpstr>CTA Output: Skill hierarchy</vt:lpstr>
      <vt:lpstr>Alternative way of describing a model: Flow charts</vt:lpstr>
      <vt:lpstr>Alternative way of describing a model: Concept map</vt:lpstr>
      <vt:lpstr>Also recall prior examples of CTA output</vt:lpstr>
      <vt:lpstr>Zhu &amp; Simon paper</vt:lpstr>
      <vt:lpstr>PowerPoint Presentation</vt:lpstr>
      <vt:lpstr>PowerPoint Presentation</vt:lpstr>
      <vt:lpstr>Interpreting think aloud</vt:lpstr>
      <vt:lpstr>Example think aloud from math student</vt:lpstr>
      <vt:lpstr>How instructional design affords student self-correction</vt:lpstr>
      <vt:lpstr>A  task sequencing (or “outer loop”) design principle</vt:lpstr>
      <vt:lpstr>Some textbooks capture elements of the Zhu &amp; Simon approach </vt:lpstr>
      <vt:lpstr>More typical textbooks do not …  </vt:lpstr>
      <vt:lpstr>The importance of tasks</vt:lpstr>
      <vt:lpstr>Tasks give you data &amp; allow you to interpret it</vt:lpstr>
      <vt:lpstr>What are “benchmark tasks”?</vt:lpstr>
      <vt:lpstr>What is an example task in your domain?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dc:creator>
  <cp:lastModifiedBy>Mimi</cp:lastModifiedBy>
  <cp:revision>487</cp:revision>
  <cp:lastPrinted>2013-08-29T17:19:44Z</cp:lastPrinted>
  <dcterms:created xsi:type="dcterms:W3CDTF">2013-09-25T21:35:57Z</dcterms:created>
  <dcterms:modified xsi:type="dcterms:W3CDTF">2015-09-17T12:57:58Z</dcterms:modified>
</cp:coreProperties>
</file>