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06" r:id="rId1"/>
  </p:sldMasterIdLst>
  <p:notesMasterIdLst>
    <p:notesMasterId r:id="rId36"/>
  </p:notesMasterIdLst>
  <p:handoutMasterIdLst>
    <p:handoutMasterId r:id="rId37"/>
  </p:handoutMasterIdLst>
  <p:sldIdLst>
    <p:sldId id="859" r:id="rId2"/>
    <p:sldId id="912" r:id="rId3"/>
    <p:sldId id="913" r:id="rId4"/>
    <p:sldId id="914" r:id="rId5"/>
    <p:sldId id="915" r:id="rId6"/>
    <p:sldId id="916" r:id="rId7"/>
    <p:sldId id="917" r:id="rId8"/>
    <p:sldId id="919" r:id="rId9"/>
    <p:sldId id="947" r:id="rId10"/>
    <p:sldId id="920" r:id="rId11"/>
    <p:sldId id="921" r:id="rId12"/>
    <p:sldId id="922" r:id="rId13"/>
    <p:sldId id="923" r:id="rId14"/>
    <p:sldId id="924" r:id="rId15"/>
    <p:sldId id="925" r:id="rId16"/>
    <p:sldId id="926" r:id="rId17"/>
    <p:sldId id="927" r:id="rId18"/>
    <p:sldId id="942" r:id="rId19"/>
    <p:sldId id="929" r:id="rId20"/>
    <p:sldId id="930" r:id="rId21"/>
    <p:sldId id="931" r:id="rId22"/>
    <p:sldId id="932" r:id="rId23"/>
    <p:sldId id="933" r:id="rId24"/>
    <p:sldId id="934" r:id="rId25"/>
    <p:sldId id="945" r:id="rId26"/>
    <p:sldId id="935" r:id="rId27"/>
    <p:sldId id="938" r:id="rId28"/>
    <p:sldId id="939" r:id="rId29"/>
    <p:sldId id="940" r:id="rId30"/>
    <p:sldId id="941" r:id="rId31"/>
    <p:sldId id="944" r:id="rId32"/>
    <p:sldId id="943" r:id="rId33"/>
    <p:sldId id="936" r:id="rId34"/>
    <p:sldId id="937"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n Koedinger" initials="K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DDFF"/>
    <a:srgbClr val="008000"/>
    <a:srgbClr val="00CC00"/>
    <a:srgbClr val="009900"/>
    <a:srgbClr val="FF0000"/>
    <a:srgbClr val="CCFFCC"/>
    <a:srgbClr val="339933"/>
    <a:srgbClr val="FFFFCC"/>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013" autoAdjust="0"/>
  </p:normalViewPr>
  <p:slideViewPr>
    <p:cSldViewPr snapToGrid="0">
      <p:cViewPr varScale="1">
        <p:scale>
          <a:sx n="66" d="100"/>
          <a:sy n="66" d="100"/>
        </p:scale>
        <p:origin x="-1640" y="-10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136"/>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handoutMaster" Target="handoutMasters/handoutMaster1.xml"/><Relationship Id="rId38" Type="http://schemas.openxmlformats.org/officeDocument/2006/relationships/printerSettings" Target="printerSettings/printerSettings1.bin"/><Relationship Id="rId39" Type="http://schemas.openxmlformats.org/officeDocument/2006/relationships/commentAuthors" Target="commentAuthors.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pPr>
              <a:defRPr/>
            </a:pPr>
            <a:fld id="{25A9B6F5-9872-494C-98E8-50B22C72B9D1}" type="datetimeFigureOut">
              <a:rPr lang="en-US"/>
              <a:pPr>
                <a:defRPr/>
              </a:pPr>
              <a:t>10/20/15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pPr>
              <a:defRPr/>
            </a:pPr>
            <a:fld id="{7AF5CCC6-22B8-4641-886E-81DE612D1960}" type="slidenum">
              <a:rPr lang="en-US"/>
              <a:pPr>
                <a:defRPr/>
              </a:pPr>
              <a:t>‹#›</a:t>
            </a:fld>
            <a:endParaRPr lang="en-US"/>
          </a:p>
        </p:txBody>
      </p:sp>
    </p:spTree>
    <p:extLst>
      <p:ext uri="{BB962C8B-B14F-4D97-AF65-F5344CB8AC3E}">
        <p14:creationId xmlns:p14="http://schemas.microsoft.com/office/powerpoint/2010/main" val="40181046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1FB4182-7140-4311-A13D-1A2B0929463C}" type="datetimeFigureOut">
              <a:rPr lang="en-US"/>
              <a:pPr>
                <a:defRPr/>
              </a:pPr>
              <a:t>10/20/15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B7BB70B-E9ED-4118-B081-36010168CF09}" type="slidenum">
              <a:rPr lang="en-US"/>
              <a:pPr>
                <a:defRPr/>
              </a:pPr>
              <a:t>‹#›</a:t>
            </a:fld>
            <a:endParaRPr lang="en-US"/>
          </a:p>
        </p:txBody>
      </p:sp>
    </p:spTree>
    <p:extLst>
      <p:ext uri="{BB962C8B-B14F-4D97-AF65-F5344CB8AC3E}">
        <p14:creationId xmlns:p14="http://schemas.microsoft.com/office/powerpoint/2010/main" val="422760299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DE10C2-37A7-4496-8C01-687BECC5D7E9}" type="slidenum">
              <a:rPr lang="en-US" smtClean="0"/>
              <a:pPr fontAlgn="base">
                <a:spcBef>
                  <a:spcPct val="0"/>
                </a:spcBef>
                <a:spcAft>
                  <a:spcPct val="0"/>
                </a:spcAft>
                <a:defRPr/>
              </a:pPr>
              <a:t>1</a:t>
            </a:fld>
            <a:endParaRPr lang="en-US" dirty="0" smtClean="0"/>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2"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Self-explanation questions encourage learners to process the worked example deeply.  </a:t>
            </a:r>
          </a:p>
        </p:txBody>
      </p:sp>
      <p:sp>
        <p:nvSpPr>
          <p:cNvPr id="4" name="Slide Number Placeholder 3"/>
          <p:cNvSpPr>
            <a:spLocks noGrp="1"/>
          </p:cNvSpPr>
          <p:nvPr>
            <p:ph type="sldNum" sz="quarter" idx="5"/>
          </p:nvPr>
        </p:nvSpPr>
        <p:spPr/>
        <p:txBody>
          <a:bodyPr/>
          <a:lstStyle/>
          <a:p>
            <a:pPr>
              <a:defRPr/>
            </a:pPr>
            <a:fld id="{1925FC6F-C87F-49D5-AD1F-1CEF95235147}" type="slidenum">
              <a:rPr lang="en-US" smtClean="0"/>
              <a:pPr>
                <a:defRPr/>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85F0945-9AD3-4F22-B896-10DB490827AB}" type="slidenum">
              <a:rPr lang="en-US" smtClean="0">
                <a:latin typeface="Arial" charset="0"/>
              </a:rPr>
              <a:pPr fontAlgn="base">
                <a:spcBef>
                  <a:spcPct val="0"/>
                </a:spcBef>
                <a:spcAft>
                  <a:spcPct val="0"/>
                </a:spcAft>
              </a:pPr>
              <a:t>17</a:t>
            </a:fld>
            <a:endParaRPr lang="en-US" smtClean="0">
              <a:latin typeface="Arial" charset="0"/>
            </a:endParaRPr>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3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bwMode="auto">
          <a:xfrm>
            <a:off x="536575" y="1295400"/>
            <a:ext cx="2101850" cy="1576388"/>
          </a:xfrm>
          <a:noFill/>
          <a:ln>
            <a:solidFill>
              <a:srgbClr val="000000"/>
            </a:solidFill>
            <a:miter lim="800000"/>
            <a:headEnd/>
            <a:tailEnd/>
          </a:ln>
        </p:spPr>
      </p:sp>
      <p:sp>
        <p:nvSpPr>
          <p:cNvPr id="57347"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r>
              <a:rPr lang="en-US" smtClean="0"/>
              <a:t>This research pertains to best format for modeling worked examples.  All students took pretest, reviewed on-line lesson on how to make information meaningful to students and then no example (control) or reviewed classroom examples presented in text, video, and animation.  Students rated program, and completed application test.   Test responses coded as model answers – modeled in example and novel applications. </a:t>
            </a:r>
          </a:p>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bwMode="auto">
          <a:xfrm>
            <a:off x="536575" y="1295400"/>
            <a:ext cx="2101850" cy="1576388"/>
          </a:xfrm>
          <a:noFill/>
          <a:ln>
            <a:solidFill>
              <a:srgbClr val="000000"/>
            </a:solidFill>
            <a:miter lim="800000"/>
            <a:headEnd/>
            <a:tailEnd/>
          </a:ln>
        </p:spPr>
      </p:sp>
      <p:sp>
        <p:nvSpPr>
          <p:cNvPr id="58371"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r>
              <a:rPr lang="en-US" smtClean="0"/>
              <a:t>Ask students to select version they thought led to best learning</a:t>
            </a:r>
          </a:p>
          <a:p>
            <a:endParaRPr lang="en-US" smtClean="0"/>
          </a:p>
          <a:p>
            <a:r>
              <a:rPr lang="en-US" smtClean="0"/>
              <a:t>All students took pretest, reviewed on-line lesson on how to make information meaningful to students and then no example (control) or reviewed classroom examples presented in text, video, and animation.  Students rated program, and completed application test.   Test responses coded as model answers – modeled in example and novel applications. </a:t>
            </a:r>
          </a:p>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bwMode="auto">
          <a:xfrm>
            <a:off x="536575" y="1295400"/>
            <a:ext cx="2101850" cy="1576388"/>
          </a:xfrm>
          <a:noFill/>
          <a:ln>
            <a:solidFill>
              <a:srgbClr val="000000"/>
            </a:solidFill>
            <a:miter lim="800000"/>
            <a:headEnd/>
            <a:tailEnd/>
          </a:ln>
        </p:spPr>
      </p:sp>
      <p:sp>
        <p:nvSpPr>
          <p:cNvPr id="59395"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r>
              <a:rPr lang="en-US" smtClean="0">
                <a:latin typeface="Arial" charset="0"/>
              </a:rPr>
              <a:t>Both video and animation led to better learning than text which did not differ significantly from no example.  Based on this experiment, modeling examples better with more realistic visuals.  Would like to see a treatment that used still photo graphs to compare with video and animation.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D933C14-B644-40AA-A7A1-6ECBE305AEDA}" type="slidenum">
              <a:rPr lang="en-US" smtClean="0">
                <a:latin typeface="Arial" charset="0"/>
              </a:rPr>
              <a:pPr fontAlgn="base">
                <a:spcBef>
                  <a:spcPct val="0"/>
                </a:spcBef>
                <a:spcAft>
                  <a:spcPct val="0"/>
                </a:spcAft>
              </a:pPr>
              <a:t>23</a:t>
            </a:fld>
            <a:endParaRPr lang="en-US" smtClean="0">
              <a:latin typeface="Arial" charset="0"/>
            </a:endParaRPr>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smtClean="0">
                <a:latin typeface="Arial" charset="0"/>
              </a:rPr>
              <a:t>Three </a:t>
            </a:r>
            <a:r>
              <a:rPr lang="en-US" dirty="0" err="1" smtClean="0">
                <a:latin typeface="Arial" charset="0"/>
              </a:rPr>
              <a:t>vesrions</a:t>
            </a:r>
            <a:r>
              <a:rPr lang="en-US" dirty="0" smtClean="0">
                <a:latin typeface="Arial" charset="0"/>
              </a:rPr>
              <a:t> were tested: audio, text, and text plus audio.  Best was audio.  When using text for worked examples, integrate text into visual.  Call outs are one good technique.  Discuss exceptions such as self-explanation we or faded WE where learner needs to refer to steps.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Ask if students have encountered examples that were confusing because of the context.  </a:t>
            </a:r>
          </a:p>
        </p:txBody>
      </p:sp>
      <p:sp>
        <p:nvSpPr>
          <p:cNvPr id="4" name="Slide Number Placeholder 3"/>
          <p:cNvSpPr>
            <a:spLocks noGrp="1"/>
          </p:cNvSpPr>
          <p:nvPr>
            <p:ph type="sldNum" sz="quarter" idx="5"/>
          </p:nvPr>
        </p:nvSpPr>
        <p:spPr/>
        <p:txBody>
          <a:bodyPr/>
          <a:lstStyle/>
          <a:p>
            <a:pPr>
              <a:defRPr/>
            </a:pPr>
            <a:fld id="{10322C0D-F9D2-45C6-953F-F3414617F618}" type="slidenum">
              <a:rPr lang="en-US" smtClean="0"/>
              <a:pPr>
                <a:defRPr/>
              </a:pPr>
              <a:t>24</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CBAD430-AF44-4564-8A61-79CA0680A64C}" type="slidenum">
              <a:rPr lang="en-US"/>
              <a:pPr>
                <a:defRPr/>
              </a:pPr>
              <a:t>26</a:t>
            </a:fld>
            <a:endParaRPr lang="en-US"/>
          </a:p>
        </p:txBody>
      </p:sp>
      <p:sp>
        <p:nvSpPr>
          <p:cNvPr id="62467" name="Rectangle 2"/>
          <p:cNvSpPr>
            <a:spLocks noGrp="1" noRot="1" noChangeAspect="1" noChangeArrowheads="1" noTextEdit="1"/>
          </p:cNvSpPr>
          <p:nvPr>
            <p:ph type="sldImg"/>
          </p:nvPr>
        </p:nvSpPr>
        <p:spPr bwMode="auto">
          <a:xfrm>
            <a:off x="1146175" y="684213"/>
            <a:ext cx="4576763" cy="3433762"/>
          </a:xfrm>
          <a:solidFill>
            <a:srgbClr val="FFFFFF"/>
          </a:solidFill>
          <a:ln>
            <a:solidFill>
              <a:srgbClr val="000000"/>
            </a:solidFill>
            <a:miter lim="800000"/>
            <a:headEnd/>
            <a:tailEnd/>
          </a:ln>
        </p:spPr>
      </p:sp>
      <p:sp>
        <p:nvSpPr>
          <p:cNvPr id="62468" name="Rectangle 3"/>
          <p:cNvSpPr>
            <a:spLocks noGrp="1" noChangeArrowheads="1"/>
          </p:cNvSpPr>
          <p:nvPr>
            <p:ph type="body" idx="1"/>
          </p:nvPr>
        </p:nvSpPr>
        <p:spPr bwMode="auto">
          <a:xfrm>
            <a:off x="685800" y="4344988"/>
            <a:ext cx="54864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r>
              <a:rPr lang="en-US" smtClean="0"/>
              <a:t>Review concepts of near and far transfer from chapter 1.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Ask: what principles does this example reflect.  Answers: fading and varied context for far transfer learning. </a:t>
            </a:r>
          </a:p>
        </p:txBody>
      </p:sp>
      <p:sp>
        <p:nvSpPr>
          <p:cNvPr id="4" name="Slide Number Placeholder 3"/>
          <p:cNvSpPr>
            <a:spLocks noGrp="1"/>
          </p:cNvSpPr>
          <p:nvPr>
            <p:ph type="sldNum" sz="quarter" idx="5"/>
          </p:nvPr>
        </p:nvSpPr>
        <p:spPr/>
        <p:txBody>
          <a:bodyPr/>
          <a:lstStyle/>
          <a:p>
            <a:pPr>
              <a:defRPr/>
            </a:pPr>
            <a:fld id="{AE369B31-5DEB-4122-8A74-F0985D521E31}" type="slidenum">
              <a:rPr lang="en-US" smtClean="0"/>
              <a:pPr>
                <a:defRPr/>
              </a:pPr>
              <a:t>27</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4BEFCC0-85B3-4A93-98A3-6CABA266ACCF}" type="slidenum">
              <a:rPr lang="en-US" smtClean="0">
                <a:latin typeface="Arial" charset="0"/>
              </a:rPr>
              <a:pPr fontAlgn="base">
                <a:spcBef>
                  <a:spcPct val="0"/>
                </a:spcBef>
                <a:spcAft>
                  <a:spcPct val="0"/>
                </a:spcAft>
              </a:pPr>
              <a:t>28</a:t>
            </a:fld>
            <a:endParaRPr lang="en-US" smtClean="0">
              <a:latin typeface="Arial" charset="0"/>
            </a:endParaRPr>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latin typeface="Arial" charset="0"/>
              </a:rPr>
              <a:t>Content was types of statistical tests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9AF4FF5-2A14-41CD-8311-47127ED3476F}" type="slidenum">
              <a:rPr lang="en-US" smtClean="0">
                <a:latin typeface="Arial" charset="0"/>
              </a:rPr>
              <a:pPr fontAlgn="base">
                <a:spcBef>
                  <a:spcPct val="0"/>
                </a:spcBef>
                <a:spcAft>
                  <a:spcPct val="0"/>
                </a:spcAft>
              </a:pPr>
              <a:t>5</a:t>
            </a:fld>
            <a:endParaRPr lang="en-US" smtClean="0">
              <a:latin typeface="Arial" charset="0"/>
            </a:endParaRPr>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latin typeface="Arial" charset="0"/>
              </a:rPr>
              <a:t>The early research on worked examples used algebra or statistics problems similar to this.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57872F-425E-43C6-8DAD-DC83B16AD8C2}" type="slidenum">
              <a:rPr lang="en-US" smtClean="0">
                <a:latin typeface="Arial" charset="0"/>
              </a:rPr>
              <a:pPr fontAlgn="base">
                <a:spcBef>
                  <a:spcPct val="0"/>
                </a:spcBef>
                <a:spcAft>
                  <a:spcPct val="0"/>
                </a:spcAft>
              </a:pPr>
              <a:t>29</a:t>
            </a:fld>
            <a:endParaRPr lang="en-US" smtClean="0">
              <a:latin typeface="Arial" charset="0"/>
            </a:endParaRPr>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75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latin typeface="Arial" charset="0"/>
              </a:rPr>
              <a:t>Review contiguity and active processing of examples supported or not supported by these layouts.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36C6773-0D17-4D75-98BA-A8FFBD56D360}" type="slidenum">
              <a:rPr lang="en-US" smtClean="0">
                <a:latin typeface="Arial" charset="0"/>
              </a:rPr>
              <a:pPr fontAlgn="base">
                <a:spcBef>
                  <a:spcPct val="0"/>
                </a:spcBef>
                <a:spcAft>
                  <a:spcPct val="0"/>
                </a:spcAft>
              </a:pPr>
              <a:t>30</a:t>
            </a:fld>
            <a:endParaRPr lang="en-US" smtClean="0">
              <a:latin typeface="Arial" charset="0"/>
            </a:endParaRPr>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p:txBody>
          <a:bodyPr/>
          <a:lstStyle/>
          <a:p>
            <a:pPr>
              <a:defRPr/>
            </a:pPr>
            <a:fld id="{01FDB7D0-A84B-4EFF-ADD0-E37D01B46CED}" type="slidenum">
              <a:rPr lang="en-US" smtClean="0"/>
              <a:pPr>
                <a:defRPr/>
              </a:pPr>
              <a:t>33</a:t>
            </a:fld>
            <a:endParaRPr lang="en-US" smtClean="0"/>
          </a:p>
        </p:txBody>
      </p:sp>
      <p:sp>
        <p:nvSpPr>
          <p:cNvPr id="63491" name="Rectangle 2"/>
          <p:cNvSpPr>
            <a:spLocks noGrp="1" noRot="1" noChangeAspect="1" noChangeArrowheads="1" noTextEdit="1"/>
          </p:cNvSpPr>
          <p:nvPr>
            <p:ph type="sldImg"/>
          </p:nvPr>
        </p:nvSpPr>
        <p:spPr bwMode="auto">
          <a:xfrm>
            <a:off x="1143000" y="685800"/>
            <a:ext cx="4573588" cy="3430588"/>
          </a:xfrm>
          <a:solidFill>
            <a:srgbClr val="FFFFFF"/>
          </a:solidFill>
          <a:ln>
            <a:solidFill>
              <a:srgbClr val="000000"/>
            </a:solidFill>
            <a:miter lim="800000"/>
            <a:headEnd/>
            <a:tailEnd/>
          </a:ln>
        </p:spPr>
      </p:sp>
      <p:sp>
        <p:nvSpPr>
          <p:cNvPr id="63492"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r>
              <a:rPr lang="en-US" smtClean="0">
                <a:latin typeface="Arial" charset="0"/>
              </a:rPr>
              <a:t>Review the research on fortress and tumor problem</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p:txBody>
          <a:bodyPr/>
          <a:lstStyle/>
          <a:p>
            <a:pPr>
              <a:defRPr/>
            </a:pPr>
            <a:fld id="{D755B95D-A5C8-4864-8CAE-561FE4AEAF7A}" type="slidenum">
              <a:rPr lang="en-US" smtClean="0"/>
              <a:pPr>
                <a:defRPr/>
              </a:pPr>
              <a:t>34</a:t>
            </a:fld>
            <a:endParaRPr lang="en-US" smtClean="0"/>
          </a:p>
        </p:txBody>
      </p:sp>
      <p:sp>
        <p:nvSpPr>
          <p:cNvPr id="64515" name="Rectangle 2"/>
          <p:cNvSpPr>
            <a:spLocks noGrp="1" noRot="1" noChangeAspect="1" noChangeArrowheads="1" noTextEdit="1"/>
          </p:cNvSpPr>
          <p:nvPr>
            <p:ph type="sldImg"/>
          </p:nvPr>
        </p:nvSpPr>
        <p:spPr bwMode="auto">
          <a:xfrm>
            <a:off x="1143000" y="685800"/>
            <a:ext cx="4573588" cy="3430588"/>
          </a:xfrm>
          <a:solidFill>
            <a:srgbClr val="FFFFFF"/>
          </a:solidFill>
          <a:ln>
            <a:solidFill>
              <a:srgbClr val="000000"/>
            </a:solidFill>
            <a:miter lim="800000"/>
            <a:headEnd/>
            <a:tailEnd/>
          </a:ln>
        </p:spPr>
      </p:sp>
      <p:sp>
        <p:nvSpPr>
          <p:cNvPr id="64516"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r>
              <a:rPr lang="en-US" smtClean="0">
                <a:latin typeface="Arial" charset="0"/>
              </a:rPr>
              <a:t>Ask learners to derive the principle from the results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 modeled worked example – These use video or animation to model interpersonal skills</a:t>
            </a:r>
          </a:p>
        </p:txBody>
      </p:sp>
      <p:sp>
        <p:nvSpPr>
          <p:cNvPr id="4" name="Slide Number Placeholder 3"/>
          <p:cNvSpPr>
            <a:spLocks noGrp="1"/>
          </p:cNvSpPr>
          <p:nvPr>
            <p:ph type="sldNum" sz="quarter" idx="5"/>
          </p:nvPr>
        </p:nvSpPr>
        <p:spPr/>
        <p:txBody>
          <a:bodyPr/>
          <a:lstStyle/>
          <a:p>
            <a:pPr>
              <a:defRPr/>
            </a:pPr>
            <a:fld id="{F3FC1092-9A94-4B0B-86EC-394C8E76C33D}" type="slidenum">
              <a:rPr lang="en-US" smtClean="0"/>
              <a:pPr>
                <a:defRPr/>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 cognitive modeled example shows a tutor walking learners through the steps to solve a problem.  A cognitive modeled worked example focuses on making thinking processes salient. </a:t>
            </a:r>
          </a:p>
        </p:txBody>
      </p:sp>
      <p:sp>
        <p:nvSpPr>
          <p:cNvPr id="4" name="Slide Number Placeholder 3"/>
          <p:cNvSpPr>
            <a:spLocks noGrp="1"/>
          </p:cNvSpPr>
          <p:nvPr>
            <p:ph type="sldNum" sz="quarter" idx="5"/>
          </p:nvPr>
        </p:nvSpPr>
        <p:spPr/>
        <p:txBody>
          <a:bodyPr/>
          <a:lstStyle/>
          <a:p>
            <a:pPr>
              <a:defRPr/>
            </a:pPr>
            <a:fld id="{A6647D10-A2F9-4DB0-B3BA-CC9BDAA55EA1}" type="slidenum">
              <a:rPr lang="en-US" smtClean="0"/>
              <a:pPr>
                <a:defRPr/>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One of the first experiments showing faster and better learning with worked-examples paired with practice compared to all practice in algebra lesson. </a:t>
            </a:r>
          </a:p>
        </p:txBody>
      </p:sp>
      <p:sp>
        <p:nvSpPr>
          <p:cNvPr id="4" name="Slide Number Placeholder 3"/>
          <p:cNvSpPr>
            <a:spLocks noGrp="1"/>
          </p:cNvSpPr>
          <p:nvPr>
            <p:ph type="sldNum" sz="quarter" idx="5"/>
          </p:nvPr>
        </p:nvSpPr>
        <p:spPr/>
        <p:txBody>
          <a:bodyPr/>
          <a:lstStyle/>
          <a:p>
            <a:pPr>
              <a:defRPr/>
            </a:pPr>
            <a:fld id="{B2840BBA-5520-4FF2-AE22-8E1AD33C42C4}" type="slidenum">
              <a:rPr lang="en-US" smtClean="0"/>
              <a:pPr>
                <a:defRPr/>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 generic illustration of expertise reversal with worked examples.  Review expertise reversal discussed under multimedia and modality principles.   Review factorial experiment concept. </a:t>
            </a:r>
          </a:p>
        </p:txBody>
      </p:sp>
      <p:sp>
        <p:nvSpPr>
          <p:cNvPr id="4" name="Slide Number Placeholder 3"/>
          <p:cNvSpPr>
            <a:spLocks noGrp="1"/>
          </p:cNvSpPr>
          <p:nvPr>
            <p:ph type="sldNum" sz="quarter" idx="5"/>
          </p:nvPr>
        </p:nvSpPr>
        <p:spPr/>
        <p:txBody>
          <a:bodyPr/>
          <a:lstStyle/>
          <a:p>
            <a:pPr>
              <a:defRPr/>
            </a:pPr>
            <a:fld id="{FA32FC55-135C-4FAF-8ED2-07BFA2E2202A}" type="slidenum">
              <a:rPr lang="en-US" smtClean="0"/>
              <a:pPr>
                <a:defRPr/>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FFE5AC-CC43-4627-A31D-72CB5156571D}" type="slidenum">
              <a:rPr lang="en-US" smtClean="0">
                <a:latin typeface="Arial" charset="0"/>
              </a:rPr>
              <a:pPr fontAlgn="base">
                <a:spcBef>
                  <a:spcPct val="0"/>
                </a:spcBef>
                <a:spcAft>
                  <a:spcPct val="0"/>
                </a:spcAft>
              </a:pPr>
              <a:t>12</a:t>
            </a:fld>
            <a:endParaRPr lang="en-US" smtClean="0">
              <a:latin typeface="Arial" charset="0"/>
            </a:endParaRPr>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latin typeface="Arial" charset="0"/>
              </a:rPr>
              <a:t>Discuss fading as a way to gradually remove instructional guidance as learner gains expertise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D6DAF7-3F66-411A-9661-218399340890}" type="slidenum">
              <a:rPr lang="en-US" smtClean="0">
                <a:latin typeface="Arial" charset="0"/>
              </a:rPr>
              <a:pPr fontAlgn="base">
                <a:spcBef>
                  <a:spcPct val="0"/>
                </a:spcBef>
                <a:spcAft>
                  <a:spcPct val="0"/>
                </a:spcAft>
              </a:pPr>
              <a:t>13</a:t>
            </a:fld>
            <a:endParaRPr lang="en-US" smtClean="0">
              <a:latin typeface="Arial" charset="0"/>
            </a:endParaRPr>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latin typeface="Arial" charset="0"/>
              </a:rPr>
              <a:t>In this faded probability problem, the learner must fill in step 3.  The next worked example, would require filling in steps 2 and 3.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8287267-ADF6-4D73-9AC3-334E3BA2D817}" type="slidenum">
              <a:rPr lang="en-US" smtClean="0">
                <a:latin typeface="Arial" charset="0"/>
              </a:rPr>
              <a:pPr fontAlgn="base">
                <a:spcBef>
                  <a:spcPct val="0"/>
                </a:spcBef>
                <a:spcAft>
                  <a:spcPct val="0"/>
                </a:spcAft>
              </a:pPr>
              <a:t>15</a:t>
            </a:fld>
            <a:endParaRPr lang="en-US" smtClean="0">
              <a:latin typeface="Arial" charset="0"/>
            </a:endParaRPr>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latin typeface="Arial" charset="0"/>
              </a:rPr>
              <a:t>Often learners skip examples or process in a shallow manner.  Adding a SE question to a worked step promotes deeper processing of the example.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6400800" cy="17526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ED073D82-C220-934F-9E6D-860C8C9965B3}" type="datetime1">
              <a:rPr lang="en-US" smtClean="0"/>
              <a:pPr>
                <a:defRPr/>
              </a:pPr>
              <a:t>10/20/15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62FDEDB-F522-461C-B467-1CC788D594EE}"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03A2ADE5-5F61-8D41-B6D3-8E92DB64D57C}" type="datetime1">
              <a:rPr lang="en-US" smtClean="0"/>
              <a:pPr>
                <a:defRPr/>
              </a:pPr>
              <a:t>10/20/15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38255B5-A3B7-40AD-984B-A4E54128D153}"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E4449FDA-83B7-CF46-9A18-4E7788CAC302}" type="datetime1">
              <a:rPr lang="en-US" smtClean="0"/>
              <a:pPr>
                <a:defRPr/>
              </a:pPr>
              <a:t>10/20/15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7E18124-0E20-4CB6-8B6C-EE549E83E46A}"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52400" y="47625"/>
            <a:ext cx="7391400" cy="57737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7848600" y="6591300"/>
            <a:ext cx="1295400" cy="304800"/>
          </a:xfrm>
        </p:spPr>
        <p:txBody>
          <a:bodyPr/>
          <a:lstStyle>
            <a:lvl1pPr>
              <a:defRPr/>
            </a:lvl1pPr>
          </a:lstStyle>
          <a:p>
            <a:pPr>
              <a:defRPr/>
            </a:pPr>
            <a:r>
              <a:rPr lang="en-US"/>
              <a:t>Slide </a:t>
            </a:r>
            <a:fld id="{31DF7A11-74F6-408A-9310-00C606FAA54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89050" y="228600"/>
            <a:ext cx="762635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600200"/>
            <a:ext cx="37338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81600" y="1600200"/>
            <a:ext cx="37338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81600" y="3810000"/>
            <a:ext cx="37338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 y="47625"/>
            <a:ext cx="7391400" cy="685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81000" y="1143000"/>
            <a:ext cx="5562600" cy="4678363"/>
          </a:xfrm>
        </p:spPr>
        <p:txBody>
          <a:bodyPr/>
          <a:lstStyle/>
          <a:p>
            <a:pPr lvl="0"/>
            <a:endParaRPr lang="en-US" noProof="0"/>
          </a:p>
        </p:txBody>
      </p:sp>
      <p:sp>
        <p:nvSpPr>
          <p:cNvPr id="4" name="Rectangle 6"/>
          <p:cNvSpPr>
            <a:spLocks noGrp="1" noChangeArrowheads="1"/>
          </p:cNvSpPr>
          <p:nvPr>
            <p:ph type="sldNum" sz="quarter" idx="10"/>
          </p:nvPr>
        </p:nvSpPr>
        <p:spPr/>
        <p:txBody>
          <a:bodyPr/>
          <a:lstStyle>
            <a:lvl1pPr>
              <a:defRPr/>
            </a:lvl1pPr>
          </a:lstStyle>
          <a:p>
            <a:pPr>
              <a:defRPr/>
            </a:pPr>
            <a:r>
              <a:rPr lang="en-US"/>
              <a:t>Slide </a:t>
            </a:r>
            <a:fld id="{0757C7CE-F319-411D-94DC-25CF11E7532B}" type="slidenum">
              <a:rPr lang="en-US"/>
              <a:pPr>
                <a:defRPr/>
              </a:pPr>
              <a:t>‹#›</a:t>
            </a:fld>
            <a:endParaRPr lang="en-US"/>
          </a:p>
        </p:txBody>
      </p:sp>
    </p:spTree>
    <p:extLst>
      <p:ext uri="{BB962C8B-B14F-4D97-AF65-F5344CB8AC3E}">
        <p14:creationId xmlns:p14="http://schemas.microsoft.com/office/powerpoint/2010/main" val="17966815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173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pPr>
              <a:defRPr/>
            </a:pPr>
            <a:fld id="{D5554CB7-7FED-FA47-9025-73AD2B53F608}" type="datetime1">
              <a:rPr lang="en-US" smtClean="0"/>
              <a:pPr>
                <a:defRPr/>
              </a:pPr>
              <a:t>10/20/15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E0A364F-8594-40CC-8555-8B80B5103C69}"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7C8F1E01-8864-5940-943B-5E545409B1F1}" type="datetime1">
              <a:rPr lang="en-US" smtClean="0"/>
              <a:pPr>
                <a:defRPr/>
              </a:pPr>
              <a:t>10/20/15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25AB66C-50F8-473B-BE5D-BD9AA9CA0FE8}"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C0232AF8-1483-1546-8A59-B801B6C5A975}" type="datetime1">
              <a:rPr lang="en-US" smtClean="0"/>
              <a:pPr>
                <a:defRPr/>
              </a:pPr>
              <a:t>10/20/15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417E9F4-65A3-4043-B85F-301B029EE347}"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36B6EA8B-E2E2-954D-BDEF-15A64C522F4A}" type="datetime1">
              <a:rPr lang="en-US" smtClean="0"/>
              <a:pPr>
                <a:defRPr/>
              </a:pPr>
              <a:t>10/20/15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866AC14-D5B3-498B-B3F1-2D088530B0B9}"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B4D9BAC6-B2A1-184E-A465-520349CEF764}" type="datetime1">
              <a:rPr lang="en-US" smtClean="0"/>
              <a:pPr>
                <a:defRPr/>
              </a:pPr>
              <a:t>10/20/15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D91E608-2B34-4876-9C98-E4993BBE6DD6}"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190E998-6B5B-1148-AB3A-DCBE41DE5304}" type="datetime1">
              <a:rPr lang="en-US" smtClean="0"/>
              <a:pPr>
                <a:defRPr/>
              </a:pPr>
              <a:t>10/20/15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9DC2F69-973B-48A8-817F-5E93F1CF368C}"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8078A520-85E3-FF49-A85F-2B32B0A196E1}" type="datetime1">
              <a:rPr lang="en-US" smtClean="0"/>
              <a:pPr>
                <a:defRPr/>
              </a:pPr>
              <a:t>10/20/15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8117396-2978-4558-88EC-8946A9EBC368}"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4D228B88-86E9-4341-9108-ED2EF19F3698}" type="datetime1">
              <a:rPr lang="en-US" smtClean="0"/>
              <a:pPr>
                <a:defRPr/>
              </a:pPr>
              <a:t>10/20/15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2BD62EC-881C-4A90-A475-5A48B82CA4EF}"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2632" y="274638"/>
            <a:ext cx="7941337"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62632" y="1600200"/>
            <a:ext cx="7941337"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457AD7E-2F03-1547-A225-0496925187B5}" type="datetime1">
              <a:rPr lang="en-US" smtClean="0"/>
              <a:pPr>
                <a:defRPr/>
              </a:pPr>
              <a:t>10/20/15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8D6E76E-4D89-DC48-8008-B7B0FE0ACEE2}"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4507" r:id="rId1"/>
    <p:sldLayoutId id="2147484508" r:id="rId2"/>
    <p:sldLayoutId id="2147484509" r:id="rId3"/>
    <p:sldLayoutId id="2147484510" r:id="rId4"/>
    <p:sldLayoutId id="2147484511" r:id="rId5"/>
    <p:sldLayoutId id="2147484512" r:id="rId6"/>
    <p:sldLayoutId id="2147484513" r:id="rId7"/>
    <p:sldLayoutId id="2147484514" r:id="rId8"/>
    <p:sldLayoutId id="2147484515" r:id="rId9"/>
    <p:sldLayoutId id="2147484516" r:id="rId10"/>
    <p:sldLayoutId id="2147484517" r:id="rId11"/>
    <p:sldLayoutId id="2147484518" r:id="rId12"/>
    <p:sldLayoutId id="2147484519" r:id="rId13"/>
    <p:sldLayoutId id="2147484520" r:id="rId14"/>
    <p:sldLayoutId id="2147484521" r:id="rId15"/>
  </p:sldLayoutIdLst>
  <p:hf hdr="0" ftr="0" dt="0"/>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1.xml.rels><?xml version="1.0" encoding="UTF-8" standalone="yes"?>
<Relationships xmlns="http://schemas.openxmlformats.org/package/2006/relationships"><Relationship Id="rId3" Type="http://schemas.openxmlformats.org/officeDocument/2006/relationships/image" Target="../media/image5.wmf"/><Relationship Id="rId4" Type="http://schemas.openxmlformats.org/officeDocument/2006/relationships/image" Target="../media/image6.jpeg"/><Relationship Id="rId5" Type="http://schemas.openxmlformats.org/officeDocument/2006/relationships/image" Target="../media/image7.wmf"/><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2.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3"/>
          <p:cNvPicPr>
            <a:picLocks noChangeAspect="1" noChangeArrowheads="1"/>
          </p:cNvPicPr>
          <p:nvPr/>
        </p:nvPicPr>
        <p:blipFill>
          <a:blip r:embed="rId3"/>
          <a:srcRect t="15800"/>
          <a:stretch>
            <a:fillRect/>
          </a:stretch>
        </p:blipFill>
        <p:spPr bwMode="auto">
          <a:xfrm>
            <a:off x="5553568" y="3034724"/>
            <a:ext cx="2850963" cy="3343275"/>
          </a:xfrm>
          <a:prstGeom prst="rect">
            <a:avLst/>
          </a:prstGeom>
          <a:noFill/>
          <a:ln w="9525">
            <a:noFill/>
            <a:miter lim="800000"/>
            <a:headEnd/>
            <a:tailEnd/>
          </a:ln>
        </p:spPr>
      </p:pic>
      <p:sp>
        <p:nvSpPr>
          <p:cNvPr id="11" name="Title 10"/>
          <p:cNvSpPr>
            <a:spLocks noGrp="1"/>
          </p:cNvSpPr>
          <p:nvPr>
            <p:ph type="ctrTitle"/>
          </p:nvPr>
        </p:nvSpPr>
        <p:spPr>
          <a:xfrm>
            <a:off x="990600" y="892175"/>
            <a:ext cx="7772400" cy="1949230"/>
          </a:xfrm>
        </p:spPr>
        <p:txBody>
          <a:bodyPr>
            <a:normAutofit fontScale="90000"/>
          </a:bodyPr>
          <a:lstStyle/>
          <a:p>
            <a:pPr>
              <a:defRPr/>
            </a:pPr>
            <a:r>
              <a:rPr lang="en-US" dirty="0" smtClean="0"/>
              <a:t>Leveraging Examples in e-Learning</a:t>
            </a:r>
            <a:br>
              <a:rPr lang="en-US" dirty="0" smtClean="0"/>
            </a:br>
            <a:r>
              <a:rPr lang="en-US" dirty="0" smtClean="0"/>
              <a:t>(</a:t>
            </a:r>
            <a:r>
              <a:rPr lang="en-US" sz="4000" dirty="0" smtClean="0"/>
              <a:t>Chapter 11) </a:t>
            </a:r>
            <a:endParaRPr lang="en-US" dirty="0"/>
          </a:p>
        </p:txBody>
      </p:sp>
      <p:sp>
        <p:nvSpPr>
          <p:cNvPr id="12" name="Subtitle 11"/>
          <p:cNvSpPr>
            <a:spLocks noGrp="1"/>
          </p:cNvSpPr>
          <p:nvPr>
            <p:ph type="subTitle" idx="1"/>
          </p:nvPr>
        </p:nvSpPr>
        <p:spPr>
          <a:xfrm>
            <a:off x="990600" y="3276600"/>
            <a:ext cx="4419600" cy="1752600"/>
          </a:xfrm>
        </p:spPr>
        <p:txBody>
          <a:bodyPr/>
          <a:lstStyle/>
          <a:p>
            <a:r>
              <a:rPr lang="en-US" dirty="0" smtClean="0"/>
              <a:t>Ken Koedinger</a:t>
            </a:r>
          </a:p>
          <a:p>
            <a:endParaRPr lang="en-US" dirty="0"/>
          </a:p>
        </p:txBody>
      </p:sp>
      <p:sp>
        <p:nvSpPr>
          <p:cNvPr id="13" name="Slide Number Placeholder 12"/>
          <p:cNvSpPr>
            <a:spLocks noGrp="1"/>
          </p:cNvSpPr>
          <p:nvPr>
            <p:ph type="sldNum" sz="quarter" idx="12"/>
          </p:nvPr>
        </p:nvSpPr>
        <p:spPr/>
        <p:txBody>
          <a:bodyPr/>
          <a:lstStyle/>
          <a:p>
            <a:pPr>
              <a:defRPr/>
            </a:pPr>
            <a:fld id="{162FDEDB-F522-461C-B467-1CC788D594EE}" type="slidenum">
              <a:rPr lang="en-US" smtClean="0"/>
              <a:pPr>
                <a:defRPr/>
              </a:pPr>
              <a:t>1</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1143000" y="609600"/>
            <a:ext cx="1852540" cy="707886"/>
          </a:xfrm>
          <a:prstGeom prst="rect">
            <a:avLst/>
          </a:prstGeom>
          <a:noFill/>
          <a:ln w="9525">
            <a:noFill/>
            <a:miter lim="800000"/>
            <a:headEnd/>
            <a:tailEnd/>
          </a:ln>
        </p:spPr>
        <p:txBody>
          <a:bodyPr wrap="none">
            <a:spAutoFit/>
          </a:bodyPr>
          <a:lstStyle/>
          <a:p>
            <a:r>
              <a:rPr lang="en-US" sz="4000" dirty="0" smtClean="0">
                <a:solidFill>
                  <a:schemeClr val="tx2"/>
                </a:solidFill>
                <a:latin typeface="Candara" pitchFamily="34" charset="0"/>
              </a:rPr>
              <a:t>Agenda</a:t>
            </a:r>
            <a:endParaRPr lang="en-US" sz="4000" dirty="0">
              <a:solidFill>
                <a:schemeClr val="tx2"/>
              </a:solidFill>
              <a:latin typeface="Candara" pitchFamily="34" charset="0"/>
            </a:endParaRPr>
          </a:p>
        </p:txBody>
      </p:sp>
      <p:sp>
        <p:nvSpPr>
          <p:cNvPr id="5" name="Rounded Rectangle 4"/>
          <p:cNvSpPr/>
          <p:nvPr/>
        </p:nvSpPr>
        <p:spPr>
          <a:xfrm>
            <a:off x="1151467" y="1368778"/>
            <a:ext cx="6172200" cy="76200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dirty="0">
                <a:solidFill>
                  <a:schemeClr val="bg1"/>
                </a:solidFill>
              </a:rPr>
              <a:t>What Are Worked Examples?</a:t>
            </a:r>
          </a:p>
        </p:txBody>
      </p:sp>
      <p:sp>
        <p:nvSpPr>
          <p:cNvPr id="6" name="Rounded Rectangle 5"/>
          <p:cNvSpPr/>
          <p:nvPr/>
        </p:nvSpPr>
        <p:spPr>
          <a:xfrm>
            <a:off x="1151467" y="2206978"/>
            <a:ext cx="6172200" cy="76200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b="1" dirty="0">
                <a:solidFill>
                  <a:srgbClr val="FFFF00"/>
                </a:solidFill>
              </a:rPr>
              <a:t>Fading Principle</a:t>
            </a:r>
          </a:p>
        </p:txBody>
      </p:sp>
      <p:sp>
        <p:nvSpPr>
          <p:cNvPr id="7" name="Rounded Rectangle 6"/>
          <p:cNvSpPr/>
          <p:nvPr/>
        </p:nvSpPr>
        <p:spPr>
          <a:xfrm>
            <a:off x="1151467" y="3045178"/>
            <a:ext cx="6172200" cy="76200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dirty="0"/>
              <a:t>Self-Explanations Principle</a:t>
            </a:r>
          </a:p>
        </p:txBody>
      </p:sp>
      <p:sp>
        <p:nvSpPr>
          <p:cNvPr id="8" name="Rounded Rectangle 7"/>
          <p:cNvSpPr/>
          <p:nvPr/>
        </p:nvSpPr>
        <p:spPr>
          <a:xfrm>
            <a:off x="1151467" y="3959578"/>
            <a:ext cx="6172200" cy="76200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dirty="0"/>
              <a:t>Multimedia Principle</a:t>
            </a:r>
          </a:p>
        </p:txBody>
      </p:sp>
      <p:sp>
        <p:nvSpPr>
          <p:cNvPr id="9" name="Rounded Rectangle 8"/>
          <p:cNvSpPr/>
          <p:nvPr/>
        </p:nvSpPr>
        <p:spPr>
          <a:xfrm>
            <a:off x="1151467" y="4873978"/>
            <a:ext cx="6172200" cy="76200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dirty="0"/>
              <a:t>Transfer Principle</a:t>
            </a:r>
          </a:p>
        </p:txBody>
      </p:sp>
    </p:spTree>
    <p:extLst>
      <p:ext uri="{BB962C8B-B14F-4D97-AF65-F5344CB8AC3E}">
        <p14:creationId xmlns:p14="http://schemas.microsoft.com/office/powerpoint/2010/main" val="168169757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
          <p:cNvSpPr txBox="1">
            <a:spLocks noChangeArrowheads="1"/>
          </p:cNvSpPr>
          <p:nvPr/>
        </p:nvSpPr>
        <p:spPr bwMode="auto">
          <a:xfrm>
            <a:off x="304800" y="762000"/>
            <a:ext cx="8496300" cy="708025"/>
          </a:xfrm>
          <a:prstGeom prst="rect">
            <a:avLst/>
          </a:prstGeom>
          <a:noFill/>
          <a:ln w="9525">
            <a:noFill/>
            <a:miter lim="800000"/>
            <a:headEnd/>
            <a:tailEnd/>
          </a:ln>
        </p:spPr>
        <p:txBody>
          <a:bodyPr wrap="none">
            <a:spAutoFit/>
          </a:bodyPr>
          <a:lstStyle/>
          <a:p>
            <a:r>
              <a:rPr lang="en-US" sz="4000">
                <a:solidFill>
                  <a:srgbClr val="002060"/>
                </a:solidFill>
                <a:latin typeface="Candara" pitchFamily="34" charset="0"/>
                <a:cs typeface="Calibri" pitchFamily="34" charset="0"/>
              </a:rPr>
              <a:t>Worked examples &amp; expertise reversal</a:t>
            </a:r>
          </a:p>
        </p:txBody>
      </p:sp>
      <p:cxnSp>
        <p:nvCxnSpPr>
          <p:cNvPr id="7" name="Straight Connector 6"/>
          <p:cNvCxnSpPr/>
          <p:nvPr/>
        </p:nvCxnSpPr>
        <p:spPr>
          <a:xfrm rot="5400000">
            <a:off x="-38100" y="3695700"/>
            <a:ext cx="3581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0800000">
            <a:off x="1752600" y="5486400"/>
            <a:ext cx="6248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461" name="TextBox 10"/>
          <p:cNvSpPr txBox="1">
            <a:spLocks noChangeArrowheads="1"/>
          </p:cNvSpPr>
          <p:nvPr/>
        </p:nvSpPr>
        <p:spPr bwMode="auto">
          <a:xfrm rot="-5400000">
            <a:off x="210344" y="3294856"/>
            <a:ext cx="2082800" cy="369888"/>
          </a:xfrm>
          <a:prstGeom prst="rect">
            <a:avLst/>
          </a:prstGeom>
          <a:noFill/>
          <a:ln w="9525">
            <a:noFill/>
            <a:miter lim="800000"/>
            <a:headEnd/>
            <a:tailEnd/>
          </a:ln>
        </p:spPr>
        <p:txBody>
          <a:bodyPr wrap="none">
            <a:spAutoFit/>
          </a:bodyPr>
          <a:lstStyle/>
          <a:p>
            <a:r>
              <a:rPr lang="en-US"/>
              <a:t>Learning Outcome</a:t>
            </a:r>
          </a:p>
        </p:txBody>
      </p:sp>
      <p:sp>
        <p:nvSpPr>
          <p:cNvPr id="12" name="Rectangle 11"/>
          <p:cNvSpPr/>
          <p:nvPr/>
        </p:nvSpPr>
        <p:spPr>
          <a:xfrm>
            <a:off x="3505200" y="4114800"/>
            <a:ext cx="1143000" cy="1371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p:cNvSpPr/>
          <p:nvPr/>
        </p:nvSpPr>
        <p:spPr>
          <a:xfrm>
            <a:off x="2286000" y="2743200"/>
            <a:ext cx="1143000" cy="2743200"/>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p:nvPr/>
        </p:nvSpPr>
        <p:spPr>
          <a:xfrm>
            <a:off x="6477000" y="2667000"/>
            <a:ext cx="1143000" cy="2819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p:cNvSpPr/>
          <p:nvPr/>
        </p:nvSpPr>
        <p:spPr>
          <a:xfrm>
            <a:off x="5334000" y="3962400"/>
            <a:ext cx="1143000" cy="1524000"/>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6324600" y="1600200"/>
            <a:ext cx="381000" cy="228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467" name="TextBox 17"/>
          <p:cNvSpPr txBox="1">
            <a:spLocks noChangeArrowheads="1"/>
          </p:cNvSpPr>
          <p:nvPr/>
        </p:nvSpPr>
        <p:spPr bwMode="auto">
          <a:xfrm>
            <a:off x="6781800" y="1524000"/>
            <a:ext cx="1103313" cy="369888"/>
          </a:xfrm>
          <a:prstGeom prst="rect">
            <a:avLst/>
          </a:prstGeom>
          <a:noFill/>
          <a:ln w="9525">
            <a:noFill/>
            <a:miter lim="800000"/>
            <a:headEnd/>
            <a:tailEnd/>
          </a:ln>
        </p:spPr>
        <p:txBody>
          <a:bodyPr wrap="none">
            <a:spAutoFit/>
          </a:bodyPr>
          <a:lstStyle/>
          <a:p>
            <a:r>
              <a:rPr lang="en-US"/>
              <a:t>EXPERT</a:t>
            </a:r>
          </a:p>
        </p:txBody>
      </p:sp>
      <p:sp>
        <p:nvSpPr>
          <p:cNvPr id="19" name="Rectangle 18"/>
          <p:cNvSpPr/>
          <p:nvPr/>
        </p:nvSpPr>
        <p:spPr>
          <a:xfrm>
            <a:off x="6324600" y="1981200"/>
            <a:ext cx="381000" cy="228600"/>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469" name="TextBox 19"/>
          <p:cNvSpPr txBox="1">
            <a:spLocks noChangeArrowheads="1"/>
          </p:cNvSpPr>
          <p:nvPr/>
        </p:nvSpPr>
        <p:spPr bwMode="auto">
          <a:xfrm>
            <a:off x="6858000" y="1905000"/>
            <a:ext cx="1069975" cy="369888"/>
          </a:xfrm>
          <a:prstGeom prst="rect">
            <a:avLst/>
          </a:prstGeom>
          <a:noFill/>
          <a:ln w="9525">
            <a:noFill/>
            <a:miter lim="800000"/>
            <a:headEnd/>
            <a:tailEnd/>
          </a:ln>
        </p:spPr>
        <p:txBody>
          <a:bodyPr wrap="none">
            <a:spAutoFit/>
          </a:bodyPr>
          <a:lstStyle/>
          <a:p>
            <a:r>
              <a:rPr lang="en-US"/>
              <a:t>NOVICE</a:t>
            </a:r>
          </a:p>
        </p:txBody>
      </p:sp>
      <p:sp>
        <p:nvSpPr>
          <p:cNvPr id="19470" name="TextBox 20"/>
          <p:cNvSpPr txBox="1">
            <a:spLocks noChangeArrowheads="1"/>
          </p:cNvSpPr>
          <p:nvPr/>
        </p:nvSpPr>
        <p:spPr bwMode="auto">
          <a:xfrm>
            <a:off x="2209800" y="5791200"/>
            <a:ext cx="5775325" cy="369888"/>
          </a:xfrm>
          <a:prstGeom prst="rect">
            <a:avLst/>
          </a:prstGeom>
          <a:noFill/>
          <a:ln w="9525">
            <a:noFill/>
            <a:miter lim="800000"/>
            <a:headEnd/>
            <a:tailEnd/>
          </a:ln>
        </p:spPr>
        <p:txBody>
          <a:bodyPr wrap="none">
            <a:spAutoFit/>
          </a:bodyPr>
          <a:lstStyle/>
          <a:p>
            <a:r>
              <a:rPr lang="en-US"/>
              <a:t>WORKED EXAMPLES	 NO WORKED EXAMPLES</a:t>
            </a:r>
          </a:p>
        </p:txBody>
      </p:sp>
    </p:spTree>
    <p:extLst>
      <p:ext uri="{BB962C8B-B14F-4D97-AF65-F5344CB8AC3E}">
        <p14:creationId xmlns:p14="http://schemas.microsoft.com/office/powerpoint/2010/main" val="356733119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Oval 2"/>
          <p:cNvSpPr>
            <a:spLocks noChangeArrowheads="1"/>
          </p:cNvSpPr>
          <p:nvPr/>
        </p:nvSpPr>
        <p:spPr bwMode="auto">
          <a:xfrm>
            <a:off x="914400" y="2971800"/>
            <a:ext cx="1524000" cy="1295400"/>
          </a:xfrm>
          <a:prstGeom prst="ellipse">
            <a:avLst/>
          </a:prstGeom>
          <a:solidFill>
            <a:schemeClr val="accent1"/>
          </a:solidFill>
          <a:ln w="9525">
            <a:solidFill>
              <a:schemeClr val="tx1"/>
            </a:solidFill>
            <a:round/>
            <a:headEnd/>
            <a:tailEnd/>
          </a:ln>
        </p:spPr>
        <p:txBody>
          <a:bodyPr wrap="none" anchor="ctr"/>
          <a:lstStyle/>
          <a:p>
            <a:pPr algn="ctr"/>
            <a:endParaRPr lang="en-US"/>
          </a:p>
        </p:txBody>
      </p:sp>
      <p:sp>
        <p:nvSpPr>
          <p:cNvPr id="20483" name="Oval 3"/>
          <p:cNvSpPr>
            <a:spLocks noChangeArrowheads="1"/>
          </p:cNvSpPr>
          <p:nvPr/>
        </p:nvSpPr>
        <p:spPr bwMode="auto">
          <a:xfrm>
            <a:off x="2667000" y="3048000"/>
            <a:ext cx="1447800" cy="1295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484" name="Oval 4"/>
          <p:cNvSpPr>
            <a:spLocks noChangeArrowheads="1"/>
          </p:cNvSpPr>
          <p:nvPr/>
        </p:nvSpPr>
        <p:spPr bwMode="auto">
          <a:xfrm>
            <a:off x="4343400" y="2971800"/>
            <a:ext cx="1524000" cy="1371600"/>
          </a:xfrm>
          <a:prstGeom prst="ellipse">
            <a:avLst/>
          </a:prstGeom>
          <a:solidFill>
            <a:schemeClr val="bg1"/>
          </a:solidFill>
          <a:ln w="9525">
            <a:solidFill>
              <a:schemeClr val="tx1"/>
            </a:solidFill>
            <a:round/>
            <a:headEnd/>
            <a:tailEnd/>
          </a:ln>
        </p:spPr>
        <p:txBody>
          <a:bodyPr wrap="none" anchor="ctr"/>
          <a:lstStyle/>
          <a:p>
            <a:endParaRPr lang="en-US"/>
          </a:p>
        </p:txBody>
      </p:sp>
      <p:sp>
        <p:nvSpPr>
          <p:cNvPr id="20485" name="Oval 5"/>
          <p:cNvSpPr>
            <a:spLocks noChangeArrowheads="1"/>
          </p:cNvSpPr>
          <p:nvPr/>
        </p:nvSpPr>
        <p:spPr bwMode="auto">
          <a:xfrm>
            <a:off x="6172200" y="3048000"/>
            <a:ext cx="1600200" cy="1295400"/>
          </a:xfrm>
          <a:prstGeom prst="ellipse">
            <a:avLst/>
          </a:prstGeom>
          <a:solidFill>
            <a:schemeClr val="bg1"/>
          </a:solidFill>
          <a:ln w="9525">
            <a:solidFill>
              <a:schemeClr val="tx1"/>
            </a:solidFill>
            <a:round/>
            <a:headEnd/>
            <a:tailEnd/>
          </a:ln>
        </p:spPr>
        <p:txBody>
          <a:bodyPr wrap="none" anchor="ctr"/>
          <a:lstStyle/>
          <a:p>
            <a:endParaRPr lang="en-US"/>
          </a:p>
        </p:txBody>
      </p:sp>
      <p:sp>
        <p:nvSpPr>
          <p:cNvPr id="20486" name="Line 6"/>
          <p:cNvSpPr>
            <a:spLocks noChangeShapeType="1"/>
          </p:cNvSpPr>
          <p:nvPr/>
        </p:nvSpPr>
        <p:spPr bwMode="auto">
          <a:xfrm>
            <a:off x="2743200" y="3886200"/>
            <a:ext cx="1295400" cy="0"/>
          </a:xfrm>
          <a:prstGeom prst="line">
            <a:avLst/>
          </a:prstGeom>
          <a:noFill/>
          <a:ln w="9525">
            <a:solidFill>
              <a:schemeClr val="tx1"/>
            </a:solidFill>
            <a:round/>
            <a:headEnd/>
            <a:tailEnd/>
          </a:ln>
        </p:spPr>
        <p:txBody>
          <a:bodyPr/>
          <a:lstStyle/>
          <a:p>
            <a:endParaRPr lang="en-US"/>
          </a:p>
        </p:txBody>
      </p:sp>
      <p:sp>
        <p:nvSpPr>
          <p:cNvPr id="20487" name="Text Box 10"/>
          <p:cNvSpPr txBox="1">
            <a:spLocks noChangeArrowheads="1"/>
          </p:cNvSpPr>
          <p:nvPr/>
        </p:nvSpPr>
        <p:spPr bwMode="auto">
          <a:xfrm>
            <a:off x="974725" y="4456113"/>
            <a:ext cx="1073150" cy="641350"/>
          </a:xfrm>
          <a:prstGeom prst="rect">
            <a:avLst/>
          </a:prstGeom>
          <a:noFill/>
          <a:ln w="9525">
            <a:noFill/>
            <a:miter lim="800000"/>
            <a:headEnd/>
            <a:tailEnd/>
          </a:ln>
        </p:spPr>
        <p:txBody>
          <a:bodyPr wrap="none">
            <a:spAutoFit/>
          </a:bodyPr>
          <a:lstStyle/>
          <a:p>
            <a:r>
              <a:rPr lang="en-US"/>
              <a:t>Worked</a:t>
            </a:r>
          </a:p>
          <a:p>
            <a:r>
              <a:rPr lang="en-US"/>
              <a:t>Example</a:t>
            </a:r>
          </a:p>
        </p:txBody>
      </p:sp>
      <p:sp>
        <p:nvSpPr>
          <p:cNvPr id="20488" name="Text Box 11"/>
          <p:cNvSpPr txBox="1">
            <a:spLocks noChangeArrowheads="1"/>
          </p:cNvSpPr>
          <p:nvPr/>
        </p:nvSpPr>
        <p:spPr bwMode="auto">
          <a:xfrm>
            <a:off x="2743200" y="4495800"/>
            <a:ext cx="1339850" cy="641350"/>
          </a:xfrm>
          <a:prstGeom prst="rect">
            <a:avLst/>
          </a:prstGeom>
          <a:noFill/>
          <a:ln w="9525">
            <a:noFill/>
            <a:miter lim="800000"/>
            <a:headEnd/>
            <a:tailEnd/>
          </a:ln>
        </p:spPr>
        <p:txBody>
          <a:bodyPr wrap="none">
            <a:spAutoFit/>
          </a:bodyPr>
          <a:lstStyle/>
          <a:p>
            <a:r>
              <a:rPr lang="en-US"/>
              <a:t>Completion</a:t>
            </a:r>
          </a:p>
          <a:p>
            <a:r>
              <a:rPr lang="en-US"/>
              <a:t>Example 1</a:t>
            </a:r>
          </a:p>
        </p:txBody>
      </p:sp>
      <p:sp>
        <p:nvSpPr>
          <p:cNvPr id="20489" name="Text Box 12"/>
          <p:cNvSpPr txBox="1">
            <a:spLocks noChangeArrowheads="1"/>
          </p:cNvSpPr>
          <p:nvPr/>
        </p:nvSpPr>
        <p:spPr bwMode="auto">
          <a:xfrm>
            <a:off x="4419600" y="4495800"/>
            <a:ext cx="1339850" cy="641350"/>
          </a:xfrm>
          <a:prstGeom prst="rect">
            <a:avLst/>
          </a:prstGeom>
          <a:noFill/>
          <a:ln w="9525">
            <a:noFill/>
            <a:miter lim="800000"/>
            <a:headEnd/>
            <a:tailEnd/>
          </a:ln>
        </p:spPr>
        <p:txBody>
          <a:bodyPr wrap="none">
            <a:spAutoFit/>
          </a:bodyPr>
          <a:lstStyle/>
          <a:p>
            <a:r>
              <a:rPr lang="en-US"/>
              <a:t>Completion</a:t>
            </a:r>
          </a:p>
          <a:p>
            <a:r>
              <a:rPr lang="en-US"/>
              <a:t>Example 2</a:t>
            </a:r>
          </a:p>
        </p:txBody>
      </p:sp>
      <p:sp>
        <p:nvSpPr>
          <p:cNvPr id="20490" name="Text Box 13"/>
          <p:cNvSpPr txBox="1">
            <a:spLocks noChangeArrowheads="1"/>
          </p:cNvSpPr>
          <p:nvPr/>
        </p:nvSpPr>
        <p:spPr bwMode="auto">
          <a:xfrm>
            <a:off x="6477000" y="4495800"/>
            <a:ext cx="1187450" cy="641350"/>
          </a:xfrm>
          <a:prstGeom prst="rect">
            <a:avLst/>
          </a:prstGeom>
          <a:noFill/>
          <a:ln w="9525">
            <a:noFill/>
            <a:miter lim="800000"/>
            <a:headEnd/>
            <a:tailEnd/>
          </a:ln>
        </p:spPr>
        <p:txBody>
          <a:bodyPr wrap="none">
            <a:spAutoFit/>
          </a:bodyPr>
          <a:lstStyle/>
          <a:p>
            <a:r>
              <a:rPr lang="en-US"/>
              <a:t>Assigned </a:t>
            </a:r>
          </a:p>
          <a:p>
            <a:r>
              <a:rPr lang="en-US"/>
              <a:t>Problem</a:t>
            </a:r>
          </a:p>
        </p:txBody>
      </p:sp>
      <p:sp>
        <p:nvSpPr>
          <p:cNvPr id="20491" name="Line 14"/>
          <p:cNvSpPr>
            <a:spLocks noChangeShapeType="1"/>
          </p:cNvSpPr>
          <p:nvPr/>
        </p:nvSpPr>
        <p:spPr bwMode="auto">
          <a:xfrm>
            <a:off x="1066800" y="5410200"/>
            <a:ext cx="6858000" cy="0"/>
          </a:xfrm>
          <a:prstGeom prst="line">
            <a:avLst/>
          </a:prstGeom>
          <a:noFill/>
          <a:ln w="38100">
            <a:solidFill>
              <a:schemeClr val="tx1"/>
            </a:solidFill>
            <a:round/>
            <a:headEnd/>
            <a:tailEnd type="triangle" w="med" len="med"/>
          </a:ln>
        </p:spPr>
        <p:txBody>
          <a:bodyPr/>
          <a:lstStyle/>
          <a:p>
            <a:endParaRPr lang="en-US"/>
          </a:p>
        </p:txBody>
      </p:sp>
      <p:sp>
        <p:nvSpPr>
          <p:cNvPr id="20492" name="Text Box 17"/>
          <p:cNvSpPr txBox="1">
            <a:spLocks noChangeArrowheads="1"/>
          </p:cNvSpPr>
          <p:nvPr/>
        </p:nvSpPr>
        <p:spPr bwMode="auto">
          <a:xfrm>
            <a:off x="1295400" y="3200400"/>
            <a:ext cx="844550" cy="915988"/>
          </a:xfrm>
          <a:prstGeom prst="rect">
            <a:avLst/>
          </a:prstGeom>
          <a:noFill/>
          <a:ln w="9525">
            <a:noFill/>
            <a:miter lim="800000"/>
            <a:headEnd/>
            <a:tailEnd/>
          </a:ln>
        </p:spPr>
        <p:txBody>
          <a:bodyPr wrap="none">
            <a:spAutoFit/>
          </a:bodyPr>
          <a:lstStyle/>
          <a:p>
            <a:r>
              <a:rPr lang="en-US">
                <a:solidFill>
                  <a:schemeClr val="bg1"/>
                </a:solidFill>
              </a:rPr>
              <a:t>Step 1</a:t>
            </a:r>
          </a:p>
          <a:p>
            <a:r>
              <a:rPr lang="en-US">
                <a:solidFill>
                  <a:schemeClr val="bg1"/>
                </a:solidFill>
              </a:rPr>
              <a:t>Step 2</a:t>
            </a:r>
          </a:p>
          <a:p>
            <a:r>
              <a:rPr lang="en-US">
                <a:solidFill>
                  <a:schemeClr val="bg1"/>
                </a:solidFill>
              </a:rPr>
              <a:t>Step 3</a:t>
            </a:r>
          </a:p>
        </p:txBody>
      </p:sp>
      <p:sp>
        <p:nvSpPr>
          <p:cNvPr id="20493" name="Text Box 20"/>
          <p:cNvSpPr txBox="1">
            <a:spLocks noChangeArrowheads="1"/>
          </p:cNvSpPr>
          <p:nvPr/>
        </p:nvSpPr>
        <p:spPr bwMode="auto">
          <a:xfrm>
            <a:off x="6553200" y="3200400"/>
            <a:ext cx="844550" cy="915988"/>
          </a:xfrm>
          <a:prstGeom prst="rect">
            <a:avLst/>
          </a:prstGeom>
          <a:noFill/>
          <a:ln w="9525">
            <a:noFill/>
            <a:miter lim="800000"/>
            <a:headEnd/>
            <a:tailEnd/>
          </a:ln>
        </p:spPr>
        <p:txBody>
          <a:bodyPr wrap="none">
            <a:spAutoFit/>
          </a:bodyPr>
          <a:lstStyle/>
          <a:p>
            <a:r>
              <a:rPr lang="en-US"/>
              <a:t>Step 1</a:t>
            </a:r>
          </a:p>
          <a:p>
            <a:r>
              <a:rPr lang="en-US"/>
              <a:t>Step 2</a:t>
            </a:r>
          </a:p>
          <a:p>
            <a:r>
              <a:rPr lang="en-US"/>
              <a:t>Step 3</a:t>
            </a:r>
          </a:p>
        </p:txBody>
      </p:sp>
      <p:sp>
        <p:nvSpPr>
          <p:cNvPr id="20494" name="Oval 21"/>
          <p:cNvSpPr>
            <a:spLocks noChangeArrowheads="1"/>
          </p:cNvSpPr>
          <p:nvPr/>
        </p:nvSpPr>
        <p:spPr bwMode="auto">
          <a:xfrm>
            <a:off x="838200" y="1752600"/>
            <a:ext cx="381000" cy="3810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495" name="Text Box 22"/>
          <p:cNvSpPr txBox="1">
            <a:spLocks noChangeArrowheads="1"/>
          </p:cNvSpPr>
          <p:nvPr/>
        </p:nvSpPr>
        <p:spPr bwMode="auto">
          <a:xfrm>
            <a:off x="1431925" y="1712913"/>
            <a:ext cx="2209800" cy="366712"/>
          </a:xfrm>
          <a:prstGeom prst="rect">
            <a:avLst/>
          </a:prstGeom>
          <a:noFill/>
          <a:ln w="9525">
            <a:noFill/>
            <a:miter lim="800000"/>
            <a:headEnd/>
            <a:tailEnd/>
          </a:ln>
        </p:spPr>
        <p:txBody>
          <a:bodyPr wrap="none">
            <a:spAutoFit/>
          </a:bodyPr>
          <a:lstStyle/>
          <a:p>
            <a:r>
              <a:rPr lang="en-US"/>
              <a:t>= Worked in Lesson</a:t>
            </a:r>
          </a:p>
        </p:txBody>
      </p:sp>
      <p:sp>
        <p:nvSpPr>
          <p:cNvPr id="20496" name="Oval 23"/>
          <p:cNvSpPr>
            <a:spLocks noChangeArrowheads="1"/>
          </p:cNvSpPr>
          <p:nvPr/>
        </p:nvSpPr>
        <p:spPr bwMode="auto">
          <a:xfrm>
            <a:off x="838200" y="2286000"/>
            <a:ext cx="381000" cy="381000"/>
          </a:xfrm>
          <a:prstGeom prst="ellipse">
            <a:avLst/>
          </a:prstGeom>
          <a:solidFill>
            <a:schemeClr val="bg1"/>
          </a:solidFill>
          <a:ln w="9525">
            <a:solidFill>
              <a:schemeClr val="tx1"/>
            </a:solidFill>
            <a:round/>
            <a:headEnd/>
            <a:tailEnd/>
          </a:ln>
        </p:spPr>
        <p:txBody>
          <a:bodyPr wrap="none" anchor="ctr"/>
          <a:lstStyle/>
          <a:p>
            <a:endParaRPr lang="en-US"/>
          </a:p>
        </p:txBody>
      </p:sp>
      <p:sp>
        <p:nvSpPr>
          <p:cNvPr id="20497" name="Text Box 24"/>
          <p:cNvSpPr txBox="1">
            <a:spLocks noChangeArrowheads="1"/>
          </p:cNvSpPr>
          <p:nvPr/>
        </p:nvSpPr>
        <p:spPr bwMode="auto">
          <a:xfrm>
            <a:off x="1431925" y="2322513"/>
            <a:ext cx="2705100" cy="366712"/>
          </a:xfrm>
          <a:prstGeom prst="rect">
            <a:avLst/>
          </a:prstGeom>
          <a:noFill/>
          <a:ln w="9525">
            <a:noFill/>
            <a:miter lim="800000"/>
            <a:headEnd/>
            <a:tailEnd/>
          </a:ln>
        </p:spPr>
        <p:txBody>
          <a:bodyPr wrap="none">
            <a:spAutoFit/>
          </a:bodyPr>
          <a:lstStyle/>
          <a:p>
            <a:r>
              <a:rPr lang="en-US"/>
              <a:t>= Worked by the Learner</a:t>
            </a:r>
          </a:p>
        </p:txBody>
      </p:sp>
      <p:grpSp>
        <p:nvGrpSpPr>
          <p:cNvPr id="20498" name="Group 37"/>
          <p:cNvGrpSpPr>
            <a:grpSpLocks/>
          </p:cNvGrpSpPr>
          <p:nvPr/>
        </p:nvGrpSpPr>
        <p:grpSpPr bwMode="auto">
          <a:xfrm>
            <a:off x="2725738" y="3429000"/>
            <a:ext cx="1389062" cy="914400"/>
            <a:chOff x="2725947" y="3429000"/>
            <a:chExt cx="1337095" cy="838200"/>
          </a:xfrm>
        </p:grpSpPr>
        <p:sp>
          <p:nvSpPr>
            <p:cNvPr id="35" name="Block Arc 34"/>
            <p:cNvSpPr/>
            <p:nvPr/>
          </p:nvSpPr>
          <p:spPr>
            <a:xfrm rot="10800000">
              <a:off x="2742756" y="3429000"/>
              <a:ext cx="1295837" cy="838200"/>
            </a:xfrm>
            <a:prstGeom prst="blockArc">
              <a:avLst>
                <a:gd name="adj1" fmla="val 10733901"/>
                <a:gd name="adj2" fmla="val 0"/>
                <a:gd name="adj3" fmla="val 25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6" name="Freeform 35"/>
            <p:cNvSpPr/>
            <p:nvPr/>
          </p:nvSpPr>
          <p:spPr>
            <a:xfrm>
              <a:off x="2725947" y="3855377"/>
              <a:ext cx="1337095" cy="311415"/>
            </a:xfrm>
            <a:custGeom>
              <a:avLst/>
              <a:gdLst>
                <a:gd name="connsiteX0" fmla="*/ 0 w 1337095"/>
                <a:gd name="connsiteY0" fmla="*/ 0 h 310550"/>
                <a:gd name="connsiteX1" fmla="*/ 1337095 w 1337095"/>
                <a:gd name="connsiteY1" fmla="*/ 0 h 310550"/>
                <a:gd name="connsiteX2" fmla="*/ 1043796 w 1337095"/>
                <a:gd name="connsiteY2" fmla="*/ 207034 h 310550"/>
                <a:gd name="connsiteX3" fmla="*/ 629728 w 1337095"/>
                <a:gd name="connsiteY3" fmla="*/ 310550 h 310550"/>
                <a:gd name="connsiteX4" fmla="*/ 310551 w 1337095"/>
                <a:gd name="connsiteY4" fmla="*/ 250166 h 310550"/>
                <a:gd name="connsiteX5" fmla="*/ 0 w 1337095"/>
                <a:gd name="connsiteY5" fmla="*/ 0 h 31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7095" h="310550">
                  <a:moveTo>
                    <a:pt x="0" y="0"/>
                  </a:moveTo>
                  <a:lnTo>
                    <a:pt x="1337095" y="0"/>
                  </a:lnTo>
                  <a:lnTo>
                    <a:pt x="1043796" y="207034"/>
                  </a:lnTo>
                  <a:lnTo>
                    <a:pt x="629728" y="310550"/>
                  </a:lnTo>
                  <a:lnTo>
                    <a:pt x="310551" y="2501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0499" name="Text Box 18"/>
          <p:cNvSpPr txBox="1">
            <a:spLocks noChangeArrowheads="1"/>
          </p:cNvSpPr>
          <p:nvPr/>
        </p:nvSpPr>
        <p:spPr bwMode="auto">
          <a:xfrm>
            <a:off x="2971800" y="3276600"/>
            <a:ext cx="844550" cy="915988"/>
          </a:xfrm>
          <a:prstGeom prst="rect">
            <a:avLst/>
          </a:prstGeom>
          <a:noFill/>
          <a:ln w="9525">
            <a:noFill/>
            <a:miter lim="800000"/>
            <a:headEnd/>
            <a:tailEnd/>
          </a:ln>
        </p:spPr>
        <p:txBody>
          <a:bodyPr wrap="none">
            <a:spAutoFit/>
          </a:bodyPr>
          <a:lstStyle/>
          <a:p>
            <a:r>
              <a:rPr lang="en-US">
                <a:solidFill>
                  <a:schemeClr val="bg1"/>
                </a:solidFill>
              </a:rPr>
              <a:t>Step 1</a:t>
            </a:r>
          </a:p>
          <a:p>
            <a:r>
              <a:rPr lang="en-US">
                <a:solidFill>
                  <a:schemeClr val="bg1"/>
                </a:solidFill>
              </a:rPr>
              <a:t>Step 2</a:t>
            </a:r>
          </a:p>
          <a:p>
            <a:r>
              <a:rPr lang="en-US"/>
              <a:t>Step 3</a:t>
            </a:r>
          </a:p>
        </p:txBody>
      </p:sp>
      <p:grpSp>
        <p:nvGrpSpPr>
          <p:cNvPr id="3" name="Group 44"/>
          <p:cNvGrpSpPr>
            <a:grpSpLocks/>
          </p:cNvGrpSpPr>
          <p:nvPr/>
        </p:nvGrpSpPr>
        <p:grpSpPr bwMode="auto">
          <a:xfrm>
            <a:off x="4343400" y="2971800"/>
            <a:ext cx="1524000" cy="1066800"/>
            <a:chOff x="4416725" y="2971800"/>
            <a:chExt cx="1397479" cy="914400"/>
          </a:xfrm>
          <a:solidFill>
            <a:schemeClr val="accent1"/>
          </a:solidFill>
        </p:grpSpPr>
        <p:sp>
          <p:nvSpPr>
            <p:cNvPr id="42" name="Block Arc 41"/>
            <p:cNvSpPr/>
            <p:nvPr/>
          </p:nvSpPr>
          <p:spPr>
            <a:xfrm>
              <a:off x="4419636" y="2971800"/>
              <a:ext cx="1371276" cy="914400"/>
            </a:xfrm>
            <a:prstGeom prst="blockArc">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44" name="Freeform 43"/>
            <p:cNvSpPr/>
            <p:nvPr/>
          </p:nvSpPr>
          <p:spPr>
            <a:xfrm>
              <a:off x="4416725" y="3174547"/>
              <a:ext cx="1397479" cy="276225"/>
            </a:xfrm>
            <a:custGeom>
              <a:avLst/>
              <a:gdLst>
                <a:gd name="connsiteX0" fmla="*/ 0 w 1397479"/>
                <a:gd name="connsiteY0" fmla="*/ 250166 h 276045"/>
                <a:gd name="connsiteX1" fmla="*/ 1397479 w 1397479"/>
                <a:gd name="connsiteY1" fmla="*/ 276045 h 276045"/>
                <a:gd name="connsiteX2" fmla="*/ 1371600 w 1397479"/>
                <a:gd name="connsiteY2" fmla="*/ 189781 h 276045"/>
                <a:gd name="connsiteX3" fmla="*/ 862641 w 1397479"/>
                <a:gd name="connsiteY3" fmla="*/ 0 h 276045"/>
                <a:gd name="connsiteX4" fmla="*/ 224286 w 1397479"/>
                <a:gd name="connsiteY4" fmla="*/ 43132 h 276045"/>
                <a:gd name="connsiteX5" fmla="*/ 0 w 1397479"/>
                <a:gd name="connsiteY5" fmla="*/ 250166 h 27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7479" h="276045">
                  <a:moveTo>
                    <a:pt x="0" y="250166"/>
                  </a:moveTo>
                  <a:lnTo>
                    <a:pt x="1397479" y="276045"/>
                  </a:lnTo>
                  <a:lnTo>
                    <a:pt x="1371600" y="189781"/>
                  </a:lnTo>
                  <a:lnTo>
                    <a:pt x="862641" y="0"/>
                  </a:lnTo>
                  <a:lnTo>
                    <a:pt x="224286" y="43132"/>
                  </a:lnTo>
                  <a:lnTo>
                    <a:pt x="0" y="25016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0501" name="Text Box 19"/>
          <p:cNvSpPr txBox="1">
            <a:spLocks noChangeArrowheads="1"/>
          </p:cNvSpPr>
          <p:nvPr/>
        </p:nvSpPr>
        <p:spPr bwMode="auto">
          <a:xfrm>
            <a:off x="4648200" y="3200400"/>
            <a:ext cx="844550" cy="915988"/>
          </a:xfrm>
          <a:prstGeom prst="rect">
            <a:avLst/>
          </a:prstGeom>
          <a:noFill/>
          <a:ln w="9525">
            <a:noFill/>
            <a:miter lim="800000"/>
            <a:headEnd/>
            <a:tailEnd/>
          </a:ln>
        </p:spPr>
        <p:txBody>
          <a:bodyPr wrap="none">
            <a:spAutoFit/>
          </a:bodyPr>
          <a:lstStyle/>
          <a:p>
            <a:r>
              <a:rPr lang="en-US">
                <a:solidFill>
                  <a:schemeClr val="bg1"/>
                </a:solidFill>
              </a:rPr>
              <a:t>Step 1</a:t>
            </a:r>
          </a:p>
          <a:p>
            <a:r>
              <a:rPr lang="en-US"/>
              <a:t>Step 2</a:t>
            </a:r>
          </a:p>
          <a:p>
            <a:r>
              <a:rPr lang="en-US"/>
              <a:t>Step 3</a:t>
            </a:r>
          </a:p>
        </p:txBody>
      </p:sp>
      <p:sp>
        <p:nvSpPr>
          <p:cNvPr id="27" name="Rectangle 2"/>
          <p:cNvSpPr txBox="1">
            <a:spLocks noChangeArrowheads="1"/>
          </p:cNvSpPr>
          <p:nvPr/>
        </p:nvSpPr>
        <p:spPr>
          <a:xfrm>
            <a:off x="609600" y="609600"/>
            <a:ext cx="8229600" cy="685800"/>
          </a:xfrm>
          <a:prstGeom prst="rect">
            <a:avLst/>
          </a:prstGeom>
        </p:spPr>
        <p:txBody>
          <a:bodyPr/>
          <a:lstStyle/>
          <a:p>
            <a:pPr>
              <a:defRPr/>
            </a:pPr>
            <a:r>
              <a:rPr lang="en-US" sz="4000" dirty="0">
                <a:solidFill>
                  <a:schemeClr val="tx2"/>
                </a:solidFill>
                <a:latin typeface="Candara" pitchFamily="34" charset="0"/>
                <a:ea typeface="+mj-ea"/>
                <a:cs typeface="+mj-cs"/>
              </a:rPr>
              <a:t>Fading of worked examples</a:t>
            </a:r>
          </a:p>
        </p:txBody>
      </p:sp>
    </p:spTree>
    <p:extLst>
      <p:ext uri="{BB962C8B-B14F-4D97-AF65-F5344CB8AC3E}">
        <p14:creationId xmlns:p14="http://schemas.microsoft.com/office/powerpoint/2010/main" val="1338221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507" name="Text Box 6"/>
          <p:cNvSpPr txBox="1">
            <a:spLocks noChangeArrowheads="1"/>
          </p:cNvSpPr>
          <p:nvPr/>
        </p:nvSpPr>
        <p:spPr bwMode="auto">
          <a:xfrm>
            <a:off x="381000" y="228600"/>
            <a:ext cx="8382000" cy="1190625"/>
          </a:xfrm>
          <a:prstGeom prst="rect">
            <a:avLst/>
          </a:prstGeom>
          <a:noFill/>
          <a:ln w="9525">
            <a:noFill/>
            <a:miter lim="800000"/>
            <a:headEnd/>
            <a:tailEnd/>
          </a:ln>
        </p:spPr>
        <p:txBody>
          <a:bodyPr>
            <a:spAutoFit/>
          </a:bodyPr>
          <a:lstStyle/>
          <a:p>
            <a:r>
              <a:rPr lang="en-US" b="1"/>
              <a:t>Problem:</a:t>
            </a:r>
            <a:r>
              <a:rPr lang="en-US"/>
              <a:t>  The bulb of Mrs. Dark’s dining room table is defective. Mrs. Dark</a:t>
            </a:r>
          </a:p>
          <a:p>
            <a:r>
              <a:rPr lang="en-US"/>
              <a:t>had 6 spare bulbs on hand.  However, 3 of them are also defective.  What is </a:t>
            </a:r>
          </a:p>
          <a:p>
            <a:r>
              <a:rPr lang="en-US"/>
              <a:t>the probability that Mrs. Dark first replaces the original defective bulb with </a:t>
            </a:r>
          </a:p>
          <a:p>
            <a:r>
              <a:rPr lang="en-US"/>
              <a:t>another defective bulb before then replacing it with a functioning one?</a:t>
            </a:r>
          </a:p>
        </p:txBody>
      </p:sp>
      <p:sp>
        <p:nvSpPr>
          <p:cNvPr id="21508" name="Text Box 7"/>
          <p:cNvSpPr txBox="1">
            <a:spLocks noChangeArrowheads="1"/>
          </p:cNvSpPr>
          <p:nvPr/>
        </p:nvSpPr>
        <p:spPr bwMode="auto">
          <a:xfrm>
            <a:off x="1752600" y="1752600"/>
            <a:ext cx="5578475" cy="915988"/>
          </a:xfrm>
          <a:prstGeom prst="rect">
            <a:avLst/>
          </a:prstGeom>
          <a:noFill/>
          <a:ln w="9525">
            <a:noFill/>
            <a:miter lim="800000"/>
            <a:headEnd/>
            <a:tailEnd/>
          </a:ln>
        </p:spPr>
        <p:txBody>
          <a:bodyPr>
            <a:spAutoFit/>
          </a:bodyPr>
          <a:lstStyle/>
          <a:p>
            <a:r>
              <a:rPr lang="en-US"/>
              <a:t>Total number of spare bulbs:	6</a:t>
            </a:r>
          </a:p>
          <a:p>
            <a:r>
              <a:rPr lang="en-US"/>
              <a:t>Number of defective spare bulbs:	3</a:t>
            </a:r>
          </a:p>
          <a:p>
            <a:r>
              <a:rPr lang="en-US"/>
              <a:t>Probability of a defective bulb first	3/6=1/2 = .5</a:t>
            </a:r>
          </a:p>
        </p:txBody>
      </p:sp>
      <p:sp>
        <p:nvSpPr>
          <p:cNvPr id="21509" name="Text Box 8"/>
          <p:cNvSpPr txBox="1">
            <a:spLocks noChangeArrowheads="1"/>
          </p:cNvSpPr>
          <p:nvPr/>
        </p:nvSpPr>
        <p:spPr bwMode="auto">
          <a:xfrm>
            <a:off x="1600200" y="3200400"/>
            <a:ext cx="7239000" cy="1190625"/>
          </a:xfrm>
          <a:prstGeom prst="rect">
            <a:avLst/>
          </a:prstGeom>
          <a:noFill/>
          <a:ln w="9525">
            <a:noFill/>
            <a:miter lim="800000"/>
            <a:headEnd/>
            <a:tailEnd/>
          </a:ln>
        </p:spPr>
        <p:txBody>
          <a:bodyPr>
            <a:spAutoFit/>
          </a:bodyPr>
          <a:lstStyle/>
          <a:p>
            <a:r>
              <a:rPr lang="en-US"/>
              <a:t>Total number of spare bulbs	</a:t>
            </a:r>
          </a:p>
          <a:p>
            <a:r>
              <a:rPr lang="en-US"/>
              <a:t>After a first replacement trial:   5(2 defective and 3 functioning spares)</a:t>
            </a:r>
          </a:p>
          <a:p>
            <a:endParaRPr lang="en-US"/>
          </a:p>
          <a:p>
            <a:r>
              <a:rPr lang="en-US"/>
              <a:t>Probability of a functioning bulb second: 3/5  = .6</a:t>
            </a:r>
          </a:p>
        </p:txBody>
      </p:sp>
      <p:sp>
        <p:nvSpPr>
          <p:cNvPr id="21510" name="Text Box 9"/>
          <p:cNvSpPr txBox="1">
            <a:spLocks noChangeArrowheads="1"/>
          </p:cNvSpPr>
          <p:nvPr/>
        </p:nvSpPr>
        <p:spPr bwMode="auto">
          <a:xfrm>
            <a:off x="1676400" y="4648200"/>
            <a:ext cx="7162800" cy="1190625"/>
          </a:xfrm>
          <a:prstGeom prst="rect">
            <a:avLst/>
          </a:prstGeom>
          <a:noFill/>
          <a:ln w="9525">
            <a:noFill/>
            <a:miter lim="800000"/>
            <a:headEnd/>
            <a:tailEnd/>
          </a:ln>
        </p:spPr>
        <p:txBody>
          <a:bodyPr>
            <a:spAutoFit/>
          </a:bodyPr>
          <a:lstStyle/>
          <a:p>
            <a:r>
              <a:rPr lang="en-US"/>
              <a:t>Probability of first replacing the original		Please enter</a:t>
            </a:r>
          </a:p>
          <a:p>
            <a:r>
              <a:rPr lang="en-US"/>
              <a:t>defective dining room bulb with a defective   ? 	The numerical</a:t>
            </a:r>
          </a:p>
          <a:p>
            <a:r>
              <a:rPr lang="en-US"/>
              <a:t>bulb first and then replacing it with a			answer below:</a:t>
            </a:r>
          </a:p>
          <a:p>
            <a:r>
              <a:rPr lang="en-US"/>
              <a:t>functioning one:					</a:t>
            </a:r>
          </a:p>
        </p:txBody>
      </p:sp>
      <p:sp>
        <p:nvSpPr>
          <p:cNvPr id="21511" name="Rectangle 10"/>
          <p:cNvSpPr>
            <a:spLocks noChangeArrowheads="1"/>
          </p:cNvSpPr>
          <p:nvPr/>
        </p:nvSpPr>
        <p:spPr bwMode="auto">
          <a:xfrm>
            <a:off x="7620000" y="5562600"/>
            <a:ext cx="762000" cy="3810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1512" name="Rectangle 11"/>
          <p:cNvSpPr>
            <a:spLocks noChangeArrowheads="1"/>
          </p:cNvSpPr>
          <p:nvPr/>
        </p:nvSpPr>
        <p:spPr bwMode="auto">
          <a:xfrm>
            <a:off x="1600200" y="1676400"/>
            <a:ext cx="7162800" cy="1219200"/>
          </a:xfrm>
          <a:prstGeom prst="rect">
            <a:avLst/>
          </a:prstGeom>
          <a:noFill/>
          <a:ln w="9525">
            <a:solidFill>
              <a:schemeClr val="tx1"/>
            </a:solidFill>
            <a:miter lim="800000"/>
            <a:headEnd/>
            <a:tailEnd/>
          </a:ln>
        </p:spPr>
        <p:txBody>
          <a:bodyPr wrap="none" anchor="ctr"/>
          <a:lstStyle/>
          <a:p>
            <a:endParaRPr lang="en-US"/>
          </a:p>
        </p:txBody>
      </p:sp>
      <p:sp>
        <p:nvSpPr>
          <p:cNvPr id="21513" name="Text Box 12"/>
          <p:cNvSpPr txBox="1">
            <a:spLocks noChangeArrowheads="1"/>
          </p:cNvSpPr>
          <p:nvPr/>
        </p:nvSpPr>
        <p:spPr bwMode="auto">
          <a:xfrm>
            <a:off x="457200" y="1676400"/>
            <a:ext cx="1009650" cy="915988"/>
          </a:xfrm>
          <a:prstGeom prst="rect">
            <a:avLst/>
          </a:prstGeom>
          <a:noFill/>
          <a:ln w="9525">
            <a:noFill/>
            <a:miter lim="800000"/>
            <a:headEnd/>
            <a:tailEnd/>
          </a:ln>
        </p:spPr>
        <p:txBody>
          <a:bodyPr wrap="none">
            <a:spAutoFit/>
          </a:bodyPr>
          <a:lstStyle/>
          <a:p>
            <a:r>
              <a:rPr lang="en-US"/>
              <a:t>First</a:t>
            </a:r>
          </a:p>
          <a:p>
            <a:r>
              <a:rPr lang="en-US"/>
              <a:t>Solution</a:t>
            </a:r>
          </a:p>
          <a:p>
            <a:r>
              <a:rPr lang="en-US"/>
              <a:t>Step</a:t>
            </a:r>
          </a:p>
        </p:txBody>
      </p:sp>
      <p:sp>
        <p:nvSpPr>
          <p:cNvPr id="21514" name="Text Box 13"/>
          <p:cNvSpPr txBox="1">
            <a:spLocks noChangeArrowheads="1"/>
          </p:cNvSpPr>
          <p:nvPr/>
        </p:nvSpPr>
        <p:spPr bwMode="auto">
          <a:xfrm>
            <a:off x="381000" y="3124200"/>
            <a:ext cx="1009650" cy="915988"/>
          </a:xfrm>
          <a:prstGeom prst="rect">
            <a:avLst/>
          </a:prstGeom>
          <a:noFill/>
          <a:ln w="9525">
            <a:noFill/>
            <a:miter lim="800000"/>
            <a:headEnd/>
            <a:tailEnd/>
          </a:ln>
        </p:spPr>
        <p:txBody>
          <a:bodyPr wrap="none">
            <a:spAutoFit/>
          </a:bodyPr>
          <a:lstStyle/>
          <a:p>
            <a:r>
              <a:rPr lang="en-US"/>
              <a:t>Second</a:t>
            </a:r>
          </a:p>
          <a:p>
            <a:r>
              <a:rPr lang="en-US"/>
              <a:t>Solution</a:t>
            </a:r>
          </a:p>
          <a:p>
            <a:r>
              <a:rPr lang="en-US"/>
              <a:t>Step</a:t>
            </a:r>
          </a:p>
        </p:txBody>
      </p:sp>
      <p:sp>
        <p:nvSpPr>
          <p:cNvPr id="21515" name="Rectangle 14"/>
          <p:cNvSpPr>
            <a:spLocks noChangeArrowheads="1"/>
          </p:cNvSpPr>
          <p:nvPr/>
        </p:nvSpPr>
        <p:spPr bwMode="auto">
          <a:xfrm>
            <a:off x="1600200" y="3124200"/>
            <a:ext cx="7239000" cy="1295400"/>
          </a:xfrm>
          <a:prstGeom prst="rect">
            <a:avLst/>
          </a:prstGeom>
          <a:noFill/>
          <a:ln w="9525">
            <a:solidFill>
              <a:schemeClr val="tx1"/>
            </a:solidFill>
            <a:miter lim="800000"/>
            <a:headEnd/>
            <a:tailEnd/>
          </a:ln>
        </p:spPr>
        <p:txBody>
          <a:bodyPr wrap="none" anchor="ctr"/>
          <a:lstStyle/>
          <a:p>
            <a:endParaRPr lang="en-US"/>
          </a:p>
        </p:txBody>
      </p:sp>
      <p:sp>
        <p:nvSpPr>
          <p:cNvPr id="21516" name="Rectangle 15"/>
          <p:cNvSpPr>
            <a:spLocks noChangeArrowheads="1"/>
          </p:cNvSpPr>
          <p:nvPr/>
        </p:nvSpPr>
        <p:spPr bwMode="auto">
          <a:xfrm>
            <a:off x="1524000" y="4648200"/>
            <a:ext cx="7239000" cy="1371600"/>
          </a:xfrm>
          <a:prstGeom prst="rect">
            <a:avLst/>
          </a:prstGeom>
          <a:noFill/>
          <a:ln w="9525">
            <a:solidFill>
              <a:schemeClr val="tx1"/>
            </a:solidFill>
            <a:miter lim="800000"/>
            <a:headEnd/>
            <a:tailEnd/>
          </a:ln>
        </p:spPr>
        <p:txBody>
          <a:bodyPr wrap="none" anchor="ctr"/>
          <a:lstStyle/>
          <a:p>
            <a:endParaRPr lang="en-US"/>
          </a:p>
        </p:txBody>
      </p:sp>
      <p:sp>
        <p:nvSpPr>
          <p:cNvPr id="21517" name="Text Box 16"/>
          <p:cNvSpPr txBox="1">
            <a:spLocks noChangeArrowheads="1"/>
          </p:cNvSpPr>
          <p:nvPr/>
        </p:nvSpPr>
        <p:spPr bwMode="auto">
          <a:xfrm>
            <a:off x="381000" y="5257800"/>
            <a:ext cx="1009650" cy="915988"/>
          </a:xfrm>
          <a:prstGeom prst="rect">
            <a:avLst/>
          </a:prstGeom>
          <a:noFill/>
          <a:ln w="9525">
            <a:noFill/>
            <a:miter lim="800000"/>
            <a:headEnd/>
            <a:tailEnd/>
          </a:ln>
        </p:spPr>
        <p:txBody>
          <a:bodyPr wrap="none">
            <a:spAutoFit/>
          </a:bodyPr>
          <a:lstStyle/>
          <a:p>
            <a:r>
              <a:rPr lang="en-US"/>
              <a:t>Third</a:t>
            </a:r>
          </a:p>
          <a:p>
            <a:r>
              <a:rPr lang="en-US"/>
              <a:t>Solution</a:t>
            </a:r>
          </a:p>
          <a:p>
            <a:r>
              <a:rPr lang="en-US"/>
              <a:t>Step</a:t>
            </a:r>
          </a:p>
        </p:txBody>
      </p:sp>
      <p:sp>
        <p:nvSpPr>
          <p:cNvPr id="21518" name="AutoShape 17"/>
          <p:cNvSpPr>
            <a:spLocks noChangeArrowheads="1"/>
          </p:cNvSpPr>
          <p:nvPr/>
        </p:nvSpPr>
        <p:spPr bwMode="auto">
          <a:xfrm>
            <a:off x="4114800" y="6096000"/>
            <a:ext cx="1447800" cy="304800"/>
          </a:xfrm>
          <a:prstGeom prst="roundRect">
            <a:avLst>
              <a:gd name="adj" fmla="val 16667"/>
            </a:avLst>
          </a:prstGeom>
          <a:solidFill>
            <a:schemeClr val="bg1"/>
          </a:solidFill>
          <a:ln w="9525">
            <a:solidFill>
              <a:schemeClr val="tx1"/>
            </a:solidFill>
            <a:round/>
            <a:headEnd/>
            <a:tailEnd/>
          </a:ln>
        </p:spPr>
        <p:txBody>
          <a:bodyPr wrap="none" anchor="ctr"/>
          <a:lstStyle/>
          <a:p>
            <a:pPr algn="ctr"/>
            <a:r>
              <a:rPr lang="en-US" b="1"/>
              <a:t>Next</a:t>
            </a:r>
          </a:p>
        </p:txBody>
      </p:sp>
    </p:spTree>
    <p:extLst>
      <p:ext uri="{BB962C8B-B14F-4D97-AF65-F5344CB8AC3E}">
        <p14:creationId xmlns:p14="http://schemas.microsoft.com/office/powerpoint/2010/main" val="2728001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1"/>
          <p:cNvSpPr txBox="1">
            <a:spLocks noChangeArrowheads="1"/>
          </p:cNvSpPr>
          <p:nvPr/>
        </p:nvSpPr>
        <p:spPr bwMode="auto">
          <a:xfrm>
            <a:off x="1143000" y="609600"/>
            <a:ext cx="1852540" cy="707886"/>
          </a:xfrm>
          <a:prstGeom prst="rect">
            <a:avLst/>
          </a:prstGeom>
          <a:noFill/>
          <a:ln w="9525">
            <a:noFill/>
            <a:miter lim="800000"/>
            <a:headEnd/>
            <a:tailEnd/>
          </a:ln>
        </p:spPr>
        <p:txBody>
          <a:bodyPr wrap="none">
            <a:spAutoFit/>
          </a:bodyPr>
          <a:lstStyle/>
          <a:p>
            <a:r>
              <a:rPr lang="en-US" sz="4000" dirty="0" smtClean="0">
                <a:solidFill>
                  <a:schemeClr val="tx2"/>
                </a:solidFill>
                <a:latin typeface="Candara" pitchFamily="34" charset="0"/>
              </a:rPr>
              <a:t>Agenda</a:t>
            </a:r>
            <a:endParaRPr lang="en-US" sz="4000" dirty="0">
              <a:solidFill>
                <a:schemeClr val="tx2"/>
              </a:solidFill>
              <a:latin typeface="Candara" pitchFamily="34" charset="0"/>
            </a:endParaRPr>
          </a:p>
        </p:txBody>
      </p:sp>
      <p:sp>
        <p:nvSpPr>
          <p:cNvPr id="5" name="Rounded Rectangle 4"/>
          <p:cNvSpPr/>
          <p:nvPr/>
        </p:nvSpPr>
        <p:spPr>
          <a:xfrm>
            <a:off x="1137355" y="1453445"/>
            <a:ext cx="6172200" cy="76200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dirty="0">
                <a:solidFill>
                  <a:schemeClr val="bg1"/>
                </a:solidFill>
              </a:rPr>
              <a:t>What Are Worked Examples?</a:t>
            </a:r>
          </a:p>
        </p:txBody>
      </p:sp>
      <p:sp>
        <p:nvSpPr>
          <p:cNvPr id="6" name="Rounded Rectangle 5"/>
          <p:cNvSpPr/>
          <p:nvPr/>
        </p:nvSpPr>
        <p:spPr>
          <a:xfrm>
            <a:off x="1137355" y="2291645"/>
            <a:ext cx="6172200" cy="76200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dirty="0">
                <a:solidFill>
                  <a:schemeClr val="bg1"/>
                </a:solidFill>
              </a:rPr>
              <a:t>Fading Principle</a:t>
            </a:r>
          </a:p>
        </p:txBody>
      </p:sp>
      <p:sp>
        <p:nvSpPr>
          <p:cNvPr id="7" name="Rounded Rectangle 6"/>
          <p:cNvSpPr/>
          <p:nvPr/>
        </p:nvSpPr>
        <p:spPr>
          <a:xfrm>
            <a:off x="1137355" y="3129845"/>
            <a:ext cx="6172200" cy="76200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b="1" dirty="0">
                <a:solidFill>
                  <a:srgbClr val="FFFF00"/>
                </a:solidFill>
              </a:rPr>
              <a:t>Self-Explanations Principle</a:t>
            </a:r>
          </a:p>
        </p:txBody>
      </p:sp>
      <p:sp>
        <p:nvSpPr>
          <p:cNvPr id="8" name="Rounded Rectangle 7"/>
          <p:cNvSpPr/>
          <p:nvPr/>
        </p:nvSpPr>
        <p:spPr>
          <a:xfrm>
            <a:off x="1137355" y="4044245"/>
            <a:ext cx="6172200" cy="76200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dirty="0"/>
              <a:t>Multimedia Principle</a:t>
            </a:r>
          </a:p>
        </p:txBody>
      </p:sp>
      <p:sp>
        <p:nvSpPr>
          <p:cNvPr id="9" name="Rounded Rectangle 8"/>
          <p:cNvSpPr/>
          <p:nvPr/>
        </p:nvSpPr>
        <p:spPr>
          <a:xfrm>
            <a:off x="1137355" y="4958645"/>
            <a:ext cx="6172200" cy="76200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dirty="0"/>
              <a:t>Transfer Principle</a:t>
            </a:r>
          </a:p>
        </p:txBody>
      </p:sp>
    </p:spTree>
    <p:extLst>
      <p:ext uri="{BB962C8B-B14F-4D97-AF65-F5344CB8AC3E}">
        <p14:creationId xmlns:p14="http://schemas.microsoft.com/office/powerpoint/2010/main" val="57999949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14"/>
          <p:cNvGrpSpPr>
            <a:grpSpLocks/>
          </p:cNvGrpSpPr>
          <p:nvPr/>
        </p:nvGrpSpPr>
        <p:grpSpPr bwMode="auto">
          <a:xfrm>
            <a:off x="228600" y="1524000"/>
            <a:ext cx="8915400" cy="4953000"/>
            <a:chOff x="228600" y="1066800"/>
            <a:chExt cx="8915400" cy="4953000"/>
          </a:xfrm>
        </p:grpSpPr>
        <p:sp>
          <p:nvSpPr>
            <p:cNvPr id="14" name="Rectangle 13"/>
            <p:cNvSpPr/>
            <p:nvPr/>
          </p:nvSpPr>
          <p:spPr>
            <a:xfrm>
              <a:off x="228600" y="1066800"/>
              <a:ext cx="8915400" cy="4953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557" name="Text Box 2"/>
            <p:cNvSpPr txBox="1">
              <a:spLocks noChangeArrowheads="1"/>
            </p:cNvSpPr>
            <p:nvPr/>
          </p:nvSpPr>
          <p:spPr bwMode="auto">
            <a:xfrm>
              <a:off x="381000" y="1219200"/>
              <a:ext cx="8382000" cy="915988"/>
            </a:xfrm>
            <a:prstGeom prst="rect">
              <a:avLst/>
            </a:prstGeom>
            <a:noFill/>
            <a:ln w="9525">
              <a:noFill/>
              <a:miter lim="800000"/>
              <a:headEnd/>
              <a:tailEnd/>
            </a:ln>
          </p:spPr>
          <p:txBody>
            <a:bodyPr>
              <a:spAutoFit/>
            </a:bodyPr>
            <a:lstStyle/>
            <a:p>
              <a:r>
                <a:rPr lang="en-US" b="1"/>
                <a:t>Problem:</a:t>
              </a:r>
              <a:r>
                <a:rPr lang="en-US"/>
                <a:t>  From a ballot box containing 3 red balls and 2 white balls, two balls are randomly drawn.  The chosen balls are not put back into the ballot box.  What is the probability that a red ball is drawn first and a white ball is second?</a:t>
              </a:r>
            </a:p>
          </p:txBody>
        </p:sp>
        <p:sp>
          <p:nvSpPr>
            <p:cNvPr id="23558" name="Text Box 3"/>
            <p:cNvSpPr txBox="1">
              <a:spLocks noChangeArrowheads="1"/>
            </p:cNvSpPr>
            <p:nvPr/>
          </p:nvSpPr>
          <p:spPr bwMode="auto">
            <a:xfrm>
              <a:off x="1600200" y="2743200"/>
              <a:ext cx="5578475" cy="915988"/>
            </a:xfrm>
            <a:prstGeom prst="rect">
              <a:avLst/>
            </a:prstGeom>
            <a:noFill/>
            <a:ln w="9525">
              <a:noFill/>
              <a:miter lim="800000"/>
              <a:headEnd/>
              <a:tailEnd/>
            </a:ln>
          </p:spPr>
          <p:txBody>
            <a:bodyPr>
              <a:spAutoFit/>
            </a:bodyPr>
            <a:lstStyle/>
            <a:p>
              <a:r>
                <a:rPr lang="en-US"/>
                <a:t>Total number of balls:	5</a:t>
              </a:r>
            </a:p>
            <a:p>
              <a:r>
                <a:rPr lang="en-US"/>
                <a:t>Number of red balls:	3</a:t>
              </a:r>
            </a:p>
            <a:p>
              <a:r>
                <a:rPr lang="en-US"/>
                <a:t>Probability of a defective bulb first	3/5= .6</a:t>
              </a:r>
            </a:p>
          </p:txBody>
        </p:sp>
        <p:sp>
          <p:nvSpPr>
            <p:cNvPr id="23559" name="Rectangle 7"/>
            <p:cNvSpPr>
              <a:spLocks noChangeArrowheads="1"/>
            </p:cNvSpPr>
            <p:nvPr/>
          </p:nvSpPr>
          <p:spPr bwMode="auto">
            <a:xfrm>
              <a:off x="1524000" y="2667000"/>
              <a:ext cx="5105400" cy="1219200"/>
            </a:xfrm>
            <a:prstGeom prst="rect">
              <a:avLst/>
            </a:prstGeom>
            <a:noFill/>
            <a:ln w="9525">
              <a:solidFill>
                <a:schemeClr val="tx1"/>
              </a:solidFill>
              <a:miter lim="800000"/>
              <a:headEnd/>
              <a:tailEnd/>
            </a:ln>
          </p:spPr>
          <p:txBody>
            <a:bodyPr wrap="none" anchor="ctr"/>
            <a:lstStyle/>
            <a:p>
              <a:endParaRPr lang="en-US"/>
            </a:p>
          </p:txBody>
        </p:sp>
        <p:sp>
          <p:nvSpPr>
            <p:cNvPr id="23560" name="Text Box 8"/>
            <p:cNvSpPr txBox="1">
              <a:spLocks noChangeArrowheads="1"/>
            </p:cNvSpPr>
            <p:nvPr/>
          </p:nvSpPr>
          <p:spPr bwMode="auto">
            <a:xfrm>
              <a:off x="457200" y="2743200"/>
              <a:ext cx="1009650" cy="915988"/>
            </a:xfrm>
            <a:prstGeom prst="rect">
              <a:avLst/>
            </a:prstGeom>
            <a:noFill/>
            <a:ln w="9525">
              <a:noFill/>
              <a:miter lim="800000"/>
              <a:headEnd/>
              <a:tailEnd/>
            </a:ln>
          </p:spPr>
          <p:txBody>
            <a:bodyPr wrap="none">
              <a:spAutoFit/>
            </a:bodyPr>
            <a:lstStyle/>
            <a:p>
              <a:r>
                <a:rPr lang="en-US"/>
                <a:t>First</a:t>
              </a:r>
            </a:p>
            <a:p>
              <a:r>
                <a:rPr lang="en-US"/>
                <a:t>Solution</a:t>
              </a:r>
            </a:p>
            <a:p>
              <a:r>
                <a:rPr lang="en-US"/>
                <a:t>Step</a:t>
              </a:r>
            </a:p>
          </p:txBody>
        </p:sp>
        <p:sp>
          <p:nvSpPr>
            <p:cNvPr id="23561" name="AutoShape 13"/>
            <p:cNvSpPr>
              <a:spLocks noChangeArrowheads="1"/>
            </p:cNvSpPr>
            <p:nvPr/>
          </p:nvSpPr>
          <p:spPr bwMode="auto">
            <a:xfrm>
              <a:off x="3124200" y="5334000"/>
              <a:ext cx="1447800" cy="304800"/>
            </a:xfrm>
            <a:prstGeom prst="roundRect">
              <a:avLst>
                <a:gd name="adj" fmla="val 16667"/>
              </a:avLst>
            </a:prstGeom>
            <a:solidFill>
              <a:schemeClr val="bg1"/>
            </a:solidFill>
            <a:ln w="9525">
              <a:solidFill>
                <a:schemeClr val="tx1"/>
              </a:solidFill>
              <a:round/>
              <a:headEnd/>
              <a:tailEnd/>
            </a:ln>
          </p:spPr>
          <p:txBody>
            <a:bodyPr wrap="none" anchor="ctr"/>
            <a:lstStyle/>
            <a:p>
              <a:pPr algn="ctr"/>
              <a:r>
                <a:rPr lang="en-US" b="1"/>
                <a:t>Next</a:t>
              </a:r>
            </a:p>
          </p:txBody>
        </p:sp>
        <p:sp>
          <p:nvSpPr>
            <p:cNvPr id="6159" name="Rectangle 15"/>
            <p:cNvSpPr>
              <a:spLocks noChangeArrowheads="1"/>
            </p:cNvSpPr>
            <p:nvPr/>
          </p:nvSpPr>
          <p:spPr bwMode="auto">
            <a:xfrm>
              <a:off x="1600200" y="4191000"/>
              <a:ext cx="5029200" cy="838200"/>
            </a:xfrm>
            <a:prstGeom prst="rect">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p>
          </p:txBody>
        </p:sp>
        <p:sp>
          <p:nvSpPr>
            <p:cNvPr id="23563" name="Text Box 16"/>
            <p:cNvSpPr txBox="1">
              <a:spLocks noChangeArrowheads="1"/>
            </p:cNvSpPr>
            <p:nvPr/>
          </p:nvSpPr>
          <p:spPr bwMode="auto">
            <a:xfrm>
              <a:off x="1752600" y="4267200"/>
              <a:ext cx="4413250" cy="641350"/>
            </a:xfrm>
            <a:prstGeom prst="rect">
              <a:avLst/>
            </a:prstGeom>
            <a:noFill/>
            <a:ln w="9525">
              <a:noFill/>
              <a:miter lim="800000"/>
              <a:headEnd/>
              <a:tailEnd/>
            </a:ln>
          </p:spPr>
          <p:txBody>
            <a:bodyPr wrap="none">
              <a:spAutoFit/>
            </a:bodyPr>
            <a:lstStyle/>
            <a:p>
              <a:r>
                <a:rPr lang="en-US"/>
                <a:t>Please enter the letter of the rule/principle</a:t>
              </a:r>
            </a:p>
            <a:p>
              <a:r>
                <a:rPr lang="en-US"/>
                <a:t>used in this step:  </a:t>
              </a:r>
            </a:p>
          </p:txBody>
        </p:sp>
        <p:sp>
          <p:nvSpPr>
            <p:cNvPr id="23564" name="Rectangle 17"/>
            <p:cNvSpPr>
              <a:spLocks noChangeArrowheads="1"/>
            </p:cNvSpPr>
            <p:nvPr/>
          </p:nvSpPr>
          <p:spPr bwMode="auto">
            <a:xfrm>
              <a:off x="7010400" y="2895600"/>
              <a:ext cx="1905000" cy="2133600"/>
            </a:xfrm>
            <a:prstGeom prst="rect">
              <a:avLst/>
            </a:prstGeom>
            <a:noFill/>
            <a:ln w="9525">
              <a:solidFill>
                <a:schemeClr val="tx1"/>
              </a:solidFill>
              <a:miter lim="800000"/>
              <a:headEnd/>
              <a:tailEnd/>
            </a:ln>
          </p:spPr>
          <p:txBody>
            <a:bodyPr wrap="none" anchor="ctr"/>
            <a:lstStyle/>
            <a:p>
              <a:endParaRPr lang="en-US"/>
            </a:p>
          </p:txBody>
        </p:sp>
        <p:sp>
          <p:nvSpPr>
            <p:cNvPr id="23565" name="Text Box 18"/>
            <p:cNvSpPr txBox="1">
              <a:spLocks noChangeArrowheads="1"/>
            </p:cNvSpPr>
            <p:nvPr/>
          </p:nvSpPr>
          <p:spPr bwMode="auto">
            <a:xfrm>
              <a:off x="6934200" y="2133600"/>
              <a:ext cx="1962150" cy="641350"/>
            </a:xfrm>
            <a:prstGeom prst="rect">
              <a:avLst/>
            </a:prstGeom>
            <a:noFill/>
            <a:ln w="9525">
              <a:noFill/>
              <a:miter lim="800000"/>
              <a:headEnd/>
              <a:tailEnd/>
            </a:ln>
          </p:spPr>
          <p:txBody>
            <a:bodyPr wrap="none">
              <a:spAutoFit/>
            </a:bodyPr>
            <a:lstStyle/>
            <a:p>
              <a:r>
                <a:rPr lang="en-US"/>
                <a:t>Probability Rules/</a:t>
              </a:r>
            </a:p>
            <a:p>
              <a:r>
                <a:rPr lang="en-US"/>
                <a:t>Principles:</a:t>
              </a:r>
            </a:p>
          </p:txBody>
        </p:sp>
        <p:sp>
          <p:nvSpPr>
            <p:cNvPr id="23566" name="Text Box 19"/>
            <p:cNvSpPr txBox="1">
              <a:spLocks noChangeArrowheads="1"/>
            </p:cNvSpPr>
            <p:nvPr/>
          </p:nvSpPr>
          <p:spPr bwMode="auto">
            <a:xfrm>
              <a:off x="7010400" y="2971800"/>
              <a:ext cx="1903413" cy="2047875"/>
            </a:xfrm>
            <a:prstGeom prst="rect">
              <a:avLst/>
            </a:prstGeom>
            <a:noFill/>
            <a:ln w="9525">
              <a:noFill/>
              <a:miter lim="800000"/>
              <a:headEnd/>
              <a:tailEnd/>
            </a:ln>
          </p:spPr>
          <p:txBody>
            <a:bodyPr wrap="none">
              <a:spAutoFit/>
            </a:bodyPr>
            <a:lstStyle/>
            <a:p>
              <a:pPr marL="342900" indent="-342900">
                <a:buFontTx/>
                <a:buAutoNum type="alphaLcParenR"/>
              </a:pPr>
              <a:r>
                <a:rPr lang="en-US" sz="1600"/>
                <a:t>Probability of</a:t>
              </a:r>
            </a:p>
            <a:p>
              <a:pPr marL="342900" indent="-342900"/>
              <a:r>
                <a:rPr lang="en-US" sz="1600"/>
                <a:t>      an event</a:t>
              </a:r>
            </a:p>
            <a:p>
              <a:pPr marL="342900" indent="-342900"/>
              <a:r>
                <a:rPr lang="en-US" sz="1600"/>
                <a:t>b) Principle of</a:t>
              </a:r>
            </a:p>
            <a:p>
              <a:pPr marL="342900" indent="-342900"/>
              <a:r>
                <a:rPr lang="en-US" sz="1600"/>
                <a:t>    complementarity</a:t>
              </a:r>
            </a:p>
            <a:p>
              <a:pPr marL="342900" indent="-342900"/>
              <a:r>
                <a:rPr lang="en-US" sz="1600"/>
                <a:t>c) Multiplication</a:t>
              </a:r>
            </a:p>
            <a:p>
              <a:pPr marL="342900" indent="-342900"/>
              <a:r>
                <a:rPr lang="en-US" sz="1600"/>
                <a:t>    Principle</a:t>
              </a:r>
            </a:p>
            <a:p>
              <a:pPr marL="342900" indent="-342900"/>
              <a:r>
                <a:rPr lang="en-US" sz="1600"/>
                <a:t>d) Addition </a:t>
              </a:r>
            </a:p>
            <a:p>
              <a:pPr marL="342900" indent="-342900"/>
              <a:r>
                <a:rPr lang="en-US" sz="1600"/>
                <a:t>    Principle</a:t>
              </a:r>
            </a:p>
          </p:txBody>
        </p:sp>
        <p:sp>
          <p:nvSpPr>
            <p:cNvPr id="23567" name="Rectangle 6"/>
            <p:cNvSpPr>
              <a:spLocks noChangeArrowheads="1"/>
            </p:cNvSpPr>
            <p:nvPr/>
          </p:nvSpPr>
          <p:spPr bwMode="auto">
            <a:xfrm>
              <a:off x="3657600" y="4572000"/>
              <a:ext cx="762000" cy="381000"/>
            </a:xfrm>
            <a:prstGeom prst="rect">
              <a:avLst/>
            </a:prstGeom>
            <a:solidFill>
              <a:schemeClr val="bg1"/>
            </a:solidFill>
            <a:ln w="9525">
              <a:solidFill>
                <a:schemeClr val="tx1"/>
              </a:solidFill>
              <a:miter lim="800000"/>
              <a:headEnd/>
              <a:tailEnd/>
            </a:ln>
          </p:spPr>
          <p:txBody>
            <a:bodyPr wrap="none" anchor="ctr"/>
            <a:lstStyle/>
            <a:p>
              <a:endParaRPr lang="en-US"/>
            </a:p>
          </p:txBody>
        </p:sp>
      </p:grpSp>
      <p:sp>
        <p:nvSpPr>
          <p:cNvPr id="23555" name="TextBox 1"/>
          <p:cNvSpPr txBox="1">
            <a:spLocks noChangeArrowheads="1"/>
          </p:cNvSpPr>
          <p:nvPr/>
        </p:nvSpPr>
        <p:spPr bwMode="auto">
          <a:xfrm>
            <a:off x="458788" y="685800"/>
            <a:ext cx="5703887" cy="708025"/>
          </a:xfrm>
          <a:prstGeom prst="rect">
            <a:avLst/>
          </a:prstGeom>
          <a:noFill/>
          <a:ln w="9525">
            <a:noFill/>
            <a:miter lim="800000"/>
            <a:headEnd/>
            <a:tailEnd/>
          </a:ln>
        </p:spPr>
        <p:txBody>
          <a:bodyPr wrap="none">
            <a:spAutoFit/>
          </a:bodyPr>
          <a:lstStyle/>
          <a:p>
            <a:r>
              <a:rPr lang="en-US" sz="4000">
                <a:solidFill>
                  <a:schemeClr val="tx2"/>
                </a:solidFill>
                <a:latin typeface="Candara" pitchFamily="34" charset="0"/>
              </a:rPr>
              <a:t>Self-explanation question</a:t>
            </a:r>
          </a:p>
        </p:txBody>
      </p:sp>
    </p:spTree>
    <p:extLst>
      <p:ext uri="{BB962C8B-B14F-4D97-AF65-F5344CB8AC3E}">
        <p14:creationId xmlns:p14="http://schemas.microsoft.com/office/powerpoint/2010/main" val="3469790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pharma_0004_interview-w-question.tif"/>
          <p:cNvPicPr>
            <a:picLocks noChangeAspect="1"/>
          </p:cNvPicPr>
          <p:nvPr/>
        </p:nvPicPr>
        <p:blipFill>
          <a:blip r:embed="rId3" cstate="print"/>
          <a:srcRect/>
          <a:stretch>
            <a:fillRect/>
          </a:stretch>
        </p:blipFill>
        <p:spPr bwMode="auto">
          <a:xfrm>
            <a:off x="762000" y="1447800"/>
            <a:ext cx="7677150" cy="5181600"/>
          </a:xfrm>
          <a:prstGeom prst="rect">
            <a:avLst/>
          </a:prstGeom>
          <a:noFill/>
          <a:ln w="9525">
            <a:noFill/>
            <a:miter lim="800000"/>
            <a:headEnd/>
            <a:tailEnd/>
          </a:ln>
        </p:spPr>
      </p:pic>
      <p:sp>
        <p:nvSpPr>
          <p:cNvPr id="24579" name="TextBox 1"/>
          <p:cNvSpPr txBox="1">
            <a:spLocks noChangeArrowheads="1"/>
          </p:cNvSpPr>
          <p:nvPr/>
        </p:nvSpPr>
        <p:spPr bwMode="auto">
          <a:xfrm>
            <a:off x="304800" y="762000"/>
            <a:ext cx="8521700" cy="646113"/>
          </a:xfrm>
          <a:prstGeom prst="rect">
            <a:avLst/>
          </a:prstGeom>
          <a:noFill/>
          <a:ln w="9525">
            <a:noFill/>
            <a:miter lim="800000"/>
            <a:headEnd/>
            <a:tailEnd/>
          </a:ln>
        </p:spPr>
        <p:txBody>
          <a:bodyPr wrap="none">
            <a:spAutoFit/>
          </a:bodyPr>
          <a:lstStyle/>
          <a:p>
            <a:r>
              <a:rPr lang="en-US" sz="3600">
                <a:solidFill>
                  <a:schemeClr val="tx2"/>
                </a:solidFill>
                <a:latin typeface="Calibri" pitchFamily="34" charset="0"/>
                <a:cs typeface="Calibri" pitchFamily="34" charset="0"/>
              </a:rPr>
              <a:t>Self-explanation question: modeled example</a:t>
            </a:r>
          </a:p>
        </p:txBody>
      </p:sp>
    </p:spTree>
    <p:extLst>
      <p:ext uri="{BB962C8B-B14F-4D97-AF65-F5344CB8AC3E}">
        <p14:creationId xmlns:p14="http://schemas.microsoft.com/office/powerpoint/2010/main" val="3222212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24"/>
          <p:cNvGrpSpPr>
            <a:grpSpLocks/>
          </p:cNvGrpSpPr>
          <p:nvPr/>
        </p:nvGrpSpPr>
        <p:grpSpPr bwMode="auto">
          <a:xfrm>
            <a:off x="762000" y="1749425"/>
            <a:ext cx="7727950" cy="4959350"/>
            <a:chOff x="838200" y="1219200"/>
            <a:chExt cx="7727195" cy="4958954"/>
          </a:xfrm>
        </p:grpSpPr>
        <p:sp>
          <p:nvSpPr>
            <p:cNvPr id="25604" name="Line 2"/>
            <p:cNvSpPr>
              <a:spLocks noChangeShapeType="1"/>
            </p:cNvSpPr>
            <p:nvPr/>
          </p:nvSpPr>
          <p:spPr bwMode="auto">
            <a:xfrm>
              <a:off x="2286000" y="1295400"/>
              <a:ext cx="0" cy="3733800"/>
            </a:xfrm>
            <a:prstGeom prst="line">
              <a:avLst/>
            </a:prstGeom>
            <a:noFill/>
            <a:ln w="38100">
              <a:solidFill>
                <a:schemeClr val="tx1"/>
              </a:solidFill>
              <a:round/>
              <a:headEnd/>
              <a:tailEnd/>
            </a:ln>
          </p:spPr>
          <p:txBody>
            <a:bodyPr/>
            <a:lstStyle/>
            <a:p>
              <a:endParaRPr lang="en-US"/>
            </a:p>
          </p:txBody>
        </p:sp>
        <p:sp>
          <p:nvSpPr>
            <p:cNvPr id="25605" name="Line 3"/>
            <p:cNvSpPr>
              <a:spLocks noChangeShapeType="1"/>
            </p:cNvSpPr>
            <p:nvPr/>
          </p:nvSpPr>
          <p:spPr bwMode="auto">
            <a:xfrm>
              <a:off x="2286000" y="5029200"/>
              <a:ext cx="4648200" cy="0"/>
            </a:xfrm>
            <a:prstGeom prst="line">
              <a:avLst/>
            </a:prstGeom>
            <a:noFill/>
            <a:ln w="38100">
              <a:solidFill>
                <a:schemeClr val="tx1"/>
              </a:solidFill>
              <a:round/>
              <a:headEnd/>
              <a:tailEnd/>
            </a:ln>
          </p:spPr>
          <p:txBody>
            <a:bodyPr/>
            <a:lstStyle/>
            <a:p>
              <a:endParaRPr lang="en-US"/>
            </a:p>
          </p:txBody>
        </p:sp>
        <p:sp>
          <p:nvSpPr>
            <p:cNvPr id="25606" name="Line 4"/>
            <p:cNvSpPr>
              <a:spLocks noChangeShapeType="1"/>
            </p:cNvSpPr>
            <p:nvPr/>
          </p:nvSpPr>
          <p:spPr bwMode="auto">
            <a:xfrm flipH="1">
              <a:off x="2057400" y="4648200"/>
              <a:ext cx="228600" cy="0"/>
            </a:xfrm>
            <a:prstGeom prst="line">
              <a:avLst/>
            </a:prstGeom>
            <a:noFill/>
            <a:ln w="9525">
              <a:solidFill>
                <a:schemeClr val="tx1"/>
              </a:solidFill>
              <a:round/>
              <a:headEnd/>
              <a:tailEnd/>
            </a:ln>
          </p:spPr>
          <p:txBody>
            <a:bodyPr/>
            <a:lstStyle/>
            <a:p>
              <a:endParaRPr lang="en-US"/>
            </a:p>
          </p:txBody>
        </p:sp>
        <p:sp>
          <p:nvSpPr>
            <p:cNvPr id="25607" name="Line 5"/>
            <p:cNvSpPr>
              <a:spLocks noChangeShapeType="1"/>
            </p:cNvSpPr>
            <p:nvPr/>
          </p:nvSpPr>
          <p:spPr bwMode="auto">
            <a:xfrm flipH="1">
              <a:off x="2057400" y="4267200"/>
              <a:ext cx="228600" cy="0"/>
            </a:xfrm>
            <a:prstGeom prst="line">
              <a:avLst/>
            </a:prstGeom>
            <a:noFill/>
            <a:ln w="9525">
              <a:solidFill>
                <a:schemeClr val="tx1"/>
              </a:solidFill>
              <a:round/>
              <a:headEnd/>
              <a:tailEnd/>
            </a:ln>
          </p:spPr>
          <p:txBody>
            <a:bodyPr/>
            <a:lstStyle/>
            <a:p>
              <a:endParaRPr lang="en-US"/>
            </a:p>
          </p:txBody>
        </p:sp>
        <p:sp>
          <p:nvSpPr>
            <p:cNvPr id="25608" name="Line 6"/>
            <p:cNvSpPr>
              <a:spLocks noChangeShapeType="1"/>
            </p:cNvSpPr>
            <p:nvPr/>
          </p:nvSpPr>
          <p:spPr bwMode="auto">
            <a:xfrm flipH="1">
              <a:off x="2057400" y="3505200"/>
              <a:ext cx="228600" cy="0"/>
            </a:xfrm>
            <a:prstGeom prst="line">
              <a:avLst/>
            </a:prstGeom>
            <a:noFill/>
            <a:ln w="9525">
              <a:solidFill>
                <a:schemeClr val="tx1"/>
              </a:solidFill>
              <a:round/>
              <a:headEnd/>
              <a:tailEnd/>
            </a:ln>
          </p:spPr>
          <p:txBody>
            <a:bodyPr/>
            <a:lstStyle/>
            <a:p>
              <a:endParaRPr lang="en-US"/>
            </a:p>
          </p:txBody>
        </p:sp>
        <p:sp>
          <p:nvSpPr>
            <p:cNvPr id="25609" name="Line 7"/>
            <p:cNvSpPr>
              <a:spLocks noChangeShapeType="1"/>
            </p:cNvSpPr>
            <p:nvPr/>
          </p:nvSpPr>
          <p:spPr bwMode="auto">
            <a:xfrm flipH="1">
              <a:off x="2057400" y="3886200"/>
              <a:ext cx="228600" cy="0"/>
            </a:xfrm>
            <a:prstGeom prst="line">
              <a:avLst/>
            </a:prstGeom>
            <a:noFill/>
            <a:ln w="9525">
              <a:solidFill>
                <a:schemeClr val="tx1"/>
              </a:solidFill>
              <a:round/>
              <a:headEnd/>
              <a:tailEnd/>
            </a:ln>
          </p:spPr>
          <p:txBody>
            <a:bodyPr/>
            <a:lstStyle/>
            <a:p>
              <a:endParaRPr lang="en-US"/>
            </a:p>
          </p:txBody>
        </p:sp>
        <p:sp>
          <p:nvSpPr>
            <p:cNvPr id="25610" name="Line 8"/>
            <p:cNvSpPr>
              <a:spLocks noChangeShapeType="1"/>
            </p:cNvSpPr>
            <p:nvPr/>
          </p:nvSpPr>
          <p:spPr bwMode="auto">
            <a:xfrm flipH="1">
              <a:off x="2057400" y="2743200"/>
              <a:ext cx="228600" cy="0"/>
            </a:xfrm>
            <a:prstGeom prst="line">
              <a:avLst/>
            </a:prstGeom>
            <a:noFill/>
            <a:ln w="9525">
              <a:solidFill>
                <a:schemeClr val="tx1"/>
              </a:solidFill>
              <a:round/>
              <a:headEnd/>
              <a:tailEnd/>
            </a:ln>
          </p:spPr>
          <p:txBody>
            <a:bodyPr/>
            <a:lstStyle/>
            <a:p>
              <a:endParaRPr lang="en-US"/>
            </a:p>
          </p:txBody>
        </p:sp>
        <p:sp>
          <p:nvSpPr>
            <p:cNvPr id="25611" name="Line 9"/>
            <p:cNvSpPr>
              <a:spLocks noChangeShapeType="1"/>
            </p:cNvSpPr>
            <p:nvPr/>
          </p:nvSpPr>
          <p:spPr bwMode="auto">
            <a:xfrm flipH="1">
              <a:off x="2057400" y="3124200"/>
              <a:ext cx="228600" cy="0"/>
            </a:xfrm>
            <a:prstGeom prst="line">
              <a:avLst/>
            </a:prstGeom>
            <a:noFill/>
            <a:ln w="9525">
              <a:solidFill>
                <a:schemeClr val="tx1"/>
              </a:solidFill>
              <a:round/>
              <a:headEnd/>
              <a:tailEnd/>
            </a:ln>
          </p:spPr>
          <p:txBody>
            <a:bodyPr/>
            <a:lstStyle/>
            <a:p>
              <a:endParaRPr lang="en-US"/>
            </a:p>
          </p:txBody>
        </p:sp>
        <p:sp>
          <p:nvSpPr>
            <p:cNvPr id="25612" name="Line 10"/>
            <p:cNvSpPr>
              <a:spLocks noChangeShapeType="1"/>
            </p:cNvSpPr>
            <p:nvPr/>
          </p:nvSpPr>
          <p:spPr bwMode="auto">
            <a:xfrm flipH="1">
              <a:off x="2057400" y="2057400"/>
              <a:ext cx="228600" cy="0"/>
            </a:xfrm>
            <a:prstGeom prst="line">
              <a:avLst/>
            </a:prstGeom>
            <a:noFill/>
            <a:ln w="9525">
              <a:solidFill>
                <a:schemeClr val="tx1"/>
              </a:solidFill>
              <a:round/>
              <a:headEnd/>
              <a:tailEnd/>
            </a:ln>
          </p:spPr>
          <p:txBody>
            <a:bodyPr/>
            <a:lstStyle/>
            <a:p>
              <a:endParaRPr lang="en-US"/>
            </a:p>
          </p:txBody>
        </p:sp>
        <p:sp>
          <p:nvSpPr>
            <p:cNvPr id="25613" name="Line 11"/>
            <p:cNvSpPr>
              <a:spLocks noChangeShapeType="1"/>
            </p:cNvSpPr>
            <p:nvPr/>
          </p:nvSpPr>
          <p:spPr bwMode="auto">
            <a:xfrm flipH="1">
              <a:off x="2057400" y="2438400"/>
              <a:ext cx="228600" cy="0"/>
            </a:xfrm>
            <a:prstGeom prst="line">
              <a:avLst/>
            </a:prstGeom>
            <a:noFill/>
            <a:ln w="9525">
              <a:solidFill>
                <a:schemeClr val="tx1"/>
              </a:solidFill>
              <a:round/>
              <a:headEnd/>
              <a:tailEnd/>
            </a:ln>
          </p:spPr>
          <p:txBody>
            <a:bodyPr/>
            <a:lstStyle/>
            <a:p>
              <a:endParaRPr lang="en-US"/>
            </a:p>
          </p:txBody>
        </p:sp>
        <p:sp>
          <p:nvSpPr>
            <p:cNvPr id="25614" name="Line 12"/>
            <p:cNvSpPr>
              <a:spLocks noChangeShapeType="1"/>
            </p:cNvSpPr>
            <p:nvPr/>
          </p:nvSpPr>
          <p:spPr bwMode="auto">
            <a:xfrm flipH="1">
              <a:off x="2057400" y="1447800"/>
              <a:ext cx="228600" cy="0"/>
            </a:xfrm>
            <a:prstGeom prst="line">
              <a:avLst/>
            </a:prstGeom>
            <a:noFill/>
            <a:ln w="9525">
              <a:solidFill>
                <a:schemeClr val="tx1"/>
              </a:solidFill>
              <a:round/>
              <a:headEnd/>
              <a:tailEnd/>
            </a:ln>
          </p:spPr>
          <p:txBody>
            <a:bodyPr/>
            <a:lstStyle/>
            <a:p>
              <a:endParaRPr lang="en-US"/>
            </a:p>
          </p:txBody>
        </p:sp>
        <p:sp>
          <p:nvSpPr>
            <p:cNvPr id="25615" name="Line 13"/>
            <p:cNvSpPr>
              <a:spLocks noChangeShapeType="1"/>
            </p:cNvSpPr>
            <p:nvPr/>
          </p:nvSpPr>
          <p:spPr bwMode="auto">
            <a:xfrm flipH="1">
              <a:off x="2057400" y="1752600"/>
              <a:ext cx="228600" cy="0"/>
            </a:xfrm>
            <a:prstGeom prst="line">
              <a:avLst/>
            </a:prstGeom>
            <a:noFill/>
            <a:ln w="9525">
              <a:solidFill>
                <a:schemeClr val="tx1"/>
              </a:solidFill>
              <a:round/>
              <a:headEnd/>
              <a:tailEnd/>
            </a:ln>
          </p:spPr>
          <p:txBody>
            <a:bodyPr/>
            <a:lstStyle/>
            <a:p>
              <a:endParaRPr lang="en-US"/>
            </a:p>
          </p:txBody>
        </p:sp>
        <p:sp>
          <p:nvSpPr>
            <p:cNvPr id="25616" name="Text Box 14"/>
            <p:cNvSpPr txBox="1">
              <a:spLocks noChangeArrowheads="1"/>
            </p:cNvSpPr>
            <p:nvPr/>
          </p:nvSpPr>
          <p:spPr bwMode="auto">
            <a:xfrm>
              <a:off x="1355725" y="4075113"/>
              <a:ext cx="438150" cy="366712"/>
            </a:xfrm>
            <a:prstGeom prst="rect">
              <a:avLst/>
            </a:prstGeom>
            <a:noFill/>
            <a:ln w="9525">
              <a:noFill/>
              <a:miter lim="800000"/>
              <a:headEnd/>
              <a:tailEnd/>
            </a:ln>
          </p:spPr>
          <p:txBody>
            <a:bodyPr wrap="none">
              <a:spAutoFit/>
            </a:bodyPr>
            <a:lstStyle/>
            <a:p>
              <a:r>
                <a:rPr lang="en-US"/>
                <a:t>20</a:t>
              </a:r>
            </a:p>
          </p:txBody>
        </p:sp>
        <p:sp>
          <p:nvSpPr>
            <p:cNvPr id="25617" name="Text Box 15"/>
            <p:cNvSpPr txBox="1">
              <a:spLocks noChangeArrowheads="1"/>
            </p:cNvSpPr>
            <p:nvPr/>
          </p:nvSpPr>
          <p:spPr bwMode="auto">
            <a:xfrm>
              <a:off x="1371600" y="3352800"/>
              <a:ext cx="438150" cy="366713"/>
            </a:xfrm>
            <a:prstGeom prst="rect">
              <a:avLst/>
            </a:prstGeom>
            <a:noFill/>
            <a:ln w="9525">
              <a:noFill/>
              <a:miter lim="800000"/>
              <a:headEnd/>
              <a:tailEnd/>
            </a:ln>
          </p:spPr>
          <p:txBody>
            <a:bodyPr wrap="none">
              <a:spAutoFit/>
            </a:bodyPr>
            <a:lstStyle/>
            <a:p>
              <a:r>
                <a:rPr lang="en-US"/>
                <a:t>40</a:t>
              </a:r>
            </a:p>
          </p:txBody>
        </p:sp>
        <p:sp>
          <p:nvSpPr>
            <p:cNvPr id="25618" name="Text Box 16"/>
            <p:cNvSpPr txBox="1">
              <a:spLocks noChangeArrowheads="1"/>
            </p:cNvSpPr>
            <p:nvPr/>
          </p:nvSpPr>
          <p:spPr bwMode="auto">
            <a:xfrm>
              <a:off x="1371600" y="2590800"/>
              <a:ext cx="438150" cy="366713"/>
            </a:xfrm>
            <a:prstGeom prst="rect">
              <a:avLst/>
            </a:prstGeom>
            <a:noFill/>
            <a:ln w="9525">
              <a:noFill/>
              <a:miter lim="800000"/>
              <a:headEnd/>
              <a:tailEnd/>
            </a:ln>
          </p:spPr>
          <p:txBody>
            <a:bodyPr wrap="none">
              <a:spAutoFit/>
            </a:bodyPr>
            <a:lstStyle/>
            <a:p>
              <a:r>
                <a:rPr lang="en-US"/>
                <a:t>60</a:t>
              </a:r>
            </a:p>
          </p:txBody>
        </p:sp>
        <p:sp>
          <p:nvSpPr>
            <p:cNvPr id="25619" name="Text Box 17"/>
            <p:cNvSpPr txBox="1">
              <a:spLocks noChangeArrowheads="1"/>
            </p:cNvSpPr>
            <p:nvPr/>
          </p:nvSpPr>
          <p:spPr bwMode="auto">
            <a:xfrm>
              <a:off x="1371600" y="1905000"/>
              <a:ext cx="438150" cy="366713"/>
            </a:xfrm>
            <a:prstGeom prst="rect">
              <a:avLst/>
            </a:prstGeom>
            <a:noFill/>
            <a:ln w="9525">
              <a:noFill/>
              <a:miter lim="800000"/>
              <a:headEnd/>
              <a:tailEnd/>
            </a:ln>
          </p:spPr>
          <p:txBody>
            <a:bodyPr wrap="none">
              <a:spAutoFit/>
            </a:bodyPr>
            <a:lstStyle/>
            <a:p>
              <a:r>
                <a:rPr lang="en-US"/>
                <a:t>80</a:t>
              </a:r>
            </a:p>
          </p:txBody>
        </p:sp>
        <p:sp>
          <p:nvSpPr>
            <p:cNvPr id="25620" name="Text Box 18"/>
            <p:cNvSpPr txBox="1">
              <a:spLocks noChangeArrowheads="1"/>
            </p:cNvSpPr>
            <p:nvPr/>
          </p:nvSpPr>
          <p:spPr bwMode="auto">
            <a:xfrm>
              <a:off x="1371600" y="1219200"/>
              <a:ext cx="565150" cy="366713"/>
            </a:xfrm>
            <a:prstGeom prst="rect">
              <a:avLst/>
            </a:prstGeom>
            <a:noFill/>
            <a:ln w="9525">
              <a:noFill/>
              <a:miter lim="800000"/>
              <a:headEnd/>
              <a:tailEnd/>
            </a:ln>
          </p:spPr>
          <p:txBody>
            <a:bodyPr wrap="none">
              <a:spAutoFit/>
            </a:bodyPr>
            <a:lstStyle/>
            <a:p>
              <a:r>
                <a:rPr lang="en-US"/>
                <a:t>100</a:t>
              </a:r>
            </a:p>
          </p:txBody>
        </p:sp>
        <p:sp>
          <p:nvSpPr>
            <p:cNvPr id="5139" name="Rectangle 19"/>
            <p:cNvSpPr>
              <a:spLocks noChangeArrowheads="1"/>
            </p:cNvSpPr>
            <p:nvPr/>
          </p:nvSpPr>
          <p:spPr bwMode="auto">
            <a:xfrm>
              <a:off x="4800213" y="3886200"/>
              <a:ext cx="609987" cy="1143000"/>
            </a:xfrm>
            <a:prstGeom prst="rect">
              <a:avLst/>
            </a:prstGeom>
            <a:solidFill>
              <a:schemeClr val="accent1"/>
            </a:solidFill>
            <a:ln w="9525">
              <a:solidFill>
                <a:schemeClr val="tx1"/>
              </a:solidFill>
              <a:miter lim="800000"/>
              <a:headEnd/>
              <a:tailEnd/>
            </a:ln>
            <a:effectLst/>
            <a:scene3d>
              <a:camera prst="orthographicFront"/>
              <a:lightRig rig="threePt" dir="t"/>
            </a:scene3d>
            <a:sp3d>
              <a:bevelT w="165100" prst="coolSlant"/>
            </a:sp3d>
          </p:spPr>
          <p:txBody>
            <a:bodyPr wrap="none" anchor="ctr"/>
            <a:lstStyle/>
            <a:p>
              <a:pPr>
                <a:defRPr/>
              </a:pPr>
              <a:endParaRPr lang="en-US"/>
            </a:p>
          </p:txBody>
        </p:sp>
        <p:sp>
          <p:nvSpPr>
            <p:cNvPr id="5140" name="Rectangle 20"/>
            <p:cNvSpPr>
              <a:spLocks noChangeArrowheads="1"/>
            </p:cNvSpPr>
            <p:nvPr/>
          </p:nvSpPr>
          <p:spPr bwMode="auto">
            <a:xfrm>
              <a:off x="3123977" y="3048000"/>
              <a:ext cx="609823" cy="1981200"/>
            </a:xfrm>
            <a:prstGeom prst="rect">
              <a:avLst/>
            </a:prstGeom>
            <a:solidFill>
              <a:srgbClr val="00CC00"/>
            </a:solidFill>
            <a:ln w="9525">
              <a:solidFill>
                <a:schemeClr val="tx1"/>
              </a:solidFill>
              <a:miter lim="800000"/>
              <a:headEnd/>
              <a:tailEnd/>
            </a:ln>
            <a:effectLst/>
            <a:scene3d>
              <a:camera prst="orthographicFront"/>
              <a:lightRig rig="threePt" dir="t"/>
            </a:scene3d>
            <a:sp3d>
              <a:bevelT/>
            </a:sp3d>
          </p:spPr>
          <p:txBody>
            <a:bodyPr wrap="none" anchor="ctr"/>
            <a:lstStyle/>
            <a:p>
              <a:pPr algn="ctr">
                <a:defRPr/>
              </a:pPr>
              <a:r>
                <a:rPr lang="en-US"/>
                <a:t>SD</a:t>
              </a:r>
            </a:p>
          </p:txBody>
        </p:sp>
        <p:sp>
          <p:nvSpPr>
            <p:cNvPr id="25627" name="Text Box 25"/>
            <p:cNvSpPr txBox="1">
              <a:spLocks noChangeArrowheads="1"/>
            </p:cNvSpPr>
            <p:nvPr/>
          </p:nvSpPr>
          <p:spPr bwMode="auto">
            <a:xfrm>
              <a:off x="3200400" y="5870377"/>
              <a:ext cx="5364995" cy="307777"/>
            </a:xfrm>
            <a:prstGeom prst="rect">
              <a:avLst/>
            </a:prstGeom>
            <a:noFill/>
            <a:ln w="9525">
              <a:noFill/>
              <a:miter lim="800000"/>
              <a:headEnd/>
              <a:tailEnd/>
            </a:ln>
          </p:spPr>
          <p:txBody>
            <a:bodyPr wrap="none">
              <a:spAutoFit/>
            </a:bodyPr>
            <a:lstStyle/>
            <a:p>
              <a:r>
                <a:rPr lang="en-US" sz="1400"/>
                <a:t>From Experiment 2, Near Transfer learning,  Atkinson et al (2003)</a:t>
              </a:r>
            </a:p>
          </p:txBody>
        </p:sp>
        <p:sp>
          <p:nvSpPr>
            <p:cNvPr id="27" name="Rectangular Callout 26"/>
            <p:cNvSpPr/>
            <p:nvPr/>
          </p:nvSpPr>
          <p:spPr>
            <a:xfrm>
              <a:off x="5714524" y="3657405"/>
              <a:ext cx="1752429" cy="533357"/>
            </a:xfrm>
            <a:prstGeom prst="wedgeRectCallout">
              <a:avLst>
                <a:gd name="adj1" fmla="val -59015"/>
                <a:gd name="adj2" fmla="val 86990"/>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solidFill>
                    <a:schemeClr val="tx1"/>
                  </a:solidFill>
                </a:rPr>
                <a:t>No Questions</a:t>
              </a:r>
            </a:p>
          </p:txBody>
        </p:sp>
        <p:sp>
          <p:nvSpPr>
            <p:cNvPr id="25629" name="TextBox 27"/>
            <p:cNvSpPr txBox="1">
              <a:spLocks noChangeArrowheads="1"/>
            </p:cNvSpPr>
            <p:nvPr/>
          </p:nvSpPr>
          <p:spPr bwMode="auto">
            <a:xfrm rot="-5400000">
              <a:off x="-11906" y="2959894"/>
              <a:ext cx="2070100" cy="369888"/>
            </a:xfrm>
            <a:prstGeom prst="rect">
              <a:avLst/>
            </a:prstGeom>
            <a:noFill/>
            <a:ln w="9525">
              <a:noFill/>
              <a:miter lim="800000"/>
              <a:headEnd/>
              <a:tailEnd/>
            </a:ln>
          </p:spPr>
          <p:txBody>
            <a:bodyPr wrap="none">
              <a:spAutoFit/>
            </a:bodyPr>
            <a:lstStyle/>
            <a:p>
              <a:r>
                <a:rPr lang="en-US"/>
                <a:t>Proportion Correct</a:t>
              </a:r>
            </a:p>
          </p:txBody>
        </p:sp>
        <p:sp>
          <p:nvSpPr>
            <p:cNvPr id="29" name="Rectangular Callout 28"/>
            <p:cNvSpPr/>
            <p:nvPr/>
          </p:nvSpPr>
          <p:spPr>
            <a:xfrm>
              <a:off x="4114480" y="2438303"/>
              <a:ext cx="1752429" cy="533357"/>
            </a:xfrm>
            <a:prstGeom prst="wedgeRectCallout">
              <a:avLst>
                <a:gd name="adj1" fmla="val -59015"/>
                <a:gd name="adj2" fmla="val 86990"/>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solidFill>
                    <a:schemeClr val="tx1"/>
                  </a:solidFill>
                </a:rPr>
                <a:t>With Questions</a:t>
              </a:r>
            </a:p>
          </p:txBody>
        </p:sp>
      </p:grpSp>
      <p:sp>
        <p:nvSpPr>
          <p:cNvPr id="25603" name="TextBox 1"/>
          <p:cNvSpPr txBox="1">
            <a:spLocks noChangeArrowheads="1"/>
          </p:cNvSpPr>
          <p:nvPr/>
        </p:nvSpPr>
        <p:spPr bwMode="auto">
          <a:xfrm>
            <a:off x="304800" y="762000"/>
            <a:ext cx="7772400" cy="646113"/>
          </a:xfrm>
          <a:prstGeom prst="rect">
            <a:avLst/>
          </a:prstGeom>
          <a:noFill/>
          <a:ln w="9525">
            <a:noFill/>
            <a:miter lim="800000"/>
            <a:headEnd/>
            <a:tailEnd/>
          </a:ln>
        </p:spPr>
        <p:txBody>
          <a:bodyPr wrap="none">
            <a:spAutoFit/>
          </a:bodyPr>
          <a:lstStyle/>
          <a:p>
            <a:r>
              <a:rPr lang="en-US" sz="3600">
                <a:solidFill>
                  <a:schemeClr val="tx2"/>
                </a:solidFill>
                <a:latin typeface="Calibri" pitchFamily="34" charset="0"/>
                <a:cs typeface="Calibri" pitchFamily="34" charset="0"/>
              </a:rPr>
              <a:t>Better learning with SE questions added</a:t>
            </a:r>
          </a:p>
        </p:txBody>
      </p:sp>
    </p:spTree>
    <p:extLst>
      <p:ext uri="{BB962C8B-B14F-4D97-AF65-F5344CB8AC3E}">
        <p14:creationId xmlns:p14="http://schemas.microsoft.com/office/powerpoint/2010/main" val="290776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Self-Explanation in Geometry Cognitive Tutor</a:t>
            </a:r>
            <a:endParaRPr lang="en-US" dirty="0"/>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154485109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1"/>
          <p:cNvSpPr txBox="1">
            <a:spLocks noChangeArrowheads="1"/>
          </p:cNvSpPr>
          <p:nvPr/>
        </p:nvSpPr>
        <p:spPr bwMode="auto">
          <a:xfrm>
            <a:off x="1143000" y="609600"/>
            <a:ext cx="1852540" cy="707886"/>
          </a:xfrm>
          <a:prstGeom prst="rect">
            <a:avLst/>
          </a:prstGeom>
          <a:noFill/>
          <a:ln w="9525">
            <a:noFill/>
            <a:miter lim="800000"/>
            <a:headEnd/>
            <a:tailEnd/>
          </a:ln>
        </p:spPr>
        <p:txBody>
          <a:bodyPr wrap="none">
            <a:spAutoFit/>
          </a:bodyPr>
          <a:lstStyle/>
          <a:p>
            <a:r>
              <a:rPr lang="en-US" sz="4000" dirty="0" smtClean="0">
                <a:solidFill>
                  <a:schemeClr val="tx2"/>
                </a:solidFill>
                <a:latin typeface="Candara" pitchFamily="34" charset="0"/>
              </a:rPr>
              <a:t>Agenda</a:t>
            </a:r>
            <a:endParaRPr lang="en-US" sz="4000" dirty="0">
              <a:solidFill>
                <a:schemeClr val="tx2"/>
              </a:solidFill>
              <a:latin typeface="Candara" pitchFamily="34" charset="0"/>
            </a:endParaRPr>
          </a:p>
        </p:txBody>
      </p:sp>
      <p:sp>
        <p:nvSpPr>
          <p:cNvPr id="5" name="Rounded Rectangle 4"/>
          <p:cNvSpPr/>
          <p:nvPr/>
        </p:nvSpPr>
        <p:spPr>
          <a:xfrm>
            <a:off x="1179689" y="1411111"/>
            <a:ext cx="6172200" cy="76200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dirty="0">
                <a:solidFill>
                  <a:schemeClr val="bg1"/>
                </a:solidFill>
              </a:rPr>
              <a:t>What Are Worked Examples?</a:t>
            </a:r>
          </a:p>
        </p:txBody>
      </p:sp>
      <p:sp>
        <p:nvSpPr>
          <p:cNvPr id="6" name="Rounded Rectangle 5"/>
          <p:cNvSpPr/>
          <p:nvPr/>
        </p:nvSpPr>
        <p:spPr>
          <a:xfrm>
            <a:off x="1179689" y="2249311"/>
            <a:ext cx="6172200" cy="76200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dirty="0">
                <a:solidFill>
                  <a:schemeClr val="bg1"/>
                </a:solidFill>
              </a:rPr>
              <a:t>Fading Principle</a:t>
            </a:r>
          </a:p>
        </p:txBody>
      </p:sp>
      <p:sp>
        <p:nvSpPr>
          <p:cNvPr id="7" name="Rounded Rectangle 6"/>
          <p:cNvSpPr/>
          <p:nvPr/>
        </p:nvSpPr>
        <p:spPr>
          <a:xfrm>
            <a:off x="1179689" y="3087511"/>
            <a:ext cx="6172200" cy="76200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dirty="0">
                <a:solidFill>
                  <a:schemeClr val="bg1"/>
                </a:solidFill>
              </a:rPr>
              <a:t>Self-Explanations Principle</a:t>
            </a:r>
          </a:p>
        </p:txBody>
      </p:sp>
      <p:sp>
        <p:nvSpPr>
          <p:cNvPr id="8" name="Rounded Rectangle 7"/>
          <p:cNvSpPr/>
          <p:nvPr/>
        </p:nvSpPr>
        <p:spPr>
          <a:xfrm>
            <a:off x="1179689" y="4001911"/>
            <a:ext cx="6172200" cy="76200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b="1" dirty="0">
                <a:solidFill>
                  <a:srgbClr val="FFFF00"/>
                </a:solidFill>
              </a:rPr>
              <a:t>Multimedia Principle</a:t>
            </a:r>
          </a:p>
        </p:txBody>
      </p:sp>
      <p:sp>
        <p:nvSpPr>
          <p:cNvPr id="9" name="Rounded Rectangle 8"/>
          <p:cNvSpPr/>
          <p:nvPr/>
        </p:nvSpPr>
        <p:spPr>
          <a:xfrm>
            <a:off x="1179689" y="4916311"/>
            <a:ext cx="6172200" cy="76200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dirty="0"/>
              <a:t>Transfer Principle</a:t>
            </a:r>
          </a:p>
        </p:txBody>
      </p:sp>
    </p:spTree>
    <p:extLst>
      <p:ext uri="{BB962C8B-B14F-4D97-AF65-F5344CB8AC3E}">
        <p14:creationId xmlns:p14="http://schemas.microsoft.com/office/powerpoint/2010/main" val="107321361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title"/>
          </p:nvPr>
        </p:nvSpPr>
        <p:spPr/>
        <p:txBody>
          <a:bodyPr/>
          <a:lstStyle/>
          <a:p>
            <a:r>
              <a:rPr lang="en-US" sz="4000" dirty="0" smtClean="0">
                <a:latin typeface="Candara" pitchFamily="34" charset="0"/>
                <a:cs typeface="Microsoft Sans Serif" pitchFamily="34" charset="0"/>
              </a:rPr>
              <a:t>Chapter 11 Objectives</a:t>
            </a:r>
          </a:p>
        </p:txBody>
      </p:sp>
      <p:sp>
        <p:nvSpPr>
          <p:cNvPr id="2" name="Content Placeholder 1"/>
          <p:cNvSpPr>
            <a:spLocks noGrp="1"/>
          </p:cNvSpPr>
          <p:nvPr>
            <p:ph idx="1"/>
          </p:nvPr>
        </p:nvSpPr>
        <p:spPr/>
        <p:txBody>
          <a:bodyPr/>
          <a:lstStyle/>
          <a:p>
            <a:pPr>
              <a:buFont typeface="Wingdings" pitchFamily="2" charset="2"/>
              <a:buChar char="§"/>
            </a:pPr>
            <a:r>
              <a:rPr lang="en-US" dirty="0"/>
              <a:t>Identify types of worked examples</a:t>
            </a:r>
          </a:p>
          <a:p>
            <a:pPr>
              <a:buFont typeface="Wingdings" pitchFamily="2" charset="2"/>
              <a:buChar char="§"/>
            </a:pPr>
            <a:r>
              <a:rPr lang="en-US" dirty="0" smtClean="0"/>
              <a:t>Design </a:t>
            </a:r>
            <a:r>
              <a:rPr lang="en-US" dirty="0"/>
              <a:t>a faded worked example</a:t>
            </a:r>
          </a:p>
          <a:p>
            <a:pPr>
              <a:buFont typeface="Wingdings" pitchFamily="2" charset="2"/>
              <a:buChar char="§"/>
            </a:pPr>
            <a:r>
              <a:rPr lang="en-US" dirty="0" smtClean="0"/>
              <a:t>Extending worked examples</a:t>
            </a:r>
          </a:p>
          <a:p>
            <a:pPr lvl="1">
              <a:buFont typeface="Wingdings" pitchFamily="2" charset="2"/>
              <a:buChar char="§"/>
            </a:pPr>
            <a:r>
              <a:rPr lang="en-US" dirty="0" smtClean="0"/>
              <a:t>Add </a:t>
            </a:r>
            <a:r>
              <a:rPr lang="en-US" dirty="0"/>
              <a:t>self-explanation </a:t>
            </a:r>
            <a:r>
              <a:rPr lang="en-US" dirty="0" smtClean="0"/>
              <a:t>questions</a:t>
            </a:r>
          </a:p>
          <a:p>
            <a:pPr lvl="1">
              <a:buFont typeface="Wingdings" pitchFamily="2" charset="2"/>
              <a:buChar char="§"/>
            </a:pPr>
            <a:r>
              <a:rPr lang="en-US" dirty="0" smtClean="0"/>
              <a:t>Apply </a:t>
            </a:r>
            <a:r>
              <a:rPr lang="en-US" dirty="0"/>
              <a:t>multimedia </a:t>
            </a:r>
            <a:r>
              <a:rPr lang="en-US" dirty="0" smtClean="0"/>
              <a:t>principles</a:t>
            </a:r>
            <a:endParaRPr lang="en-US" dirty="0"/>
          </a:p>
          <a:p>
            <a:pPr lvl="1">
              <a:buFont typeface="Wingdings" pitchFamily="2" charset="2"/>
              <a:buChar char="§"/>
            </a:pPr>
            <a:r>
              <a:rPr lang="en-US" dirty="0" smtClean="0"/>
              <a:t>Use variation &amp; comparison to design for </a:t>
            </a:r>
            <a:r>
              <a:rPr lang="en-US" dirty="0"/>
              <a:t>far transfer </a:t>
            </a:r>
            <a:r>
              <a:rPr lang="en-US" dirty="0" smtClean="0"/>
              <a:t>learning</a:t>
            </a:r>
          </a:p>
        </p:txBody>
      </p:sp>
      <p:sp>
        <p:nvSpPr>
          <p:cNvPr id="10243" name="AutoShape 5"/>
          <p:cNvSpPr>
            <a:spLocks noChangeArrowheads="1"/>
          </p:cNvSpPr>
          <p:nvPr/>
        </p:nvSpPr>
        <p:spPr bwMode="auto">
          <a:xfrm>
            <a:off x="635000" y="5549900"/>
            <a:ext cx="2819400" cy="457200"/>
          </a:xfrm>
          <a:prstGeom prst="roundRect">
            <a:avLst>
              <a:gd name="adj" fmla="val 16667"/>
            </a:avLst>
          </a:prstGeom>
          <a:solidFill>
            <a:schemeClr val="bg1"/>
          </a:solidFill>
          <a:ln w="9525">
            <a:noFill/>
            <a:round/>
            <a:headEnd/>
            <a:tailEnd/>
          </a:ln>
        </p:spPr>
        <p:txBody>
          <a:bodyPr wrap="none" anchor="ctr"/>
          <a:lstStyle/>
          <a:p>
            <a:endParaRPr lang="en-US"/>
          </a:p>
        </p:txBody>
      </p:sp>
      <p:sp>
        <p:nvSpPr>
          <p:cNvPr id="10244" name="Text Box 11"/>
          <p:cNvSpPr txBox="1">
            <a:spLocks noChangeArrowheads="1"/>
          </p:cNvSpPr>
          <p:nvPr/>
        </p:nvSpPr>
        <p:spPr bwMode="auto">
          <a:xfrm>
            <a:off x="5141913" y="5627688"/>
            <a:ext cx="3305175" cy="457200"/>
          </a:xfrm>
          <a:prstGeom prst="rect">
            <a:avLst/>
          </a:prstGeom>
          <a:noFill/>
          <a:ln w="9525">
            <a:noFill/>
            <a:miter lim="800000"/>
            <a:headEnd/>
            <a:tailEnd/>
          </a:ln>
        </p:spPr>
        <p:txBody>
          <a:bodyPr wrap="none">
            <a:spAutoFit/>
          </a:bodyPr>
          <a:lstStyle/>
          <a:p>
            <a:r>
              <a:rPr lang="en-US">
                <a:solidFill>
                  <a:schemeClr val="bg1"/>
                </a:solidFill>
              </a:rPr>
              <a:t>www.Clarktraining.com</a:t>
            </a:r>
          </a:p>
        </p:txBody>
      </p:sp>
    </p:spTree>
    <p:extLst>
      <p:ext uri="{BB962C8B-B14F-4D97-AF65-F5344CB8AC3E}">
        <p14:creationId xmlns:p14="http://schemas.microsoft.com/office/powerpoint/2010/main" val="158520753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5"/>
          <p:cNvSpPr txBox="1">
            <a:spLocks noChangeArrowheads="1"/>
          </p:cNvSpPr>
          <p:nvPr/>
        </p:nvSpPr>
        <p:spPr bwMode="auto">
          <a:xfrm>
            <a:off x="747889" y="1851379"/>
            <a:ext cx="7478889" cy="3970318"/>
          </a:xfrm>
          <a:prstGeom prst="rect">
            <a:avLst/>
          </a:prstGeom>
          <a:noFill/>
          <a:ln w="9525">
            <a:noFill/>
            <a:miter lim="800000"/>
            <a:headEnd/>
            <a:tailEnd/>
          </a:ln>
        </p:spPr>
        <p:txBody>
          <a:bodyPr wrap="square">
            <a:spAutoFit/>
          </a:bodyPr>
          <a:lstStyle/>
          <a:p>
            <a:pPr defTabSz="912813"/>
            <a:r>
              <a:rPr lang="en-US" sz="2800" b="1" dirty="0" smtClean="0">
                <a:solidFill>
                  <a:srgbClr val="009900"/>
                </a:solidFill>
                <a:latin typeface="Century Gothic" pitchFamily="34" charset="0"/>
              </a:rPr>
              <a:t>Topic</a:t>
            </a:r>
            <a:endParaRPr lang="en-US" sz="2800" b="1" dirty="0" smtClean="0">
              <a:solidFill>
                <a:srgbClr val="6C0000"/>
              </a:solidFill>
              <a:latin typeface="Century Gothic" pitchFamily="34" charset="0"/>
            </a:endParaRPr>
          </a:p>
          <a:p>
            <a:pPr defTabSz="912813"/>
            <a:r>
              <a:rPr lang="en-US" sz="2800" b="1" dirty="0" smtClean="0">
                <a:solidFill>
                  <a:srgbClr val="0070C0"/>
                </a:solidFill>
                <a:latin typeface="Century Gothic" pitchFamily="34" charset="0"/>
              </a:rPr>
              <a:t>How </a:t>
            </a:r>
            <a:r>
              <a:rPr lang="en-US" sz="2800" b="1" dirty="0">
                <a:solidFill>
                  <a:srgbClr val="0070C0"/>
                </a:solidFill>
                <a:latin typeface="Century Gothic" pitchFamily="34" charset="0"/>
              </a:rPr>
              <a:t>to make information meaningful </a:t>
            </a:r>
            <a:r>
              <a:rPr lang="en-US" sz="2800" b="1" dirty="0" smtClean="0">
                <a:solidFill>
                  <a:srgbClr val="0070C0"/>
                </a:solidFill>
                <a:latin typeface="Century Gothic" pitchFamily="34" charset="0"/>
              </a:rPr>
              <a:t>to </a:t>
            </a:r>
            <a:r>
              <a:rPr lang="en-US" sz="2800" b="1" dirty="0">
                <a:solidFill>
                  <a:srgbClr val="0070C0"/>
                </a:solidFill>
                <a:latin typeface="Century Gothic" pitchFamily="34" charset="0"/>
              </a:rPr>
              <a:t>students</a:t>
            </a:r>
          </a:p>
          <a:p>
            <a:pPr defTabSz="912813"/>
            <a:endParaRPr lang="en-US" sz="2800" b="1" dirty="0">
              <a:solidFill>
                <a:schemeClr val="accent2"/>
              </a:solidFill>
              <a:latin typeface="Century Gothic" pitchFamily="34" charset="0"/>
            </a:endParaRPr>
          </a:p>
          <a:p>
            <a:pPr defTabSz="912813"/>
            <a:r>
              <a:rPr lang="en-US" sz="2800" b="1" dirty="0" smtClean="0">
                <a:solidFill>
                  <a:srgbClr val="009900"/>
                </a:solidFill>
                <a:latin typeface="Century Gothic" pitchFamily="34" charset="0"/>
              </a:rPr>
              <a:t>Learners</a:t>
            </a:r>
            <a:endParaRPr lang="en-US" sz="2800" b="1" dirty="0" smtClean="0">
              <a:solidFill>
                <a:schemeClr val="accent2"/>
              </a:solidFill>
              <a:latin typeface="Century Gothic" pitchFamily="34" charset="0"/>
            </a:endParaRPr>
          </a:p>
          <a:p>
            <a:pPr defTabSz="912813"/>
            <a:r>
              <a:rPr lang="en-US" sz="2800" b="1" dirty="0" smtClean="0">
                <a:solidFill>
                  <a:srgbClr val="0070C0"/>
                </a:solidFill>
                <a:latin typeface="Century Gothic" pitchFamily="34" charset="0"/>
              </a:rPr>
              <a:t>Student </a:t>
            </a:r>
            <a:r>
              <a:rPr lang="en-US" sz="2800" b="1" dirty="0">
                <a:solidFill>
                  <a:srgbClr val="0070C0"/>
                </a:solidFill>
                <a:latin typeface="Century Gothic" pitchFamily="34" charset="0"/>
              </a:rPr>
              <a:t>teachers average age 27 years</a:t>
            </a:r>
          </a:p>
          <a:p>
            <a:pPr defTabSz="912813"/>
            <a:endParaRPr lang="en-US" sz="2800" b="1" dirty="0">
              <a:solidFill>
                <a:schemeClr val="accent2"/>
              </a:solidFill>
              <a:latin typeface="Century Gothic" pitchFamily="34" charset="0"/>
            </a:endParaRPr>
          </a:p>
          <a:p>
            <a:pPr defTabSz="912813"/>
            <a:r>
              <a:rPr lang="en-US" sz="2800" b="1" dirty="0" smtClean="0">
                <a:solidFill>
                  <a:srgbClr val="009900"/>
                </a:solidFill>
                <a:latin typeface="Century Gothic" pitchFamily="34" charset="0"/>
              </a:rPr>
              <a:t>Time</a:t>
            </a:r>
            <a:endParaRPr lang="en-US" sz="2800" b="1" dirty="0">
              <a:solidFill>
                <a:srgbClr val="009900"/>
              </a:solidFill>
              <a:latin typeface="Century Gothic" pitchFamily="34" charset="0"/>
            </a:endParaRPr>
          </a:p>
          <a:p>
            <a:pPr defTabSz="912813"/>
            <a:r>
              <a:rPr lang="en-US" sz="2800" b="1" dirty="0" smtClean="0">
                <a:solidFill>
                  <a:srgbClr val="0070C0"/>
                </a:solidFill>
                <a:latin typeface="Century Gothic" pitchFamily="34" charset="0"/>
              </a:rPr>
              <a:t>50 </a:t>
            </a:r>
            <a:r>
              <a:rPr lang="en-US" sz="2800" b="1" dirty="0">
                <a:solidFill>
                  <a:srgbClr val="0070C0"/>
                </a:solidFill>
                <a:latin typeface="Century Gothic" pitchFamily="34" charset="0"/>
              </a:rPr>
              <a:t>minutes</a:t>
            </a:r>
          </a:p>
        </p:txBody>
      </p:sp>
      <p:sp>
        <p:nvSpPr>
          <p:cNvPr id="28675" name="Text Box 6"/>
          <p:cNvSpPr txBox="1">
            <a:spLocks noChangeArrowheads="1"/>
          </p:cNvSpPr>
          <p:nvPr/>
        </p:nvSpPr>
        <p:spPr bwMode="auto">
          <a:xfrm>
            <a:off x="4546600" y="5803900"/>
            <a:ext cx="3792538" cy="366713"/>
          </a:xfrm>
          <a:prstGeom prst="rect">
            <a:avLst/>
          </a:prstGeom>
          <a:noFill/>
          <a:ln w="9525">
            <a:noFill/>
            <a:miter lim="800000"/>
            <a:headEnd/>
            <a:tailEnd/>
          </a:ln>
        </p:spPr>
        <p:txBody>
          <a:bodyPr wrap="none">
            <a:spAutoFit/>
          </a:bodyPr>
          <a:lstStyle/>
          <a:p>
            <a:pPr algn="r" defTabSz="912813"/>
            <a:r>
              <a:rPr lang="en-US" dirty="0">
                <a:latin typeface="Century Gothic" pitchFamily="34" charset="0"/>
              </a:rPr>
              <a:t>- Moreno, </a:t>
            </a:r>
            <a:r>
              <a:rPr lang="en-US" dirty="0" err="1">
                <a:latin typeface="Century Gothic" pitchFamily="34" charset="0"/>
              </a:rPr>
              <a:t>Ortegano</a:t>
            </a:r>
            <a:r>
              <a:rPr lang="en-US" dirty="0">
                <a:latin typeface="Century Gothic" pitchFamily="34" charset="0"/>
              </a:rPr>
              <a:t>-Layne, 2008</a:t>
            </a:r>
          </a:p>
        </p:txBody>
      </p:sp>
      <p:sp>
        <p:nvSpPr>
          <p:cNvPr id="59396" name="Rectangle 7"/>
          <p:cNvSpPr>
            <a:spLocks noGrp="1" noChangeArrowheads="1"/>
          </p:cNvSpPr>
          <p:nvPr>
            <p:ph type="title"/>
          </p:nvPr>
        </p:nvSpPr>
        <p:spPr>
          <a:xfrm>
            <a:off x="304800" y="762000"/>
            <a:ext cx="8610600" cy="685800"/>
          </a:xfrm>
        </p:spPr>
        <p:txBody>
          <a:bodyPr>
            <a:normAutofit fontScale="90000"/>
          </a:bodyPr>
          <a:lstStyle/>
          <a:p>
            <a:pPr defTabSz="912813">
              <a:defRPr/>
            </a:pPr>
            <a:r>
              <a:rPr lang="en-US" sz="3600" dirty="0" smtClean="0">
                <a:solidFill>
                  <a:schemeClr val="accent5">
                    <a:lumMod val="50000"/>
                  </a:schemeClr>
                </a:solidFill>
                <a:latin typeface="Arial" pitchFamily="34" charset="0"/>
                <a:cs typeface="Arial" pitchFamily="34" charset="0"/>
              </a:rPr>
              <a:t> </a:t>
            </a:r>
            <a:r>
              <a:rPr lang="en-US" sz="4000" dirty="0" smtClean="0">
                <a:latin typeface="Candara" pitchFamily="34" charset="0"/>
                <a:cs typeface="Arial" pitchFamily="34" charset="0"/>
              </a:rPr>
              <a:t>Examples in text, video and animation</a:t>
            </a:r>
          </a:p>
        </p:txBody>
      </p:sp>
    </p:spTree>
    <p:extLst>
      <p:ext uri="{BB962C8B-B14F-4D97-AF65-F5344CB8AC3E}">
        <p14:creationId xmlns:p14="http://schemas.microsoft.com/office/powerpoint/2010/main" val="7967493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title"/>
          </p:nvPr>
        </p:nvSpPr>
        <p:spPr>
          <a:xfrm>
            <a:off x="533400" y="762000"/>
            <a:ext cx="8610600" cy="685800"/>
          </a:xfrm>
        </p:spPr>
        <p:txBody>
          <a:bodyPr>
            <a:normAutofit fontScale="90000"/>
          </a:bodyPr>
          <a:lstStyle/>
          <a:p>
            <a:pPr defTabSz="912813"/>
            <a:r>
              <a:rPr lang="en-US" sz="4000" smtClean="0">
                <a:cs typeface="Arial" charset="0"/>
              </a:rPr>
              <a:t>Which led to better learning?</a:t>
            </a:r>
          </a:p>
        </p:txBody>
      </p:sp>
      <p:pic>
        <p:nvPicPr>
          <p:cNvPr id="29699" name="Picture 2" descr="C:\Documents and Settings\Valued Customer\Local Settings\Temporary Internet Files\Content.IE5\6PO83U5D\MCj04063920000[1].wmf"/>
          <p:cNvPicPr>
            <a:picLocks noChangeAspect="1" noChangeArrowheads="1"/>
          </p:cNvPicPr>
          <p:nvPr/>
        </p:nvPicPr>
        <p:blipFill>
          <a:blip r:embed="rId3" cstate="print"/>
          <a:srcRect/>
          <a:stretch>
            <a:fillRect/>
          </a:stretch>
        </p:blipFill>
        <p:spPr bwMode="auto">
          <a:xfrm>
            <a:off x="539750" y="1695450"/>
            <a:ext cx="2206625" cy="1768475"/>
          </a:xfrm>
          <a:prstGeom prst="rect">
            <a:avLst/>
          </a:prstGeom>
          <a:noFill/>
          <a:ln w="9525">
            <a:noFill/>
            <a:miter lim="800000"/>
            <a:headEnd/>
            <a:tailEnd/>
          </a:ln>
        </p:spPr>
      </p:pic>
      <p:pic>
        <p:nvPicPr>
          <p:cNvPr id="29700" name="Picture 4" descr="C:\Documents and Settings\Valued Customer\Local Settings\Temporary Internet Files\Content.IE5\PG7CI2X7\MPj04394840000[1].jpg"/>
          <p:cNvPicPr>
            <a:picLocks noChangeAspect="1" noChangeArrowheads="1"/>
          </p:cNvPicPr>
          <p:nvPr/>
        </p:nvPicPr>
        <p:blipFill>
          <a:blip r:embed="rId4" cstate="print"/>
          <a:srcRect/>
          <a:stretch>
            <a:fillRect/>
          </a:stretch>
        </p:blipFill>
        <p:spPr bwMode="auto">
          <a:xfrm>
            <a:off x="3190875" y="2665413"/>
            <a:ext cx="2643188" cy="1770062"/>
          </a:xfrm>
          <a:prstGeom prst="rect">
            <a:avLst/>
          </a:prstGeom>
          <a:noFill/>
          <a:ln w="9525">
            <a:noFill/>
            <a:miter lim="800000"/>
            <a:headEnd/>
            <a:tailEnd/>
          </a:ln>
        </p:spPr>
      </p:pic>
      <p:pic>
        <p:nvPicPr>
          <p:cNvPr id="29701" name="Picture 5" descr="C:\Documents and Settings\Valued Customer\Local Settings\Temporary Internet Files\Content.IE5\97M6BDPC\MCj04361610000[1].wmf"/>
          <p:cNvPicPr>
            <a:picLocks noChangeAspect="1" noChangeArrowheads="1"/>
          </p:cNvPicPr>
          <p:nvPr/>
        </p:nvPicPr>
        <p:blipFill>
          <a:blip r:embed="rId5" cstate="print"/>
          <a:srcRect/>
          <a:stretch>
            <a:fillRect/>
          </a:stretch>
        </p:blipFill>
        <p:spPr bwMode="auto">
          <a:xfrm>
            <a:off x="6488113" y="3895725"/>
            <a:ext cx="2471737" cy="1781175"/>
          </a:xfrm>
          <a:prstGeom prst="rect">
            <a:avLst/>
          </a:prstGeom>
          <a:noFill/>
          <a:ln w="9525">
            <a:noFill/>
            <a:miter lim="800000"/>
            <a:headEnd/>
            <a:tailEnd/>
          </a:ln>
        </p:spPr>
      </p:pic>
      <p:sp>
        <p:nvSpPr>
          <p:cNvPr id="29702" name="TextBox 12"/>
          <p:cNvSpPr txBox="1">
            <a:spLocks noChangeArrowheads="1"/>
          </p:cNvSpPr>
          <p:nvPr/>
        </p:nvSpPr>
        <p:spPr bwMode="auto">
          <a:xfrm>
            <a:off x="3506788" y="4667250"/>
            <a:ext cx="2578100" cy="461963"/>
          </a:xfrm>
          <a:prstGeom prst="rect">
            <a:avLst/>
          </a:prstGeom>
          <a:noFill/>
          <a:ln w="9525">
            <a:noFill/>
            <a:miter lim="800000"/>
            <a:headEnd/>
            <a:tailEnd/>
          </a:ln>
        </p:spPr>
        <p:txBody>
          <a:bodyPr wrap="none">
            <a:spAutoFit/>
          </a:bodyPr>
          <a:lstStyle/>
          <a:p>
            <a:pPr defTabSz="912813"/>
            <a:r>
              <a:rPr lang="en-US"/>
              <a:t>Example in Video</a:t>
            </a:r>
          </a:p>
        </p:txBody>
      </p:sp>
      <p:sp>
        <p:nvSpPr>
          <p:cNvPr id="29703" name="TextBox 13"/>
          <p:cNvSpPr txBox="1">
            <a:spLocks noChangeArrowheads="1"/>
          </p:cNvSpPr>
          <p:nvPr/>
        </p:nvSpPr>
        <p:spPr bwMode="auto">
          <a:xfrm>
            <a:off x="5732463" y="5800725"/>
            <a:ext cx="3130550" cy="461963"/>
          </a:xfrm>
          <a:prstGeom prst="rect">
            <a:avLst/>
          </a:prstGeom>
          <a:noFill/>
          <a:ln w="9525">
            <a:noFill/>
            <a:miter lim="800000"/>
            <a:headEnd/>
            <a:tailEnd/>
          </a:ln>
        </p:spPr>
        <p:txBody>
          <a:bodyPr wrap="none">
            <a:spAutoFit/>
          </a:bodyPr>
          <a:lstStyle/>
          <a:p>
            <a:pPr defTabSz="912813"/>
            <a:r>
              <a:rPr lang="en-US"/>
              <a:t>Example in animation</a:t>
            </a:r>
          </a:p>
        </p:txBody>
      </p:sp>
      <p:sp>
        <p:nvSpPr>
          <p:cNvPr id="29704" name="TextBox 12"/>
          <p:cNvSpPr txBox="1">
            <a:spLocks noChangeArrowheads="1"/>
          </p:cNvSpPr>
          <p:nvPr/>
        </p:nvSpPr>
        <p:spPr bwMode="auto">
          <a:xfrm>
            <a:off x="457200" y="3657600"/>
            <a:ext cx="1809750" cy="369888"/>
          </a:xfrm>
          <a:prstGeom prst="rect">
            <a:avLst/>
          </a:prstGeom>
          <a:noFill/>
          <a:ln w="9525">
            <a:noFill/>
            <a:miter lim="800000"/>
            <a:headEnd/>
            <a:tailEnd/>
          </a:ln>
        </p:spPr>
        <p:txBody>
          <a:bodyPr wrap="none">
            <a:spAutoFit/>
          </a:bodyPr>
          <a:lstStyle/>
          <a:p>
            <a:pPr defTabSz="912813"/>
            <a:r>
              <a:rPr lang="en-US"/>
              <a:t>Example in Text</a:t>
            </a:r>
          </a:p>
        </p:txBody>
      </p:sp>
    </p:spTree>
    <p:extLst>
      <p:ext uri="{BB962C8B-B14F-4D97-AF65-F5344CB8AC3E}">
        <p14:creationId xmlns:p14="http://schemas.microsoft.com/office/powerpoint/2010/main" val="29215041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oup 37"/>
          <p:cNvGrpSpPr>
            <a:grpSpLocks/>
          </p:cNvGrpSpPr>
          <p:nvPr/>
        </p:nvGrpSpPr>
        <p:grpSpPr bwMode="auto">
          <a:xfrm>
            <a:off x="228600" y="1600200"/>
            <a:ext cx="8575675" cy="4608513"/>
            <a:chOff x="152400" y="1905000"/>
            <a:chExt cx="8575881" cy="4608919"/>
          </a:xfrm>
        </p:grpSpPr>
        <p:sp>
          <p:nvSpPr>
            <p:cNvPr id="30733" name="Line 4"/>
            <p:cNvSpPr>
              <a:spLocks noChangeShapeType="1"/>
            </p:cNvSpPr>
            <p:nvPr/>
          </p:nvSpPr>
          <p:spPr bwMode="auto">
            <a:xfrm>
              <a:off x="1371600" y="1905000"/>
              <a:ext cx="0" cy="3886200"/>
            </a:xfrm>
            <a:prstGeom prst="line">
              <a:avLst/>
            </a:prstGeom>
            <a:noFill/>
            <a:ln w="28575">
              <a:solidFill>
                <a:schemeClr val="tx1"/>
              </a:solidFill>
              <a:round/>
              <a:headEnd/>
              <a:tailEnd/>
            </a:ln>
          </p:spPr>
          <p:txBody>
            <a:bodyPr/>
            <a:lstStyle/>
            <a:p>
              <a:endParaRPr lang="en-US"/>
            </a:p>
          </p:txBody>
        </p:sp>
        <p:sp>
          <p:nvSpPr>
            <p:cNvPr id="30734" name="Line 5"/>
            <p:cNvSpPr>
              <a:spLocks noChangeShapeType="1"/>
            </p:cNvSpPr>
            <p:nvPr/>
          </p:nvSpPr>
          <p:spPr bwMode="auto">
            <a:xfrm>
              <a:off x="1371600" y="5791200"/>
              <a:ext cx="6781800" cy="0"/>
            </a:xfrm>
            <a:prstGeom prst="line">
              <a:avLst/>
            </a:prstGeom>
            <a:noFill/>
            <a:ln w="28575">
              <a:solidFill>
                <a:schemeClr val="tx1"/>
              </a:solidFill>
              <a:round/>
              <a:headEnd/>
              <a:tailEnd/>
            </a:ln>
          </p:spPr>
          <p:txBody>
            <a:bodyPr/>
            <a:lstStyle/>
            <a:p>
              <a:endParaRPr lang="en-US"/>
            </a:p>
          </p:txBody>
        </p:sp>
        <p:sp>
          <p:nvSpPr>
            <p:cNvPr id="30735" name="Text Box 6"/>
            <p:cNvSpPr txBox="1">
              <a:spLocks noChangeArrowheads="1"/>
            </p:cNvSpPr>
            <p:nvPr/>
          </p:nvSpPr>
          <p:spPr bwMode="auto">
            <a:xfrm>
              <a:off x="914400" y="4800600"/>
              <a:ext cx="311150" cy="366713"/>
            </a:xfrm>
            <a:prstGeom prst="rect">
              <a:avLst/>
            </a:prstGeom>
            <a:noFill/>
            <a:ln w="9525">
              <a:noFill/>
              <a:miter lim="800000"/>
              <a:headEnd/>
              <a:tailEnd/>
            </a:ln>
          </p:spPr>
          <p:txBody>
            <a:bodyPr wrap="none">
              <a:spAutoFit/>
            </a:bodyPr>
            <a:lstStyle/>
            <a:p>
              <a:pPr algn="r"/>
              <a:r>
                <a:rPr lang="en-US">
                  <a:latin typeface="Century Gothic" pitchFamily="34" charset="0"/>
                </a:rPr>
                <a:t>2</a:t>
              </a:r>
            </a:p>
          </p:txBody>
        </p:sp>
        <p:sp>
          <p:nvSpPr>
            <p:cNvPr id="30736" name="Text Box 7"/>
            <p:cNvSpPr txBox="1">
              <a:spLocks noChangeArrowheads="1"/>
            </p:cNvSpPr>
            <p:nvPr/>
          </p:nvSpPr>
          <p:spPr bwMode="auto">
            <a:xfrm>
              <a:off x="914400" y="3733800"/>
              <a:ext cx="311150" cy="366713"/>
            </a:xfrm>
            <a:prstGeom prst="rect">
              <a:avLst/>
            </a:prstGeom>
            <a:noFill/>
            <a:ln w="9525">
              <a:noFill/>
              <a:miter lim="800000"/>
              <a:headEnd/>
              <a:tailEnd/>
            </a:ln>
          </p:spPr>
          <p:txBody>
            <a:bodyPr wrap="none">
              <a:spAutoFit/>
            </a:bodyPr>
            <a:lstStyle/>
            <a:p>
              <a:pPr algn="r"/>
              <a:r>
                <a:rPr lang="en-US">
                  <a:latin typeface="Century Gothic" pitchFamily="34" charset="0"/>
                </a:rPr>
                <a:t>4</a:t>
              </a:r>
            </a:p>
          </p:txBody>
        </p:sp>
        <p:sp>
          <p:nvSpPr>
            <p:cNvPr id="30737" name="Text Box 8"/>
            <p:cNvSpPr txBox="1">
              <a:spLocks noChangeArrowheads="1"/>
            </p:cNvSpPr>
            <p:nvPr/>
          </p:nvSpPr>
          <p:spPr bwMode="auto">
            <a:xfrm>
              <a:off x="914400" y="3200400"/>
              <a:ext cx="311150" cy="366713"/>
            </a:xfrm>
            <a:prstGeom prst="rect">
              <a:avLst/>
            </a:prstGeom>
            <a:noFill/>
            <a:ln w="9525">
              <a:noFill/>
              <a:miter lim="800000"/>
              <a:headEnd/>
              <a:tailEnd/>
            </a:ln>
          </p:spPr>
          <p:txBody>
            <a:bodyPr wrap="none">
              <a:spAutoFit/>
            </a:bodyPr>
            <a:lstStyle/>
            <a:p>
              <a:pPr algn="r"/>
              <a:r>
                <a:rPr lang="en-US">
                  <a:latin typeface="Century Gothic" pitchFamily="34" charset="0"/>
                </a:rPr>
                <a:t>5</a:t>
              </a:r>
            </a:p>
          </p:txBody>
        </p:sp>
        <p:sp>
          <p:nvSpPr>
            <p:cNvPr id="30738" name="Text Box 9"/>
            <p:cNvSpPr txBox="1">
              <a:spLocks noChangeArrowheads="1"/>
            </p:cNvSpPr>
            <p:nvPr/>
          </p:nvSpPr>
          <p:spPr bwMode="auto">
            <a:xfrm>
              <a:off x="914400" y="2590800"/>
              <a:ext cx="311150" cy="366713"/>
            </a:xfrm>
            <a:prstGeom prst="rect">
              <a:avLst/>
            </a:prstGeom>
            <a:noFill/>
            <a:ln w="9525">
              <a:noFill/>
              <a:miter lim="800000"/>
              <a:headEnd/>
              <a:tailEnd/>
            </a:ln>
          </p:spPr>
          <p:txBody>
            <a:bodyPr wrap="none">
              <a:spAutoFit/>
            </a:bodyPr>
            <a:lstStyle/>
            <a:p>
              <a:pPr algn="r"/>
              <a:r>
                <a:rPr lang="en-US">
                  <a:latin typeface="Century Gothic" pitchFamily="34" charset="0"/>
                </a:rPr>
                <a:t>6</a:t>
              </a:r>
            </a:p>
          </p:txBody>
        </p:sp>
        <p:sp>
          <p:nvSpPr>
            <p:cNvPr id="79880" name="Rectangle 10"/>
            <p:cNvSpPr>
              <a:spLocks noChangeArrowheads="1"/>
            </p:cNvSpPr>
            <p:nvPr/>
          </p:nvSpPr>
          <p:spPr bwMode="auto">
            <a:xfrm>
              <a:off x="2209800" y="3733800"/>
              <a:ext cx="533400" cy="2057400"/>
            </a:xfrm>
            <a:prstGeom prst="rect">
              <a:avLst/>
            </a:prstGeom>
            <a:solidFill>
              <a:schemeClr val="bg1">
                <a:lumMod val="95000"/>
              </a:schemeClr>
            </a:solidFill>
            <a:ln w="9525">
              <a:solidFill>
                <a:schemeClr val="tx1"/>
              </a:solidFill>
              <a:miter lim="800000"/>
              <a:headEnd/>
              <a:tailEnd/>
            </a:ln>
            <a:scene3d>
              <a:camera prst="orthographicFront"/>
              <a:lightRig rig="threePt" dir="t"/>
            </a:scene3d>
            <a:sp3d>
              <a:bevelT/>
            </a:sp3d>
          </p:spPr>
          <p:txBody>
            <a:bodyPr wrap="none" anchor="ctr"/>
            <a:lstStyle/>
            <a:p>
              <a:pPr>
                <a:defRPr/>
              </a:pPr>
              <a:endParaRPr lang="en-US" b="1">
                <a:solidFill>
                  <a:schemeClr val="bg1"/>
                </a:solidFill>
                <a:latin typeface="Century Gothic" pitchFamily="34" charset="0"/>
              </a:endParaRPr>
            </a:p>
          </p:txBody>
        </p:sp>
        <p:sp>
          <p:nvSpPr>
            <p:cNvPr id="30742" name="Text Box 11"/>
            <p:cNvSpPr txBox="1">
              <a:spLocks noChangeArrowheads="1"/>
            </p:cNvSpPr>
            <p:nvPr/>
          </p:nvSpPr>
          <p:spPr bwMode="auto">
            <a:xfrm rot="-5400000">
              <a:off x="-174645" y="3527445"/>
              <a:ext cx="1300421" cy="646331"/>
            </a:xfrm>
            <a:prstGeom prst="rect">
              <a:avLst/>
            </a:prstGeom>
            <a:noFill/>
            <a:ln w="9525">
              <a:noFill/>
              <a:miter lim="800000"/>
              <a:headEnd/>
              <a:tailEnd/>
            </a:ln>
          </p:spPr>
          <p:txBody>
            <a:bodyPr wrap="none">
              <a:spAutoFit/>
            </a:bodyPr>
            <a:lstStyle/>
            <a:p>
              <a:pPr algn="ctr"/>
              <a:r>
                <a:rPr lang="en-US">
                  <a:latin typeface="Century Gothic" pitchFamily="34" charset="0"/>
                </a:rPr>
                <a:t>Test Score</a:t>
              </a:r>
            </a:p>
            <a:p>
              <a:pPr algn="ctr"/>
              <a:r>
                <a:rPr lang="en-US">
                  <a:latin typeface="Century Gothic" pitchFamily="34" charset="0"/>
                </a:rPr>
                <a:t>0- 10</a:t>
              </a:r>
            </a:p>
          </p:txBody>
        </p:sp>
        <p:sp>
          <p:nvSpPr>
            <p:cNvPr id="30743" name="Text Box 16"/>
            <p:cNvSpPr txBox="1">
              <a:spLocks noChangeArrowheads="1"/>
            </p:cNvSpPr>
            <p:nvPr/>
          </p:nvSpPr>
          <p:spPr bwMode="auto">
            <a:xfrm>
              <a:off x="914400" y="4267200"/>
              <a:ext cx="311150" cy="366713"/>
            </a:xfrm>
            <a:prstGeom prst="rect">
              <a:avLst/>
            </a:prstGeom>
            <a:noFill/>
            <a:ln w="9525">
              <a:noFill/>
              <a:miter lim="800000"/>
              <a:headEnd/>
              <a:tailEnd/>
            </a:ln>
          </p:spPr>
          <p:txBody>
            <a:bodyPr wrap="none">
              <a:spAutoFit/>
            </a:bodyPr>
            <a:lstStyle/>
            <a:p>
              <a:pPr algn="r"/>
              <a:r>
                <a:rPr lang="en-US">
                  <a:latin typeface="Century Gothic" pitchFamily="34" charset="0"/>
                </a:rPr>
                <a:t>3</a:t>
              </a:r>
            </a:p>
          </p:txBody>
        </p:sp>
        <p:sp>
          <p:nvSpPr>
            <p:cNvPr id="30744" name="Text Box 17"/>
            <p:cNvSpPr txBox="1">
              <a:spLocks noChangeArrowheads="1"/>
            </p:cNvSpPr>
            <p:nvPr/>
          </p:nvSpPr>
          <p:spPr bwMode="auto">
            <a:xfrm>
              <a:off x="914400" y="5334000"/>
              <a:ext cx="311150" cy="366713"/>
            </a:xfrm>
            <a:prstGeom prst="rect">
              <a:avLst/>
            </a:prstGeom>
            <a:noFill/>
            <a:ln w="9525">
              <a:noFill/>
              <a:miter lim="800000"/>
              <a:headEnd/>
              <a:tailEnd/>
            </a:ln>
          </p:spPr>
          <p:txBody>
            <a:bodyPr wrap="none">
              <a:spAutoFit/>
            </a:bodyPr>
            <a:lstStyle/>
            <a:p>
              <a:pPr algn="r"/>
              <a:r>
                <a:rPr lang="en-US">
                  <a:latin typeface="Century Gothic" pitchFamily="34" charset="0"/>
                </a:rPr>
                <a:t>1</a:t>
              </a:r>
            </a:p>
          </p:txBody>
        </p:sp>
        <p:sp>
          <p:nvSpPr>
            <p:cNvPr id="30745" name="Text Box 20"/>
            <p:cNvSpPr txBox="1">
              <a:spLocks noChangeArrowheads="1"/>
            </p:cNvSpPr>
            <p:nvPr/>
          </p:nvSpPr>
          <p:spPr bwMode="auto">
            <a:xfrm>
              <a:off x="914400" y="2057400"/>
              <a:ext cx="311150" cy="366713"/>
            </a:xfrm>
            <a:prstGeom prst="rect">
              <a:avLst/>
            </a:prstGeom>
            <a:noFill/>
            <a:ln w="9525">
              <a:noFill/>
              <a:miter lim="800000"/>
              <a:headEnd/>
              <a:tailEnd/>
            </a:ln>
          </p:spPr>
          <p:txBody>
            <a:bodyPr wrap="none">
              <a:spAutoFit/>
            </a:bodyPr>
            <a:lstStyle/>
            <a:p>
              <a:pPr algn="r"/>
              <a:r>
                <a:rPr lang="en-US">
                  <a:latin typeface="Century Gothic" pitchFamily="34" charset="0"/>
                </a:rPr>
                <a:t>7</a:t>
              </a:r>
            </a:p>
          </p:txBody>
        </p:sp>
        <p:sp>
          <p:nvSpPr>
            <p:cNvPr id="79895" name="Rectangle 27"/>
            <p:cNvSpPr>
              <a:spLocks noChangeArrowheads="1"/>
            </p:cNvSpPr>
            <p:nvPr/>
          </p:nvSpPr>
          <p:spPr bwMode="auto">
            <a:xfrm>
              <a:off x="3429000" y="3200400"/>
              <a:ext cx="533400" cy="2590800"/>
            </a:xfrm>
            <a:prstGeom prst="rect">
              <a:avLst/>
            </a:prstGeom>
            <a:solidFill>
              <a:schemeClr val="accent4">
                <a:lumMod val="40000"/>
                <a:lumOff val="60000"/>
              </a:schemeClr>
            </a:solidFill>
            <a:ln w="9525">
              <a:solidFill>
                <a:schemeClr val="tx1"/>
              </a:solidFill>
              <a:miter lim="800000"/>
              <a:headEnd/>
              <a:tailEnd/>
            </a:ln>
            <a:scene3d>
              <a:camera prst="orthographicFront"/>
              <a:lightRig rig="threePt" dir="t"/>
            </a:scene3d>
            <a:sp3d>
              <a:bevelT/>
            </a:sp3d>
          </p:spPr>
          <p:txBody>
            <a:bodyPr wrap="none" anchor="ctr"/>
            <a:lstStyle/>
            <a:p>
              <a:pPr>
                <a:defRPr/>
              </a:pPr>
              <a:endParaRPr lang="en-US" b="1">
                <a:solidFill>
                  <a:schemeClr val="bg1"/>
                </a:solidFill>
                <a:latin typeface="Century Gothic" pitchFamily="34" charset="0"/>
              </a:endParaRPr>
            </a:p>
          </p:txBody>
        </p:sp>
        <p:sp>
          <p:nvSpPr>
            <p:cNvPr id="79896" name="Rectangle 28"/>
            <p:cNvSpPr>
              <a:spLocks noChangeArrowheads="1"/>
            </p:cNvSpPr>
            <p:nvPr/>
          </p:nvSpPr>
          <p:spPr bwMode="auto">
            <a:xfrm>
              <a:off x="4648200" y="2590800"/>
              <a:ext cx="533400" cy="3200400"/>
            </a:xfrm>
            <a:prstGeom prst="rect">
              <a:avLst/>
            </a:prstGeom>
            <a:solidFill>
              <a:srgbClr val="00CC00"/>
            </a:solidFill>
            <a:ln w="9525">
              <a:solidFill>
                <a:schemeClr val="tx1"/>
              </a:solidFill>
              <a:miter lim="800000"/>
              <a:headEnd/>
              <a:tailEnd/>
            </a:ln>
            <a:scene3d>
              <a:camera prst="orthographicFront"/>
              <a:lightRig rig="threePt" dir="t"/>
            </a:scene3d>
            <a:sp3d>
              <a:bevelT/>
            </a:sp3d>
          </p:spPr>
          <p:txBody>
            <a:bodyPr wrap="none" anchor="ctr"/>
            <a:lstStyle/>
            <a:p>
              <a:pPr>
                <a:defRPr/>
              </a:pPr>
              <a:endParaRPr lang="en-US" b="1">
                <a:solidFill>
                  <a:schemeClr val="bg1"/>
                </a:solidFill>
                <a:latin typeface="Century Gothic" pitchFamily="34" charset="0"/>
              </a:endParaRPr>
            </a:p>
          </p:txBody>
        </p:sp>
        <p:sp>
          <p:nvSpPr>
            <p:cNvPr id="79897" name="Rectangle 29"/>
            <p:cNvSpPr>
              <a:spLocks noChangeArrowheads="1"/>
            </p:cNvSpPr>
            <p:nvPr/>
          </p:nvSpPr>
          <p:spPr bwMode="auto">
            <a:xfrm>
              <a:off x="5943600" y="2362200"/>
              <a:ext cx="533400" cy="3429000"/>
            </a:xfrm>
            <a:prstGeom prst="rect">
              <a:avLst/>
            </a:prstGeom>
            <a:solidFill>
              <a:schemeClr val="accent2"/>
            </a:solidFill>
            <a:ln w="9525">
              <a:solidFill>
                <a:schemeClr val="tx1"/>
              </a:solidFill>
              <a:miter lim="800000"/>
              <a:headEnd/>
              <a:tailEnd/>
            </a:ln>
            <a:scene3d>
              <a:camera prst="orthographicFront"/>
              <a:lightRig rig="threePt" dir="t"/>
            </a:scene3d>
            <a:sp3d>
              <a:bevelT/>
            </a:sp3d>
          </p:spPr>
          <p:txBody>
            <a:bodyPr wrap="none" anchor="ctr"/>
            <a:lstStyle/>
            <a:p>
              <a:pPr>
                <a:defRPr/>
              </a:pPr>
              <a:endParaRPr lang="en-US" b="1">
                <a:solidFill>
                  <a:schemeClr val="bg1"/>
                </a:solidFill>
                <a:latin typeface="Century Gothic" pitchFamily="34" charset="0"/>
              </a:endParaRPr>
            </a:p>
          </p:txBody>
        </p:sp>
        <p:sp>
          <p:nvSpPr>
            <p:cNvPr id="30755" name="Text Box 38"/>
            <p:cNvSpPr txBox="1">
              <a:spLocks noChangeArrowheads="1"/>
            </p:cNvSpPr>
            <p:nvPr/>
          </p:nvSpPr>
          <p:spPr bwMode="auto">
            <a:xfrm>
              <a:off x="5943600" y="3657600"/>
              <a:ext cx="463550" cy="366713"/>
            </a:xfrm>
            <a:prstGeom prst="rect">
              <a:avLst/>
            </a:prstGeom>
            <a:noFill/>
            <a:ln w="9525">
              <a:noFill/>
              <a:miter lim="800000"/>
              <a:headEnd/>
              <a:tailEnd/>
            </a:ln>
          </p:spPr>
          <p:txBody>
            <a:bodyPr>
              <a:spAutoFit/>
            </a:bodyPr>
            <a:lstStyle/>
            <a:p>
              <a:pPr algn="r"/>
              <a:r>
                <a:rPr lang="en-US" b="1">
                  <a:latin typeface="Century Gothic" pitchFamily="34" charset="0"/>
                </a:rPr>
                <a:t>SD</a:t>
              </a:r>
            </a:p>
          </p:txBody>
        </p:sp>
        <p:sp>
          <p:nvSpPr>
            <p:cNvPr id="30756" name="Text Box 39"/>
            <p:cNvSpPr txBox="1">
              <a:spLocks noChangeArrowheads="1"/>
            </p:cNvSpPr>
            <p:nvPr/>
          </p:nvSpPr>
          <p:spPr bwMode="auto">
            <a:xfrm>
              <a:off x="4648200" y="3810000"/>
              <a:ext cx="463550" cy="366713"/>
            </a:xfrm>
            <a:prstGeom prst="rect">
              <a:avLst/>
            </a:prstGeom>
            <a:noFill/>
            <a:ln w="9525">
              <a:noFill/>
              <a:miter lim="800000"/>
              <a:headEnd/>
              <a:tailEnd/>
            </a:ln>
          </p:spPr>
          <p:txBody>
            <a:bodyPr>
              <a:spAutoFit/>
            </a:bodyPr>
            <a:lstStyle/>
            <a:p>
              <a:pPr algn="r"/>
              <a:r>
                <a:rPr lang="en-US" b="1">
                  <a:latin typeface="Century Gothic" pitchFamily="34" charset="0"/>
                </a:rPr>
                <a:t>SD</a:t>
              </a:r>
            </a:p>
          </p:txBody>
        </p:sp>
        <p:sp>
          <p:nvSpPr>
            <p:cNvPr id="30757" name="TextBox 35"/>
            <p:cNvSpPr txBox="1">
              <a:spLocks noChangeArrowheads="1"/>
            </p:cNvSpPr>
            <p:nvPr/>
          </p:nvSpPr>
          <p:spPr bwMode="auto">
            <a:xfrm>
              <a:off x="6934200" y="2971800"/>
              <a:ext cx="1794081" cy="646331"/>
            </a:xfrm>
            <a:prstGeom prst="rect">
              <a:avLst/>
            </a:prstGeom>
            <a:noFill/>
            <a:ln w="9525">
              <a:noFill/>
              <a:miter lim="800000"/>
              <a:headEnd/>
              <a:tailEnd/>
            </a:ln>
          </p:spPr>
          <p:txBody>
            <a:bodyPr wrap="none">
              <a:spAutoFit/>
            </a:bodyPr>
            <a:lstStyle/>
            <a:p>
              <a:r>
                <a:rPr lang="en-US"/>
                <a:t>SD = significant</a:t>
              </a:r>
            </a:p>
            <a:p>
              <a:r>
                <a:rPr lang="en-US"/>
                <a:t>difference</a:t>
              </a:r>
            </a:p>
          </p:txBody>
        </p:sp>
        <p:sp>
          <p:nvSpPr>
            <p:cNvPr id="30758" name="TextBox 36"/>
            <p:cNvSpPr txBox="1">
              <a:spLocks noChangeArrowheads="1"/>
            </p:cNvSpPr>
            <p:nvPr/>
          </p:nvSpPr>
          <p:spPr bwMode="auto">
            <a:xfrm>
              <a:off x="1752638" y="5867588"/>
              <a:ext cx="5275868" cy="646331"/>
            </a:xfrm>
            <a:prstGeom prst="rect">
              <a:avLst/>
            </a:prstGeom>
            <a:noFill/>
            <a:ln w="9525">
              <a:noFill/>
              <a:miter lim="800000"/>
              <a:headEnd/>
              <a:tailEnd/>
            </a:ln>
          </p:spPr>
          <p:txBody>
            <a:bodyPr wrap="none">
              <a:spAutoFit/>
            </a:bodyPr>
            <a:lstStyle/>
            <a:p>
              <a:r>
                <a:rPr lang="en-US"/>
                <a:t>No Example    Text            Video	      Animation</a:t>
              </a:r>
            </a:p>
            <a:p>
              <a:r>
                <a:rPr lang="en-US"/>
                <a:t>                        EXAMPLE  FORMAT</a:t>
              </a:r>
            </a:p>
          </p:txBody>
        </p:sp>
      </p:grpSp>
      <p:sp>
        <p:nvSpPr>
          <p:cNvPr id="30723" name="TextBox 38"/>
          <p:cNvSpPr txBox="1">
            <a:spLocks noChangeArrowheads="1"/>
          </p:cNvSpPr>
          <p:nvPr/>
        </p:nvSpPr>
        <p:spPr bwMode="auto">
          <a:xfrm>
            <a:off x="4191000" y="6248400"/>
            <a:ext cx="4410075" cy="307975"/>
          </a:xfrm>
          <a:prstGeom prst="rect">
            <a:avLst/>
          </a:prstGeom>
          <a:noFill/>
          <a:ln w="9525">
            <a:noFill/>
            <a:miter lim="800000"/>
            <a:headEnd/>
            <a:tailEnd/>
          </a:ln>
        </p:spPr>
        <p:txBody>
          <a:bodyPr wrap="none">
            <a:spAutoFit/>
          </a:bodyPr>
          <a:lstStyle/>
          <a:p>
            <a:r>
              <a:rPr lang="en-US" sz="1400"/>
              <a:t>Based on data from Moreno &amp; Ortegano-Layne, 2008</a:t>
            </a:r>
          </a:p>
        </p:txBody>
      </p:sp>
      <p:cxnSp>
        <p:nvCxnSpPr>
          <p:cNvPr id="46" name="Straight Connector 45"/>
          <p:cNvCxnSpPr/>
          <p:nvPr/>
        </p:nvCxnSpPr>
        <p:spPr>
          <a:xfrm rot="10800000">
            <a:off x="1219200" y="4724400"/>
            <a:ext cx="22860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0800000">
            <a:off x="1219200" y="3124200"/>
            <a:ext cx="22860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0800000">
            <a:off x="1219200" y="3581400"/>
            <a:ext cx="22860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0800000">
            <a:off x="1219200" y="4191000"/>
            <a:ext cx="22860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0800000">
            <a:off x="1219200" y="1981200"/>
            <a:ext cx="22860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10800000">
            <a:off x="1219200" y="2514600"/>
            <a:ext cx="22860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0800000">
            <a:off x="1143000" y="1600200"/>
            <a:ext cx="22860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0731" name="Text Box 20"/>
          <p:cNvSpPr txBox="1">
            <a:spLocks noChangeArrowheads="1"/>
          </p:cNvSpPr>
          <p:nvPr/>
        </p:nvSpPr>
        <p:spPr bwMode="auto">
          <a:xfrm>
            <a:off x="990600" y="1371600"/>
            <a:ext cx="311150" cy="366713"/>
          </a:xfrm>
          <a:prstGeom prst="rect">
            <a:avLst/>
          </a:prstGeom>
          <a:noFill/>
          <a:ln w="9525">
            <a:noFill/>
            <a:miter lim="800000"/>
            <a:headEnd/>
            <a:tailEnd/>
          </a:ln>
        </p:spPr>
        <p:txBody>
          <a:bodyPr>
            <a:spAutoFit/>
          </a:bodyPr>
          <a:lstStyle/>
          <a:p>
            <a:pPr algn="r"/>
            <a:r>
              <a:rPr lang="en-US">
                <a:latin typeface="Century Gothic" pitchFamily="34" charset="0"/>
              </a:rPr>
              <a:t>8</a:t>
            </a:r>
          </a:p>
        </p:txBody>
      </p:sp>
      <p:sp>
        <p:nvSpPr>
          <p:cNvPr id="30732" name="Rectangle 7"/>
          <p:cNvSpPr>
            <a:spLocks noGrp="1" noChangeArrowheads="1"/>
          </p:cNvSpPr>
          <p:nvPr>
            <p:ph type="title"/>
          </p:nvPr>
        </p:nvSpPr>
        <p:spPr>
          <a:xfrm>
            <a:off x="762000" y="685800"/>
            <a:ext cx="8610600" cy="685800"/>
          </a:xfrm>
        </p:spPr>
        <p:txBody>
          <a:bodyPr>
            <a:normAutofit fontScale="90000"/>
          </a:bodyPr>
          <a:lstStyle/>
          <a:p>
            <a:pPr defTabSz="912813"/>
            <a:r>
              <a:rPr lang="en-US" sz="4000" smtClean="0">
                <a:cs typeface="Arial" charset="0"/>
              </a:rPr>
              <a:t>Interpret the results </a:t>
            </a:r>
          </a:p>
        </p:txBody>
      </p:sp>
    </p:spTree>
    <p:extLst>
      <p:ext uri="{BB962C8B-B14F-4D97-AF65-F5344CB8AC3E}">
        <p14:creationId xmlns:p14="http://schemas.microsoft.com/office/powerpoint/2010/main" val="19356926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Screens951"/>
          <p:cNvPicPr>
            <a:picLocks noChangeAspect="1" noChangeArrowheads="1"/>
          </p:cNvPicPr>
          <p:nvPr/>
        </p:nvPicPr>
        <p:blipFill>
          <a:blip r:embed="rId3" cstate="print"/>
          <a:srcRect l="14667" t="21776" r="9334" b="18860"/>
          <a:stretch>
            <a:fillRect/>
          </a:stretch>
        </p:blipFill>
        <p:spPr bwMode="auto">
          <a:xfrm>
            <a:off x="457200" y="1981200"/>
            <a:ext cx="8305800" cy="4079875"/>
          </a:xfrm>
          <a:prstGeom prst="rect">
            <a:avLst/>
          </a:prstGeom>
          <a:noFill/>
          <a:ln w="9525">
            <a:noFill/>
            <a:miter lim="800000"/>
            <a:headEnd/>
            <a:tailEnd/>
          </a:ln>
        </p:spPr>
      </p:pic>
      <p:sp>
        <p:nvSpPr>
          <p:cNvPr id="31747" name="Rectangle 3"/>
          <p:cNvSpPr>
            <a:spLocks noChangeArrowheads="1"/>
          </p:cNvSpPr>
          <p:nvPr/>
        </p:nvSpPr>
        <p:spPr bwMode="auto">
          <a:xfrm>
            <a:off x="533400" y="1905000"/>
            <a:ext cx="8153400" cy="4191000"/>
          </a:xfrm>
          <a:prstGeom prst="rect">
            <a:avLst/>
          </a:prstGeom>
          <a:noFill/>
          <a:ln w="9525">
            <a:solidFill>
              <a:schemeClr val="tx1"/>
            </a:solidFill>
            <a:miter lim="800000"/>
            <a:headEnd/>
            <a:tailEnd/>
          </a:ln>
        </p:spPr>
        <p:txBody>
          <a:bodyPr wrap="none" anchor="ctr"/>
          <a:lstStyle/>
          <a:p>
            <a:endParaRPr lang="en-US"/>
          </a:p>
        </p:txBody>
      </p:sp>
      <p:sp>
        <p:nvSpPr>
          <p:cNvPr id="31748" name="AutoShape 4"/>
          <p:cNvSpPr>
            <a:spLocks noChangeArrowheads="1"/>
          </p:cNvSpPr>
          <p:nvPr/>
        </p:nvSpPr>
        <p:spPr bwMode="auto">
          <a:xfrm>
            <a:off x="609600" y="5486400"/>
            <a:ext cx="1905000" cy="381000"/>
          </a:xfrm>
          <a:prstGeom prst="wedgeRectCallout">
            <a:avLst>
              <a:gd name="adj1" fmla="val 98500"/>
              <a:gd name="adj2" fmla="val -65417"/>
            </a:avLst>
          </a:prstGeom>
          <a:solidFill>
            <a:schemeClr val="bg1"/>
          </a:solidFill>
          <a:ln w="9525">
            <a:solidFill>
              <a:schemeClr val="tx1"/>
            </a:solidFill>
            <a:miter lim="800000"/>
            <a:headEnd/>
            <a:tailEnd/>
          </a:ln>
        </p:spPr>
        <p:txBody>
          <a:bodyPr/>
          <a:lstStyle/>
          <a:p>
            <a:pPr algn="ctr"/>
            <a:endParaRPr lang="en-US"/>
          </a:p>
        </p:txBody>
      </p:sp>
      <p:sp>
        <p:nvSpPr>
          <p:cNvPr id="31749" name="Text Box 5"/>
          <p:cNvSpPr txBox="1">
            <a:spLocks noChangeArrowheads="1"/>
          </p:cNvSpPr>
          <p:nvPr/>
        </p:nvSpPr>
        <p:spPr bwMode="auto">
          <a:xfrm>
            <a:off x="609600" y="5486400"/>
            <a:ext cx="2057400" cy="549275"/>
          </a:xfrm>
          <a:prstGeom prst="rect">
            <a:avLst/>
          </a:prstGeom>
          <a:noFill/>
          <a:ln w="9525">
            <a:noFill/>
            <a:miter lim="800000"/>
            <a:headEnd/>
            <a:tailEnd/>
          </a:ln>
        </p:spPr>
        <p:txBody>
          <a:bodyPr>
            <a:spAutoFit/>
          </a:bodyPr>
          <a:lstStyle/>
          <a:p>
            <a:r>
              <a:rPr lang="en-US" sz="1600"/>
              <a:t>1. </a:t>
            </a:r>
            <a:r>
              <a:rPr lang="en-US" sz="1400"/>
              <a:t>Select a time of day</a:t>
            </a:r>
          </a:p>
          <a:p>
            <a:endParaRPr lang="en-US" sz="1400"/>
          </a:p>
        </p:txBody>
      </p:sp>
      <p:sp>
        <p:nvSpPr>
          <p:cNvPr id="31750" name="Text Box 6"/>
          <p:cNvSpPr txBox="1">
            <a:spLocks noChangeArrowheads="1"/>
          </p:cNvSpPr>
          <p:nvPr/>
        </p:nvSpPr>
        <p:spPr bwMode="auto">
          <a:xfrm>
            <a:off x="4267200" y="3962400"/>
            <a:ext cx="1585913" cy="581025"/>
          </a:xfrm>
          <a:prstGeom prst="rect">
            <a:avLst/>
          </a:prstGeom>
          <a:noFill/>
          <a:ln w="9525">
            <a:noFill/>
            <a:miter lim="800000"/>
            <a:headEnd/>
            <a:tailEnd/>
          </a:ln>
        </p:spPr>
        <p:txBody>
          <a:bodyPr wrap="none">
            <a:spAutoFit/>
          </a:bodyPr>
          <a:lstStyle/>
          <a:p>
            <a:r>
              <a:rPr lang="en-US" sz="1600"/>
              <a:t>1. Select a time</a:t>
            </a:r>
          </a:p>
          <a:p>
            <a:r>
              <a:rPr lang="en-US" sz="1600"/>
              <a:t>of day</a:t>
            </a:r>
          </a:p>
        </p:txBody>
      </p:sp>
      <p:sp>
        <p:nvSpPr>
          <p:cNvPr id="31751" name="AutoShape 7"/>
          <p:cNvSpPr>
            <a:spLocks noChangeArrowheads="1"/>
          </p:cNvSpPr>
          <p:nvPr/>
        </p:nvSpPr>
        <p:spPr bwMode="auto">
          <a:xfrm>
            <a:off x="4267200" y="3962400"/>
            <a:ext cx="1524000" cy="533400"/>
          </a:xfrm>
          <a:prstGeom prst="wedgeRectCallout">
            <a:avLst>
              <a:gd name="adj1" fmla="val -89375"/>
              <a:gd name="adj2" fmla="val -172917"/>
            </a:avLst>
          </a:prstGeom>
          <a:solidFill>
            <a:schemeClr val="bg1"/>
          </a:solidFill>
          <a:ln w="9525">
            <a:solidFill>
              <a:schemeClr val="tx1"/>
            </a:solidFill>
            <a:miter lim="800000"/>
            <a:headEnd/>
            <a:tailEnd/>
          </a:ln>
        </p:spPr>
        <p:txBody>
          <a:bodyPr/>
          <a:lstStyle/>
          <a:p>
            <a:pPr algn="ctr"/>
            <a:endParaRPr lang="en-US"/>
          </a:p>
        </p:txBody>
      </p:sp>
      <p:sp>
        <p:nvSpPr>
          <p:cNvPr id="31752" name="AutoShape 8"/>
          <p:cNvSpPr>
            <a:spLocks noChangeArrowheads="1"/>
          </p:cNvSpPr>
          <p:nvPr/>
        </p:nvSpPr>
        <p:spPr bwMode="auto">
          <a:xfrm>
            <a:off x="4038600" y="3962400"/>
            <a:ext cx="1905000" cy="533400"/>
          </a:xfrm>
          <a:prstGeom prst="wedgeRectCallout">
            <a:avLst>
              <a:gd name="adj1" fmla="val -70833"/>
              <a:gd name="adj2" fmla="val -94347"/>
            </a:avLst>
          </a:prstGeom>
          <a:solidFill>
            <a:schemeClr val="bg1"/>
          </a:solidFill>
          <a:ln w="9525">
            <a:solidFill>
              <a:schemeClr val="tx1"/>
            </a:solidFill>
            <a:miter lim="800000"/>
            <a:headEnd/>
            <a:tailEnd/>
          </a:ln>
        </p:spPr>
        <p:txBody>
          <a:bodyPr/>
          <a:lstStyle/>
          <a:p>
            <a:pPr algn="ctr"/>
            <a:endParaRPr lang="en-US"/>
          </a:p>
        </p:txBody>
      </p:sp>
      <p:sp>
        <p:nvSpPr>
          <p:cNvPr id="31753" name="Text Box 9"/>
          <p:cNvSpPr txBox="1">
            <a:spLocks noChangeArrowheads="1"/>
          </p:cNvSpPr>
          <p:nvPr/>
        </p:nvSpPr>
        <p:spPr bwMode="auto">
          <a:xfrm>
            <a:off x="3962400" y="3989388"/>
            <a:ext cx="2057400" cy="730250"/>
          </a:xfrm>
          <a:prstGeom prst="rect">
            <a:avLst/>
          </a:prstGeom>
          <a:noFill/>
          <a:ln w="9525">
            <a:noFill/>
            <a:miter lim="800000"/>
            <a:headEnd/>
            <a:tailEnd/>
          </a:ln>
        </p:spPr>
        <p:txBody>
          <a:bodyPr>
            <a:spAutoFit/>
          </a:bodyPr>
          <a:lstStyle/>
          <a:p>
            <a:pPr marL="342900" indent="-342900"/>
            <a:r>
              <a:rPr lang="en-US" sz="1400"/>
              <a:t>2. Locate the two dots</a:t>
            </a:r>
          </a:p>
          <a:p>
            <a:pPr marL="342900" indent="-342900"/>
            <a:r>
              <a:rPr lang="en-US" sz="1400"/>
              <a:t> directly above the time</a:t>
            </a:r>
          </a:p>
          <a:p>
            <a:pPr marL="342900" indent="-342900"/>
            <a:endParaRPr lang="en-US" sz="1400"/>
          </a:p>
        </p:txBody>
      </p:sp>
      <p:sp>
        <p:nvSpPr>
          <p:cNvPr id="31754" name="AutoShape 10"/>
          <p:cNvSpPr>
            <a:spLocks noChangeArrowheads="1"/>
          </p:cNvSpPr>
          <p:nvPr/>
        </p:nvSpPr>
        <p:spPr bwMode="auto">
          <a:xfrm>
            <a:off x="2209800" y="2514600"/>
            <a:ext cx="1905000" cy="533400"/>
          </a:xfrm>
          <a:prstGeom prst="wedgeRectCallout">
            <a:avLst>
              <a:gd name="adj1" fmla="val -84167"/>
              <a:gd name="adj2" fmla="val 105653"/>
            </a:avLst>
          </a:prstGeom>
          <a:solidFill>
            <a:schemeClr val="bg1"/>
          </a:solidFill>
          <a:ln w="9525">
            <a:solidFill>
              <a:schemeClr val="tx1"/>
            </a:solidFill>
            <a:miter lim="800000"/>
            <a:headEnd/>
            <a:tailEnd/>
          </a:ln>
        </p:spPr>
        <p:txBody>
          <a:bodyPr/>
          <a:lstStyle/>
          <a:p>
            <a:pPr algn="ctr"/>
            <a:endParaRPr lang="en-US"/>
          </a:p>
        </p:txBody>
      </p:sp>
      <p:sp>
        <p:nvSpPr>
          <p:cNvPr id="31755" name="AutoShape 11"/>
          <p:cNvSpPr>
            <a:spLocks noChangeArrowheads="1"/>
          </p:cNvSpPr>
          <p:nvPr/>
        </p:nvSpPr>
        <p:spPr bwMode="auto">
          <a:xfrm>
            <a:off x="2209800" y="2286000"/>
            <a:ext cx="2057400" cy="762000"/>
          </a:xfrm>
          <a:prstGeom prst="wedgeRectCallout">
            <a:avLst>
              <a:gd name="adj1" fmla="val -80403"/>
              <a:gd name="adj2" fmla="val 142292"/>
            </a:avLst>
          </a:prstGeom>
          <a:solidFill>
            <a:schemeClr val="bg1"/>
          </a:solidFill>
          <a:ln w="9525">
            <a:solidFill>
              <a:schemeClr val="tx1"/>
            </a:solidFill>
            <a:miter lim="800000"/>
            <a:headEnd/>
            <a:tailEnd/>
          </a:ln>
        </p:spPr>
        <p:txBody>
          <a:bodyPr/>
          <a:lstStyle/>
          <a:p>
            <a:pPr algn="ctr"/>
            <a:endParaRPr lang="en-US"/>
          </a:p>
        </p:txBody>
      </p:sp>
      <p:sp>
        <p:nvSpPr>
          <p:cNvPr id="31756" name="Text Box 12"/>
          <p:cNvSpPr txBox="1">
            <a:spLocks noChangeArrowheads="1"/>
          </p:cNvSpPr>
          <p:nvPr/>
        </p:nvSpPr>
        <p:spPr bwMode="auto">
          <a:xfrm>
            <a:off x="2209800" y="2286000"/>
            <a:ext cx="2143125" cy="825500"/>
          </a:xfrm>
          <a:prstGeom prst="rect">
            <a:avLst/>
          </a:prstGeom>
          <a:noFill/>
          <a:ln w="9525">
            <a:noFill/>
            <a:miter lim="800000"/>
            <a:headEnd/>
            <a:tailEnd/>
          </a:ln>
        </p:spPr>
        <p:txBody>
          <a:bodyPr wrap="none">
            <a:spAutoFit/>
          </a:bodyPr>
          <a:lstStyle/>
          <a:p>
            <a:r>
              <a:rPr lang="en-US" sz="1600"/>
              <a:t>3. Subtract the lower</a:t>
            </a:r>
          </a:p>
          <a:p>
            <a:r>
              <a:rPr lang="en-US" sz="1600"/>
              <a:t>temperature from the </a:t>
            </a:r>
          </a:p>
          <a:p>
            <a:r>
              <a:rPr lang="en-US" sz="1600"/>
              <a:t>higher temperature</a:t>
            </a:r>
          </a:p>
        </p:txBody>
      </p:sp>
      <p:sp>
        <p:nvSpPr>
          <p:cNvPr id="31757" name="Text Box 13"/>
          <p:cNvSpPr txBox="1">
            <a:spLocks noChangeArrowheads="1"/>
          </p:cNvSpPr>
          <p:nvPr/>
        </p:nvSpPr>
        <p:spPr bwMode="auto">
          <a:xfrm>
            <a:off x="1600200" y="1524000"/>
            <a:ext cx="5429250" cy="366713"/>
          </a:xfrm>
          <a:prstGeom prst="rect">
            <a:avLst/>
          </a:prstGeom>
          <a:noFill/>
          <a:ln w="9525">
            <a:noFill/>
            <a:miter lim="800000"/>
            <a:headEnd/>
            <a:tailEnd/>
          </a:ln>
        </p:spPr>
        <p:txBody>
          <a:bodyPr wrap="none">
            <a:spAutoFit/>
          </a:bodyPr>
          <a:lstStyle/>
          <a:p>
            <a:r>
              <a:rPr lang="en-US"/>
              <a:t>To Find Temperature Differences On Different Days</a:t>
            </a:r>
          </a:p>
        </p:txBody>
      </p:sp>
      <p:sp>
        <p:nvSpPr>
          <p:cNvPr id="31758" name="Line 14"/>
          <p:cNvSpPr>
            <a:spLocks noChangeShapeType="1"/>
          </p:cNvSpPr>
          <p:nvPr/>
        </p:nvSpPr>
        <p:spPr bwMode="auto">
          <a:xfrm flipV="1">
            <a:off x="3657600" y="3962400"/>
            <a:ext cx="0" cy="762000"/>
          </a:xfrm>
          <a:prstGeom prst="line">
            <a:avLst/>
          </a:prstGeom>
          <a:noFill/>
          <a:ln w="38100">
            <a:solidFill>
              <a:schemeClr val="tx1"/>
            </a:solidFill>
            <a:prstDash val="dash"/>
            <a:round/>
            <a:headEnd/>
            <a:tailEnd type="triangle" w="med" len="med"/>
          </a:ln>
        </p:spPr>
        <p:txBody>
          <a:bodyPr/>
          <a:lstStyle/>
          <a:p>
            <a:endParaRPr lang="en-US"/>
          </a:p>
        </p:txBody>
      </p:sp>
      <p:sp>
        <p:nvSpPr>
          <p:cNvPr id="31759" name="Line 15"/>
          <p:cNvSpPr>
            <a:spLocks noChangeShapeType="1"/>
          </p:cNvSpPr>
          <p:nvPr/>
        </p:nvSpPr>
        <p:spPr bwMode="auto">
          <a:xfrm flipH="1">
            <a:off x="1905000" y="3352800"/>
            <a:ext cx="1524000" cy="0"/>
          </a:xfrm>
          <a:prstGeom prst="line">
            <a:avLst/>
          </a:prstGeom>
          <a:noFill/>
          <a:ln w="38100">
            <a:solidFill>
              <a:schemeClr val="tx1"/>
            </a:solidFill>
            <a:prstDash val="dash"/>
            <a:round/>
            <a:headEnd/>
            <a:tailEnd type="triangle" w="med" len="med"/>
          </a:ln>
        </p:spPr>
        <p:txBody>
          <a:bodyPr/>
          <a:lstStyle/>
          <a:p>
            <a:endParaRPr lang="en-US"/>
          </a:p>
        </p:txBody>
      </p:sp>
      <p:sp>
        <p:nvSpPr>
          <p:cNvPr id="31760" name="Line 16"/>
          <p:cNvSpPr>
            <a:spLocks noChangeShapeType="1"/>
          </p:cNvSpPr>
          <p:nvPr/>
        </p:nvSpPr>
        <p:spPr bwMode="auto">
          <a:xfrm flipH="1">
            <a:off x="1981200" y="3733800"/>
            <a:ext cx="1524000" cy="0"/>
          </a:xfrm>
          <a:prstGeom prst="line">
            <a:avLst/>
          </a:prstGeom>
          <a:noFill/>
          <a:ln w="38100">
            <a:solidFill>
              <a:schemeClr val="tx1"/>
            </a:solidFill>
            <a:prstDash val="dash"/>
            <a:round/>
            <a:headEnd/>
            <a:tailEnd type="triangle" w="med" len="med"/>
          </a:ln>
        </p:spPr>
        <p:txBody>
          <a:bodyPr/>
          <a:lstStyle/>
          <a:p>
            <a:endParaRPr lang="en-US"/>
          </a:p>
        </p:txBody>
      </p:sp>
      <p:sp>
        <p:nvSpPr>
          <p:cNvPr id="31761" name="Text Box 17"/>
          <p:cNvSpPr txBox="1">
            <a:spLocks noChangeArrowheads="1"/>
          </p:cNvSpPr>
          <p:nvPr/>
        </p:nvSpPr>
        <p:spPr bwMode="auto">
          <a:xfrm>
            <a:off x="4007556" y="6305903"/>
            <a:ext cx="4628444" cy="307777"/>
          </a:xfrm>
          <a:prstGeom prst="rect">
            <a:avLst/>
          </a:prstGeom>
          <a:noFill/>
          <a:ln w="9525">
            <a:noFill/>
            <a:miter lim="800000"/>
            <a:headEnd/>
            <a:tailEnd/>
          </a:ln>
        </p:spPr>
        <p:txBody>
          <a:bodyPr wrap="square">
            <a:spAutoFit/>
          </a:bodyPr>
          <a:lstStyle/>
          <a:p>
            <a:r>
              <a:rPr lang="en-US" sz="1400" dirty="0"/>
              <a:t>Adapted from Leahy, Chandler, </a:t>
            </a:r>
            <a:r>
              <a:rPr lang="en-US" sz="1400" dirty="0" smtClean="0"/>
              <a:t>&amp; </a:t>
            </a:r>
            <a:r>
              <a:rPr lang="en-US" sz="1400" dirty="0" err="1" smtClean="0"/>
              <a:t>Sweller</a:t>
            </a:r>
            <a:r>
              <a:rPr lang="en-US" sz="1400" dirty="0"/>
              <a:t>, 2003</a:t>
            </a:r>
          </a:p>
        </p:txBody>
      </p:sp>
      <p:sp>
        <p:nvSpPr>
          <p:cNvPr id="18" name="Rectangle 7"/>
          <p:cNvSpPr txBox="1">
            <a:spLocks noChangeArrowheads="1"/>
          </p:cNvSpPr>
          <p:nvPr/>
        </p:nvSpPr>
        <p:spPr bwMode="auto">
          <a:xfrm>
            <a:off x="381000" y="762000"/>
            <a:ext cx="8610600" cy="685800"/>
          </a:xfrm>
          <a:prstGeom prst="rect">
            <a:avLst/>
          </a:prstGeom>
          <a:noFill/>
          <a:ln w="9525">
            <a:noFill/>
            <a:miter lim="800000"/>
            <a:headEnd/>
            <a:tailEnd/>
          </a:ln>
        </p:spPr>
        <p:txBody>
          <a:bodyPr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defTabSz="912813" eaLnBrk="0" hangingPunct="0">
              <a:defRPr/>
            </a:pPr>
            <a:r>
              <a:rPr lang="en-US" sz="4000" dirty="0">
                <a:solidFill>
                  <a:schemeClr val="tx2"/>
                </a:solidFill>
                <a:latin typeface="Candara" pitchFamily="34" charset="0"/>
                <a:ea typeface="+mj-ea"/>
                <a:cs typeface="Arial" pitchFamily="34" charset="0"/>
              </a:rPr>
              <a:t>Modality-contiguity in worked examples</a:t>
            </a:r>
          </a:p>
        </p:txBody>
      </p:sp>
    </p:spTree>
    <p:extLst>
      <p:ext uri="{BB962C8B-B14F-4D97-AF65-F5344CB8AC3E}">
        <p14:creationId xmlns:p14="http://schemas.microsoft.com/office/powerpoint/2010/main" val="201579140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1"/>
          </p:nvPr>
        </p:nvSpPr>
        <p:spPr>
          <a:xfrm>
            <a:off x="457200" y="1935163"/>
            <a:ext cx="8229600" cy="1189037"/>
          </a:xfrm>
        </p:spPr>
        <p:txBody>
          <a:bodyPr/>
          <a:lstStyle/>
          <a:p>
            <a:r>
              <a:rPr lang="en-US" dirty="0" smtClean="0"/>
              <a:t>Be sure to use content familiar to your learners in worked examples </a:t>
            </a:r>
          </a:p>
        </p:txBody>
      </p:sp>
      <p:sp>
        <p:nvSpPr>
          <p:cNvPr id="32771" name="Rectangle 7"/>
          <p:cNvSpPr>
            <a:spLocks noGrp="1" noChangeArrowheads="1"/>
          </p:cNvSpPr>
          <p:nvPr>
            <p:ph type="title"/>
          </p:nvPr>
        </p:nvSpPr>
        <p:spPr>
          <a:xfrm>
            <a:off x="533400" y="381000"/>
            <a:ext cx="8229600" cy="1143000"/>
          </a:xfrm>
        </p:spPr>
        <p:txBody>
          <a:bodyPr/>
          <a:lstStyle/>
          <a:p>
            <a:pPr defTabSz="912813"/>
            <a:r>
              <a:rPr lang="en-US" sz="4000" smtClean="0">
                <a:cs typeface="Arial" charset="0"/>
              </a:rPr>
              <a:t>Use a familiar context or pretraining</a:t>
            </a:r>
          </a:p>
        </p:txBody>
      </p:sp>
      <p:sp>
        <p:nvSpPr>
          <p:cNvPr id="32772" name="TextBox 3"/>
          <p:cNvSpPr txBox="1">
            <a:spLocks noChangeArrowheads="1"/>
          </p:cNvSpPr>
          <p:nvPr/>
        </p:nvSpPr>
        <p:spPr bwMode="auto">
          <a:xfrm>
            <a:off x="1055511" y="3409244"/>
            <a:ext cx="6629400" cy="646331"/>
          </a:xfrm>
          <a:prstGeom prst="rect">
            <a:avLst/>
          </a:prstGeom>
          <a:noFill/>
          <a:ln w="9525">
            <a:noFill/>
            <a:miter lim="800000"/>
            <a:headEnd/>
            <a:tailEnd/>
          </a:ln>
        </p:spPr>
        <p:txBody>
          <a:bodyPr>
            <a:spAutoFit/>
          </a:bodyPr>
          <a:lstStyle/>
          <a:p>
            <a:r>
              <a:rPr lang="en-US" dirty="0" smtClean="0"/>
              <a:t>Goal is </a:t>
            </a:r>
            <a:r>
              <a:rPr lang="en-US" dirty="0"/>
              <a:t>to teach </a:t>
            </a:r>
            <a:r>
              <a:rPr lang="en-US" dirty="0" smtClean="0"/>
              <a:t>instructional designers how </a:t>
            </a:r>
            <a:r>
              <a:rPr lang="en-US" dirty="0"/>
              <a:t>to write a </a:t>
            </a:r>
            <a:r>
              <a:rPr lang="en-US" dirty="0" smtClean="0"/>
              <a:t>learning objective:</a:t>
            </a:r>
            <a:endParaRPr lang="en-US" dirty="0"/>
          </a:p>
        </p:txBody>
      </p:sp>
      <p:sp>
        <p:nvSpPr>
          <p:cNvPr id="32773" name="TextBox 4"/>
          <p:cNvSpPr txBox="1">
            <a:spLocks noChangeArrowheads="1"/>
          </p:cNvSpPr>
          <p:nvPr/>
        </p:nvSpPr>
        <p:spPr bwMode="auto">
          <a:xfrm>
            <a:off x="1066800" y="4419600"/>
            <a:ext cx="5148263" cy="923925"/>
          </a:xfrm>
          <a:prstGeom prst="rect">
            <a:avLst/>
          </a:prstGeom>
          <a:noFill/>
          <a:ln w="9525">
            <a:noFill/>
            <a:miter lim="800000"/>
            <a:headEnd/>
            <a:tailEnd/>
          </a:ln>
        </p:spPr>
        <p:txBody>
          <a:bodyPr wrap="none">
            <a:spAutoFit/>
          </a:bodyPr>
          <a:lstStyle/>
          <a:p>
            <a:r>
              <a:rPr lang="en-US">
                <a:solidFill>
                  <a:srgbClr val="008000"/>
                </a:solidFill>
              </a:rPr>
              <a:t>Given bathroom tools, the learner will brush their</a:t>
            </a:r>
          </a:p>
          <a:p>
            <a:r>
              <a:rPr lang="en-US">
                <a:solidFill>
                  <a:srgbClr val="008000"/>
                </a:solidFill>
              </a:rPr>
              <a:t>teeth to result in fewer than 3 spots with the red</a:t>
            </a:r>
          </a:p>
          <a:p>
            <a:r>
              <a:rPr lang="en-US">
                <a:solidFill>
                  <a:srgbClr val="008000"/>
                </a:solidFill>
              </a:rPr>
              <a:t>dye test. </a:t>
            </a:r>
          </a:p>
        </p:txBody>
      </p:sp>
      <p:sp>
        <p:nvSpPr>
          <p:cNvPr id="6" name="Rectangle 5"/>
          <p:cNvSpPr/>
          <p:nvPr/>
        </p:nvSpPr>
        <p:spPr>
          <a:xfrm>
            <a:off x="990600" y="4343400"/>
            <a:ext cx="5791200"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32577634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1"/>
          <p:cNvSpPr txBox="1">
            <a:spLocks noChangeArrowheads="1"/>
          </p:cNvSpPr>
          <p:nvPr/>
        </p:nvSpPr>
        <p:spPr bwMode="auto">
          <a:xfrm>
            <a:off x="1143000" y="609600"/>
            <a:ext cx="1852540" cy="707886"/>
          </a:xfrm>
          <a:prstGeom prst="rect">
            <a:avLst/>
          </a:prstGeom>
          <a:noFill/>
          <a:ln w="9525">
            <a:noFill/>
            <a:miter lim="800000"/>
            <a:headEnd/>
            <a:tailEnd/>
          </a:ln>
        </p:spPr>
        <p:txBody>
          <a:bodyPr wrap="none">
            <a:spAutoFit/>
          </a:bodyPr>
          <a:lstStyle/>
          <a:p>
            <a:r>
              <a:rPr lang="en-US" sz="4000" dirty="0" smtClean="0">
                <a:solidFill>
                  <a:schemeClr val="tx2"/>
                </a:solidFill>
                <a:latin typeface="Candara" pitchFamily="34" charset="0"/>
              </a:rPr>
              <a:t>Agenda</a:t>
            </a:r>
            <a:endParaRPr lang="en-US" sz="4000" dirty="0">
              <a:solidFill>
                <a:schemeClr val="tx2"/>
              </a:solidFill>
              <a:latin typeface="Candara" pitchFamily="34" charset="0"/>
            </a:endParaRPr>
          </a:p>
        </p:txBody>
      </p:sp>
      <p:sp>
        <p:nvSpPr>
          <p:cNvPr id="5" name="Rounded Rectangle 4"/>
          <p:cNvSpPr/>
          <p:nvPr/>
        </p:nvSpPr>
        <p:spPr>
          <a:xfrm>
            <a:off x="1179689" y="1411111"/>
            <a:ext cx="6172200" cy="76200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dirty="0">
                <a:solidFill>
                  <a:schemeClr val="bg1"/>
                </a:solidFill>
              </a:rPr>
              <a:t>What Are Worked Examples?</a:t>
            </a:r>
          </a:p>
        </p:txBody>
      </p:sp>
      <p:sp>
        <p:nvSpPr>
          <p:cNvPr id="6" name="Rounded Rectangle 5"/>
          <p:cNvSpPr/>
          <p:nvPr/>
        </p:nvSpPr>
        <p:spPr>
          <a:xfrm>
            <a:off x="1179689" y="2249311"/>
            <a:ext cx="6172200" cy="76200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dirty="0">
                <a:solidFill>
                  <a:schemeClr val="bg1"/>
                </a:solidFill>
              </a:rPr>
              <a:t>Fading Principle</a:t>
            </a:r>
          </a:p>
        </p:txBody>
      </p:sp>
      <p:sp>
        <p:nvSpPr>
          <p:cNvPr id="7" name="Rounded Rectangle 6"/>
          <p:cNvSpPr/>
          <p:nvPr/>
        </p:nvSpPr>
        <p:spPr>
          <a:xfrm>
            <a:off x="1179689" y="3087511"/>
            <a:ext cx="6172200" cy="76200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dirty="0">
                <a:solidFill>
                  <a:schemeClr val="bg1"/>
                </a:solidFill>
              </a:rPr>
              <a:t>Self-Explanations Principle</a:t>
            </a:r>
          </a:p>
        </p:txBody>
      </p:sp>
      <p:sp>
        <p:nvSpPr>
          <p:cNvPr id="8" name="Rounded Rectangle 7"/>
          <p:cNvSpPr/>
          <p:nvPr/>
        </p:nvSpPr>
        <p:spPr>
          <a:xfrm>
            <a:off x="1179689" y="4001911"/>
            <a:ext cx="6172200" cy="76200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dirty="0">
                <a:solidFill>
                  <a:schemeClr val="bg1"/>
                </a:solidFill>
              </a:rPr>
              <a:t>Multimedia Principle</a:t>
            </a:r>
          </a:p>
        </p:txBody>
      </p:sp>
      <p:sp>
        <p:nvSpPr>
          <p:cNvPr id="9" name="Rounded Rectangle 8"/>
          <p:cNvSpPr/>
          <p:nvPr/>
        </p:nvSpPr>
        <p:spPr>
          <a:xfrm>
            <a:off x="1179689" y="4916311"/>
            <a:ext cx="6172200" cy="76200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b="1" dirty="0">
                <a:solidFill>
                  <a:srgbClr val="FFFF00"/>
                </a:solidFill>
              </a:rPr>
              <a:t>Transfer Principle</a:t>
            </a:r>
          </a:p>
        </p:txBody>
      </p:sp>
    </p:spTree>
    <p:extLst>
      <p:ext uri="{BB962C8B-B14F-4D97-AF65-F5344CB8AC3E}">
        <p14:creationId xmlns:p14="http://schemas.microsoft.com/office/powerpoint/2010/main" val="207733139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4"/>
          <p:cNvSpPr>
            <a:spLocks noGrp="1"/>
          </p:cNvSpPr>
          <p:nvPr>
            <p:ph type="sldNum" sz="quarter" idx="12"/>
          </p:nvPr>
        </p:nvSpPr>
        <p:spPr>
          <a:xfrm>
            <a:off x="457200" y="6356350"/>
            <a:ext cx="2133600" cy="365125"/>
          </a:xfrm>
        </p:spPr>
        <p:txBody>
          <a:bodyPr/>
          <a:lstStyle/>
          <a:p>
            <a:pPr algn="l">
              <a:defRPr/>
            </a:pPr>
            <a:r>
              <a:rPr lang="en-US"/>
              <a:t>Slide </a:t>
            </a:r>
            <a:fld id="{254F5C18-91C8-44BA-9550-5CC8C6B7C8BC}" type="slidenum">
              <a:rPr lang="en-US"/>
              <a:pPr algn="l">
                <a:defRPr/>
              </a:pPr>
              <a:t>26</a:t>
            </a:fld>
            <a:endParaRPr lang="en-US"/>
          </a:p>
        </p:txBody>
      </p:sp>
      <p:sp>
        <p:nvSpPr>
          <p:cNvPr id="33795" name="Rectangle 6"/>
          <p:cNvSpPr>
            <a:spLocks noGrp="1" noChangeArrowheads="1"/>
          </p:cNvSpPr>
          <p:nvPr>
            <p:ph type="title"/>
          </p:nvPr>
        </p:nvSpPr>
        <p:spPr>
          <a:xfrm>
            <a:off x="457200" y="152400"/>
            <a:ext cx="8229600" cy="1143000"/>
          </a:xfrm>
        </p:spPr>
        <p:txBody>
          <a:bodyPr/>
          <a:lstStyle/>
          <a:p>
            <a:r>
              <a:rPr lang="en-US" sz="4000" smtClean="0">
                <a:latin typeface="Candara" pitchFamily="34" charset="0"/>
              </a:rPr>
              <a:t>Perform goals: Near Vs Far transfer</a:t>
            </a:r>
          </a:p>
        </p:txBody>
      </p:sp>
      <p:pic>
        <p:nvPicPr>
          <p:cNvPr id="33796" name="Picture 7" descr="narrated demo5"/>
          <p:cNvPicPr>
            <a:picLocks noGrp="1" noChangeAspect="1" noChangeArrowheads="1"/>
          </p:cNvPicPr>
          <p:nvPr>
            <p:ph sz="half" idx="1"/>
          </p:nvPr>
        </p:nvPicPr>
        <p:blipFill>
          <a:blip r:embed="rId3" cstate="print"/>
          <a:srcRect l="12088" t="16112" r="13095" b="4791"/>
          <a:stretch>
            <a:fillRect/>
          </a:stretch>
        </p:blipFill>
        <p:spPr>
          <a:xfrm>
            <a:off x="685800" y="2066925"/>
            <a:ext cx="3429000" cy="2571750"/>
          </a:xfrm>
        </p:spPr>
      </p:pic>
      <p:sp>
        <p:nvSpPr>
          <p:cNvPr id="33797" name="Text Box 8"/>
          <p:cNvSpPr txBox="1">
            <a:spLocks noChangeArrowheads="1"/>
          </p:cNvSpPr>
          <p:nvPr/>
        </p:nvSpPr>
        <p:spPr bwMode="auto">
          <a:xfrm>
            <a:off x="1752600" y="1447800"/>
            <a:ext cx="1184275" cy="646113"/>
          </a:xfrm>
          <a:prstGeom prst="rect">
            <a:avLst/>
          </a:prstGeom>
          <a:noFill/>
          <a:ln w="9525">
            <a:noFill/>
            <a:miter lim="800000"/>
            <a:headEnd/>
            <a:tailEnd/>
          </a:ln>
        </p:spPr>
        <p:txBody>
          <a:bodyPr wrap="none">
            <a:spAutoFit/>
          </a:bodyPr>
          <a:lstStyle/>
          <a:p>
            <a:r>
              <a:rPr lang="en-US" sz="3600">
                <a:solidFill>
                  <a:srgbClr val="00B050"/>
                </a:solidFill>
              </a:rPr>
              <a:t>Near</a:t>
            </a:r>
          </a:p>
        </p:txBody>
      </p:sp>
      <p:sp>
        <p:nvSpPr>
          <p:cNvPr id="33798" name="Text Box 9"/>
          <p:cNvSpPr txBox="1">
            <a:spLocks noChangeArrowheads="1"/>
          </p:cNvSpPr>
          <p:nvPr/>
        </p:nvSpPr>
        <p:spPr bwMode="auto">
          <a:xfrm>
            <a:off x="6248400" y="1447800"/>
            <a:ext cx="877888" cy="646113"/>
          </a:xfrm>
          <a:prstGeom prst="rect">
            <a:avLst/>
          </a:prstGeom>
          <a:noFill/>
          <a:ln w="9525">
            <a:noFill/>
            <a:miter lim="800000"/>
            <a:headEnd/>
            <a:tailEnd/>
          </a:ln>
        </p:spPr>
        <p:txBody>
          <a:bodyPr wrap="none">
            <a:spAutoFit/>
          </a:bodyPr>
          <a:lstStyle/>
          <a:p>
            <a:r>
              <a:rPr lang="en-US" sz="3600">
                <a:solidFill>
                  <a:srgbClr val="00B050"/>
                </a:solidFill>
              </a:rPr>
              <a:t>Far</a:t>
            </a:r>
          </a:p>
        </p:txBody>
      </p:sp>
      <p:sp>
        <p:nvSpPr>
          <p:cNvPr id="33799" name="Text Box 10"/>
          <p:cNvSpPr txBox="1">
            <a:spLocks noChangeArrowheads="1"/>
          </p:cNvSpPr>
          <p:nvPr/>
        </p:nvSpPr>
        <p:spPr bwMode="auto">
          <a:xfrm>
            <a:off x="914400" y="4800600"/>
            <a:ext cx="2981325" cy="1006475"/>
          </a:xfrm>
          <a:prstGeom prst="rect">
            <a:avLst/>
          </a:prstGeom>
          <a:noFill/>
          <a:ln w="9525">
            <a:noFill/>
            <a:miter lim="800000"/>
            <a:headEnd/>
            <a:tailEnd/>
          </a:ln>
        </p:spPr>
        <p:txBody>
          <a:bodyPr wrap="none">
            <a:spAutoFit/>
          </a:bodyPr>
          <a:lstStyle/>
          <a:p>
            <a:r>
              <a:rPr lang="en-US" sz="2000"/>
              <a:t>To build procedural skills</a:t>
            </a:r>
          </a:p>
          <a:p>
            <a:r>
              <a:rPr lang="en-US" sz="2000"/>
              <a:t>Routine tasks</a:t>
            </a:r>
          </a:p>
          <a:p>
            <a:endParaRPr lang="en-US" sz="2000"/>
          </a:p>
        </p:txBody>
      </p:sp>
      <p:sp>
        <p:nvSpPr>
          <p:cNvPr id="33800" name="Text Box 11"/>
          <p:cNvSpPr txBox="1">
            <a:spLocks noChangeArrowheads="1"/>
          </p:cNvSpPr>
          <p:nvPr/>
        </p:nvSpPr>
        <p:spPr bwMode="auto">
          <a:xfrm>
            <a:off x="5410200" y="4724400"/>
            <a:ext cx="2971800" cy="708025"/>
          </a:xfrm>
          <a:prstGeom prst="rect">
            <a:avLst/>
          </a:prstGeom>
          <a:noFill/>
          <a:ln w="9525">
            <a:noFill/>
            <a:miter lim="800000"/>
            <a:headEnd/>
            <a:tailEnd/>
          </a:ln>
        </p:spPr>
        <p:txBody>
          <a:bodyPr>
            <a:spAutoFit/>
          </a:bodyPr>
          <a:lstStyle/>
          <a:p>
            <a:r>
              <a:rPr lang="en-US" sz="2000"/>
              <a:t>To build strategic skills</a:t>
            </a:r>
          </a:p>
          <a:p>
            <a:r>
              <a:rPr lang="en-US" sz="2000"/>
              <a:t>Problem-solving tasks</a:t>
            </a:r>
          </a:p>
        </p:txBody>
      </p:sp>
      <p:sp>
        <p:nvSpPr>
          <p:cNvPr id="16" name="Rounded Rectangle 15"/>
          <p:cNvSpPr/>
          <p:nvPr/>
        </p:nvSpPr>
        <p:spPr>
          <a:xfrm>
            <a:off x="533400" y="1447800"/>
            <a:ext cx="4114800" cy="4572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ounded Rectangle 16"/>
          <p:cNvSpPr/>
          <p:nvPr/>
        </p:nvSpPr>
        <p:spPr>
          <a:xfrm>
            <a:off x="4724400" y="1447800"/>
            <a:ext cx="4114800" cy="4572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3803" name="Picture 3"/>
          <p:cNvPicPr>
            <a:picLocks noGrp="1" noChangeAspect="1" noChangeArrowheads="1"/>
          </p:cNvPicPr>
          <p:nvPr>
            <p:ph sz="half" idx="2"/>
          </p:nvPr>
        </p:nvPicPr>
        <p:blipFill>
          <a:blip r:embed="rId4" cstate="print"/>
          <a:srcRect/>
          <a:stretch>
            <a:fillRect/>
          </a:stretch>
        </p:blipFill>
        <p:spPr>
          <a:xfrm>
            <a:off x="5029200" y="2133600"/>
            <a:ext cx="3446463" cy="2520950"/>
          </a:xfrm>
          <a:noFill/>
        </p:spPr>
      </p:pic>
    </p:spTree>
    <p:extLst>
      <p:ext uri="{BB962C8B-B14F-4D97-AF65-F5344CB8AC3E}">
        <p14:creationId xmlns:p14="http://schemas.microsoft.com/office/powerpoint/2010/main" val="25336632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4" descr="pharma_0001_home_01.tif"/>
          <p:cNvPicPr>
            <a:picLocks noChangeAspect="1"/>
          </p:cNvPicPr>
          <p:nvPr/>
        </p:nvPicPr>
        <p:blipFill>
          <a:blip r:embed="rId3" cstate="print"/>
          <a:srcRect/>
          <a:stretch>
            <a:fillRect/>
          </a:stretch>
        </p:blipFill>
        <p:spPr bwMode="auto">
          <a:xfrm>
            <a:off x="897465" y="1377244"/>
            <a:ext cx="7598095" cy="5127978"/>
          </a:xfrm>
          <a:prstGeom prst="rect">
            <a:avLst/>
          </a:prstGeom>
          <a:noFill/>
          <a:ln w="9525">
            <a:noFill/>
            <a:miter lim="800000"/>
            <a:headEnd/>
            <a:tailEnd/>
          </a:ln>
        </p:spPr>
      </p:pic>
      <p:sp>
        <p:nvSpPr>
          <p:cNvPr id="4" name="Rectangle 2"/>
          <p:cNvSpPr txBox="1">
            <a:spLocks noChangeArrowheads="1"/>
          </p:cNvSpPr>
          <p:nvPr/>
        </p:nvSpPr>
        <p:spPr>
          <a:xfrm>
            <a:off x="685800" y="685800"/>
            <a:ext cx="7391400" cy="685800"/>
          </a:xfrm>
          <a:prstGeom prst="rect">
            <a:avLst/>
          </a:prstGeom>
        </p:spPr>
        <p:txBody>
          <a:bodyPr/>
          <a:lstStyle/>
          <a:p>
            <a:pPr>
              <a:defRPr/>
            </a:pPr>
            <a:r>
              <a:rPr lang="en-US" sz="4000" dirty="0">
                <a:solidFill>
                  <a:schemeClr val="tx2"/>
                </a:solidFill>
                <a:latin typeface="+mj-lt"/>
                <a:ea typeface="+mj-ea"/>
                <a:cs typeface="+mj-cs"/>
              </a:rPr>
              <a:t>Varied context worked examples</a:t>
            </a:r>
          </a:p>
        </p:txBody>
      </p:sp>
    </p:spTree>
    <p:extLst>
      <p:ext uri="{BB962C8B-B14F-4D97-AF65-F5344CB8AC3E}">
        <p14:creationId xmlns:p14="http://schemas.microsoft.com/office/powerpoint/2010/main" val="229941485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Line 2"/>
          <p:cNvSpPr>
            <a:spLocks noChangeShapeType="1"/>
          </p:cNvSpPr>
          <p:nvPr/>
        </p:nvSpPr>
        <p:spPr bwMode="auto">
          <a:xfrm>
            <a:off x="2286000" y="2057400"/>
            <a:ext cx="0" cy="2971800"/>
          </a:xfrm>
          <a:prstGeom prst="line">
            <a:avLst/>
          </a:prstGeom>
          <a:noFill/>
          <a:ln w="38100">
            <a:solidFill>
              <a:schemeClr val="tx1"/>
            </a:solidFill>
            <a:round/>
            <a:headEnd/>
            <a:tailEnd/>
          </a:ln>
        </p:spPr>
        <p:txBody>
          <a:bodyPr/>
          <a:lstStyle/>
          <a:p>
            <a:endParaRPr lang="en-US"/>
          </a:p>
        </p:txBody>
      </p:sp>
      <p:sp>
        <p:nvSpPr>
          <p:cNvPr id="37891" name="Line 3"/>
          <p:cNvSpPr>
            <a:spLocks noChangeShapeType="1"/>
          </p:cNvSpPr>
          <p:nvPr/>
        </p:nvSpPr>
        <p:spPr bwMode="auto">
          <a:xfrm>
            <a:off x="2286000" y="5029200"/>
            <a:ext cx="4648200" cy="0"/>
          </a:xfrm>
          <a:prstGeom prst="line">
            <a:avLst/>
          </a:prstGeom>
          <a:noFill/>
          <a:ln w="38100">
            <a:solidFill>
              <a:schemeClr val="tx1"/>
            </a:solidFill>
            <a:round/>
            <a:headEnd/>
            <a:tailEnd/>
          </a:ln>
        </p:spPr>
        <p:txBody>
          <a:bodyPr/>
          <a:lstStyle/>
          <a:p>
            <a:endParaRPr lang="en-US"/>
          </a:p>
        </p:txBody>
      </p:sp>
      <p:sp>
        <p:nvSpPr>
          <p:cNvPr id="37892" name="Line 4"/>
          <p:cNvSpPr>
            <a:spLocks noChangeShapeType="1"/>
          </p:cNvSpPr>
          <p:nvPr/>
        </p:nvSpPr>
        <p:spPr bwMode="auto">
          <a:xfrm flipH="1">
            <a:off x="2057400" y="4648200"/>
            <a:ext cx="228600" cy="0"/>
          </a:xfrm>
          <a:prstGeom prst="line">
            <a:avLst/>
          </a:prstGeom>
          <a:noFill/>
          <a:ln w="9525">
            <a:solidFill>
              <a:schemeClr val="tx1"/>
            </a:solidFill>
            <a:round/>
            <a:headEnd/>
            <a:tailEnd/>
          </a:ln>
        </p:spPr>
        <p:txBody>
          <a:bodyPr/>
          <a:lstStyle/>
          <a:p>
            <a:endParaRPr lang="en-US"/>
          </a:p>
        </p:txBody>
      </p:sp>
      <p:sp>
        <p:nvSpPr>
          <p:cNvPr id="37893" name="Line 5"/>
          <p:cNvSpPr>
            <a:spLocks noChangeShapeType="1"/>
          </p:cNvSpPr>
          <p:nvPr/>
        </p:nvSpPr>
        <p:spPr bwMode="auto">
          <a:xfrm flipH="1">
            <a:off x="2057400" y="4267200"/>
            <a:ext cx="228600" cy="0"/>
          </a:xfrm>
          <a:prstGeom prst="line">
            <a:avLst/>
          </a:prstGeom>
          <a:noFill/>
          <a:ln w="9525">
            <a:solidFill>
              <a:schemeClr val="tx1"/>
            </a:solidFill>
            <a:round/>
            <a:headEnd/>
            <a:tailEnd/>
          </a:ln>
        </p:spPr>
        <p:txBody>
          <a:bodyPr/>
          <a:lstStyle/>
          <a:p>
            <a:endParaRPr lang="en-US"/>
          </a:p>
        </p:txBody>
      </p:sp>
      <p:sp>
        <p:nvSpPr>
          <p:cNvPr id="37894" name="Line 6"/>
          <p:cNvSpPr>
            <a:spLocks noChangeShapeType="1"/>
          </p:cNvSpPr>
          <p:nvPr/>
        </p:nvSpPr>
        <p:spPr bwMode="auto">
          <a:xfrm flipH="1">
            <a:off x="2057400" y="3505200"/>
            <a:ext cx="228600" cy="0"/>
          </a:xfrm>
          <a:prstGeom prst="line">
            <a:avLst/>
          </a:prstGeom>
          <a:noFill/>
          <a:ln w="9525">
            <a:solidFill>
              <a:schemeClr val="tx1"/>
            </a:solidFill>
            <a:round/>
            <a:headEnd/>
            <a:tailEnd/>
          </a:ln>
        </p:spPr>
        <p:txBody>
          <a:bodyPr/>
          <a:lstStyle/>
          <a:p>
            <a:endParaRPr lang="en-US"/>
          </a:p>
        </p:txBody>
      </p:sp>
      <p:sp>
        <p:nvSpPr>
          <p:cNvPr id="37895" name="Line 7"/>
          <p:cNvSpPr>
            <a:spLocks noChangeShapeType="1"/>
          </p:cNvSpPr>
          <p:nvPr/>
        </p:nvSpPr>
        <p:spPr bwMode="auto">
          <a:xfrm flipH="1">
            <a:off x="2057400" y="3886200"/>
            <a:ext cx="228600" cy="0"/>
          </a:xfrm>
          <a:prstGeom prst="line">
            <a:avLst/>
          </a:prstGeom>
          <a:noFill/>
          <a:ln w="9525">
            <a:solidFill>
              <a:schemeClr val="tx1"/>
            </a:solidFill>
            <a:round/>
            <a:headEnd/>
            <a:tailEnd/>
          </a:ln>
        </p:spPr>
        <p:txBody>
          <a:bodyPr/>
          <a:lstStyle/>
          <a:p>
            <a:endParaRPr lang="en-US"/>
          </a:p>
        </p:txBody>
      </p:sp>
      <p:sp>
        <p:nvSpPr>
          <p:cNvPr id="37896" name="Line 8"/>
          <p:cNvSpPr>
            <a:spLocks noChangeShapeType="1"/>
          </p:cNvSpPr>
          <p:nvPr/>
        </p:nvSpPr>
        <p:spPr bwMode="auto">
          <a:xfrm flipH="1">
            <a:off x="2057400" y="2743200"/>
            <a:ext cx="228600" cy="0"/>
          </a:xfrm>
          <a:prstGeom prst="line">
            <a:avLst/>
          </a:prstGeom>
          <a:noFill/>
          <a:ln w="9525">
            <a:solidFill>
              <a:schemeClr val="tx1"/>
            </a:solidFill>
            <a:round/>
            <a:headEnd/>
            <a:tailEnd/>
          </a:ln>
        </p:spPr>
        <p:txBody>
          <a:bodyPr/>
          <a:lstStyle/>
          <a:p>
            <a:endParaRPr lang="en-US"/>
          </a:p>
        </p:txBody>
      </p:sp>
      <p:sp>
        <p:nvSpPr>
          <p:cNvPr id="37897" name="Line 9"/>
          <p:cNvSpPr>
            <a:spLocks noChangeShapeType="1"/>
          </p:cNvSpPr>
          <p:nvPr/>
        </p:nvSpPr>
        <p:spPr bwMode="auto">
          <a:xfrm flipH="1">
            <a:off x="2057400" y="3124200"/>
            <a:ext cx="228600" cy="0"/>
          </a:xfrm>
          <a:prstGeom prst="line">
            <a:avLst/>
          </a:prstGeom>
          <a:noFill/>
          <a:ln w="9525">
            <a:solidFill>
              <a:schemeClr val="tx1"/>
            </a:solidFill>
            <a:round/>
            <a:headEnd/>
            <a:tailEnd/>
          </a:ln>
        </p:spPr>
        <p:txBody>
          <a:bodyPr/>
          <a:lstStyle/>
          <a:p>
            <a:endParaRPr lang="en-US"/>
          </a:p>
        </p:txBody>
      </p:sp>
      <p:sp>
        <p:nvSpPr>
          <p:cNvPr id="37898" name="Line 10"/>
          <p:cNvSpPr>
            <a:spLocks noChangeShapeType="1"/>
          </p:cNvSpPr>
          <p:nvPr/>
        </p:nvSpPr>
        <p:spPr bwMode="auto">
          <a:xfrm flipH="1">
            <a:off x="2057400" y="2057400"/>
            <a:ext cx="228600" cy="0"/>
          </a:xfrm>
          <a:prstGeom prst="line">
            <a:avLst/>
          </a:prstGeom>
          <a:noFill/>
          <a:ln w="9525">
            <a:solidFill>
              <a:schemeClr val="tx1"/>
            </a:solidFill>
            <a:round/>
            <a:headEnd/>
            <a:tailEnd/>
          </a:ln>
        </p:spPr>
        <p:txBody>
          <a:bodyPr/>
          <a:lstStyle/>
          <a:p>
            <a:endParaRPr lang="en-US"/>
          </a:p>
        </p:txBody>
      </p:sp>
      <p:sp>
        <p:nvSpPr>
          <p:cNvPr id="37899" name="Line 11"/>
          <p:cNvSpPr>
            <a:spLocks noChangeShapeType="1"/>
          </p:cNvSpPr>
          <p:nvPr/>
        </p:nvSpPr>
        <p:spPr bwMode="auto">
          <a:xfrm flipH="1">
            <a:off x="2057400" y="2438400"/>
            <a:ext cx="228600" cy="0"/>
          </a:xfrm>
          <a:prstGeom prst="line">
            <a:avLst/>
          </a:prstGeom>
          <a:noFill/>
          <a:ln w="9525">
            <a:solidFill>
              <a:schemeClr val="tx1"/>
            </a:solidFill>
            <a:round/>
            <a:headEnd/>
            <a:tailEnd/>
          </a:ln>
        </p:spPr>
        <p:txBody>
          <a:bodyPr/>
          <a:lstStyle/>
          <a:p>
            <a:endParaRPr lang="en-US"/>
          </a:p>
        </p:txBody>
      </p:sp>
      <p:sp>
        <p:nvSpPr>
          <p:cNvPr id="37900" name="Text Box 14"/>
          <p:cNvSpPr txBox="1">
            <a:spLocks noChangeArrowheads="1"/>
          </p:cNvSpPr>
          <p:nvPr/>
        </p:nvSpPr>
        <p:spPr bwMode="auto">
          <a:xfrm>
            <a:off x="1355725" y="4075113"/>
            <a:ext cx="501650" cy="366712"/>
          </a:xfrm>
          <a:prstGeom prst="rect">
            <a:avLst/>
          </a:prstGeom>
          <a:noFill/>
          <a:ln w="9525">
            <a:noFill/>
            <a:miter lim="800000"/>
            <a:headEnd/>
            <a:tailEnd/>
          </a:ln>
        </p:spPr>
        <p:txBody>
          <a:bodyPr wrap="none">
            <a:spAutoFit/>
          </a:bodyPr>
          <a:lstStyle/>
          <a:p>
            <a:r>
              <a:rPr lang="en-US"/>
              <a:t>1.0</a:t>
            </a:r>
          </a:p>
        </p:txBody>
      </p:sp>
      <p:sp>
        <p:nvSpPr>
          <p:cNvPr id="37901" name="Text Box 15"/>
          <p:cNvSpPr txBox="1">
            <a:spLocks noChangeArrowheads="1"/>
          </p:cNvSpPr>
          <p:nvPr/>
        </p:nvSpPr>
        <p:spPr bwMode="auto">
          <a:xfrm>
            <a:off x="1371600" y="3352800"/>
            <a:ext cx="501650" cy="366713"/>
          </a:xfrm>
          <a:prstGeom prst="rect">
            <a:avLst/>
          </a:prstGeom>
          <a:noFill/>
          <a:ln w="9525">
            <a:noFill/>
            <a:miter lim="800000"/>
            <a:headEnd/>
            <a:tailEnd/>
          </a:ln>
        </p:spPr>
        <p:txBody>
          <a:bodyPr wrap="none">
            <a:spAutoFit/>
          </a:bodyPr>
          <a:lstStyle/>
          <a:p>
            <a:r>
              <a:rPr lang="en-US"/>
              <a:t>2.0</a:t>
            </a:r>
          </a:p>
        </p:txBody>
      </p:sp>
      <p:sp>
        <p:nvSpPr>
          <p:cNvPr id="37902" name="Text Box 16"/>
          <p:cNvSpPr txBox="1">
            <a:spLocks noChangeArrowheads="1"/>
          </p:cNvSpPr>
          <p:nvPr/>
        </p:nvSpPr>
        <p:spPr bwMode="auto">
          <a:xfrm>
            <a:off x="1371600" y="2590800"/>
            <a:ext cx="501650" cy="366713"/>
          </a:xfrm>
          <a:prstGeom prst="rect">
            <a:avLst/>
          </a:prstGeom>
          <a:noFill/>
          <a:ln w="9525">
            <a:noFill/>
            <a:miter lim="800000"/>
            <a:headEnd/>
            <a:tailEnd/>
          </a:ln>
        </p:spPr>
        <p:txBody>
          <a:bodyPr wrap="none">
            <a:spAutoFit/>
          </a:bodyPr>
          <a:lstStyle/>
          <a:p>
            <a:r>
              <a:rPr lang="en-US"/>
              <a:t>3.0</a:t>
            </a:r>
          </a:p>
        </p:txBody>
      </p:sp>
      <p:sp>
        <p:nvSpPr>
          <p:cNvPr id="37903" name="Text Box 17"/>
          <p:cNvSpPr txBox="1">
            <a:spLocks noChangeArrowheads="1"/>
          </p:cNvSpPr>
          <p:nvPr/>
        </p:nvSpPr>
        <p:spPr bwMode="auto">
          <a:xfrm>
            <a:off x="1371600" y="1905000"/>
            <a:ext cx="501650" cy="366713"/>
          </a:xfrm>
          <a:prstGeom prst="rect">
            <a:avLst/>
          </a:prstGeom>
          <a:noFill/>
          <a:ln w="9525">
            <a:noFill/>
            <a:miter lim="800000"/>
            <a:headEnd/>
            <a:tailEnd/>
          </a:ln>
        </p:spPr>
        <p:txBody>
          <a:bodyPr wrap="none">
            <a:spAutoFit/>
          </a:bodyPr>
          <a:lstStyle/>
          <a:p>
            <a:r>
              <a:rPr lang="en-US"/>
              <a:t>4.0</a:t>
            </a:r>
          </a:p>
        </p:txBody>
      </p:sp>
      <p:sp>
        <p:nvSpPr>
          <p:cNvPr id="20499" name="Rectangle 19"/>
          <p:cNvSpPr>
            <a:spLocks noChangeArrowheads="1"/>
          </p:cNvSpPr>
          <p:nvPr/>
        </p:nvSpPr>
        <p:spPr bwMode="auto">
          <a:xfrm>
            <a:off x="4953000" y="3124200"/>
            <a:ext cx="533400" cy="1905000"/>
          </a:xfrm>
          <a:prstGeom prst="rect">
            <a:avLst/>
          </a:prstGeom>
          <a:solidFill>
            <a:srgbClr val="00CC00"/>
          </a:solidFill>
          <a:ln w="9525">
            <a:solidFill>
              <a:schemeClr val="tx1"/>
            </a:solidFill>
            <a:miter lim="800000"/>
            <a:headEnd/>
            <a:tailEnd/>
          </a:ln>
          <a:effectLst/>
          <a:scene3d>
            <a:camera prst="orthographicFront"/>
            <a:lightRig rig="threePt" dir="t"/>
          </a:scene3d>
          <a:sp3d>
            <a:bevelT/>
          </a:sp3d>
        </p:spPr>
        <p:txBody>
          <a:bodyPr wrap="none" anchor="ctr"/>
          <a:lstStyle/>
          <a:p>
            <a:pPr>
              <a:defRPr/>
            </a:pPr>
            <a:endParaRPr lang="en-US"/>
          </a:p>
        </p:txBody>
      </p:sp>
      <p:sp>
        <p:nvSpPr>
          <p:cNvPr id="20500" name="Rectangle 20"/>
          <p:cNvSpPr>
            <a:spLocks noChangeArrowheads="1"/>
          </p:cNvSpPr>
          <p:nvPr/>
        </p:nvSpPr>
        <p:spPr bwMode="auto">
          <a:xfrm>
            <a:off x="3276600" y="2667000"/>
            <a:ext cx="533400" cy="2362200"/>
          </a:xfrm>
          <a:prstGeom prst="rect">
            <a:avLst/>
          </a:prstGeom>
          <a:solidFill>
            <a:schemeClr val="accent1"/>
          </a:solidFill>
          <a:ln w="9525">
            <a:solidFill>
              <a:schemeClr val="tx1"/>
            </a:solidFill>
            <a:miter lim="800000"/>
            <a:headEnd/>
            <a:tailEnd/>
          </a:ln>
          <a:effectLst/>
          <a:scene3d>
            <a:camera prst="orthographicFront"/>
            <a:lightRig rig="threePt" dir="t"/>
          </a:scene3d>
          <a:sp3d>
            <a:bevelT/>
          </a:sp3d>
        </p:spPr>
        <p:txBody>
          <a:bodyPr wrap="none" anchor="ctr"/>
          <a:lstStyle/>
          <a:p>
            <a:pPr algn="ctr">
              <a:defRPr/>
            </a:pPr>
            <a:r>
              <a:rPr lang="en-US" dirty="0">
                <a:solidFill>
                  <a:schemeClr val="bg1"/>
                </a:solidFill>
              </a:rPr>
              <a:t>SD</a:t>
            </a:r>
          </a:p>
        </p:txBody>
      </p:sp>
      <p:sp>
        <p:nvSpPr>
          <p:cNvPr id="37910" name="Text Box 25"/>
          <p:cNvSpPr txBox="1">
            <a:spLocks noChangeArrowheads="1"/>
          </p:cNvSpPr>
          <p:nvPr/>
        </p:nvSpPr>
        <p:spPr bwMode="auto">
          <a:xfrm>
            <a:off x="4572000" y="5715000"/>
            <a:ext cx="3754438" cy="307975"/>
          </a:xfrm>
          <a:prstGeom prst="rect">
            <a:avLst/>
          </a:prstGeom>
          <a:noFill/>
          <a:ln w="9525">
            <a:noFill/>
            <a:miter lim="800000"/>
            <a:headEnd/>
            <a:tailEnd/>
          </a:ln>
        </p:spPr>
        <p:txBody>
          <a:bodyPr wrap="none">
            <a:spAutoFit/>
          </a:bodyPr>
          <a:lstStyle/>
          <a:p>
            <a:r>
              <a:rPr lang="en-US" sz="1400"/>
              <a:t>From Experiment 3, Quilici and Mayer (1996)</a:t>
            </a:r>
          </a:p>
        </p:txBody>
      </p:sp>
      <p:sp>
        <p:nvSpPr>
          <p:cNvPr id="37911" name="TextBox 24"/>
          <p:cNvSpPr txBox="1">
            <a:spLocks noChangeArrowheads="1"/>
          </p:cNvSpPr>
          <p:nvPr/>
        </p:nvSpPr>
        <p:spPr bwMode="auto">
          <a:xfrm>
            <a:off x="6477000" y="1981200"/>
            <a:ext cx="1793875" cy="646113"/>
          </a:xfrm>
          <a:prstGeom prst="rect">
            <a:avLst/>
          </a:prstGeom>
          <a:noFill/>
          <a:ln w="9525">
            <a:noFill/>
            <a:miter lim="800000"/>
            <a:headEnd/>
            <a:tailEnd/>
          </a:ln>
        </p:spPr>
        <p:txBody>
          <a:bodyPr wrap="none">
            <a:spAutoFit/>
          </a:bodyPr>
          <a:lstStyle/>
          <a:p>
            <a:r>
              <a:rPr lang="en-US"/>
              <a:t>SD = significant</a:t>
            </a:r>
          </a:p>
          <a:p>
            <a:r>
              <a:rPr lang="en-US"/>
              <a:t>difference</a:t>
            </a:r>
          </a:p>
        </p:txBody>
      </p:sp>
      <p:sp>
        <p:nvSpPr>
          <p:cNvPr id="37912" name="TextBox 26"/>
          <p:cNvSpPr txBox="1">
            <a:spLocks noChangeArrowheads="1"/>
          </p:cNvSpPr>
          <p:nvPr/>
        </p:nvSpPr>
        <p:spPr bwMode="auto">
          <a:xfrm rot="-5400000">
            <a:off x="175419" y="3101181"/>
            <a:ext cx="1390650" cy="369888"/>
          </a:xfrm>
          <a:prstGeom prst="rect">
            <a:avLst/>
          </a:prstGeom>
          <a:noFill/>
          <a:ln w="9525">
            <a:noFill/>
            <a:miter lim="800000"/>
            <a:headEnd/>
            <a:tailEnd/>
          </a:ln>
        </p:spPr>
        <p:txBody>
          <a:bodyPr wrap="none">
            <a:spAutoFit/>
          </a:bodyPr>
          <a:lstStyle/>
          <a:p>
            <a:r>
              <a:rPr lang="en-US"/>
              <a:t>Test Scores</a:t>
            </a:r>
          </a:p>
        </p:txBody>
      </p:sp>
      <p:sp>
        <p:nvSpPr>
          <p:cNvPr id="22" name="Rectangular Callout 21"/>
          <p:cNvSpPr/>
          <p:nvPr/>
        </p:nvSpPr>
        <p:spPr>
          <a:xfrm>
            <a:off x="3810000" y="1905000"/>
            <a:ext cx="1905000" cy="533400"/>
          </a:xfrm>
          <a:prstGeom prst="wedgeRectCallout">
            <a:avLst>
              <a:gd name="adj1" fmla="val -59693"/>
              <a:gd name="adj2" fmla="val 118159"/>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solidFill>
                  <a:schemeClr val="tx1"/>
                </a:solidFill>
              </a:rPr>
              <a:t>Different Context</a:t>
            </a:r>
          </a:p>
        </p:txBody>
      </p:sp>
      <p:sp>
        <p:nvSpPr>
          <p:cNvPr id="23" name="Rectangular Callout 22"/>
          <p:cNvSpPr/>
          <p:nvPr/>
        </p:nvSpPr>
        <p:spPr>
          <a:xfrm>
            <a:off x="5638800" y="3048000"/>
            <a:ext cx="1905000" cy="533400"/>
          </a:xfrm>
          <a:prstGeom prst="wedgeRectCallout">
            <a:avLst>
              <a:gd name="adj1" fmla="val -59693"/>
              <a:gd name="adj2" fmla="val 118159"/>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solidFill>
                  <a:schemeClr val="tx1"/>
                </a:solidFill>
              </a:rPr>
              <a:t>Same Context</a:t>
            </a:r>
          </a:p>
        </p:txBody>
      </p:sp>
      <p:sp>
        <p:nvSpPr>
          <p:cNvPr id="24" name="Rectangle 2"/>
          <p:cNvSpPr txBox="1">
            <a:spLocks noChangeArrowheads="1"/>
          </p:cNvSpPr>
          <p:nvPr/>
        </p:nvSpPr>
        <p:spPr>
          <a:xfrm>
            <a:off x="685800" y="685800"/>
            <a:ext cx="7391400" cy="685800"/>
          </a:xfrm>
          <a:prstGeom prst="rect">
            <a:avLst/>
          </a:prstGeom>
        </p:spPr>
        <p:txBody>
          <a:bodyPr/>
          <a:lstStyle/>
          <a:p>
            <a:pPr>
              <a:defRPr/>
            </a:pPr>
            <a:r>
              <a:rPr lang="en-US" sz="4000" dirty="0">
                <a:solidFill>
                  <a:schemeClr val="tx2"/>
                </a:solidFill>
                <a:latin typeface="+mj-lt"/>
                <a:ea typeface="+mj-ea"/>
                <a:cs typeface="+mj-cs"/>
              </a:rPr>
              <a:t>Varied context worked examples</a:t>
            </a:r>
          </a:p>
        </p:txBody>
      </p:sp>
    </p:spTree>
    <p:extLst>
      <p:ext uri="{BB962C8B-B14F-4D97-AF65-F5344CB8AC3E}">
        <p14:creationId xmlns:p14="http://schemas.microsoft.com/office/powerpoint/2010/main" val="95126205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3962400" y="6488113"/>
            <a:ext cx="4835525" cy="369887"/>
          </a:xfrm>
          <a:prstGeom prst="rect">
            <a:avLst/>
          </a:prstGeom>
          <a:noFill/>
          <a:ln w="9525">
            <a:noFill/>
            <a:miter lim="800000"/>
            <a:headEnd/>
            <a:tailEnd/>
          </a:ln>
        </p:spPr>
        <p:txBody>
          <a:bodyPr wrap="none">
            <a:spAutoFit/>
          </a:bodyPr>
          <a:lstStyle/>
          <a:p>
            <a:r>
              <a:rPr lang="en-US"/>
              <a:t>Gentner, Lowewenstein and Thompson, 2003</a:t>
            </a:r>
          </a:p>
        </p:txBody>
      </p:sp>
      <p:sp>
        <p:nvSpPr>
          <p:cNvPr id="38915" name="Text Box 3"/>
          <p:cNvSpPr txBox="1">
            <a:spLocks noChangeArrowheads="1"/>
          </p:cNvSpPr>
          <p:nvPr/>
        </p:nvSpPr>
        <p:spPr bwMode="auto">
          <a:xfrm>
            <a:off x="5334000" y="1600200"/>
            <a:ext cx="2971800" cy="1190625"/>
          </a:xfrm>
          <a:prstGeom prst="rect">
            <a:avLst/>
          </a:prstGeom>
          <a:noFill/>
          <a:ln w="9525">
            <a:noFill/>
            <a:miter lim="800000"/>
            <a:headEnd/>
            <a:tailEnd/>
          </a:ln>
        </p:spPr>
        <p:txBody>
          <a:bodyPr>
            <a:spAutoFit/>
          </a:bodyPr>
          <a:lstStyle/>
          <a:p>
            <a:pPr marL="342900" indent="-342900" algn="ctr"/>
            <a:r>
              <a:rPr lang="en-US" b="1"/>
              <a:t>Comparison Examples </a:t>
            </a:r>
          </a:p>
          <a:p>
            <a:pPr marL="342900" indent="-342900" algn="ctr"/>
            <a:r>
              <a:rPr lang="en-US" b="1"/>
              <a:t>Lesson</a:t>
            </a:r>
          </a:p>
          <a:p>
            <a:pPr marL="342900" indent="-342900"/>
            <a:endParaRPr lang="en-US"/>
          </a:p>
          <a:p>
            <a:pPr marL="342900" indent="-342900"/>
            <a:endParaRPr lang="en-US"/>
          </a:p>
        </p:txBody>
      </p:sp>
      <p:sp>
        <p:nvSpPr>
          <p:cNvPr id="38916" name="Text Box 4"/>
          <p:cNvSpPr txBox="1">
            <a:spLocks noChangeArrowheads="1"/>
          </p:cNvSpPr>
          <p:nvPr/>
        </p:nvSpPr>
        <p:spPr bwMode="auto">
          <a:xfrm>
            <a:off x="1219200" y="1447800"/>
            <a:ext cx="2895600" cy="2289175"/>
          </a:xfrm>
          <a:prstGeom prst="rect">
            <a:avLst/>
          </a:prstGeom>
          <a:noFill/>
          <a:ln w="9525">
            <a:noFill/>
            <a:miter lim="800000"/>
            <a:headEnd/>
            <a:tailEnd/>
          </a:ln>
        </p:spPr>
        <p:txBody>
          <a:bodyPr>
            <a:spAutoFit/>
          </a:bodyPr>
          <a:lstStyle/>
          <a:p>
            <a:pPr marL="342900" indent="-342900" algn="ctr"/>
            <a:r>
              <a:rPr lang="en-US" b="1"/>
              <a:t>Separate Examples </a:t>
            </a:r>
          </a:p>
          <a:p>
            <a:pPr marL="342900" indent="-342900" algn="ctr"/>
            <a:r>
              <a:rPr lang="en-US" b="1"/>
              <a:t>Lesson</a:t>
            </a:r>
          </a:p>
          <a:p>
            <a:pPr marL="342900" indent="-342900"/>
            <a:endParaRPr lang="en-US" b="1"/>
          </a:p>
          <a:p>
            <a:pPr marL="342900" indent="-342900"/>
            <a:endParaRPr lang="en-US" b="1"/>
          </a:p>
          <a:p>
            <a:pPr marL="342900" indent="-342900"/>
            <a:endParaRPr lang="en-US" b="1"/>
          </a:p>
          <a:p>
            <a:pPr marL="342900" indent="-342900"/>
            <a:endParaRPr lang="en-US" b="1"/>
          </a:p>
          <a:p>
            <a:pPr marL="342900" indent="-342900"/>
            <a:endParaRPr lang="en-US" b="1"/>
          </a:p>
          <a:p>
            <a:pPr marL="342900" indent="-342900"/>
            <a:endParaRPr lang="en-US" b="1"/>
          </a:p>
        </p:txBody>
      </p:sp>
      <p:sp>
        <p:nvSpPr>
          <p:cNvPr id="38917" name="Rectangle 5"/>
          <p:cNvSpPr>
            <a:spLocks noChangeArrowheads="1"/>
          </p:cNvSpPr>
          <p:nvPr/>
        </p:nvSpPr>
        <p:spPr bwMode="auto">
          <a:xfrm>
            <a:off x="5257800" y="1447800"/>
            <a:ext cx="3200400" cy="2667000"/>
          </a:xfrm>
          <a:prstGeom prst="rect">
            <a:avLst/>
          </a:prstGeom>
          <a:noFill/>
          <a:ln w="9525">
            <a:solidFill>
              <a:schemeClr val="tx1"/>
            </a:solidFill>
            <a:miter lim="800000"/>
            <a:headEnd/>
            <a:tailEnd/>
          </a:ln>
        </p:spPr>
        <p:txBody>
          <a:bodyPr wrap="none" anchor="ctr"/>
          <a:lstStyle/>
          <a:p>
            <a:endParaRPr lang="en-US"/>
          </a:p>
        </p:txBody>
      </p:sp>
      <p:sp>
        <p:nvSpPr>
          <p:cNvPr id="38918" name="Rectangle 6"/>
          <p:cNvSpPr>
            <a:spLocks noChangeArrowheads="1"/>
          </p:cNvSpPr>
          <p:nvPr/>
        </p:nvSpPr>
        <p:spPr bwMode="auto">
          <a:xfrm>
            <a:off x="1143000" y="1447800"/>
            <a:ext cx="3124200" cy="2743200"/>
          </a:xfrm>
          <a:prstGeom prst="rect">
            <a:avLst/>
          </a:prstGeom>
          <a:noFill/>
          <a:ln w="9525">
            <a:solidFill>
              <a:schemeClr val="tx1"/>
            </a:solidFill>
            <a:miter lim="800000"/>
            <a:headEnd/>
            <a:tailEnd/>
          </a:ln>
        </p:spPr>
        <p:txBody>
          <a:bodyPr wrap="none" anchor="ctr"/>
          <a:lstStyle/>
          <a:p>
            <a:endParaRPr lang="en-US"/>
          </a:p>
        </p:txBody>
      </p:sp>
      <p:sp>
        <p:nvSpPr>
          <p:cNvPr id="26631" name="Rectangle 7"/>
          <p:cNvSpPr>
            <a:spLocks noChangeArrowheads="1"/>
          </p:cNvSpPr>
          <p:nvPr/>
        </p:nvSpPr>
        <p:spPr bwMode="auto">
          <a:xfrm>
            <a:off x="1447800" y="2133600"/>
            <a:ext cx="1219200" cy="1600200"/>
          </a:xfrm>
          <a:prstGeom prst="rect">
            <a:avLst/>
          </a:prstGeom>
          <a:solidFill>
            <a:srgbClr val="CCFFCC"/>
          </a:solidFill>
          <a:ln w="9525">
            <a:solidFill>
              <a:schemeClr val="tx1"/>
            </a:solidFill>
            <a:miter lim="800000"/>
            <a:headEnd/>
            <a:tailEnd/>
          </a:ln>
          <a:effectLst/>
          <a:scene3d>
            <a:camera prst="orthographicFront"/>
            <a:lightRig rig="threePt" dir="t"/>
          </a:scene3d>
          <a:sp3d>
            <a:bevelT/>
          </a:sp3d>
        </p:spPr>
        <p:txBody>
          <a:bodyPr wrap="none" anchor="ctr"/>
          <a:lstStyle/>
          <a:p>
            <a:pPr algn="ctr">
              <a:defRPr/>
            </a:pPr>
            <a:r>
              <a:rPr lang="en-US" dirty="0"/>
              <a:t>Shipping</a:t>
            </a:r>
          </a:p>
          <a:p>
            <a:pPr algn="ctr">
              <a:defRPr/>
            </a:pPr>
            <a:r>
              <a:rPr lang="en-US" dirty="0"/>
              <a:t>Example</a:t>
            </a:r>
          </a:p>
        </p:txBody>
      </p:sp>
      <p:sp>
        <p:nvSpPr>
          <p:cNvPr id="26632" name="Rectangle 8"/>
          <p:cNvSpPr>
            <a:spLocks noChangeArrowheads="1"/>
          </p:cNvSpPr>
          <p:nvPr/>
        </p:nvSpPr>
        <p:spPr bwMode="auto">
          <a:xfrm>
            <a:off x="2895600" y="2286000"/>
            <a:ext cx="1219200" cy="1600200"/>
          </a:xfrm>
          <a:prstGeom prst="rect">
            <a:avLst/>
          </a:prstGeom>
          <a:solidFill>
            <a:schemeClr val="accent1"/>
          </a:solidFill>
          <a:ln w="9525">
            <a:solidFill>
              <a:schemeClr val="tx1"/>
            </a:solidFill>
            <a:miter lim="800000"/>
            <a:headEnd/>
            <a:tailEnd/>
          </a:ln>
          <a:effectLst/>
          <a:scene3d>
            <a:camera prst="orthographicFront"/>
            <a:lightRig rig="threePt" dir="t"/>
          </a:scene3d>
          <a:sp3d>
            <a:bevelT/>
          </a:sp3d>
        </p:spPr>
        <p:txBody>
          <a:bodyPr wrap="none" anchor="ctr"/>
          <a:lstStyle/>
          <a:p>
            <a:pPr algn="ctr">
              <a:defRPr/>
            </a:pPr>
            <a:r>
              <a:rPr lang="en-US" dirty="0">
                <a:solidFill>
                  <a:schemeClr val="bg1"/>
                </a:solidFill>
              </a:rPr>
              <a:t>Travel</a:t>
            </a:r>
          </a:p>
          <a:p>
            <a:pPr algn="ctr">
              <a:defRPr/>
            </a:pPr>
            <a:r>
              <a:rPr lang="en-US" dirty="0">
                <a:solidFill>
                  <a:schemeClr val="bg1"/>
                </a:solidFill>
              </a:rPr>
              <a:t> Example</a:t>
            </a:r>
          </a:p>
        </p:txBody>
      </p:sp>
      <p:sp>
        <p:nvSpPr>
          <p:cNvPr id="26635" name="Rectangle 11"/>
          <p:cNvSpPr>
            <a:spLocks noChangeArrowheads="1"/>
          </p:cNvSpPr>
          <p:nvPr/>
        </p:nvSpPr>
        <p:spPr bwMode="auto">
          <a:xfrm>
            <a:off x="6324600" y="2286000"/>
            <a:ext cx="1295400" cy="1600200"/>
          </a:xfrm>
          <a:prstGeom prst="rect">
            <a:avLst/>
          </a:prstGeom>
          <a:solidFill>
            <a:schemeClr val="accent4">
              <a:lumMod val="60000"/>
              <a:lumOff val="40000"/>
            </a:schemeClr>
          </a:solidFill>
          <a:ln w="9525">
            <a:solidFill>
              <a:schemeClr val="tx1"/>
            </a:solidFill>
            <a:miter lim="800000"/>
            <a:headEnd/>
            <a:tailEnd/>
          </a:ln>
          <a:effectLst/>
          <a:scene3d>
            <a:camera prst="orthographicFront"/>
            <a:lightRig rig="threePt" dir="t"/>
          </a:scene3d>
          <a:sp3d>
            <a:bevelT/>
          </a:sp3d>
        </p:spPr>
        <p:txBody>
          <a:bodyPr wrap="none" anchor="ctr"/>
          <a:lstStyle/>
          <a:p>
            <a:pPr algn="ctr">
              <a:defRPr/>
            </a:pPr>
            <a:r>
              <a:rPr lang="en-US" dirty="0"/>
              <a:t>Shipping </a:t>
            </a:r>
          </a:p>
          <a:p>
            <a:pPr algn="ctr">
              <a:defRPr/>
            </a:pPr>
            <a:r>
              <a:rPr lang="en-US" dirty="0"/>
              <a:t>Example </a:t>
            </a:r>
          </a:p>
          <a:p>
            <a:pPr algn="ctr">
              <a:defRPr/>
            </a:pPr>
            <a:r>
              <a:rPr lang="en-US" dirty="0"/>
              <a:t>+</a:t>
            </a:r>
          </a:p>
          <a:p>
            <a:pPr algn="ctr">
              <a:defRPr/>
            </a:pPr>
            <a:r>
              <a:rPr lang="en-US" dirty="0"/>
              <a:t>Travel</a:t>
            </a:r>
          </a:p>
          <a:p>
            <a:pPr algn="ctr">
              <a:defRPr/>
            </a:pPr>
            <a:r>
              <a:rPr lang="en-US" dirty="0"/>
              <a:t> Example</a:t>
            </a:r>
          </a:p>
        </p:txBody>
      </p:sp>
      <p:sp>
        <p:nvSpPr>
          <p:cNvPr id="38928" name="Rectangle 12"/>
          <p:cNvSpPr>
            <a:spLocks noChangeArrowheads="1"/>
          </p:cNvSpPr>
          <p:nvPr/>
        </p:nvSpPr>
        <p:spPr bwMode="auto">
          <a:xfrm>
            <a:off x="2057400" y="4343400"/>
            <a:ext cx="4648200" cy="2209800"/>
          </a:xfrm>
          <a:prstGeom prst="rect">
            <a:avLst/>
          </a:prstGeom>
          <a:noFill/>
          <a:ln w="9525">
            <a:solidFill>
              <a:schemeClr val="tx1"/>
            </a:solidFill>
            <a:miter lim="800000"/>
            <a:headEnd/>
            <a:tailEnd/>
          </a:ln>
        </p:spPr>
        <p:txBody>
          <a:bodyPr wrap="none" anchor="ctr"/>
          <a:lstStyle/>
          <a:p>
            <a:endParaRPr lang="en-US"/>
          </a:p>
        </p:txBody>
      </p:sp>
      <p:sp>
        <p:nvSpPr>
          <p:cNvPr id="38929" name="Text Box 13"/>
          <p:cNvSpPr txBox="1">
            <a:spLocks noChangeArrowheads="1"/>
          </p:cNvSpPr>
          <p:nvPr/>
        </p:nvSpPr>
        <p:spPr bwMode="auto">
          <a:xfrm>
            <a:off x="2133600" y="4267200"/>
            <a:ext cx="4800600" cy="915988"/>
          </a:xfrm>
          <a:prstGeom prst="rect">
            <a:avLst/>
          </a:prstGeom>
          <a:noFill/>
          <a:ln w="9525">
            <a:noFill/>
            <a:miter lim="800000"/>
            <a:headEnd/>
            <a:tailEnd/>
          </a:ln>
        </p:spPr>
        <p:txBody>
          <a:bodyPr>
            <a:spAutoFit/>
          </a:bodyPr>
          <a:lstStyle/>
          <a:p>
            <a:pPr marL="342900" indent="-342900"/>
            <a:r>
              <a:rPr lang="en-US" b="1"/>
              <a:t>Active Comparison of Examples Lesson</a:t>
            </a:r>
          </a:p>
          <a:p>
            <a:pPr marL="342900" indent="-342900"/>
            <a:endParaRPr lang="en-US"/>
          </a:p>
          <a:p>
            <a:pPr marL="342900" indent="-342900"/>
            <a:endParaRPr lang="en-US"/>
          </a:p>
        </p:txBody>
      </p:sp>
      <p:sp>
        <p:nvSpPr>
          <p:cNvPr id="26638" name="Rectangle 14"/>
          <p:cNvSpPr>
            <a:spLocks noChangeArrowheads="1"/>
          </p:cNvSpPr>
          <p:nvPr/>
        </p:nvSpPr>
        <p:spPr bwMode="auto">
          <a:xfrm>
            <a:off x="2209800" y="4648200"/>
            <a:ext cx="1524000" cy="1676400"/>
          </a:xfrm>
          <a:prstGeom prst="rect">
            <a:avLst/>
          </a:prstGeom>
          <a:solidFill>
            <a:srgbClr val="CCFFCC"/>
          </a:solidFill>
          <a:ln w="9525">
            <a:solidFill>
              <a:schemeClr val="tx1"/>
            </a:solidFill>
            <a:miter lim="800000"/>
            <a:headEnd/>
            <a:tailEnd/>
          </a:ln>
          <a:effectLst/>
          <a:scene3d>
            <a:camera prst="orthographicFront"/>
            <a:lightRig rig="threePt" dir="t"/>
          </a:scene3d>
          <a:sp3d>
            <a:bevelT/>
          </a:sp3d>
        </p:spPr>
        <p:txBody>
          <a:bodyPr wrap="none" anchor="ctr"/>
          <a:lstStyle/>
          <a:p>
            <a:pPr algn="ctr">
              <a:defRPr/>
            </a:pPr>
            <a:r>
              <a:rPr lang="en-US"/>
              <a:t>Shipping</a:t>
            </a:r>
          </a:p>
          <a:p>
            <a:pPr algn="ctr">
              <a:defRPr/>
            </a:pPr>
            <a:r>
              <a:rPr lang="en-US"/>
              <a:t>Example</a:t>
            </a:r>
          </a:p>
        </p:txBody>
      </p:sp>
      <p:sp>
        <p:nvSpPr>
          <p:cNvPr id="26639" name="Rectangle 15"/>
          <p:cNvSpPr>
            <a:spLocks noChangeArrowheads="1"/>
          </p:cNvSpPr>
          <p:nvPr/>
        </p:nvSpPr>
        <p:spPr bwMode="auto">
          <a:xfrm>
            <a:off x="4191000" y="4648200"/>
            <a:ext cx="1524000" cy="1676400"/>
          </a:xfrm>
          <a:prstGeom prst="rect">
            <a:avLst/>
          </a:prstGeom>
          <a:solidFill>
            <a:srgbClr val="0FC792"/>
          </a:solidFill>
          <a:ln w="9525">
            <a:solidFill>
              <a:schemeClr val="tx1"/>
            </a:solidFill>
            <a:miter lim="800000"/>
            <a:headEnd/>
            <a:tailEnd/>
          </a:ln>
          <a:effectLst/>
          <a:scene3d>
            <a:camera prst="orthographicFront"/>
            <a:lightRig rig="threePt" dir="t"/>
          </a:scene3d>
          <a:sp3d>
            <a:bevelT/>
          </a:sp3d>
        </p:spPr>
        <p:txBody>
          <a:bodyPr wrap="none" anchor="ctr"/>
          <a:lstStyle/>
          <a:p>
            <a:pPr algn="ctr">
              <a:defRPr/>
            </a:pPr>
            <a:r>
              <a:rPr lang="en-US" dirty="0"/>
              <a:t>Shipping </a:t>
            </a:r>
          </a:p>
          <a:p>
            <a:pPr algn="ctr">
              <a:defRPr/>
            </a:pPr>
            <a:r>
              <a:rPr lang="en-US" dirty="0"/>
              <a:t>Example </a:t>
            </a:r>
          </a:p>
          <a:p>
            <a:pPr algn="ctr">
              <a:defRPr/>
            </a:pPr>
            <a:r>
              <a:rPr lang="en-US" dirty="0"/>
              <a:t>+</a:t>
            </a:r>
          </a:p>
          <a:p>
            <a:pPr algn="ctr">
              <a:defRPr/>
            </a:pPr>
            <a:r>
              <a:rPr lang="en-US" dirty="0"/>
              <a:t>Travel</a:t>
            </a:r>
          </a:p>
          <a:p>
            <a:pPr algn="ctr">
              <a:defRPr/>
            </a:pPr>
            <a:r>
              <a:rPr lang="en-US" dirty="0"/>
              <a:t>Example</a:t>
            </a:r>
          </a:p>
          <a:p>
            <a:pPr algn="ctr">
              <a:defRPr/>
            </a:pPr>
            <a:r>
              <a:rPr lang="en-US" dirty="0"/>
              <a:t>with questions</a:t>
            </a:r>
          </a:p>
        </p:txBody>
      </p:sp>
      <p:sp>
        <p:nvSpPr>
          <p:cNvPr id="14" name="Rectangle 2"/>
          <p:cNvSpPr txBox="1">
            <a:spLocks noChangeArrowheads="1"/>
          </p:cNvSpPr>
          <p:nvPr/>
        </p:nvSpPr>
        <p:spPr>
          <a:xfrm>
            <a:off x="685800" y="431800"/>
            <a:ext cx="7391400" cy="685800"/>
          </a:xfrm>
          <a:prstGeom prst="rect">
            <a:avLst/>
          </a:prstGeom>
        </p:spPr>
        <p:txBody>
          <a:bodyPr/>
          <a:lstStyle/>
          <a:p>
            <a:pPr>
              <a:defRPr/>
            </a:pPr>
            <a:r>
              <a:rPr lang="en-US" sz="4000" dirty="0" smtClean="0">
                <a:solidFill>
                  <a:schemeClr val="tx2"/>
                </a:solidFill>
                <a:latin typeface="+mj-lt"/>
                <a:ea typeface="+mj-ea"/>
                <a:cs typeface="+mj-cs"/>
              </a:rPr>
              <a:t>Power of comparison of examples</a:t>
            </a:r>
            <a:endParaRPr lang="en-US" sz="4000" dirty="0">
              <a:solidFill>
                <a:schemeClr val="tx2"/>
              </a:solidFill>
              <a:latin typeface="+mj-lt"/>
              <a:ea typeface="+mj-ea"/>
              <a:cs typeface="+mj-cs"/>
            </a:endParaRPr>
          </a:p>
        </p:txBody>
      </p:sp>
    </p:spTree>
    <p:extLst>
      <p:ext uri="{BB962C8B-B14F-4D97-AF65-F5344CB8AC3E}">
        <p14:creationId xmlns:p14="http://schemas.microsoft.com/office/powerpoint/2010/main" val="194645875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
          <p:cNvSpPr txBox="1">
            <a:spLocks noChangeArrowheads="1"/>
          </p:cNvSpPr>
          <p:nvPr/>
        </p:nvSpPr>
        <p:spPr bwMode="auto">
          <a:xfrm>
            <a:off x="1143000" y="609600"/>
            <a:ext cx="1852540" cy="707886"/>
          </a:xfrm>
          <a:prstGeom prst="rect">
            <a:avLst/>
          </a:prstGeom>
          <a:noFill/>
          <a:ln w="9525">
            <a:noFill/>
            <a:miter lim="800000"/>
            <a:headEnd/>
            <a:tailEnd/>
          </a:ln>
        </p:spPr>
        <p:txBody>
          <a:bodyPr wrap="none">
            <a:spAutoFit/>
          </a:bodyPr>
          <a:lstStyle/>
          <a:p>
            <a:r>
              <a:rPr lang="en-US" sz="4000" dirty="0" smtClean="0">
                <a:solidFill>
                  <a:schemeClr val="tx2"/>
                </a:solidFill>
                <a:latin typeface="Candara" pitchFamily="34" charset="0"/>
              </a:rPr>
              <a:t>Agenda</a:t>
            </a:r>
            <a:endParaRPr lang="en-US" sz="4000" dirty="0">
              <a:solidFill>
                <a:schemeClr val="tx2"/>
              </a:solidFill>
              <a:latin typeface="Candara" pitchFamily="34" charset="0"/>
            </a:endParaRPr>
          </a:p>
        </p:txBody>
      </p:sp>
      <p:sp>
        <p:nvSpPr>
          <p:cNvPr id="5" name="Rounded Rectangle 4"/>
          <p:cNvSpPr/>
          <p:nvPr/>
        </p:nvSpPr>
        <p:spPr>
          <a:xfrm>
            <a:off x="1123244" y="1411112"/>
            <a:ext cx="6172200" cy="76200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b="1" dirty="0">
                <a:solidFill>
                  <a:srgbClr val="FFFF00"/>
                </a:solidFill>
              </a:rPr>
              <a:t>What Are Worked Examples?</a:t>
            </a:r>
          </a:p>
        </p:txBody>
      </p:sp>
      <p:sp>
        <p:nvSpPr>
          <p:cNvPr id="6" name="Rounded Rectangle 5"/>
          <p:cNvSpPr/>
          <p:nvPr/>
        </p:nvSpPr>
        <p:spPr>
          <a:xfrm>
            <a:off x="1123244" y="2249312"/>
            <a:ext cx="6172200" cy="76200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dirty="0"/>
              <a:t>Fading Principle</a:t>
            </a:r>
          </a:p>
        </p:txBody>
      </p:sp>
      <p:sp>
        <p:nvSpPr>
          <p:cNvPr id="7" name="Rounded Rectangle 6"/>
          <p:cNvSpPr/>
          <p:nvPr/>
        </p:nvSpPr>
        <p:spPr>
          <a:xfrm>
            <a:off x="1123244" y="3087512"/>
            <a:ext cx="6172200" cy="76200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dirty="0"/>
              <a:t>Self-Explanations Principle</a:t>
            </a:r>
          </a:p>
        </p:txBody>
      </p:sp>
      <p:sp>
        <p:nvSpPr>
          <p:cNvPr id="8" name="Rounded Rectangle 7"/>
          <p:cNvSpPr/>
          <p:nvPr/>
        </p:nvSpPr>
        <p:spPr>
          <a:xfrm>
            <a:off x="1123244" y="4001912"/>
            <a:ext cx="6172200" cy="76200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dirty="0"/>
              <a:t>Multimedia Principle</a:t>
            </a:r>
          </a:p>
        </p:txBody>
      </p:sp>
      <p:sp>
        <p:nvSpPr>
          <p:cNvPr id="9" name="Rounded Rectangle 8"/>
          <p:cNvSpPr/>
          <p:nvPr/>
        </p:nvSpPr>
        <p:spPr>
          <a:xfrm>
            <a:off x="1123244" y="4916312"/>
            <a:ext cx="6172200" cy="76200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dirty="0"/>
              <a:t>Transfer Principle</a:t>
            </a:r>
          </a:p>
        </p:txBody>
      </p:sp>
    </p:spTree>
    <p:extLst>
      <p:ext uri="{BB962C8B-B14F-4D97-AF65-F5344CB8AC3E}">
        <p14:creationId xmlns:p14="http://schemas.microsoft.com/office/powerpoint/2010/main" val="164772349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Group 33"/>
          <p:cNvGrpSpPr>
            <a:grpSpLocks/>
          </p:cNvGrpSpPr>
          <p:nvPr/>
        </p:nvGrpSpPr>
        <p:grpSpPr bwMode="auto">
          <a:xfrm>
            <a:off x="838200" y="1247775"/>
            <a:ext cx="7943850" cy="5610225"/>
            <a:chOff x="863600" y="565150"/>
            <a:chExt cx="7943850" cy="5610027"/>
          </a:xfrm>
        </p:grpSpPr>
        <p:sp>
          <p:nvSpPr>
            <p:cNvPr id="39940" name="Line 2"/>
            <p:cNvSpPr>
              <a:spLocks noChangeShapeType="1"/>
            </p:cNvSpPr>
            <p:nvPr/>
          </p:nvSpPr>
          <p:spPr bwMode="auto">
            <a:xfrm>
              <a:off x="2286000" y="1447800"/>
              <a:ext cx="0" cy="3581400"/>
            </a:xfrm>
            <a:prstGeom prst="line">
              <a:avLst/>
            </a:prstGeom>
            <a:noFill/>
            <a:ln w="38100">
              <a:solidFill>
                <a:schemeClr val="tx1"/>
              </a:solidFill>
              <a:round/>
              <a:headEnd/>
              <a:tailEnd/>
            </a:ln>
          </p:spPr>
          <p:txBody>
            <a:bodyPr/>
            <a:lstStyle/>
            <a:p>
              <a:endParaRPr lang="en-US"/>
            </a:p>
          </p:txBody>
        </p:sp>
        <p:sp>
          <p:nvSpPr>
            <p:cNvPr id="39941" name="Line 3"/>
            <p:cNvSpPr>
              <a:spLocks noChangeShapeType="1"/>
            </p:cNvSpPr>
            <p:nvPr/>
          </p:nvSpPr>
          <p:spPr bwMode="auto">
            <a:xfrm>
              <a:off x="2286000" y="5029200"/>
              <a:ext cx="4648200" cy="0"/>
            </a:xfrm>
            <a:prstGeom prst="line">
              <a:avLst/>
            </a:prstGeom>
            <a:noFill/>
            <a:ln w="38100">
              <a:solidFill>
                <a:schemeClr val="tx1"/>
              </a:solidFill>
              <a:round/>
              <a:headEnd/>
              <a:tailEnd/>
            </a:ln>
          </p:spPr>
          <p:txBody>
            <a:bodyPr/>
            <a:lstStyle/>
            <a:p>
              <a:endParaRPr lang="en-US"/>
            </a:p>
          </p:txBody>
        </p:sp>
        <p:sp>
          <p:nvSpPr>
            <p:cNvPr id="39942" name="Line 4"/>
            <p:cNvSpPr>
              <a:spLocks noChangeShapeType="1"/>
            </p:cNvSpPr>
            <p:nvPr/>
          </p:nvSpPr>
          <p:spPr bwMode="auto">
            <a:xfrm flipH="1">
              <a:off x="2057400" y="4648200"/>
              <a:ext cx="228600" cy="0"/>
            </a:xfrm>
            <a:prstGeom prst="line">
              <a:avLst/>
            </a:prstGeom>
            <a:noFill/>
            <a:ln w="9525">
              <a:solidFill>
                <a:schemeClr val="tx1"/>
              </a:solidFill>
              <a:round/>
              <a:headEnd/>
              <a:tailEnd/>
            </a:ln>
          </p:spPr>
          <p:txBody>
            <a:bodyPr/>
            <a:lstStyle/>
            <a:p>
              <a:endParaRPr lang="en-US"/>
            </a:p>
          </p:txBody>
        </p:sp>
        <p:sp>
          <p:nvSpPr>
            <p:cNvPr id="39943" name="Line 5"/>
            <p:cNvSpPr>
              <a:spLocks noChangeShapeType="1"/>
            </p:cNvSpPr>
            <p:nvPr/>
          </p:nvSpPr>
          <p:spPr bwMode="auto">
            <a:xfrm flipH="1">
              <a:off x="2057400" y="4267200"/>
              <a:ext cx="228600" cy="0"/>
            </a:xfrm>
            <a:prstGeom prst="line">
              <a:avLst/>
            </a:prstGeom>
            <a:noFill/>
            <a:ln w="9525">
              <a:solidFill>
                <a:schemeClr val="tx1"/>
              </a:solidFill>
              <a:round/>
              <a:headEnd/>
              <a:tailEnd/>
            </a:ln>
          </p:spPr>
          <p:txBody>
            <a:bodyPr/>
            <a:lstStyle/>
            <a:p>
              <a:endParaRPr lang="en-US"/>
            </a:p>
          </p:txBody>
        </p:sp>
        <p:sp>
          <p:nvSpPr>
            <p:cNvPr id="39944" name="Line 6"/>
            <p:cNvSpPr>
              <a:spLocks noChangeShapeType="1"/>
            </p:cNvSpPr>
            <p:nvPr/>
          </p:nvSpPr>
          <p:spPr bwMode="auto">
            <a:xfrm flipH="1">
              <a:off x="2057400" y="3505200"/>
              <a:ext cx="228600" cy="0"/>
            </a:xfrm>
            <a:prstGeom prst="line">
              <a:avLst/>
            </a:prstGeom>
            <a:noFill/>
            <a:ln w="9525">
              <a:solidFill>
                <a:schemeClr val="tx1"/>
              </a:solidFill>
              <a:round/>
              <a:headEnd/>
              <a:tailEnd/>
            </a:ln>
          </p:spPr>
          <p:txBody>
            <a:bodyPr/>
            <a:lstStyle/>
            <a:p>
              <a:endParaRPr lang="en-US"/>
            </a:p>
          </p:txBody>
        </p:sp>
        <p:sp>
          <p:nvSpPr>
            <p:cNvPr id="39945" name="Line 7"/>
            <p:cNvSpPr>
              <a:spLocks noChangeShapeType="1"/>
            </p:cNvSpPr>
            <p:nvPr/>
          </p:nvSpPr>
          <p:spPr bwMode="auto">
            <a:xfrm flipH="1">
              <a:off x="2057400" y="3886200"/>
              <a:ext cx="228600" cy="0"/>
            </a:xfrm>
            <a:prstGeom prst="line">
              <a:avLst/>
            </a:prstGeom>
            <a:noFill/>
            <a:ln w="9525">
              <a:solidFill>
                <a:schemeClr val="tx1"/>
              </a:solidFill>
              <a:round/>
              <a:headEnd/>
              <a:tailEnd/>
            </a:ln>
          </p:spPr>
          <p:txBody>
            <a:bodyPr/>
            <a:lstStyle/>
            <a:p>
              <a:endParaRPr lang="en-US"/>
            </a:p>
          </p:txBody>
        </p:sp>
        <p:sp>
          <p:nvSpPr>
            <p:cNvPr id="39946" name="Line 8"/>
            <p:cNvSpPr>
              <a:spLocks noChangeShapeType="1"/>
            </p:cNvSpPr>
            <p:nvPr/>
          </p:nvSpPr>
          <p:spPr bwMode="auto">
            <a:xfrm flipH="1">
              <a:off x="2057400" y="2743200"/>
              <a:ext cx="228600" cy="0"/>
            </a:xfrm>
            <a:prstGeom prst="line">
              <a:avLst/>
            </a:prstGeom>
            <a:noFill/>
            <a:ln w="9525">
              <a:solidFill>
                <a:schemeClr val="tx1"/>
              </a:solidFill>
              <a:round/>
              <a:headEnd/>
              <a:tailEnd/>
            </a:ln>
          </p:spPr>
          <p:txBody>
            <a:bodyPr/>
            <a:lstStyle/>
            <a:p>
              <a:endParaRPr lang="en-US"/>
            </a:p>
          </p:txBody>
        </p:sp>
        <p:sp>
          <p:nvSpPr>
            <p:cNvPr id="39947" name="Line 9"/>
            <p:cNvSpPr>
              <a:spLocks noChangeShapeType="1"/>
            </p:cNvSpPr>
            <p:nvPr/>
          </p:nvSpPr>
          <p:spPr bwMode="auto">
            <a:xfrm flipH="1">
              <a:off x="2057400" y="3124200"/>
              <a:ext cx="228600" cy="0"/>
            </a:xfrm>
            <a:prstGeom prst="line">
              <a:avLst/>
            </a:prstGeom>
            <a:noFill/>
            <a:ln w="9525">
              <a:solidFill>
                <a:schemeClr val="tx1"/>
              </a:solidFill>
              <a:round/>
              <a:headEnd/>
              <a:tailEnd/>
            </a:ln>
          </p:spPr>
          <p:txBody>
            <a:bodyPr/>
            <a:lstStyle/>
            <a:p>
              <a:endParaRPr lang="en-US"/>
            </a:p>
          </p:txBody>
        </p:sp>
        <p:sp>
          <p:nvSpPr>
            <p:cNvPr id="39948" name="Line 10"/>
            <p:cNvSpPr>
              <a:spLocks noChangeShapeType="1"/>
            </p:cNvSpPr>
            <p:nvPr/>
          </p:nvSpPr>
          <p:spPr bwMode="auto">
            <a:xfrm flipH="1">
              <a:off x="2057400" y="2057400"/>
              <a:ext cx="228600" cy="0"/>
            </a:xfrm>
            <a:prstGeom prst="line">
              <a:avLst/>
            </a:prstGeom>
            <a:noFill/>
            <a:ln w="9525">
              <a:solidFill>
                <a:schemeClr val="tx1"/>
              </a:solidFill>
              <a:round/>
              <a:headEnd/>
              <a:tailEnd/>
            </a:ln>
          </p:spPr>
          <p:txBody>
            <a:bodyPr/>
            <a:lstStyle/>
            <a:p>
              <a:endParaRPr lang="en-US"/>
            </a:p>
          </p:txBody>
        </p:sp>
        <p:sp>
          <p:nvSpPr>
            <p:cNvPr id="39949" name="Line 11"/>
            <p:cNvSpPr>
              <a:spLocks noChangeShapeType="1"/>
            </p:cNvSpPr>
            <p:nvPr/>
          </p:nvSpPr>
          <p:spPr bwMode="auto">
            <a:xfrm flipH="1">
              <a:off x="2057400" y="2438400"/>
              <a:ext cx="228600" cy="0"/>
            </a:xfrm>
            <a:prstGeom prst="line">
              <a:avLst/>
            </a:prstGeom>
            <a:noFill/>
            <a:ln w="9525">
              <a:solidFill>
                <a:schemeClr val="tx1"/>
              </a:solidFill>
              <a:round/>
              <a:headEnd/>
              <a:tailEnd/>
            </a:ln>
          </p:spPr>
          <p:txBody>
            <a:bodyPr/>
            <a:lstStyle/>
            <a:p>
              <a:endParaRPr lang="en-US"/>
            </a:p>
          </p:txBody>
        </p:sp>
        <p:sp>
          <p:nvSpPr>
            <p:cNvPr id="39950" name="Line 12"/>
            <p:cNvSpPr>
              <a:spLocks noChangeShapeType="1"/>
            </p:cNvSpPr>
            <p:nvPr/>
          </p:nvSpPr>
          <p:spPr bwMode="auto">
            <a:xfrm flipH="1">
              <a:off x="2057400" y="1447800"/>
              <a:ext cx="228600" cy="0"/>
            </a:xfrm>
            <a:prstGeom prst="line">
              <a:avLst/>
            </a:prstGeom>
            <a:noFill/>
            <a:ln w="9525">
              <a:solidFill>
                <a:schemeClr val="tx1"/>
              </a:solidFill>
              <a:round/>
              <a:headEnd/>
              <a:tailEnd/>
            </a:ln>
          </p:spPr>
          <p:txBody>
            <a:bodyPr/>
            <a:lstStyle/>
            <a:p>
              <a:endParaRPr lang="en-US"/>
            </a:p>
          </p:txBody>
        </p:sp>
        <p:sp>
          <p:nvSpPr>
            <p:cNvPr id="39951" name="Line 13"/>
            <p:cNvSpPr>
              <a:spLocks noChangeShapeType="1"/>
            </p:cNvSpPr>
            <p:nvPr/>
          </p:nvSpPr>
          <p:spPr bwMode="auto">
            <a:xfrm flipH="1">
              <a:off x="2057400" y="1752600"/>
              <a:ext cx="228600" cy="0"/>
            </a:xfrm>
            <a:prstGeom prst="line">
              <a:avLst/>
            </a:prstGeom>
            <a:noFill/>
            <a:ln w="9525">
              <a:solidFill>
                <a:schemeClr val="tx1"/>
              </a:solidFill>
              <a:round/>
              <a:headEnd/>
              <a:tailEnd/>
            </a:ln>
          </p:spPr>
          <p:txBody>
            <a:bodyPr/>
            <a:lstStyle/>
            <a:p>
              <a:endParaRPr lang="en-US"/>
            </a:p>
          </p:txBody>
        </p:sp>
        <p:sp>
          <p:nvSpPr>
            <p:cNvPr id="39952" name="Text Box 14"/>
            <p:cNvSpPr txBox="1">
              <a:spLocks noChangeArrowheads="1"/>
            </p:cNvSpPr>
            <p:nvPr/>
          </p:nvSpPr>
          <p:spPr bwMode="auto">
            <a:xfrm>
              <a:off x="1355725" y="4075113"/>
              <a:ext cx="438150" cy="366712"/>
            </a:xfrm>
            <a:prstGeom prst="rect">
              <a:avLst/>
            </a:prstGeom>
            <a:noFill/>
            <a:ln w="9525">
              <a:noFill/>
              <a:miter lim="800000"/>
              <a:headEnd/>
              <a:tailEnd/>
            </a:ln>
          </p:spPr>
          <p:txBody>
            <a:bodyPr wrap="none">
              <a:spAutoFit/>
            </a:bodyPr>
            <a:lstStyle/>
            <a:p>
              <a:r>
                <a:rPr lang="en-US"/>
                <a:t>20</a:t>
              </a:r>
            </a:p>
          </p:txBody>
        </p:sp>
        <p:sp>
          <p:nvSpPr>
            <p:cNvPr id="39953" name="Text Box 15"/>
            <p:cNvSpPr txBox="1">
              <a:spLocks noChangeArrowheads="1"/>
            </p:cNvSpPr>
            <p:nvPr/>
          </p:nvSpPr>
          <p:spPr bwMode="auto">
            <a:xfrm>
              <a:off x="1371600" y="3352800"/>
              <a:ext cx="438150" cy="366713"/>
            </a:xfrm>
            <a:prstGeom prst="rect">
              <a:avLst/>
            </a:prstGeom>
            <a:noFill/>
            <a:ln w="9525">
              <a:noFill/>
              <a:miter lim="800000"/>
              <a:headEnd/>
              <a:tailEnd/>
            </a:ln>
          </p:spPr>
          <p:txBody>
            <a:bodyPr wrap="none">
              <a:spAutoFit/>
            </a:bodyPr>
            <a:lstStyle/>
            <a:p>
              <a:r>
                <a:rPr lang="en-US"/>
                <a:t>40</a:t>
              </a:r>
            </a:p>
          </p:txBody>
        </p:sp>
        <p:sp>
          <p:nvSpPr>
            <p:cNvPr id="39954" name="Text Box 16"/>
            <p:cNvSpPr txBox="1">
              <a:spLocks noChangeArrowheads="1"/>
            </p:cNvSpPr>
            <p:nvPr/>
          </p:nvSpPr>
          <p:spPr bwMode="auto">
            <a:xfrm>
              <a:off x="1371600" y="2590800"/>
              <a:ext cx="438150" cy="366713"/>
            </a:xfrm>
            <a:prstGeom prst="rect">
              <a:avLst/>
            </a:prstGeom>
            <a:noFill/>
            <a:ln w="9525">
              <a:noFill/>
              <a:miter lim="800000"/>
              <a:headEnd/>
              <a:tailEnd/>
            </a:ln>
          </p:spPr>
          <p:txBody>
            <a:bodyPr wrap="none">
              <a:spAutoFit/>
            </a:bodyPr>
            <a:lstStyle/>
            <a:p>
              <a:r>
                <a:rPr lang="en-US"/>
                <a:t>60</a:t>
              </a:r>
            </a:p>
          </p:txBody>
        </p:sp>
        <p:sp>
          <p:nvSpPr>
            <p:cNvPr id="39955" name="Text Box 17"/>
            <p:cNvSpPr txBox="1">
              <a:spLocks noChangeArrowheads="1"/>
            </p:cNvSpPr>
            <p:nvPr/>
          </p:nvSpPr>
          <p:spPr bwMode="auto">
            <a:xfrm>
              <a:off x="1371600" y="1905000"/>
              <a:ext cx="438150" cy="366713"/>
            </a:xfrm>
            <a:prstGeom prst="rect">
              <a:avLst/>
            </a:prstGeom>
            <a:noFill/>
            <a:ln w="9525">
              <a:noFill/>
              <a:miter lim="800000"/>
              <a:headEnd/>
              <a:tailEnd/>
            </a:ln>
          </p:spPr>
          <p:txBody>
            <a:bodyPr wrap="none">
              <a:spAutoFit/>
            </a:bodyPr>
            <a:lstStyle/>
            <a:p>
              <a:r>
                <a:rPr lang="en-US"/>
                <a:t>80</a:t>
              </a:r>
            </a:p>
          </p:txBody>
        </p:sp>
        <p:sp>
          <p:nvSpPr>
            <p:cNvPr id="39956" name="Text Box 18"/>
            <p:cNvSpPr txBox="1">
              <a:spLocks noChangeArrowheads="1"/>
            </p:cNvSpPr>
            <p:nvPr/>
          </p:nvSpPr>
          <p:spPr bwMode="auto">
            <a:xfrm>
              <a:off x="1371600" y="1219200"/>
              <a:ext cx="565150" cy="366713"/>
            </a:xfrm>
            <a:prstGeom prst="rect">
              <a:avLst/>
            </a:prstGeom>
            <a:noFill/>
            <a:ln w="9525">
              <a:noFill/>
              <a:miter lim="800000"/>
              <a:headEnd/>
              <a:tailEnd/>
            </a:ln>
          </p:spPr>
          <p:txBody>
            <a:bodyPr wrap="none">
              <a:spAutoFit/>
            </a:bodyPr>
            <a:lstStyle/>
            <a:p>
              <a:r>
                <a:rPr lang="en-US"/>
                <a:t>100</a:t>
              </a:r>
            </a:p>
          </p:txBody>
        </p:sp>
        <p:sp>
          <p:nvSpPr>
            <p:cNvPr id="17427" name="Rectangle 19"/>
            <p:cNvSpPr>
              <a:spLocks noChangeArrowheads="1"/>
            </p:cNvSpPr>
            <p:nvPr/>
          </p:nvSpPr>
          <p:spPr bwMode="auto">
            <a:xfrm>
              <a:off x="3810000" y="2514600"/>
              <a:ext cx="533400" cy="2514600"/>
            </a:xfrm>
            <a:prstGeom prst="rect">
              <a:avLst/>
            </a:prstGeom>
            <a:solidFill>
              <a:schemeClr val="accent3">
                <a:lumMod val="60000"/>
                <a:lumOff val="40000"/>
              </a:schemeClr>
            </a:solidFill>
            <a:ln w="9525">
              <a:solidFill>
                <a:schemeClr val="tx1"/>
              </a:solidFill>
              <a:miter lim="800000"/>
              <a:headEnd/>
              <a:tailEnd/>
            </a:ln>
            <a:effectLst/>
            <a:scene3d>
              <a:camera prst="orthographicFront"/>
              <a:lightRig rig="threePt" dir="t"/>
            </a:scene3d>
            <a:sp3d>
              <a:bevelT/>
            </a:sp3d>
          </p:spPr>
          <p:txBody>
            <a:bodyPr wrap="none" anchor="ctr"/>
            <a:lstStyle/>
            <a:p>
              <a:pPr>
                <a:defRPr/>
              </a:pPr>
              <a:endParaRPr lang="en-US"/>
            </a:p>
          </p:txBody>
        </p:sp>
        <p:sp>
          <p:nvSpPr>
            <p:cNvPr id="17428" name="Rectangle 20"/>
            <p:cNvSpPr>
              <a:spLocks noChangeArrowheads="1"/>
            </p:cNvSpPr>
            <p:nvPr/>
          </p:nvSpPr>
          <p:spPr bwMode="auto">
            <a:xfrm>
              <a:off x="2743200" y="1828800"/>
              <a:ext cx="533400" cy="3200400"/>
            </a:xfrm>
            <a:prstGeom prst="rect">
              <a:avLst/>
            </a:prstGeom>
            <a:solidFill>
              <a:srgbClr val="0FC792"/>
            </a:solidFill>
            <a:ln w="9525">
              <a:solidFill>
                <a:schemeClr val="tx1"/>
              </a:solidFill>
              <a:miter lim="800000"/>
              <a:headEnd/>
              <a:tailEnd/>
            </a:ln>
            <a:effectLst/>
            <a:scene3d>
              <a:camera prst="orthographicFront"/>
              <a:lightRig rig="threePt" dir="t"/>
            </a:scene3d>
            <a:sp3d>
              <a:bevelT/>
            </a:sp3d>
          </p:spPr>
          <p:txBody>
            <a:bodyPr wrap="none" anchor="ctr"/>
            <a:lstStyle/>
            <a:p>
              <a:pPr algn="ctr">
                <a:defRPr/>
              </a:pPr>
              <a:r>
                <a:rPr lang="en-US"/>
                <a:t>SD</a:t>
              </a:r>
            </a:p>
          </p:txBody>
        </p:sp>
        <p:sp>
          <p:nvSpPr>
            <p:cNvPr id="39963" name="Rectangle 21"/>
            <p:cNvSpPr>
              <a:spLocks noChangeArrowheads="1"/>
            </p:cNvSpPr>
            <p:nvPr/>
          </p:nvSpPr>
          <p:spPr bwMode="auto">
            <a:xfrm>
              <a:off x="6172200" y="685800"/>
              <a:ext cx="381000" cy="304800"/>
            </a:xfrm>
            <a:prstGeom prst="rect">
              <a:avLst/>
            </a:prstGeom>
            <a:solidFill>
              <a:srgbClr val="0FC792"/>
            </a:solidFill>
            <a:ln w="9525">
              <a:solidFill>
                <a:schemeClr val="tx1"/>
              </a:solidFill>
              <a:miter lim="800000"/>
              <a:headEnd/>
              <a:tailEnd/>
            </a:ln>
          </p:spPr>
          <p:txBody>
            <a:bodyPr wrap="none" anchor="ctr"/>
            <a:lstStyle/>
            <a:p>
              <a:endParaRPr lang="en-US"/>
            </a:p>
          </p:txBody>
        </p:sp>
        <p:sp>
          <p:nvSpPr>
            <p:cNvPr id="17430" name="Rectangle 22"/>
            <p:cNvSpPr>
              <a:spLocks noChangeArrowheads="1"/>
            </p:cNvSpPr>
            <p:nvPr/>
          </p:nvSpPr>
          <p:spPr bwMode="auto">
            <a:xfrm>
              <a:off x="6172200" y="2209742"/>
              <a:ext cx="381000" cy="304789"/>
            </a:xfrm>
            <a:prstGeom prst="rect">
              <a:avLst/>
            </a:prstGeom>
            <a:solidFill>
              <a:schemeClr val="tx1">
                <a:lumMod val="75000"/>
                <a:lumOff val="25000"/>
              </a:schemeClr>
            </a:solidFill>
            <a:ln w="9525">
              <a:solidFill>
                <a:schemeClr val="tx1"/>
              </a:solidFill>
              <a:miter lim="800000"/>
              <a:headEnd/>
              <a:tailEnd/>
            </a:ln>
            <a:effectLst/>
          </p:spPr>
          <p:txBody>
            <a:bodyPr wrap="none" anchor="ctr"/>
            <a:lstStyle/>
            <a:p>
              <a:pPr>
                <a:defRPr/>
              </a:pPr>
              <a:endParaRPr lang="en-US"/>
            </a:p>
          </p:txBody>
        </p:sp>
        <p:sp>
          <p:nvSpPr>
            <p:cNvPr id="39965" name="Text Box 23"/>
            <p:cNvSpPr txBox="1">
              <a:spLocks noChangeArrowheads="1"/>
            </p:cNvSpPr>
            <p:nvPr/>
          </p:nvSpPr>
          <p:spPr bwMode="auto">
            <a:xfrm>
              <a:off x="6705600" y="609600"/>
              <a:ext cx="2101850" cy="366713"/>
            </a:xfrm>
            <a:prstGeom prst="rect">
              <a:avLst/>
            </a:prstGeom>
            <a:noFill/>
            <a:ln w="9525">
              <a:noFill/>
              <a:miter lim="800000"/>
              <a:headEnd/>
              <a:tailEnd/>
            </a:ln>
          </p:spPr>
          <p:txBody>
            <a:bodyPr wrap="none">
              <a:spAutoFit/>
            </a:bodyPr>
            <a:lstStyle/>
            <a:p>
              <a:r>
                <a:rPr lang="en-US"/>
                <a:t>Active Comparison</a:t>
              </a:r>
            </a:p>
          </p:txBody>
        </p:sp>
        <p:sp>
          <p:nvSpPr>
            <p:cNvPr id="39966" name="Text Box 24"/>
            <p:cNvSpPr txBox="1">
              <a:spLocks noChangeArrowheads="1"/>
            </p:cNvSpPr>
            <p:nvPr/>
          </p:nvSpPr>
          <p:spPr bwMode="auto">
            <a:xfrm>
              <a:off x="6705600" y="1143000"/>
              <a:ext cx="1416050" cy="366713"/>
            </a:xfrm>
            <a:prstGeom prst="rect">
              <a:avLst/>
            </a:prstGeom>
            <a:noFill/>
            <a:ln w="9525">
              <a:noFill/>
              <a:miter lim="800000"/>
              <a:headEnd/>
              <a:tailEnd/>
            </a:ln>
          </p:spPr>
          <p:txBody>
            <a:bodyPr wrap="none">
              <a:spAutoFit/>
            </a:bodyPr>
            <a:lstStyle/>
            <a:p>
              <a:r>
                <a:rPr lang="en-US"/>
                <a:t>Comparison</a:t>
              </a:r>
            </a:p>
          </p:txBody>
        </p:sp>
        <p:sp>
          <p:nvSpPr>
            <p:cNvPr id="39967" name="Text Box 25"/>
            <p:cNvSpPr txBox="1">
              <a:spLocks noChangeArrowheads="1"/>
            </p:cNvSpPr>
            <p:nvPr/>
          </p:nvSpPr>
          <p:spPr bwMode="auto">
            <a:xfrm>
              <a:off x="3810000" y="5867400"/>
              <a:ext cx="4903586" cy="307777"/>
            </a:xfrm>
            <a:prstGeom prst="rect">
              <a:avLst/>
            </a:prstGeom>
            <a:noFill/>
            <a:ln w="9525">
              <a:noFill/>
              <a:miter lim="800000"/>
              <a:headEnd/>
              <a:tailEnd/>
            </a:ln>
          </p:spPr>
          <p:txBody>
            <a:bodyPr wrap="none">
              <a:spAutoFit/>
            </a:bodyPr>
            <a:lstStyle/>
            <a:p>
              <a:r>
                <a:rPr lang="en-US" sz="1400"/>
                <a:t>Adapted from Gentner, Loewenstein, and Thompson (2003)</a:t>
              </a:r>
            </a:p>
          </p:txBody>
        </p:sp>
        <p:sp>
          <p:nvSpPr>
            <p:cNvPr id="39968" name="Text Box 29"/>
            <p:cNvSpPr txBox="1">
              <a:spLocks noChangeArrowheads="1"/>
            </p:cNvSpPr>
            <p:nvPr/>
          </p:nvSpPr>
          <p:spPr bwMode="auto">
            <a:xfrm rot="-5400000">
              <a:off x="-1336675" y="2765425"/>
              <a:ext cx="4737100" cy="336550"/>
            </a:xfrm>
            <a:prstGeom prst="rect">
              <a:avLst/>
            </a:prstGeom>
            <a:noFill/>
            <a:ln w="9525">
              <a:noFill/>
              <a:miter lim="800000"/>
              <a:headEnd/>
              <a:tailEnd/>
            </a:ln>
          </p:spPr>
          <p:txBody>
            <a:bodyPr wrap="none">
              <a:spAutoFit/>
            </a:bodyPr>
            <a:lstStyle/>
            <a:p>
              <a:r>
                <a:rPr lang="en-US" sz="1600"/>
                <a:t>Proportions of Pairs Forming SafeGuard Contracts</a:t>
              </a:r>
            </a:p>
          </p:txBody>
        </p:sp>
        <p:sp>
          <p:nvSpPr>
            <p:cNvPr id="17438" name="Rectangle 30"/>
            <p:cNvSpPr>
              <a:spLocks noChangeArrowheads="1"/>
            </p:cNvSpPr>
            <p:nvPr/>
          </p:nvSpPr>
          <p:spPr bwMode="auto">
            <a:xfrm>
              <a:off x="6096000" y="3733800"/>
              <a:ext cx="533400" cy="1295400"/>
            </a:xfrm>
            <a:prstGeom prst="rect">
              <a:avLst/>
            </a:prstGeom>
            <a:solidFill>
              <a:schemeClr val="tx1">
                <a:lumMod val="75000"/>
                <a:lumOff val="25000"/>
              </a:schemeClr>
            </a:solidFill>
            <a:ln w="9525">
              <a:solidFill>
                <a:schemeClr val="tx1"/>
              </a:solidFill>
              <a:miter lim="800000"/>
              <a:headEnd/>
              <a:tailEnd/>
            </a:ln>
            <a:effectLst/>
            <a:scene3d>
              <a:camera prst="orthographicFront"/>
              <a:lightRig rig="threePt" dir="t"/>
            </a:scene3d>
            <a:sp3d>
              <a:bevelT/>
            </a:sp3d>
          </p:spPr>
          <p:txBody>
            <a:bodyPr wrap="none" anchor="ctr"/>
            <a:lstStyle/>
            <a:p>
              <a:pPr>
                <a:defRPr/>
              </a:pPr>
              <a:endParaRPr lang="en-US"/>
            </a:p>
          </p:txBody>
        </p:sp>
        <p:sp>
          <p:nvSpPr>
            <p:cNvPr id="17439" name="Rectangle 31"/>
            <p:cNvSpPr>
              <a:spLocks noChangeArrowheads="1"/>
            </p:cNvSpPr>
            <p:nvPr/>
          </p:nvSpPr>
          <p:spPr bwMode="auto">
            <a:xfrm>
              <a:off x="4953000" y="2971800"/>
              <a:ext cx="533400" cy="2057400"/>
            </a:xfrm>
            <a:prstGeom prst="rect">
              <a:avLst/>
            </a:prstGeom>
            <a:solidFill>
              <a:schemeClr val="accent1"/>
            </a:solidFill>
            <a:ln w="9525">
              <a:solidFill>
                <a:schemeClr val="tx1"/>
              </a:solidFill>
              <a:miter lim="800000"/>
              <a:headEnd/>
              <a:tailEnd/>
            </a:ln>
            <a:effectLst/>
            <a:scene3d>
              <a:camera prst="orthographicFront"/>
              <a:lightRig rig="threePt" dir="t"/>
            </a:scene3d>
            <a:sp3d>
              <a:bevelT/>
            </a:sp3d>
          </p:spPr>
          <p:txBody>
            <a:bodyPr wrap="none" anchor="ctr"/>
            <a:lstStyle/>
            <a:p>
              <a:pPr>
                <a:defRPr/>
              </a:pPr>
              <a:endParaRPr lang="en-US"/>
            </a:p>
          </p:txBody>
        </p:sp>
        <p:sp>
          <p:nvSpPr>
            <p:cNvPr id="40999" name="Rectangle 32"/>
            <p:cNvSpPr>
              <a:spLocks noChangeArrowheads="1"/>
            </p:cNvSpPr>
            <p:nvPr/>
          </p:nvSpPr>
          <p:spPr bwMode="auto">
            <a:xfrm>
              <a:off x="6172200" y="1142980"/>
              <a:ext cx="381000" cy="304789"/>
            </a:xfrm>
            <a:prstGeom prst="rect">
              <a:avLst/>
            </a:prstGeom>
            <a:solidFill>
              <a:schemeClr val="tx2">
                <a:lumMod val="40000"/>
                <a:lumOff val="60000"/>
              </a:schemeClr>
            </a:solidFill>
            <a:ln w="9525">
              <a:solidFill>
                <a:schemeClr val="tx1"/>
              </a:solidFill>
              <a:miter lim="800000"/>
              <a:headEnd/>
              <a:tailEnd/>
            </a:ln>
          </p:spPr>
          <p:txBody>
            <a:bodyPr wrap="none" anchor="ctr"/>
            <a:lstStyle/>
            <a:p>
              <a:pPr>
                <a:defRPr/>
              </a:pPr>
              <a:endParaRPr lang="en-US">
                <a:latin typeface="Arial" pitchFamily="34" charset="0"/>
              </a:endParaRPr>
            </a:p>
          </p:txBody>
        </p:sp>
        <p:sp>
          <p:nvSpPr>
            <p:cNvPr id="39976" name="Rectangle 33"/>
            <p:cNvSpPr>
              <a:spLocks noChangeArrowheads="1"/>
            </p:cNvSpPr>
            <p:nvPr/>
          </p:nvSpPr>
          <p:spPr bwMode="auto">
            <a:xfrm>
              <a:off x="6172200" y="1676400"/>
              <a:ext cx="381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9977" name="Text Box 34"/>
            <p:cNvSpPr txBox="1">
              <a:spLocks noChangeArrowheads="1"/>
            </p:cNvSpPr>
            <p:nvPr/>
          </p:nvSpPr>
          <p:spPr bwMode="auto">
            <a:xfrm>
              <a:off x="6781800" y="1676400"/>
              <a:ext cx="1822450" cy="366713"/>
            </a:xfrm>
            <a:prstGeom prst="rect">
              <a:avLst/>
            </a:prstGeom>
            <a:noFill/>
            <a:ln w="9525">
              <a:noFill/>
              <a:miter lim="800000"/>
              <a:headEnd/>
              <a:tailEnd/>
            </a:ln>
          </p:spPr>
          <p:txBody>
            <a:bodyPr wrap="none">
              <a:spAutoFit/>
            </a:bodyPr>
            <a:lstStyle/>
            <a:p>
              <a:r>
                <a:rPr lang="en-US"/>
                <a:t>Separate Cases</a:t>
              </a:r>
            </a:p>
          </p:txBody>
        </p:sp>
        <p:sp>
          <p:nvSpPr>
            <p:cNvPr id="39978" name="Text Box 35"/>
            <p:cNvSpPr txBox="1">
              <a:spLocks noChangeArrowheads="1"/>
            </p:cNvSpPr>
            <p:nvPr/>
          </p:nvSpPr>
          <p:spPr bwMode="auto">
            <a:xfrm>
              <a:off x="6781800" y="2209800"/>
              <a:ext cx="1365250" cy="369888"/>
            </a:xfrm>
            <a:prstGeom prst="rect">
              <a:avLst/>
            </a:prstGeom>
            <a:noFill/>
            <a:ln w="9525">
              <a:noFill/>
              <a:miter lim="800000"/>
              <a:headEnd/>
              <a:tailEnd/>
            </a:ln>
          </p:spPr>
          <p:txBody>
            <a:bodyPr wrap="none">
              <a:spAutoFit/>
            </a:bodyPr>
            <a:lstStyle/>
            <a:p>
              <a:r>
                <a:rPr lang="en-US"/>
                <a:t>No Training</a:t>
              </a:r>
            </a:p>
          </p:txBody>
        </p:sp>
        <p:sp>
          <p:nvSpPr>
            <p:cNvPr id="39979" name="TextBox 34"/>
            <p:cNvSpPr txBox="1">
              <a:spLocks noChangeArrowheads="1"/>
            </p:cNvSpPr>
            <p:nvPr/>
          </p:nvSpPr>
          <p:spPr bwMode="auto">
            <a:xfrm>
              <a:off x="6705600" y="2895600"/>
              <a:ext cx="1793875" cy="646113"/>
            </a:xfrm>
            <a:prstGeom prst="rect">
              <a:avLst/>
            </a:prstGeom>
            <a:noFill/>
            <a:ln w="9525">
              <a:noFill/>
              <a:miter lim="800000"/>
              <a:headEnd/>
              <a:tailEnd/>
            </a:ln>
          </p:spPr>
          <p:txBody>
            <a:bodyPr wrap="none">
              <a:spAutoFit/>
            </a:bodyPr>
            <a:lstStyle/>
            <a:p>
              <a:r>
                <a:rPr lang="en-US"/>
                <a:t>SD = significant</a:t>
              </a:r>
            </a:p>
            <a:p>
              <a:r>
                <a:rPr lang="en-US"/>
                <a:t>difference</a:t>
              </a:r>
            </a:p>
          </p:txBody>
        </p:sp>
      </p:grpSp>
      <p:sp>
        <p:nvSpPr>
          <p:cNvPr id="35" name="Rectangle 2"/>
          <p:cNvSpPr txBox="1">
            <a:spLocks noChangeArrowheads="1"/>
          </p:cNvSpPr>
          <p:nvPr/>
        </p:nvSpPr>
        <p:spPr>
          <a:xfrm>
            <a:off x="685800" y="685800"/>
            <a:ext cx="7391400" cy="685800"/>
          </a:xfrm>
          <a:prstGeom prst="rect">
            <a:avLst/>
          </a:prstGeom>
        </p:spPr>
        <p:txBody>
          <a:bodyPr/>
          <a:lstStyle/>
          <a:p>
            <a:pPr>
              <a:defRPr/>
            </a:pPr>
            <a:r>
              <a:rPr lang="en-US" sz="4000" dirty="0">
                <a:solidFill>
                  <a:schemeClr val="tx2"/>
                </a:solidFill>
                <a:latin typeface="+mj-lt"/>
                <a:ea typeface="+mj-ea"/>
                <a:cs typeface="+mj-cs"/>
              </a:rPr>
              <a:t>Interpret results </a:t>
            </a:r>
          </a:p>
        </p:txBody>
      </p:sp>
    </p:spTree>
    <p:extLst>
      <p:ext uri="{BB962C8B-B14F-4D97-AF65-F5344CB8AC3E}">
        <p14:creationId xmlns:p14="http://schemas.microsoft.com/office/powerpoint/2010/main" val="40840547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If time, can discuss other related work</a:t>
            </a:r>
            <a:endParaRPr lang="en-US" dirty="0"/>
          </a:p>
        </p:txBody>
      </p:sp>
      <p:sp>
        <p:nvSpPr>
          <p:cNvPr id="3" name="Content Placeholder 2"/>
          <p:cNvSpPr>
            <a:spLocks noGrp="1"/>
          </p:cNvSpPr>
          <p:nvPr>
            <p:ph idx="1"/>
          </p:nvPr>
        </p:nvSpPr>
        <p:spPr/>
        <p:txBody>
          <a:bodyPr>
            <a:normAutofit lnSpcReduction="10000"/>
          </a:bodyPr>
          <a:lstStyle/>
          <a:p>
            <a:r>
              <a:rPr lang="en-US" dirty="0" smtClean="0"/>
              <a:t>Worked examples experiments in cognitive tutors</a:t>
            </a:r>
          </a:p>
          <a:p>
            <a:pPr lvl="1"/>
            <a:r>
              <a:rPr lang="en-US" dirty="0" smtClean="0"/>
              <a:t>Less time, with equal or better learning</a:t>
            </a:r>
          </a:p>
          <a:p>
            <a:r>
              <a:rPr lang="en-US" dirty="0" smtClean="0"/>
              <a:t>Geometry self-explanation result</a:t>
            </a:r>
          </a:p>
          <a:p>
            <a:pPr lvl="1"/>
            <a:r>
              <a:rPr lang="en-US" dirty="0" smtClean="0"/>
              <a:t>Takes longer per problem but better transfer</a:t>
            </a:r>
          </a:p>
          <a:p>
            <a:pPr lvl="1"/>
            <a:r>
              <a:rPr lang="en-US" dirty="0" smtClean="0"/>
              <a:t>Contrast: self-explanation for English articles</a:t>
            </a:r>
          </a:p>
          <a:p>
            <a:pPr lvl="2"/>
            <a:r>
              <a:rPr lang="en-US" dirty="0" smtClean="0"/>
              <a:t>Result?</a:t>
            </a:r>
            <a:endParaRPr lang="en-US" dirty="0"/>
          </a:p>
          <a:p>
            <a:r>
              <a:rPr lang="en-US" dirty="0" smtClean="0"/>
              <a:t>Battleship </a:t>
            </a:r>
            <a:r>
              <a:rPr lang="en-US" dirty="0" err="1" smtClean="0"/>
              <a:t>Numberline</a:t>
            </a:r>
            <a:r>
              <a:rPr lang="en-US" dirty="0"/>
              <a:t> </a:t>
            </a:r>
            <a:r>
              <a:rPr lang="en-US" dirty="0" smtClean="0"/>
              <a:t>example – designing based on knowledge components</a:t>
            </a:r>
          </a:p>
          <a:p>
            <a:endParaRPr lang="en-US" dirty="0" smtClean="0"/>
          </a:p>
        </p:txBody>
      </p:sp>
      <p:sp>
        <p:nvSpPr>
          <p:cNvPr id="4" name="Slide Number Placeholder 3"/>
          <p:cNvSpPr>
            <a:spLocks noGrp="1"/>
          </p:cNvSpPr>
          <p:nvPr>
            <p:ph type="sldNum" sz="quarter" idx="12"/>
          </p:nvPr>
        </p:nvSpPr>
        <p:spPr/>
        <p:txBody>
          <a:bodyPr/>
          <a:lstStyle/>
          <a:p>
            <a:pPr>
              <a:defRPr/>
            </a:pPr>
            <a:fld id="{AE0A364F-8594-40CC-8555-8B80B5103C69}" type="slidenum">
              <a:rPr lang="en-US" smtClean="0"/>
              <a:pPr>
                <a:defRPr/>
              </a:pPr>
              <a:t>31</a:t>
            </a:fld>
            <a:endParaRPr lang="en-US"/>
          </a:p>
        </p:txBody>
      </p:sp>
    </p:spTree>
    <p:extLst>
      <p:ext uri="{BB962C8B-B14F-4D97-AF65-F5344CB8AC3E}">
        <p14:creationId xmlns:p14="http://schemas.microsoft.com/office/powerpoint/2010/main" val="16301745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AE0A364F-8594-40CC-8555-8B80B5103C69}" type="slidenum">
              <a:rPr lang="en-US" smtClean="0"/>
              <a:pPr>
                <a:defRPr/>
              </a:pPr>
              <a:t>32</a:t>
            </a:fld>
            <a:endParaRPr lang="en-US"/>
          </a:p>
        </p:txBody>
      </p:sp>
    </p:spTree>
    <p:extLst>
      <p:ext uri="{BB962C8B-B14F-4D97-AF65-F5344CB8AC3E}">
        <p14:creationId xmlns:p14="http://schemas.microsoft.com/office/powerpoint/2010/main" val="40557500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3"/>
          <p:cNvSpPr>
            <a:spLocks noGrp="1"/>
          </p:cNvSpPr>
          <p:nvPr>
            <p:ph type="sldNum" sz="quarter" idx="12"/>
          </p:nvPr>
        </p:nvSpPr>
        <p:spPr>
          <a:xfrm>
            <a:off x="457200" y="6096000"/>
            <a:ext cx="2133600" cy="625475"/>
          </a:xfrm>
        </p:spPr>
        <p:txBody>
          <a:bodyPr/>
          <a:lstStyle/>
          <a:p>
            <a:pPr algn="l">
              <a:defRPr/>
            </a:pPr>
            <a:r>
              <a:rPr lang="en-US" smtClean="0"/>
              <a:t>Slide </a:t>
            </a:r>
            <a:fld id="{4F6473B0-E983-41F7-A296-4C846FE0FBE1}" type="slidenum">
              <a:rPr lang="en-US" smtClean="0"/>
              <a:pPr algn="l">
                <a:defRPr/>
              </a:pPr>
              <a:t>33</a:t>
            </a:fld>
            <a:endParaRPr lang="en-US" smtClean="0"/>
          </a:p>
        </p:txBody>
      </p:sp>
      <p:sp>
        <p:nvSpPr>
          <p:cNvPr id="34819" name="Rectangle 2"/>
          <p:cNvSpPr>
            <a:spLocks noGrp="1" noChangeArrowheads="1"/>
          </p:cNvSpPr>
          <p:nvPr>
            <p:ph type="title"/>
          </p:nvPr>
        </p:nvSpPr>
        <p:spPr>
          <a:xfrm>
            <a:off x="457200" y="304800"/>
            <a:ext cx="8229600" cy="1143000"/>
          </a:xfrm>
        </p:spPr>
        <p:txBody>
          <a:bodyPr/>
          <a:lstStyle/>
          <a:p>
            <a:pPr eaLnBrk="1" hangingPunct="1"/>
            <a:r>
              <a:rPr lang="en-US" sz="4000" smtClean="0"/>
              <a:t>The fortress and tumor problems</a:t>
            </a:r>
          </a:p>
        </p:txBody>
      </p:sp>
      <p:pic>
        <p:nvPicPr>
          <p:cNvPr id="34820" name="Picture 3" descr="MCj01974110000[1]"/>
          <p:cNvPicPr>
            <a:picLocks noGrp="1" noChangeAspect="1" noChangeArrowheads="1"/>
          </p:cNvPicPr>
          <p:nvPr>
            <p:ph idx="1"/>
          </p:nvPr>
        </p:nvPicPr>
        <p:blipFill>
          <a:blip r:embed="rId3" cstate="print"/>
          <a:srcRect/>
          <a:stretch>
            <a:fillRect/>
          </a:stretch>
        </p:blipFill>
        <p:spPr>
          <a:xfrm>
            <a:off x="2590800" y="1981200"/>
            <a:ext cx="3760788" cy="3427413"/>
          </a:xfrm>
          <a:noFill/>
        </p:spPr>
      </p:pic>
    </p:spTree>
    <p:extLst>
      <p:ext uri="{BB962C8B-B14F-4D97-AF65-F5344CB8AC3E}">
        <p14:creationId xmlns:p14="http://schemas.microsoft.com/office/powerpoint/2010/main" val="24580006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3"/>
          <p:cNvSpPr>
            <a:spLocks noGrp="1"/>
          </p:cNvSpPr>
          <p:nvPr>
            <p:ph type="sldNum" sz="quarter" idx="10"/>
          </p:nvPr>
        </p:nvSpPr>
        <p:spPr/>
        <p:txBody>
          <a:bodyPr/>
          <a:lstStyle/>
          <a:p>
            <a:pPr>
              <a:defRPr/>
            </a:pPr>
            <a:r>
              <a:rPr lang="en-US" smtClean="0"/>
              <a:t>Slide </a:t>
            </a:r>
            <a:fld id="{CBD21675-3D75-448C-B132-85318AD1E387}" type="slidenum">
              <a:rPr lang="en-US" smtClean="0"/>
              <a:pPr>
                <a:defRPr/>
              </a:pPr>
              <a:t>34</a:t>
            </a:fld>
            <a:endParaRPr lang="en-US" smtClean="0"/>
          </a:p>
        </p:txBody>
      </p:sp>
      <p:sp>
        <p:nvSpPr>
          <p:cNvPr id="35843" name="Rectangle 2"/>
          <p:cNvSpPr>
            <a:spLocks noGrp="1" noChangeArrowheads="1"/>
          </p:cNvSpPr>
          <p:nvPr>
            <p:ph type="title"/>
          </p:nvPr>
        </p:nvSpPr>
        <p:spPr>
          <a:xfrm>
            <a:off x="685800" y="685800"/>
            <a:ext cx="7391400" cy="685800"/>
          </a:xfrm>
        </p:spPr>
        <p:txBody>
          <a:bodyPr>
            <a:normAutofit fontScale="90000"/>
          </a:bodyPr>
          <a:lstStyle/>
          <a:p>
            <a:pPr eaLnBrk="1" hangingPunct="1"/>
            <a:r>
              <a:rPr lang="en-US" sz="4000" smtClean="0"/>
              <a:t>Solutions</a:t>
            </a:r>
          </a:p>
        </p:txBody>
      </p:sp>
      <p:graphicFrame>
        <p:nvGraphicFramePr>
          <p:cNvPr id="689180" name="Group 28"/>
          <p:cNvGraphicFramePr>
            <a:graphicFrameLocks noGrp="1"/>
          </p:cNvGraphicFramePr>
          <p:nvPr>
            <p:ph idx="1"/>
          </p:nvPr>
        </p:nvGraphicFramePr>
        <p:xfrm>
          <a:off x="533400" y="1524000"/>
          <a:ext cx="7848600" cy="4453255"/>
        </p:xfrm>
        <a:graphic>
          <a:graphicData uri="http://schemas.openxmlformats.org/drawingml/2006/table">
            <a:tbl>
              <a:tblPr/>
              <a:tblGrid>
                <a:gridCol w="2616200"/>
                <a:gridCol w="2616200"/>
                <a:gridCol w="2616200"/>
              </a:tblGrid>
              <a:tr h="914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Century Gothic" pitchFamily="34" charset="0"/>
                        </a:rPr>
                        <a:t>Fortress story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Century Gothic" pitchFamily="34" charset="0"/>
                        </a:rPr>
                        <a:t>Hint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Century Gothic" pitchFamily="34" charset="0"/>
                        </a:rPr>
                        <a:t>% who solved tumor prob.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11699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Century Gothic" pitchFamily="34" charset="0"/>
                        </a:rPr>
                        <a:t>Not Given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Century Gothic" pitchFamily="34" charset="0"/>
                        </a:rPr>
                        <a:t>None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Century Gothic" pitchFamily="34"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1168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Century Gothic" pitchFamily="34" charset="0"/>
                        </a:rPr>
                        <a:t>Given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Century Gothic" pitchFamily="34" charset="0"/>
                        </a:rPr>
                        <a:t>None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Century Gothic" pitchFamily="34" charset="0"/>
                        </a:rPr>
                        <a:t>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11699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Century Gothic" pitchFamily="34" charset="0"/>
                        </a:rPr>
                        <a:t>Given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Century Gothic" pitchFamily="34" charset="0"/>
                        </a:rPr>
                        <a:t>Given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Century Gothic" pitchFamily="34" charset="0"/>
                        </a:rPr>
                        <a:t>75%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bl>
          </a:graphicData>
        </a:graphic>
      </p:graphicFrame>
    </p:spTree>
    <p:extLst>
      <p:ext uri="{BB962C8B-B14F-4D97-AF65-F5344CB8AC3E}">
        <p14:creationId xmlns:p14="http://schemas.microsoft.com/office/powerpoint/2010/main" val="37755520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TextBox 5"/>
          <p:cNvSpPr txBox="1">
            <a:spLocks noChangeArrowheads="1"/>
          </p:cNvSpPr>
          <p:nvPr/>
        </p:nvSpPr>
        <p:spPr bwMode="auto">
          <a:xfrm>
            <a:off x="1219196" y="2819386"/>
            <a:ext cx="6019732" cy="1631216"/>
          </a:xfrm>
          <a:prstGeom prst="rect">
            <a:avLst/>
          </a:prstGeom>
          <a:noFill/>
          <a:ln w="9525">
            <a:noFill/>
            <a:miter lim="800000"/>
            <a:headEnd/>
            <a:tailEnd/>
          </a:ln>
        </p:spPr>
        <p:txBody>
          <a:bodyPr>
            <a:spAutoFit/>
          </a:bodyPr>
          <a:lstStyle/>
          <a:p>
            <a:pPr algn="ctr"/>
            <a:r>
              <a:rPr lang="en-US" sz="2800" dirty="0">
                <a:solidFill>
                  <a:schemeClr val="tx2"/>
                </a:solidFill>
              </a:rPr>
              <a:t>  </a:t>
            </a:r>
            <a:endParaRPr lang="en-US" sz="3200" dirty="0">
              <a:solidFill>
                <a:srgbClr val="008000"/>
              </a:solidFill>
            </a:endParaRPr>
          </a:p>
          <a:p>
            <a:endParaRPr lang="en-US" sz="3600" dirty="0">
              <a:solidFill>
                <a:schemeClr val="tx2"/>
              </a:solidFill>
            </a:endParaRPr>
          </a:p>
          <a:p>
            <a:endParaRPr lang="en-US" sz="3600" dirty="0">
              <a:solidFill>
                <a:srgbClr val="339933"/>
              </a:solidFill>
            </a:endParaRPr>
          </a:p>
        </p:txBody>
      </p:sp>
      <p:sp>
        <p:nvSpPr>
          <p:cNvPr id="3" name="Content Placeholder 2"/>
          <p:cNvSpPr>
            <a:spLocks noGrp="1"/>
          </p:cNvSpPr>
          <p:nvPr>
            <p:ph idx="1"/>
          </p:nvPr>
        </p:nvSpPr>
        <p:spPr/>
        <p:txBody>
          <a:bodyPr/>
          <a:lstStyle/>
          <a:p>
            <a:r>
              <a:rPr lang="en-US" dirty="0">
                <a:solidFill>
                  <a:schemeClr val="tx2"/>
                </a:solidFill>
              </a:rPr>
              <a:t>A step-by-step demonstration of how  to perform a task or solve a </a:t>
            </a:r>
            <a:r>
              <a:rPr lang="en-US" dirty="0" smtClean="0">
                <a:solidFill>
                  <a:schemeClr val="tx2"/>
                </a:solidFill>
              </a:rPr>
              <a:t>problem </a:t>
            </a:r>
            <a:endParaRPr lang="en-US" dirty="0"/>
          </a:p>
        </p:txBody>
      </p:sp>
      <p:sp>
        <p:nvSpPr>
          <p:cNvPr id="8" name="TextBox 1"/>
          <p:cNvSpPr txBox="1">
            <a:spLocks noGrp="1" noChangeArrowheads="1"/>
          </p:cNvSpPr>
          <p:nvPr>
            <p:ph type="title"/>
          </p:nvPr>
        </p:nvSpPr>
        <p:spPr bwMode="auto">
          <a:prstGeom prst="rect">
            <a:avLst/>
          </a:prstGeom>
          <a:noFill/>
          <a:ln w="9525">
            <a:noFill/>
            <a:miter lim="800000"/>
            <a:headEnd/>
            <a:tailEnd/>
          </a:ln>
        </p:spPr>
        <p:txBody>
          <a:bodyPr wrap="none">
            <a:spAutoFit/>
          </a:bodyPr>
          <a:lstStyle/>
          <a:p>
            <a:r>
              <a:rPr lang="en-US" sz="4000">
                <a:solidFill>
                  <a:srgbClr val="002060"/>
                </a:solidFill>
                <a:latin typeface="Calibri" pitchFamily="34" charset="0"/>
                <a:cs typeface="Calibri" pitchFamily="34" charset="0"/>
              </a:rPr>
              <a:t>What is a worked example?</a:t>
            </a:r>
          </a:p>
        </p:txBody>
      </p:sp>
    </p:spTree>
    <p:extLst>
      <p:ext uri="{BB962C8B-B14F-4D97-AF65-F5344CB8AC3E}">
        <p14:creationId xmlns:p14="http://schemas.microsoft.com/office/powerpoint/2010/main" val="223152746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15" name="Text Box 2"/>
          <p:cNvSpPr txBox="1">
            <a:spLocks noChangeArrowheads="1"/>
          </p:cNvSpPr>
          <p:nvPr/>
        </p:nvSpPr>
        <p:spPr bwMode="auto">
          <a:xfrm>
            <a:off x="381000" y="228600"/>
            <a:ext cx="8382000" cy="915988"/>
          </a:xfrm>
          <a:prstGeom prst="rect">
            <a:avLst/>
          </a:prstGeom>
          <a:noFill/>
          <a:ln w="9525">
            <a:noFill/>
            <a:miter lim="800000"/>
            <a:headEnd/>
            <a:tailEnd/>
          </a:ln>
        </p:spPr>
        <p:txBody>
          <a:bodyPr>
            <a:spAutoFit/>
          </a:bodyPr>
          <a:lstStyle/>
          <a:p>
            <a:r>
              <a:rPr lang="en-US" b="1"/>
              <a:t>Problem:</a:t>
            </a:r>
            <a:r>
              <a:rPr lang="en-US"/>
              <a:t>  From a ballot box containing 3 red balls and 2 white balls, two balls are randomly drawn.  The chosen balls are not put back into the ballot box.  What is the probability that the red ball is drawn first and a white ball is second?</a:t>
            </a:r>
          </a:p>
        </p:txBody>
      </p:sp>
      <p:sp>
        <p:nvSpPr>
          <p:cNvPr id="13316" name="Text Box 3"/>
          <p:cNvSpPr txBox="1">
            <a:spLocks noChangeArrowheads="1"/>
          </p:cNvSpPr>
          <p:nvPr/>
        </p:nvSpPr>
        <p:spPr bwMode="auto">
          <a:xfrm>
            <a:off x="1752600" y="1752600"/>
            <a:ext cx="5578475" cy="915988"/>
          </a:xfrm>
          <a:prstGeom prst="rect">
            <a:avLst/>
          </a:prstGeom>
          <a:noFill/>
          <a:ln w="9525">
            <a:noFill/>
            <a:miter lim="800000"/>
            <a:headEnd/>
            <a:tailEnd/>
          </a:ln>
        </p:spPr>
        <p:txBody>
          <a:bodyPr>
            <a:spAutoFit/>
          </a:bodyPr>
          <a:lstStyle/>
          <a:p>
            <a:r>
              <a:rPr lang="en-US"/>
              <a:t>Total number of balls:	5</a:t>
            </a:r>
          </a:p>
          <a:p>
            <a:r>
              <a:rPr lang="en-US"/>
              <a:t>Number of red balls:	3</a:t>
            </a:r>
          </a:p>
          <a:p>
            <a:r>
              <a:rPr lang="en-US"/>
              <a:t>Probability of red ball  first	 3/5 = .6</a:t>
            </a:r>
          </a:p>
        </p:txBody>
      </p:sp>
      <p:sp>
        <p:nvSpPr>
          <p:cNvPr id="13317" name="Text Box 4"/>
          <p:cNvSpPr txBox="1">
            <a:spLocks noChangeArrowheads="1"/>
          </p:cNvSpPr>
          <p:nvPr/>
        </p:nvSpPr>
        <p:spPr bwMode="auto">
          <a:xfrm>
            <a:off x="1600200" y="3200400"/>
            <a:ext cx="7239000" cy="1190625"/>
          </a:xfrm>
          <a:prstGeom prst="rect">
            <a:avLst/>
          </a:prstGeom>
          <a:noFill/>
          <a:ln w="9525">
            <a:noFill/>
            <a:miter lim="800000"/>
            <a:headEnd/>
            <a:tailEnd/>
          </a:ln>
        </p:spPr>
        <p:txBody>
          <a:bodyPr>
            <a:spAutoFit/>
          </a:bodyPr>
          <a:lstStyle/>
          <a:p>
            <a:r>
              <a:rPr lang="en-US"/>
              <a:t>Total number of balls	</a:t>
            </a:r>
          </a:p>
          <a:p>
            <a:r>
              <a:rPr lang="en-US"/>
              <a:t>after first draw:	   4(2 red and 2 white balls)</a:t>
            </a:r>
          </a:p>
          <a:p>
            <a:endParaRPr lang="en-US"/>
          </a:p>
          <a:p>
            <a:r>
              <a:rPr lang="en-US"/>
              <a:t>Probability of a white ball second: 2/4  = .5</a:t>
            </a:r>
          </a:p>
        </p:txBody>
      </p:sp>
      <p:sp>
        <p:nvSpPr>
          <p:cNvPr id="13318" name="Text Box 5"/>
          <p:cNvSpPr txBox="1">
            <a:spLocks noChangeArrowheads="1"/>
          </p:cNvSpPr>
          <p:nvPr/>
        </p:nvSpPr>
        <p:spPr bwMode="auto">
          <a:xfrm>
            <a:off x="1676400" y="4572000"/>
            <a:ext cx="7162800" cy="1465263"/>
          </a:xfrm>
          <a:prstGeom prst="rect">
            <a:avLst/>
          </a:prstGeom>
          <a:noFill/>
          <a:ln w="9525">
            <a:noFill/>
            <a:miter lim="800000"/>
            <a:headEnd/>
            <a:tailEnd/>
          </a:ln>
        </p:spPr>
        <p:txBody>
          <a:bodyPr>
            <a:spAutoFit/>
          </a:bodyPr>
          <a:lstStyle/>
          <a:p>
            <a:r>
              <a:rPr lang="en-US"/>
              <a:t>Probability that a red ball is drawn		</a:t>
            </a:r>
          </a:p>
          <a:p>
            <a:r>
              <a:rPr lang="en-US"/>
              <a:t>first and a white ball is second:	3/5 x ½ = 3/10 = .3</a:t>
            </a:r>
          </a:p>
          <a:p>
            <a:r>
              <a:rPr lang="en-US" u="sng"/>
              <a:t>Answer:</a:t>
            </a:r>
          </a:p>
          <a:p>
            <a:r>
              <a:rPr lang="en-US"/>
              <a:t>The probability that a red ball is drawn first and white ball is second is 3/10 or .3. 					</a:t>
            </a:r>
          </a:p>
        </p:txBody>
      </p:sp>
      <p:sp>
        <p:nvSpPr>
          <p:cNvPr id="13319" name="Rectangle 7"/>
          <p:cNvSpPr>
            <a:spLocks noChangeArrowheads="1"/>
          </p:cNvSpPr>
          <p:nvPr/>
        </p:nvSpPr>
        <p:spPr bwMode="auto">
          <a:xfrm>
            <a:off x="1600200" y="1676400"/>
            <a:ext cx="7162800" cy="1219200"/>
          </a:xfrm>
          <a:prstGeom prst="rect">
            <a:avLst/>
          </a:prstGeom>
          <a:noFill/>
          <a:ln w="9525">
            <a:solidFill>
              <a:schemeClr val="tx1"/>
            </a:solidFill>
            <a:miter lim="800000"/>
            <a:headEnd/>
            <a:tailEnd/>
          </a:ln>
        </p:spPr>
        <p:txBody>
          <a:bodyPr wrap="none" anchor="ctr"/>
          <a:lstStyle/>
          <a:p>
            <a:endParaRPr lang="en-US"/>
          </a:p>
        </p:txBody>
      </p:sp>
      <p:sp>
        <p:nvSpPr>
          <p:cNvPr id="13320" name="Text Box 8"/>
          <p:cNvSpPr txBox="1">
            <a:spLocks noChangeArrowheads="1"/>
          </p:cNvSpPr>
          <p:nvPr/>
        </p:nvSpPr>
        <p:spPr bwMode="auto">
          <a:xfrm>
            <a:off x="457200" y="1676400"/>
            <a:ext cx="1009650" cy="915988"/>
          </a:xfrm>
          <a:prstGeom prst="rect">
            <a:avLst/>
          </a:prstGeom>
          <a:noFill/>
          <a:ln w="9525">
            <a:noFill/>
            <a:miter lim="800000"/>
            <a:headEnd/>
            <a:tailEnd/>
          </a:ln>
        </p:spPr>
        <p:txBody>
          <a:bodyPr wrap="none">
            <a:spAutoFit/>
          </a:bodyPr>
          <a:lstStyle/>
          <a:p>
            <a:r>
              <a:rPr lang="en-US"/>
              <a:t>First</a:t>
            </a:r>
          </a:p>
          <a:p>
            <a:r>
              <a:rPr lang="en-US"/>
              <a:t>Solution</a:t>
            </a:r>
          </a:p>
          <a:p>
            <a:r>
              <a:rPr lang="en-US"/>
              <a:t>Step</a:t>
            </a:r>
          </a:p>
        </p:txBody>
      </p:sp>
      <p:sp>
        <p:nvSpPr>
          <p:cNvPr id="13321" name="Text Box 9"/>
          <p:cNvSpPr txBox="1">
            <a:spLocks noChangeArrowheads="1"/>
          </p:cNvSpPr>
          <p:nvPr/>
        </p:nvSpPr>
        <p:spPr bwMode="auto">
          <a:xfrm>
            <a:off x="381000" y="3124200"/>
            <a:ext cx="1009650" cy="915988"/>
          </a:xfrm>
          <a:prstGeom prst="rect">
            <a:avLst/>
          </a:prstGeom>
          <a:noFill/>
          <a:ln w="9525">
            <a:noFill/>
            <a:miter lim="800000"/>
            <a:headEnd/>
            <a:tailEnd/>
          </a:ln>
        </p:spPr>
        <p:txBody>
          <a:bodyPr wrap="none">
            <a:spAutoFit/>
          </a:bodyPr>
          <a:lstStyle/>
          <a:p>
            <a:r>
              <a:rPr lang="en-US"/>
              <a:t>Second</a:t>
            </a:r>
          </a:p>
          <a:p>
            <a:r>
              <a:rPr lang="en-US"/>
              <a:t>Solution</a:t>
            </a:r>
          </a:p>
          <a:p>
            <a:r>
              <a:rPr lang="en-US"/>
              <a:t>Step</a:t>
            </a:r>
          </a:p>
        </p:txBody>
      </p:sp>
      <p:sp>
        <p:nvSpPr>
          <p:cNvPr id="13322" name="Rectangle 10"/>
          <p:cNvSpPr>
            <a:spLocks noChangeArrowheads="1"/>
          </p:cNvSpPr>
          <p:nvPr/>
        </p:nvSpPr>
        <p:spPr bwMode="auto">
          <a:xfrm>
            <a:off x="1600200" y="3124200"/>
            <a:ext cx="7239000" cy="1295400"/>
          </a:xfrm>
          <a:prstGeom prst="rect">
            <a:avLst/>
          </a:prstGeom>
          <a:noFill/>
          <a:ln w="9525">
            <a:solidFill>
              <a:schemeClr val="tx1"/>
            </a:solidFill>
            <a:miter lim="800000"/>
            <a:headEnd/>
            <a:tailEnd/>
          </a:ln>
        </p:spPr>
        <p:txBody>
          <a:bodyPr wrap="none" anchor="ctr"/>
          <a:lstStyle/>
          <a:p>
            <a:endParaRPr lang="en-US"/>
          </a:p>
        </p:txBody>
      </p:sp>
      <p:sp>
        <p:nvSpPr>
          <p:cNvPr id="13323" name="Rectangle 11"/>
          <p:cNvSpPr>
            <a:spLocks noChangeArrowheads="1"/>
          </p:cNvSpPr>
          <p:nvPr/>
        </p:nvSpPr>
        <p:spPr bwMode="auto">
          <a:xfrm>
            <a:off x="1524000" y="4572000"/>
            <a:ext cx="7239000" cy="1447800"/>
          </a:xfrm>
          <a:prstGeom prst="rect">
            <a:avLst/>
          </a:prstGeom>
          <a:noFill/>
          <a:ln w="9525">
            <a:solidFill>
              <a:schemeClr val="tx1"/>
            </a:solidFill>
            <a:miter lim="800000"/>
            <a:headEnd/>
            <a:tailEnd/>
          </a:ln>
        </p:spPr>
        <p:txBody>
          <a:bodyPr wrap="none" anchor="ctr"/>
          <a:lstStyle/>
          <a:p>
            <a:endParaRPr lang="en-US"/>
          </a:p>
        </p:txBody>
      </p:sp>
      <p:sp>
        <p:nvSpPr>
          <p:cNvPr id="13324" name="Text Box 12"/>
          <p:cNvSpPr txBox="1">
            <a:spLocks noChangeArrowheads="1"/>
          </p:cNvSpPr>
          <p:nvPr/>
        </p:nvSpPr>
        <p:spPr bwMode="auto">
          <a:xfrm>
            <a:off x="381000" y="4800600"/>
            <a:ext cx="1009650" cy="915988"/>
          </a:xfrm>
          <a:prstGeom prst="rect">
            <a:avLst/>
          </a:prstGeom>
          <a:noFill/>
          <a:ln w="9525">
            <a:noFill/>
            <a:miter lim="800000"/>
            <a:headEnd/>
            <a:tailEnd/>
          </a:ln>
        </p:spPr>
        <p:txBody>
          <a:bodyPr wrap="none">
            <a:spAutoFit/>
          </a:bodyPr>
          <a:lstStyle/>
          <a:p>
            <a:r>
              <a:rPr lang="en-US"/>
              <a:t>Third</a:t>
            </a:r>
          </a:p>
          <a:p>
            <a:r>
              <a:rPr lang="en-US"/>
              <a:t>Solution</a:t>
            </a:r>
          </a:p>
          <a:p>
            <a:r>
              <a:rPr lang="en-US"/>
              <a:t>Step</a:t>
            </a:r>
          </a:p>
        </p:txBody>
      </p:sp>
      <p:sp>
        <p:nvSpPr>
          <p:cNvPr id="13325" name="AutoShape 13"/>
          <p:cNvSpPr>
            <a:spLocks noChangeArrowheads="1"/>
          </p:cNvSpPr>
          <p:nvPr/>
        </p:nvSpPr>
        <p:spPr bwMode="auto">
          <a:xfrm>
            <a:off x="4114800" y="6096000"/>
            <a:ext cx="1447800" cy="304800"/>
          </a:xfrm>
          <a:prstGeom prst="roundRect">
            <a:avLst>
              <a:gd name="adj" fmla="val 16667"/>
            </a:avLst>
          </a:prstGeom>
          <a:solidFill>
            <a:schemeClr val="bg1"/>
          </a:solidFill>
          <a:ln w="9525">
            <a:solidFill>
              <a:schemeClr val="tx1"/>
            </a:solidFill>
            <a:round/>
            <a:headEnd/>
            <a:tailEnd/>
          </a:ln>
        </p:spPr>
        <p:txBody>
          <a:bodyPr wrap="none" anchor="ctr"/>
          <a:lstStyle/>
          <a:p>
            <a:pPr algn="ctr"/>
            <a:r>
              <a:rPr lang="en-US" b="1"/>
              <a:t>Next</a:t>
            </a:r>
          </a:p>
        </p:txBody>
      </p:sp>
    </p:spTree>
    <p:extLst>
      <p:ext uri="{BB962C8B-B14F-4D97-AF65-F5344CB8AC3E}">
        <p14:creationId xmlns:p14="http://schemas.microsoft.com/office/powerpoint/2010/main" val="252431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9" descr="pharma_0003_interview_01.tif"/>
          <p:cNvPicPr>
            <a:picLocks noChangeAspect="1"/>
          </p:cNvPicPr>
          <p:nvPr/>
        </p:nvPicPr>
        <p:blipFill>
          <a:blip r:embed="rId3" cstate="print"/>
          <a:srcRect/>
          <a:stretch>
            <a:fillRect/>
          </a:stretch>
        </p:blipFill>
        <p:spPr bwMode="auto">
          <a:xfrm>
            <a:off x="1752600" y="1600200"/>
            <a:ext cx="5486400" cy="3702050"/>
          </a:xfrm>
          <a:prstGeom prst="rect">
            <a:avLst/>
          </a:prstGeom>
          <a:noFill/>
          <a:ln w="9525">
            <a:noFill/>
            <a:miter lim="800000"/>
            <a:headEnd/>
            <a:tailEnd/>
          </a:ln>
        </p:spPr>
      </p:pic>
      <p:sp>
        <p:nvSpPr>
          <p:cNvPr id="5" name="Rectangle 4"/>
          <p:cNvSpPr/>
          <p:nvPr/>
        </p:nvSpPr>
        <p:spPr>
          <a:xfrm>
            <a:off x="1219200" y="5334000"/>
            <a:ext cx="6553200" cy="12192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40" name="TextBox 4"/>
          <p:cNvSpPr txBox="1">
            <a:spLocks noChangeArrowheads="1"/>
          </p:cNvSpPr>
          <p:nvPr/>
        </p:nvSpPr>
        <p:spPr bwMode="auto">
          <a:xfrm>
            <a:off x="1295400" y="5562600"/>
            <a:ext cx="6400800" cy="1016000"/>
          </a:xfrm>
          <a:prstGeom prst="rect">
            <a:avLst/>
          </a:prstGeom>
          <a:noFill/>
          <a:ln w="9525">
            <a:noFill/>
            <a:miter lim="800000"/>
            <a:headEnd/>
            <a:tailEnd/>
          </a:ln>
        </p:spPr>
        <p:txBody>
          <a:bodyPr>
            <a:spAutoFit/>
          </a:bodyPr>
          <a:lstStyle/>
          <a:p>
            <a:r>
              <a:rPr lang="en-US" sz="1200" b="1"/>
              <a:t>Dr. Chi: </a:t>
            </a:r>
            <a:r>
              <a:rPr lang="en-US" sz="1200"/>
              <a:t>I have a lot of overweight patients in my practice, can you just highlight the contra-indications?</a:t>
            </a:r>
          </a:p>
          <a:p>
            <a:r>
              <a:rPr lang="en-US" sz="1200" b="1"/>
              <a:t>Alicia: </a:t>
            </a:r>
            <a:r>
              <a:rPr lang="en-US" sz="1200"/>
              <a:t>The key ones are pregnant or nursing mothers, any liver disease, and patients with a history of depression although your Lestratin drug sheet lists others.  Are many of your overweight and obese patients already taking weight-reducing drugs?</a:t>
            </a:r>
          </a:p>
        </p:txBody>
      </p:sp>
      <p:sp>
        <p:nvSpPr>
          <p:cNvPr id="14341" name="TextBox 4"/>
          <p:cNvSpPr txBox="1">
            <a:spLocks noChangeArrowheads="1"/>
          </p:cNvSpPr>
          <p:nvPr/>
        </p:nvSpPr>
        <p:spPr bwMode="auto">
          <a:xfrm>
            <a:off x="1337733" y="5350933"/>
            <a:ext cx="685800" cy="276225"/>
          </a:xfrm>
          <a:prstGeom prst="rect">
            <a:avLst/>
          </a:prstGeom>
          <a:noFill/>
          <a:ln w="9525">
            <a:noFill/>
            <a:miter lim="800000"/>
            <a:headEnd/>
            <a:tailEnd/>
          </a:ln>
        </p:spPr>
        <p:txBody>
          <a:bodyPr>
            <a:spAutoFit/>
          </a:bodyPr>
          <a:lstStyle/>
          <a:p>
            <a:r>
              <a:rPr lang="en-US" sz="1200" b="1" dirty="0"/>
              <a:t>Audio</a:t>
            </a:r>
            <a:endParaRPr lang="en-US" sz="1200" dirty="0"/>
          </a:p>
        </p:txBody>
      </p:sp>
      <p:sp>
        <p:nvSpPr>
          <p:cNvPr id="6" name="Rectangle 7"/>
          <p:cNvSpPr>
            <a:spLocks noGrp="1" noChangeArrowheads="1"/>
          </p:cNvSpPr>
          <p:nvPr>
            <p:ph type="title"/>
          </p:nvPr>
        </p:nvSpPr>
        <p:spPr>
          <a:xfrm>
            <a:off x="476955" y="471311"/>
            <a:ext cx="8458200" cy="762000"/>
          </a:xfrm>
        </p:spPr>
        <p:txBody>
          <a:bodyPr>
            <a:normAutofit fontScale="90000"/>
          </a:bodyPr>
          <a:lstStyle/>
          <a:p>
            <a:pPr eaLnBrk="1" hangingPunct="1">
              <a:defRPr/>
            </a:pPr>
            <a:r>
              <a:rPr lang="en-US" sz="4000" dirty="0" smtClean="0">
                <a:latin typeface="Candara" pitchFamily="34" charset="0"/>
              </a:rPr>
              <a:t>A modeling worked example: Interpersonal</a:t>
            </a:r>
            <a:r>
              <a:rPr lang="en-US" dirty="0" smtClean="0"/>
              <a:t>			</a:t>
            </a:r>
            <a:endParaRPr lang="en-US" sz="1800" dirty="0" smtClean="0">
              <a:solidFill>
                <a:schemeClr val="tx1"/>
              </a:solidFill>
            </a:endParaRPr>
          </a:p>
        </p:txBody>
      </p:sp>
    </p:spTree>
    <p:extLst>
      <p:ext uri="{BB962C8B-B14F-4D97-AF65-F5344CB8AC3E}">
        <p14:creationId xmlns:p14="http://schemas.microsoft.com/office/powerpoint/2010/main" val="3334779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4"/>
          <p:cNvSpPr txBox="1">
            <a:spLocks noChangeArrowheads="1"/>
          </p:cNvSpPr>
          <p:nvPr/>
        </p:nvSpPr>
        <p:spPr bwMode="auto">
          <a:xfrm>
            <a:off x="4114800" y="2286000"/>
            <a:ext cx="4724400" cy="2678113"/>
          </a:xfrm>
          <a:prstGeom prst="rect">
            <a:avLst/>
          </a:prstGeom>
          <a:noFill/>
          <a:ln w="9525">
            <a:noFill/>
            <a:miter lim="800000"/>
            <a:headEnd/>
            <a:tailEnd/>
          </a:ln>
        </p:spPr>
        <p:txBody>
          <a:bodyPr>
            <a:spAutoFit/>
          </a:bodyPr>
          <a:lstStyle/>
          <a:p>
            <a:r>
              <a:rPr lang="en-US" sz="2400"/>
              <a:t>To estimate a solution, I work from the inside of  the equation out.  First I estimate the square root of 423 which will be a bit over 20.  Then I multiply 20 by 2 to equal 40.  Third I divide by ……. </a:t>
            </a:r>
          </a:p>
        </p:txBody>
      </p:sp>
      <p:sp>
        <p:nvSpPr>
          <p:cNvPr id="6" name="Rectangle 7"/>
          <p:cNvSpPr>
            <a:spLocks noGrp="1" noChangeArrowheads="1"/>
          </p:cNvSpPr>
          <p:nvPr>
            <p:ph type="title"/>
          </p:nvPr>
        </p:nvSpPr>
        <p:spPr>
          <a:xfrm>
            <a:off x="533400" y="747889"/>
            <a:ext cx="8458200" cy="1580443"/>
          </a:xfrm>
        </p:spPr>
        <p:txBody>
          <a:bodyPr>
            <a:normAutofit/>
          </a:bodyPr>
          <a:lstStyle/>
          <a:p>
            <a:pPr eaLnBrk="1" hangingPunct="1">
              <a:defRPr/>
            </a:pPr>
            <a:r>
              <a:rPr lang="en-US" sz="4000" dirty="0" smtClean="0">
                <a:latin typeface="Candara" pitchFamily="34" charset="0"/>
              </a:rPr>
              <a:t>A modeling worked example: </a:t>
            </a:r>
            <a:br>
              <a:rPr lang="en-US" sz="4000" dirty="0" smtClean="0">
                <a:latin typeface="Candara" pitchFamily="34" charset="0"/>
              </a:rPr>
            </a:br>
            <a:r>
              <a:rPr lang="en-US" sz="4000" dirty="0" smtClean="0">
                <a:latin typeface="Candara" pitchFamily="34" charset="0"/>
              </a:rPr>
              <a:t>Expert gives a think aloud</a:t>
            </a:r>
            <a:endParaRPr lang="en-US" sz="1800" dirty="0" smtClean="0">
              <a:solidFill>
                <a:srgbClr val="000000"/>
              </a:solidFill>
            </a:endParaRPr>
          </a:p>
        </p:txBody>
      </p:sp>
      <p:pic>
        <p:nvPicPr>
          <p:cNvPr id="15364" name="Picture 4" descr="C:\Users\Clark\AppData\Local\Microsoft\Windows\Temporary Internet Files\Content.IE5\Q801KRQE\MC900188711[1].wmf"/>
          <p:cNvPicPr>
            <a:picLocks noChangeAspect="1" noChangeArrowheads="1"/>
          </p:cNvPicPr>
          <p:nvPr/>
        </p:nvPicPr>
        <p:blipFill>
          <a:blip r:embed="rId3" cstate="print"/>
          <a:srcRect/>
          <a:stretch>
            <a:fillRect/>
          </a:stretch>
        </p:blipFill>
        <p:spPr bwMode="auto">
          <a:xfrm>
            <a:off x="1066800" y="2286000"/>
            <a:ext cx="2438400" cy="3240088"/>
          </a:xfrm>
          <a:prstGeom prst="rect">
            <a:avLst/>
          </a:prstGeom>
          <a:noFill/>
          <a:ln w="9525">
            <a:noFill/>
            <a:miter lim="800000"/>
            <a:headEnd/>
            <a:tailEnd/>
          </a:ln>
        </p:spPr>
      </p:pic>
    </p:spTree>
    <p:extLst>
      <p:ext uri="{BB962C8B-B14F-4D97-AF65-F5344CB8AC3E}">
        <p14:creationId xmlns:p14="http://schemas.microsoft.com/office/powerpoint/2010/main" val="1013134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305800" cy="1143000"/>
          </a:xfrm>
        </p:spPr>
        <p:txBody>
          <a:bodyPr/>
          <a:lstStyle/>
          <a:p>
            <a:pPr>
              <a:defRPr/>
            </a:pPr>
            <a:r>
              <a:rPr lang="en-US" sz="4000" dirty="0" smtClean="0"/>
              <a:t>Evidence for worked examples</a:t>
            </a:r>
            <a:endParaRPr lang="en-US" sz="4000" dirty="0"/>
          </a:p>
        </p:txBody>
      </p:sp>
      <p:graphicFrame>
        <p:nvGraphicFramePr>
          <p:cNvPr id="4" name="Table 3"/>
          <p:cNvGraphicFramePr>
            <a:graphicFrameLocks noGrp="1"/>
          </p:cNvGraphicFramePr>
          <p:nvPr/>
        </p:nvGraphicFramePr>
        <p:xfrm>
          <a:off x="1371600" y="2133600"/>
          <a:ext cx="6400800" cy="3144487"/>
        </p:xfrm>
        <a:graphic>
          <a:graphicData uri="http://schemas.openxmlformats.org/drawingml/2006/table">
            <a:tbl>
              <a:tblPr firstRow="1" bandRow="1">
                <a:tableStyleId>{5C22544A-7EE6-4342-B048-85BDC9FD1C3A}</a:tableStyleId>
              </a:tblPr>
              <a:tblGrid>
                <a:gridCol w="2133600"/>
                <a:gridCol w="2133600"/>
                <a:gridCol w="2133600"/>
              </a:tblGrid>
              <a:tr h="795004">
                <a:tc>
                  <a:txBody>
                    <a:bodyPr/>
                    <a:lstStyle/>
                    <a:p>
                      <a:r>
                        <a:rPr lang="en-US" dirty="0" smtClean="0"/>
                        <a:t>Outcomes</a:t>
                      </a:r>
                      <a:endParaRPr lang="en-US" dirty="0"/>
                    </a:p>
                  </a:txBody>
                  <a:tcPr/>
                </a:tc>
                <a:tc>
                  <a:txBody>
                    <a:bodyPr/>
                    <a:lstStyle/>
                    <a:p>
                      <a:r>
                        <a:rPr lang="en-US" dirty="0" smtClean="0"/>
                        <a:t>WE/Practice Pairs</a:t>
                      </a:r>
                      <a:endParaRPr lang="en-US" dirty="0"/>
                    </a:p>
                  </a:txBody>
                  <a:tcPr/>
                </a:tc>
                <a:tc>
                  <a:txBody>
                    <a:bodyPr/>
                    <a:lstStyle/>
                    <a:p>
                      <a:r>
                        <a:rPr lang="en-US" dirty="0" smtClean="0"/>
                        <a:t>All Practice</a:t>
                      </a:r>
                      <a:endParaRPr lang="en-US" dirty="0"/>
                    </a:p>
                  </a:txBody>
                  <a:tcPr/>
                </a:tc>
              </a:tr>
              <a:tr h="795004">
                <a:tc>
                  <a:txBody>
                    <a:bodyPr/>
                    <a:lstStyle/>
                    <a:p>
                      <a:r>
                        <a:rPr lang="en-US" dirty="0" smtClean="0"/>
                        <a:t>Training Time (sec)</a:t>
                      </a:r>
                      <a:endParaRPr lang="en-US" dirty="0"/>
                    </a:p>
                  </a:txBody>
                  <a:tcPr/>
                </a:tc>
                <a:tc>
                  <a:txBody>
                    <a:bodyPr/>
                    <a:lstStyle/>
                    <a:p>
                      <a:r>
                        <a:rPr lang="en-US" sz="2800" dirty="0" smtClean="0"/>
                        <a:t>32.0</a:t>
                      </a:r>
                      <a:endParaRPr lang="en-US" sz="2800" dirty="0"/>
                    </a:p>
                  </a:txBody>
                  <a:tcPr/>
                </a:tc>
                <a:tc>
                  <a:txBody>
                    <a:bodyPr/>
                    <a:lstStyle/>
                    <a:p>
                      <a:r>
                        <a:rPr lang="en-US" sz="2800" dirty="0" smtClean="0"/>
                        <a:t>185.5</a:t>
                      </a:r>
                      <a:endParaRPr lang="en-US" sz="2800" dirty="0"/>
                    </a:p>
                  </a:txBody>
                  <a:tcPr/>
                </a:tc>
              </a:tr>
              <a:tr h="460597">
                <a:tc>
                  <a:txBody>
                    <a:bodyPr/>
                    <a:lstStyle/>
                    <a:p>
                      <a:r>
                        <a:rPr lang="en-US" dirty="0" smtClean="0"/>
                        <a:t>Training Errors</a:t>
                      </a:r>
                      <a:endParaRPr lang="en-US" dirty="0"/>
                    </a:p>
                  </a:txBody>
                  <a:tcPr/>
                </a:tc>
                <a:tc>
                  <a:txBody>
                    <a:bodyPr/>
                    <a:lstStyle/>
                    <a:p>
                      <a:r>
                        <a:rPr lang="en-US" sz="2800" dirty="0" smtClean="0"/>
                        <a:t>0</a:t>
                      </a:r>
                      <a:endParaRPr lang="en-US" sz="2800" dirty="0"/>
                    </a:p>
                  </a:txBody>
                  <a:tcPr/>
                </a:tc>
                <a:tc>
                  <a:txBody>
                    <a:bodyPr/>
                    <a:lstStyle/>
                    <a:p>
                      <a:r>
                        <a:rPr lang="en-US" sz="2800" dirty="0" smtClean="0"/>
                        <a:t>2.73</a:t>
                      </a:r>
                      <a:endParaRPr lang="en-US" sz="2800" dirty="0"/>
                    </a:p>
                  </a:txBody>
                  <a:tcPr/>
                </a:tc>
              </a:tr>
              <a:tr h="460597">
                <a:tc>
                  <a:txBody>
                    <a:bodyPr/>
                    <a:lstStyle/>
                    <a:p>
                      <a:r>
                        <a:rPr lang="en-US" dirty="0" smtClean="0"/>
                        <a:t>Test</a:t>
                      </a:r>
                      <a:r>
                        <a:rPr lang="en-US" baseline="0" dirty="0" smtClean="0"/>
                        <a:t> Time</a:t>
                      </a:r>
                      <a:endParaRPr lang="en-US" dirty="0"/>
                    </a:p>
                  </a:txBody>
                  <a:tcPr/>
                </a:tc>
                <a:tc>
                  <a:txBody>
                    <a:bodyPr/>
                    <a:lstStyle/>
                    <a:p>
                      <a:r>
                        <a:rPr lang="en-US" sz="2800" dirty="0" smtClean="0"/>
                        <a:t>43.6</a:t>
                      </a:r>
                      <a:endParaRPr lang="en-US" sz="2800" dirty="0"/>
                    </a:p>
                  </a:txBody>
                  <a:tcPr/>
                </a:tc>
                <a:tc>
                  <a:txBody>
                    <a:bodyPr/>
                    <a:lstStyle/>
                    <a:p>
                      <a:r>
                        <a:rPr lang="en-US" sz="2800" dirty="0" smtClean="0"/>
                        <a:t>78.1</a:t>
                      </a:r>
                      <a:endParaRPr lang="en-US" sz="2800" dirty="0"/>
                    </a:p>
                  </a:txBody>
                  <a:tcPr/>
                </a:tc>
              </a:tr>
              <a:tr h="460597">
                <a:tc>
                  <a:txBody>
                    <a:bodyPr/>
                    <a:lstStyle/>
                    <a:p>
                      <a:r>
                        <a:rPr lang="en-US" dirty="0" smtClean="0"/>
                        <a:t>Test Errors</a:t>
                      </a:r>
                      <a:endParaRPr lang="en-US" dirty="0"/>
                    </a:p>
                  </a:txBody>
                  <a:tcPr/>
                </a:tc>
                <a:tc>
                  <a:txBody>
                    <a:bodyPr/>
                    <a:lstStyle/>
                    <a:p>
                      <a:r>
                        <a:rPr lang="en-US" sz="2800" dirty="0" smtClean="0"/>
                        <a:t>.18</a:t>
                      </a:r>
                      <a:endParaRPr lang="en-US" sz="2800" dirty="0"/>
                    </a:p>
                  </a:txBody>
                  <a:tcPr/>
                </a:tc>
                <a:tc>
                  <a:txBody>
                    <a:bodyPr/>
                    <a:lstStyle/>
                    <a:p>
                      <a:r>
                        <a:rPr lang="en-US" sz="2800" dirty="0" smtClean="0"/>
                        <a:t>.36</a:t>
                      </a:r>
                      <a:endParaRPr lang="en-US" sz="2800" dirty="0"/>
                    </a:p>
                  </a:txBody>
                  <a:tcPr/>
                </a:tc>
              </a:tr>
            </a:tbl>
          </a:graphicData>
        </a:graphic>
      </p:graphicFrame>
      <p:sp>
        <p:nvSpPr>
          <p:cNvPr id="17437" name="TextBox 4"/>
          <p:cNvSpPr txBox="1">
            <a:spLocks noChangeArrowheads="1"/>
          </p:cNvSpPr>
          <p:nvPr/>
        </p:nvSpPr>
        <p:spPr bwMode="auto">
          <a:xfrm>
            <a:off x="4267200" y="5867400"/>
            <a:ext cx="3021013" cy="400050"/>
          </a:xfrm>
          <a:prstGeom prst="rect">
            <a:avLst/>
          </a:prstGeom>
          <a:noFill/>
          <a:ln w="9525">
            <a:noFill/>
            <a:miter lim="800000"/>
            <a:headEnd/>
            <a:tailEnd/>
          </a:ln>
        </p:spPr>
        <p:txBody>
          <a:bodyPr wrap="none">
            <a:spAutoFit/>
          </a:bodyPr>
          <a:lstStyle/>
          <a:p>
            <a:r>
              <a:rPr lang="en-US"/>
              <a:t>- </a:t>
            </a:r>
            <a:r>
              <a:rPr lang="en-US" sz="2000"/>
              <a:t>Sweller &amp; Cooper, 1985</a:t>
            </a:r>
            <a:endParaRPr lang="en-US"/>
          </a:p>
        </p:txBody>
      </p:sp>
    </p:spTree>
    <p:extLst>
      <p:ext uri="{BB962C8B-B14F-4D97-AF65-F5344CB8AC3E}">
        <p14:creationId xmlns:p14="http://schemas.microsoft.com/office/powerpoint/2010/main" val="3533793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the rationale for worked examples?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AE0A364F-8594-40CC-8555-8B80B5103C69}" type="slidenum">
              <a:rPr lang="en-US" smtClean="0"/>
              <a:pPr>
                <a:defRPr/>
              </a:pPr>
              <a:t>9</a:t>
            </a:fld>
            <a:endParaRPr lang="en-US"/>
          </a:p>
        </p:txBody>
      </p:sp>
    </p:spTree>
    <p:extLst>
      <p:ext uri="{BB962C8B-B14F-4D97-AF65-F5344CB8AC3E}">
        <p14:creationId xmlns:p14="http://schemas.microsoft.com/office/powerpoint/2010/main" val="22672879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44099</TotalTime>
  <Words>1661</Words>
  <Application>Microsoft Macintosh PowerPoint</Application>
  <PresentationFormat>On-screen Show (4:3)</PresentationFormat>
  <Paragraphs>360</Paragraphs>
  <Slides>34</Slides>
  <Notes>23</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Leveraging Examples in e-Learning (Chapter 11) </vt:lpstr>
      <vt:lpstr>Chapter 11 Objectives</vt:lpstr>
      <vt:lpstr>PowerPoint Presentation</vt:lpstr>
      <vt:lpstr>What is a worked example?</vt:lpstr>
      <vt:lpstr>PowerPoint Presentation</vt:lpstr>
      <vt:lpstr>A modeling worked example: Interpersonal   </vt:lpstr>
      <vt:lpstr>A modeling worked example:  Expert gives a think aloud</vt:lpstr>
      <vt:lpstr>Evidence for worked examples</vt:lpstr>
      <vt:lpstr>What is the rationale for worked examples?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Self-Explanation in Geometry Cognitive Tutor</vt:lpstr>
      <vt:lpstr>PowerPoint Presentation</vt:lpstr>
      <vt:lpstr> Examples in text, video and animation</vt:lpstr>
      <vt:lpstr>Which led to better learning?</vt:lpstr>
      <vt:lpstr>Interpret the results </vt:lpstr>
      <vt:lpstr>PowerPoint Presentation</vt:lpstr>
      <vt:lpstr>Use a familiar context or pretraining</vt:lpstr>
      <vt:lpstr>PowerPoint Presentation</vt:lpstr>
      <vt:lpstr>Perform goals: Near Vs Far transfer</vt:lpstr>
      <vt:lpstr>PowerPoint Presentation</vt:lpstr>
      <vt:lpstr>PowerPoint Presentation</vt:lpstr>
      <vt:lpstr>PowerPoint Presentation</vt:lpstr>
      <vt:lpstr>PowerPoint Presentation</vt:lpstr>
      <vt:lpstr>If time, can discuss other related work</vt:lpstr>
      <vt:lpstr>Extras</vt:lpstr>
      <vt:lpstr>The fortress and tumor problems</vt:lpstr>
      <vt:lpstr>Solutions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Clark</dc:creator>
  <cp:lastModifiedBy>Mimi</cp:lastModifiedBy>
  <cp:revision>577</cp:revision>
  <cp:lastPrinted>2013-08-29T17:19:44Z</cp:lastPrinted>
  <dcterms:created xsi:type="dcterms:W3CDTF">2013-10-05T20:41:16Z</dcterms:created>
  <dcterms:modified xsi:type="dcterms:W3CDTF">2015-10-20T13:19:13Z</dcterms:modified>
</cp:coreProperties>
</file>