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1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48207-ADA7-9947-BB7D-C6A6F3A54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3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2458B8-DE74-124D-A793-353996E5D7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0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19DD-4453-EB46-B83C-B07118576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2152E-2FAB-7145-98B8-136F6AEEB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4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119B2-4D34-9B40-9D73-DFB0DAD9E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3B3565-3DB3-6C4C-89B6-C852225CB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46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6DB068-8168-9F43-8CD3-EF86CA07D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1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3F0A3E-DBE1-6945-85E0-CC94637C6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4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2C157-C10E-594B-8567-0C24A1053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1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010A0-9B81-484E-9622-F56677DCF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7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4988F-1F2A-434D-A064-DA9FDFED3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1E7F7-943B-0A4C-85C2-ED03EB93E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9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BB29F-D8C0-4D44-A8DF-A480C7CA2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8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CA4F9-7FFB-B148-B6DE-2838B0509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4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70162-624C-104E-9A66-B3468E73EE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1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A2358-A763-2D4F-894E-D606909E8C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8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EBFCCB-91CA-2B4B-A686-8BAE00397D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D621-94FB-0B4E-90B4-2D0A62E8339D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8839200" cy="1143000"/>
          </a:xfrm>
        </p:spPr>
        <p:txBody>
          <a:bodyPr/>
          <a:lstStyle/>
          <a:p>
            <a:r>
              <a:rPr lang="en-US" dirty="0"/>
              <a:t>Multimedia-Supported Metaphors for Meaning Making in Mathematics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Moreno &amp; Mayer (1999)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07F3-6EAA-BB4F-BC77-57BAA9347E75}" type="slidenum">
              <a:rPr lang="en-US"/>
              <a:pPr/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Participants</a:t>
            </a:r>
          </a:p>
          <a:p>
            <a:pPr lvl="1"/>
            <a:r>
              <a:rPr lang="en-US" sz="2400"/>
              <a:t>60 sixth grade students</a:t>
            </a:r>
          </a:p>
          <a:p>
            <a:pPr lvl="1"/>
            <a:r>
              <a:rPr lang="en-US" sz="2400"/>
              <a:t>Uninstructed in signed addition or subtraction</a:t>
            </a:r>
          </a:p>
          <a:p>
            <a:pPr lvl="1"/>
            <a:r>
              <a:rPr lang="en-US" sz="2400"/>
              <a:t>90th percentile of math achievement</a:t>
            </a:r>
          </a:p>
          <a:p>
            <a:r>
              <a:rPr lang="en-US" sz="2800"/>
              <a:t>Design</a:t>
            </a:r>
          </a:p>
          <a:p>
            <a:pPr lvl="1"/>
            <a:r>
              <a:rPr lang="en-US" sz="2400"/>
              <a:t>SR and MR groups divided into high and low achievers</a:t>
            </a:r>
          </a:p>
          <a:p>
            <a:pPr lvl="1"/>
            <a:r>
              <a:rPr lang="en-US" sz="2400"/>
              <a:t>Pretest and posttest have easy and difficult problems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0CC-4081-B248-99D9-4769E759C396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1 Materials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Pretest and Posttest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Identical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18 problems (including 2 transfer types with zeros)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Difficulty level determined by pretest performance median </a:t>
            </a:r>
          </a:p>
          <a:p>
            <a:pPr>
              <a:lnSpc>
                <a:spcPct val="90000"/>
              </a:lnSpc>
            </a:pPr>
            <a:r>
              <a:rPr lang="en-US" sz="2800"/>
              <a:t>Computer-based materials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4 training sessions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16 problems/session in 2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doses</a:t>
            </a:r>
            <a:r>
              <a:rPr lang="ja-JP" altLang="en-US" sz="2400">
                <a:latin typeface="Arial"/>
              </a:rPr>
              <a:t>”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Log files for each session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AE6E-63B7-984B-A7F0-DB2163B06F09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1 Procedure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Paper-and-pencil pretest; at or below median is low-achieving</a:t>
            </a:r>
          </a:p>
          <a:p>
            <a:r>
              <a:rPr lang="en-US" sz="2800"/>
              <a:t>Four training sessions over two weeks</a:t>
            </a:r>
          </a:p>
          <a:p>
            <a:r>
              <a:rPr lang="en-US" sz="2800"/>
              <a:t>Groups</a:t>
            </a:r>
          </a:p>
          <a:p>
            <a:pPr lvl="1"/>
            <a:r>
              <a:rPr lang="en-US" sz="2400"/>
              <a:t>SR group: symbolic representation and feedback</a:t>
            </a:r>
          </a:p>
          <a:p>
            <a:pPr lvl="1"/>
            <a:r>
              <a:rPr lang="en-US" sz="2400"/>
              <a:t>MR group: symbolic as well as verbal and visual (dynamic) representation and feedback</a:t>
            </a:r>
          </a:p>
          <a:p>
            <a:r>
              <a:rPr lang="en-US" sz="2800"/>
              <a:t>Paper-and-pencil posttest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7E31-35C1-DF4E-B62F-8C10F0A1D309}" type="slidenum">
              <a:rPr lang="en-US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1 Scoring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Gain score overall for each student</a:t>
            </a:r>
          </a:p>
          <a:p>
            <a:r>
              <a:rPr lang="en-US" sz="2800"/>
              <a:t>Gain score session-to-session for each student</a:t>
            </a:r>
          </a:p>
          <a:p>
            <a:r>
              <a:rPr lang="en-US" sz="2800"/>
              <a:t>Strategy change</a:t>
            </a:r>
          </a:p>
          <a:p>
            <a:pPr lvl="1"/>
            <a:r>
              <a:rPr lang="en-US" sz="2400" i="1"/>
              <a:t>Negative bias bug</a:t>
            </a:r>
            <a:r>
              <a:rPr lang="en-US" sz="2400"/>
              <a:t>: negative sign interpreted as subtraction operator. Ex. -8 + - 1 = </a:t>
            </a:r>
            <a:r>
              <a:rPr lang="en-US" sz="2400" b="1">
                <a:solidFill>
                  <a:srgbClr val="A3131F"/>
                </a:solidFill>
              </a:rPr>
              <a:t>7</a:t>
            </a:r>
            <a:r>
              <a:rPr lang="en-US" sz="2400" b="1"/>
              <a:t> </a:t>
            </a:r>
            <a:r>
              <a:rPr lang="en-US" sz="2400"/>
              <a:t>or </a:t>
            </a:r>
            <a:r>
              <a:rPr lang="en-US" sz="2400" b="1">
                <a:solidFill>
                  <a:srgbClr val="A3131F"/>
                </a:solidFill>
              </a:rPr>
              <a:t>-7</a:t>
            </a:r>
            <a:endParaRPr lang="en-US" sz="2400"/>
          </a:p>
          <a:p>
            <a:pPr lvl="1"/>
            <a:r>
              <a:rPr lang="en-US" sz="2400" i="1"/>
              <a:t>Conceptually good bug</a:t>
            </a:r>
            <a:r>
              <a:rPr lang="en-US" sz="2400"/>
              <a:t>: negative sign not perceived as subtraction operator. Ex. -8 + - 1 = </a:t>
            </a:r>
            <a:r>
              <a:rPr lang="en-US" sz="2400" b="1">
                <a:solidFill>
                  <a:srgbClr val="A3131F"/>
                </a:solidFill>
              </a:rPr>
              <a:t>9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AD7A-EA74-1146-A05F-268C66D2E3C1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Results: Overall Gain Scores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Mean difference of SR and MR groups not significant</a:t>
            </a:r>
          </a:p>
          <a:p>
            <a:pPr>
              <a:lnSpc>
                <a:spcPct val="90000"/>
              </a:lnSpc>
            </a:pPr>
            <a:r>
              <a:rPr lang="en-US" sz="2400"/>
              <a:t>Re-analyze as treatment </a:t>
            </a:r>
            <a:r>
              <a:rPr lang="en-US" sz="2400" b="1"/>
              <a:t>x</a:t>
            </a:r>
            <a:r>
              <a:rPr lang="en-US" sz="2400"/>
              <a:t> problem type: most room for improvement on difficult problems?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21509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352800"/>
            <a:ext cx="3857625" cy="2319338"/>
          </a:xfrm>
          <a:noFill/>
          <a:ln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3006725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600200" y="58674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Significant Interaction!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1432-9FBD-DC49-8B7E-F5197A410E98}" type="slidenum">
              <a:rPr lang="en-US"/>
              <a:pPr/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Further Analysis of Gain Scores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1981200"/>
          </a:xfrm>
        </p:spPr>
        <p:txBody>
          <a:bodyPr/>
          <a:lstStyle/>
          <a:p>
            <a:r>
              <a:rPr lang="en-US" sz="2800"/>
              <a:t>Previous results support MR theory</a:t>
            </a:r>
          </a:p>
          <a:p>
            <a:r>
              <a:rPr lang="en-US" sz="2800"/>
              <a:t>Hybrid theory predicts MR superior to SR for high achievers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819400"/>
            <a:ext cx="3748088" cy="2887663"/>
          </a:xfrm>
          <a:noFill/>
          <a:ln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95600"/>
            <a:ext cx="287972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5867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MR group </a:t>
            </a:r>
            <a:r>
              <a:rPr lang="en-US">
                <a:solidFill>
                  <a:srgbClr val="A3131F"/>
                </a:solidFill>
              </a:rPr>
              <a:t>&gt;</a:t>
            </a:r>
            <a:r>
              <a:rPr lang="en-US"/>
              <a:t> SR group only for high achieving students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4209-496A-A745-8B01-BE00CB8BCA5B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Results: Session-to-session gain scores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1981200"/>
          </a:xfrm>
        </p:spPr>
        <p:txBody>
          <a:bodyPr/>
          <a:lstStyle/>
          <a:p>
            <a:r>
              <a:rPr lang="en-US" sz="2400"/>
              <a:t>MR Theory: MR group faster than SR group</a:t>
            </a:r>
          </a:p>
          <a:p>
            <a:r>
              <a:rPr lang="en-US" sz="2400"/>
              <a:t>Cognitive Load Theory: SR group faster than MR group</a:t>
            </a:r>
          </a:p>
          <a:p>
            <a:r>
              <a:rPr lang="en-US" sz="2400"/>
              <a:t>Hybrid Theory: MR group faster only for high achievers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667000"/>
            <a:ext cx="6718300" cy="2813050"/>
          </a:xfrm>
          <a:noFill/>
          <a:ln/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14400" y="54864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Results consistent with a hybrid theory: significant difference in learning rate for high but not low achievers dependent on treatment group.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FDE-695C-284C-B284-791AE0798E13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Strategy Change 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Group </a:t>
            </a:r>
            <a:r>
              <a:rPr lang="en-US" sz="2800" b="1"/>
              <a:t>x</a:t>
            </a:r>
            <a:r>
              <a:rPr lang="en-US" sz="2800"/>
              <a:t> test interaction</a:t>
            </a:r>
          </a:p>
          <a:p>
            <a:r>
              <a:rPr lang="en-US" sz="2800"/>
              <a:t>MR group reduces negative bias significantly more than SR group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752600"/>
            <a:ext cx="3711575" cy="2100263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845-9843-3041-87F0-5C52EA4FBEFB}" type="slidenum">
              <a:rPr lang="en-US"/>
              <a:pPr/>
              <a:t>18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Experiment 1: results consistent with a hybrid theory. MR is more effective than SR when learner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working memory not overloaded with instructional presentation.</a:t>
            </a:r>
          </a:p>
          <a:p>
            <a:pPr>
              <a:lnSpc>
                <a:spcPct val="90000"/>
              </a:lnSpc>
            </a:pPr>
            <a:r>
              <a:rPr lang="en-US"/>
              <a:t>Experiment 2:  role of cognitive load in learning with MR</a:t>
            </a:r>
          </a:p>
          <a:p>
            <a:pPr lvl="1">
              <a:lnSpc>
                <a:spcPct val="90000"/>
              </a:lnSpc>
            </a:pPr>
            <a:r>
              <a:rPr lang="en-US"/>
              <a:t>For low and high spatial ability</a:t>
            </a:r>
          </a:p>
          <a:p>
            <a:pPr lvl="1">
              <a:lnSpc>
                <a:spcPct val="90000"/>
              </a:lnSpc>
            </a:pPr>
            <a:r>
              <a:rPr lang="en-US"/>
              <a:t>For low and high memory span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B6E-D04E-CF4F-9E3D-708742D1F598}" type="slidenum">
              <a:rPr lang="en-US"/>
              <a:pPr/>
              <a:t>19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2 Method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Participants from same population</a:t>
            </a:r>
          </a:p>
          <a:p>
            <a:r>
              <a:rPr lang="en-US"/>
              <a:t>Pretest, posttest, MR sessions from Experiment 1</a:t>
            </a:r>
          </a:p>
          <a:p>
            <a:r>
              <a:rPr lang="en-US"/>
              <a:t>Cognitive Tests</a:t>
            </a:r>
          </a:p>
          <a:p>
            <a:pPr lvl="1"/>
            <a:r>
              <a:rPr lang="en-US"/>
              <a:t>Spatial ability: cube comparisons and paper folding</a:t>
            </a:r>
          </a:p>
          <a:p>
            <a:pPr lvl="1"/>
            <a:r>
              <a:rPr lang="en-US"/>
              <a:t>Memory span: auditory letter span and number comparison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9A2B-5514-B848-8A43-5497D7F16B24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Learning Computational Procedures</a:t>
            </a:r>
          </a:p>
        </p:txBody>
      </p:sp>
      <p:graphicFrame>
        <p:nvGraphicFramePr>
          <p:cNvPr id="3111" name="Group 39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329311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RULE BUILDING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MODEL BUILDING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Application of general rules to problems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Mental model construction of problem situations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From drill &amp; practice to production rules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From Gestalt to situational contexts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Abstract and disembodied reasoning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Making connections between new info and existing models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0B1-E7AE-6744-91F9-E8C314540340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High spatial ability students outperform </a:t>
            </a:r>
            <a:r>
              <a:rPr lang="en-US" sz="2800" b="1">
                <a:solidFill>
                  <a:srgbClr val="A3131F"/>
                </a:solidFill>
              </a:rPr>
              <a:t>significantly</a:t>
            </a:r>
            <a:r>
              <a:rPr lang="en-US" sz="2800"/>
              <a:t> low spatial ability students when presented with MR training (consistent with hybrid theory) </a:t>
            </a:r>
          </a:p>
          <a:p>
            <a:pPr>
              <a:lnSpc>
                <a:spcPct val="90000"/>
              </a:lnSpc>
            </a:pPr>
            <a:r>
              <a:rPr lang="en-US" sz="2800"/>
              <a:t>High working memory span students outperform, </a:t>
            </a:r>
            <a:r>
              <a:rPr lang="en-US" sz="2800" b="1">
                <a:solidFill>
                  <a:srgbClr val="A3131F"/>
                </a:solidFill>
              </a:rPr>
              <a:t>but not significantly</a:t>
            </a:r>
            <a:r>
              <a:rPr lang="en-US" sz="2800"/>
              <a:t>, low working memory span students</a:t>
            </a:r>
          </a:p>
          <a:p>
            <a:pPr>
              <a:lnSpc>
                <a:spcPct val="90000"/>
              </a:lnSpc>
            </a:pPr>
            <a:r>
              <a:rPr lang="en-US" sz="2800"/>
              <a:t>Overall, MR influenced by ability of learners to handle cognitive load of information in multiple forms needing processed.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245C-05A7-744F-BC53-305F9CBF9200}" type="slidenum">
              <a:rPr lang="en-US"/>
              <a:pPr/>
              <a:t>21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Instructional Implications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Empirical support for using coordinated MRs when designing software to teach mathematical procedures</a:t>
            </a:r>
          </a:p>
          <a:p>
            <a:pPr>
              <a:lnSpc>
                <a:spcPct val="90000"/>
              </a:lnSpc>
            </a:pPr>
            <a:r>
              <a:rPr lang="en-US" sz="2800"/>
              <a:t>MRs for example problems most beneficial for students with strong knowledge of basic arithmetic skills learning to solve difficult problems</a:t>
            </a:r>
          </a:p>
          <a:p>
            <a:pPr>
              <a:lnSpc>
                <a:spcPct val="90000"/>
              </a:lnSpc>
            </a:pPr>
            <a:r>
              <a:rPr lang="en-US" sz="2800"/>
              <a:t>Role of individual differences (cognitive load) in learning processes</a:t>
            </a:r>
          </a:p>
          <a:p>
            <a:pPr>
              <a:lnSpc>
                <a:spcPct val="90000"/>
              </a:lnSpc>
            </a:pPr>
            <a:r>
              <a:rPr lang="en-US" sz="2800"/>
              <a:t>Do results from math domain apply to other areas within or outside the domain? 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3801-FC18-C74D-A818-80F7C5F412B1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/>
          <a:lstStyle/>
          <a:p>
            <a:r>
              <a:rPr lang="en-US" sz="4000"/>
              <a:t>Metaphor as an Aid to Math Cognition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Image-based (modern) vs. abstract (traditional) reasoning</a:t>
            </a:r>
          </a:p>
          <a:p>
            <a:r>
              <a:rPr lang="en-US"/>
              <a:t>Conceptual system metaphorical in nature?</a:t>
            </a:r>
          </a:p>
          <a:p>
            <a:r>
              <a:rPr lang="en-US"/>
              <a:t>Metaphorical reasoning fundamental way of human thinking?</a:t>
            </a:r>
          </a:p>
          <a:p>
            <a:r>
              <a:rPr lang="en-US"/>
              <a:t>Analogical reasoning foundational to learning?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90DE-4062-6C45-B7BA-0E6BFAA2EA07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/>
              <a:t>THE RESEARCH QUESTION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/>
              <a:t>How can multimedia environments introduce metaphors to promote the construction of appropriate mental models in young learners?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3130-00DB-7643-A7B0-1F969DAF6B2B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The Number 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8153400" cy="1981200"/>
          </a:xfrm>
        </p:spPr>
        <p:txBody>
          <a:bodyPr/>
          <a:lstStyle/>
          <a:p>
            <a:r>
              <a:rPr lang="en-US" sz="2800"/>
              <a:t>Central conceptual structure necessary for children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arithmetic learning </a:t>
            </a:r>
          </a:p>
          <a:p>
            <a:r>
              <a:rPr lang="en-US" sz="2800"/>
              <a:t>Grounding metaphor,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arithmetic-is-motion,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helps students relate mathematical ideas to everyday experiences</a:t>
            </a:r>
          </a:p>
          <a:p>
            <a:r>
              <a:rPr lang="en-US" sz="2800"/>
              <a:t>Effective concrete manipulative makes sense to students 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953000"/>
            <a:ext cx="7772400" cy="1981200"/>
          </a:xfrm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2025"/>
            <a:ext cx="12001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C8B-C143-1044-A2D8-2DDC5D813BC3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Instructional Methodology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038600"/>
          </a:xfrm>
        </p:spPr>
        <p:txBody>
          <a:bodyPr/>
          <a:lstStyle/>
          <a:p>
            <a:r>
              <a:rPr lang="en-US"/>
              <a:t>Single representation (SR) - learning arithmetic procedure with </a:t>
            </a:r>
            <a:r>
              <a:rPr lang="en-US" b="1" i="1"/>
              <a:t>symbolic</a:t>
            </a:r>
            <a:r>
              <a:rPr lang="en-US"/>
              <a:t> form only (without explanations)</a:t>
            </a:r>
          </a:p>
          <a:p>
            <a:r>
              <a:rPr lang="en-US"/>
              <a:t>Multiple representation (MR) - learning arithmetic procedure by seeing and coordinating </a:t>
            </a:r>
            <a:r>
              <a:rPr lang="en-US" b="1" i="1"/>
              <a:t>symbolic</a:t>
            </a:r>
            <a:r>
              <a:rPr lang="en-US"/>
              <a:t> with </a:t>
            </a:r>
            <a:r>
              <a:rPr lang="en-US" b="1" i="1"/>
              <a:t>visual</a:t>
            </a:r>
            <a:r>
              <a:rPr lang="en-US"/>
              <a:t> and </a:t>
            </a:r>
            <a:r>
              <a:rPr lang="en-US" b="1" i="1"/>
              <a:t>verbal</a:t>
            </a:r>
            <a:r>
              <a:rPr lang="en-US"/>
              <a:t> explanations (MULTIMEDIA LEARNING)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BF26-B8FB-A94D-B2A4-0124D3378BE6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Multimedia Learning: A Conflict?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MR Theory</a:t>
            </a:r>
            <a:r>
              <a:rPr lang="en-US"/>
              <a:t>: teaching with more representations facilitates learning by providing several mutually referring sources</a:t>
            </a:r>
          </a:p>
          <a:p>
            <a:r>
              <a:rPr lang="en-US" b="1"/>
              <a:t>Cognitive Load Theory</a:t>
            </a:r>
            <a:r>
              <a:rPr lang="en-US"/>
              <a:t>: mental integration of multiple sources of information may generate a heavy cognitive load detrimental to learning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BAC2-A291-724A-9C4D-DA69F1DBB7D8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/>
              <a:t>Based on MR Theory: MR students show greater improvement than SR students</a:t>
            </a:r>
          </a:p>
          <a:p>
            <a:r>
              <a:rPr lang="en-US" sz="2800"/>
              <a:t>Based on Cognitive-Load Theory: SR students show greater improvement than MR students</a:t>
            </a:r>
          </a:p>
          <a:p>
            <a:r>
              <a:rPr lang="en-US" sz="2800"/>
              <a:t>Reconciled theories: MR learning more effective for students with automated basic arithmetic skills (cognitive space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freed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for making connections among visual, verbal, and symbolic representations)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6953-3EDC-154A-9754-8B41E558D390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Learning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Pretest to posttest gains</a:t>
            </a:r>
          </a:p>
          <a:p>
            <a:r>
              <a:rPr lang="en-US"/>
              <a:t>Pattern of improvement across four trials</a:t>
            </a:r>
          </a:p>
          <a:p>
            <a:r>
              <a:rPr lang="en-US"/>
              <a:t>Changes in strategies used to generate incorrect answers between pretest and posttest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895</Words>
  <Application>Microsoft Macintosh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Times New Roman</vt:lpstr>
      <vt:lpstr>Blank Presentation</vt:lpstr>
      <vt:lpstr>Multimedia-Supported Metaphors for Meaning Making in Mathematics</vt:lpstr>
      <vt:lpstr>Learning Computational Procedures</vt:lpstr>
      <vt:lpstr>Metaphor as an Aid to Math Cognition</vt:lpstr>
      <vt:lpstr>THE RESEARCH QUESTION</vt:lpstr>
      <vt:lpstr>The Number Line</vt:lpstr>
      <vt:lpstr>Instructional Methodology</vt:lpstr>
      <vt:lpstr>Multimedia Learning: A Conflict?</vt:lpstr>
      <vt:lpstr>Predictions</vt:lpstr>
      <vt:lpstr>Measures of Learning</vt:lpstr>
      <vt:lpstr>EXPERIMENT 1</vt:lpstr>
      <vt:lpstr>EXPERIMENT 1 Materials</vt:lpstr>
      <vt:lpstr>Experiment 1 Procedure</vt:lpstr>
      <vt:lpstr>Experiment 1 Scoring</vt:lpstr>
      <vt:lpstr>Results: Overall Gain Scores</vt:lpstr>
      <vt:lpstr>Further Analysis of Gain Scores</vt:lpstr>
      <vt:lpstr>Results: Session-to-session gain scores</vt:lpstr>
      <vt:lpstr>Results: Strategy Change </vt:lpstr>
      <vt:lpstr>Experiment 2</vt:lpstr>
      <vt:lpstr>Experiment 2 Method</vt:lpstr>
      <vt:lpstr>Results</vt:lpstr>
      <vt:lpstr>Instructional Implications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Multimedia-Supported Metaphors for Meaning Making in Mathematics</dc:title>
  <dc:creator>John Evans</dc:creator>
  <cp:lastModifiedBy>Ken Koedinger</cp:lastModifiedBy>
  <cp:revision>75</cp:revision>
  <cp:lastPrinted>2003-09-09T00:54:31Z</cp:lastPrinted>
  <dcterms:created xsi:type="dcterms:W3CDTF">2003-09-07T14:24:17Z</dcterms:created>
  <dcterms:modified xsi:type="dcterms:W3CDTF">2015-10-01T10:53:17Z</dcterms:modified>
</cp:coreProperties>
</file>