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6" r:id="rId1"/>
  </p:sldMasterIdLst>
  <p:notesMasterIdLst>
    <p:notesMasterId r:id="rId9"/>
  </p:notesMasterIdLst>
  <p:handoutMasterIdLst>
    <p:handoutMasterId r:id="rId10"/>
  </p:handoutMasterIdLst>
  <p:sldIdLst>
    <p:sldId id="859" r:id="rId2"/>
    <p:sldId id="935" r:id="rId3"/>
    <p:sldId id="936" r:id="rId4"/>
    <p:sldId id="937" r:id="rId5"/>
    <p:sldId id="938" r:id="rId6"/>
    <p:sldId id="948" r:id="rId7"/>
    <p:sldId id="93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Koedinger" initials="K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FF"/>
    <a:srgbClr val="008000"/>
    <a:srgbClr val="00CC00"/>
    <a:srgbClr val="009900"/>
    <a:srgbClr val="FF0000"/>
    <a:srgbClr val="CCFFCC"/>
    <a:srgbClr val="339933"/>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13" autoAdjust="0"/>
  </p:normalViewPr>
  <p:slideViewPr>
    <p:cSldViewPr snapToGrid="0">
      <p:cViewPr>
        <p:scale>
          <a:sx n="66" d="100"/>
          <a:sy n="66" d="100"/>
        </p:scale>
        <p:origin x="-1552" y="-3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25A9B6F5-9872-494C-98E8-50B22C72B9D1}" type="datetimeFigureOut">
              <a:rPr lang="en-US"/>
              <a:pPr>
                <a:defRPr/>
              </a:pPr>
              <a:t>10/8/15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7AF5CCC6-22B8-4641-886E-81DE612D1960}" type="slidenum">
              <a:rPr lang="en-US"/>
              <a:pPr>
                <a:defRPr/>
              </a:pPr>
              <a:t>‹#›</a:t>
            </a:fld>
            <a:endParaRPr lang="en-US"/>
          </a:p>
        </p:txBody>
      </p:sp>
    </p:spTree>
    <p:extLst>
      <p:ext uri="{BB962C8B-B14F-4D97-AF65-F5344CB8AC3E}">
        <p14:creationId xmlns:p14="http://schemas.microsoft.com/office/powerpoint/2010/main" val="4018104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1FB4182-7140-4311-A13D-1A2B0929463C}" type="datetimeFigureOut">
              <a:rPr lang="en-US"/>
              <a:pPr>
                <a:defRPr/>
              </a:pPr>
              <a:t>10/8/15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7BB70B-E9ED-4118-B081-36010168CF09}" type="slidenum">
              <a:rPr lang="en-US"/>
              <a:pPr>
                <a:defRPr/>
              </a:pPr>
              <a:t>‹#›</a:t>
            </a:fld>
            <a:endParaRPr lang="en-US"/>
          </a:p>
        </p:txBody>
      </p:sp>
    </p:spTree>
    <p:extLst>
      <p:ext uri="{BB962C8B-B14F-4D97-AF65-F5344CB8AC3E}">
        <p14:creationId xmlns:p14="http://schemas.microsoft.com/office/powerpoint/2010/main" val="42276029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DE10C2-37A7-4496-8C01-687BECC5D7E9}" type="slidenum">
              <a:rPr lang="en-US" smtClean="0"/>
              <a:pPr fontAlgn="base">
                <a:spcBef>
                  <a:spcPct val="0"/>
                </a:spcBef>
                <a:spcAft>
                  <a:spcPct val="0"/>
                </a:spcAft>
                <a:defRPr/>
              </a:pPr>
              <a:t>1</a:t>
            </a:fld>
            <a:endParaRPr lang="en-US" dirty="0"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the text notes of a few studies where examples of simpler visuals were employed for the same thing yielded better results, one of which was college students learning about the human heart. After giving one group a simple image and the other a more realistic image, the group with the simpler image performed better on questions of how the heart works. Similar results were found from teaching mitosis using simple images versus photographs from microscopes. </a:t>
            </a:r>
            <a:r>
              <a:rPr lang="en-US" baseline="0" dirty="0" smtClean="0">
                <a:sym typeface="Wingdings"/>
              </a:rPr>
              <a:t> it seems that realism can overwhelm the learner at times.</a:t>
            </a:r>
            <a:endParaRPr lang="en-US" dirty="0"/>
          </a:p>
        </p:txBody>
      </p:sp>
      <p:sp>
        <p:nvSpPr>
          <p:cNvPr id="4" name="Slide Number Placeholder 3"/>
          <p:cNvSpPr>
            <a:spLocks noGrp="1"/>
          </p:cNvSpPr>
          <p:nvPr>
            <p:ph type="sldNum" sz="quarter" idx="10"/>
          </p:nvPr>
        </p:nvSpPr>
        <p:spPr/>
        <p:txBody>
          <a:bodyPr/>
          <a:lstStyle/>
          <a:p>
            <a:fld id="{CC0609B4-10C9-ED45-9EA4-32D65B7292B2}" type="slidenum">
              <a:rPr lang="en-US" smtClean="0"/>
              <a:t>5</a:t>
            </a:fld>
            <a:endParaRPr lang="en-US"/>
          </a:p>
        </p:txBody>
      </p:sp>
    </p:spTree>
    <p:extLst>
      <p:ext uri="{BB962C8B-B14F-4D97-AF65-F5344CB8AC3E}">
        <p14:creationId xmlns:p14="http://schemas.microsoft.com/office/powerpoint/2010/main" val="3197696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D073D82-C220-934F-9E6D-860C8C9965B3}" type="datetime1">
              <a:rPr lang="en-US" smtClean="0"/>
              <a:pPr>
                <a:defRPr/>
              </a:pPr>
              <a:t>10/8/15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2FDEDB-F522-461C-B467-1CC788D594E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3A2ADE5-5F61-8D41-B6D3-8E92DB64D57C}" type="datetime1">
              <a:rPr lang="en-US" smtClean="0"/>
              <a:pPr>
                <a:defRPr/>
              </a:pPr>
              <a:t>10/8/15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8255B5-A3B7-40AD-984B-A4E54128D1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4449FDA-83B7-CF46-9A18-4E7788CAC302}" type="datetime1">
              <a:rPr lang="en-US" smtClean="0"/>
              <a:pPr>
                <a:defRPr/>
              </a:pPr>
              <a:t>10/8/15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E18124-0E20-4CB6-8B6C-EE549E83E4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47625"/>
            <a:ext cx="7391400" cy="5773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7848600" y="6591300"/>
            <a:ext cx="1295400" cy="304800"/>
          </a:xfrm>
        </p:spPr>
        <p:txBody>
          <a:bodyPr/>
          <a:lstStyle>
            <a:lvl1pPr>
              <a:defRPr/>
            </a:lvl1pPr>
          </a:lstStyle>
          <a:p>
            <a:pPr>
              <a:defRPr/>
            </a:pPr>
            <a:r>
              <a:rPr lang="en-US"/>
              <a:t>Slide </a:t>
            </a:r>
            <a:fld id="{31DF7A11-74F6-408A-9310-00C606FAA54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89050" y="228600"/>
            <a:ext cx="76263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00200"/>
            <a:ext cx="37338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81600" y="16002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81600" y="38100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D5554CB7-7FED-FA47-9025-73AD2B53F608}" type="datetime1">
              <a:rPr lang="en-US" smtClean="0"/>
              <a:pPr>
                <a:defRPr/>
              </a:pPr>
              <a:t>10/8/15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0A364F-8594-40CC-8555-8B80B5103C6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C8F1E01-8864-5940-943B-5E545409B1F1}" type="datetime1">
              <a:rPr lang="en-US" smtClean="0"/>
              <a:pPr>
                <a:defRPr/>
              </a:pPr>
              <a:t>10/8/15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5AB66C-50F8-473B-BE5D-BD9AA9CA0FE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0232AF8-1483-1546-8A59-B801B6C5A975}" type="datetime1">
              <a:rPr lang="en-US" smtClean="0"/>
              <a:pPr>
                <a:defRPr/>
              </a:pPr>
              <a:t>10/8/15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17E9F4-65A3-4043-B85F-301B029EE34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6B6EA8B-E2E2-954D-BDEF-15A64C522F4A}" type="datetime1">
              <a:rPr lang="en-US" smtClean="0"/>
              <a:pPr>
                <a:defRPr/>
              </a:pPr>
              <a:t>10/8/15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866AC14-D5B3-498B-B3F1-2D088530B0B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4D9BAC6-B2A1-184E-A465-520349CEF764}" type="datetime1">
              <a:rPr lang="en-US" smtClean="0"/>
              <a:pPr>
                <a:defRPr/>
              </a:pPr>
              <a:t>10/8/15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D91E608-2B34-4876-9C98-E4993BBE6DD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90E998-6B5B-1148-AB3A-DCBE41DE5304}" type="datetime1">
              <a:rPr lang="en-US" smtClean="0"/>
              <a:pPr>
                <a:defRPr/>
              </a:pPr>
              <a:t>10/8/15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9DC2F69-973B-48A8-817F-5E93F1CF368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078A520-85E3-FF49-A85F-2B32B0A196E1}" type="datetime1">
              <a:rPr lang="en-US" smtClean="0"/>
              <a:pPr>
                <a:defRPr/>
              </a:pPr>
              <a:t>10/8/15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117396-2978-4558-88EC-8946A9EBC36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228B88-86E9-4341-9108-ED2EF19F3698}" type="datetime1">
              <a:rPr lang="en-US" smtClean="0"/>
              <a:pPr>
                <a:defRPr/>
              </a:pPr>
              <a:t>10/8/15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BD62EC-881C-4A90-A475-5A48B82CA4E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2632" y="274638"/>
            <a:ext cx="7941337"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62632" y="1600200"/>
            <a:ext cx="7941337"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457AD7E-2F03-1547-A225-0496925187B5}" type="datetime1">
              <a:rPr lang="en-US" smtClean="0"/>
              <a:pPr>
                <a:defRPr/>
              </a:pPr>
              <a:t>10/8/15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D6E76E-4D89-DC48-8008-B7B0FE0ACEE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507" r:id="rId1"/>
    <p:sldLayoutId id="2147484508" r:id="rId2"/>
    <p:sldLayoutId id="2147484509" r:id="rId3"/>
    <p:sldLayoutId id="2147484510" r:id="rId4"/>
    <p:sldLayoutId id="2147484511" r:id="rId5"/>
    <p:sldLayoutId id="2147484512" r:id="rId6"/>
    <p:sldLayoutId id="2147484513" r:id="rId7"/>
    <p:sldLayoutId id="2147484514" r:id="rId8"/>
    <p:sldLayoutId id="2147484515" r:id="rId9"/>
    <p:sldLayoutId id="2147484516" r:id="rId10"/>
    <p:sldLayoutId id="2147484517" r:id="rId11"/>
    <p:sldLayoutId id="2147484518" r:id="rId12"/>
    <p:sldLayoutId id="2147484519" r:id="rId13"/>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education-portal.com/academy/lesson/charles-horton-cooley-theory-microsociology.html" TargetMode="External"/><Relationship Id="rId4" Type="http://schemas.openxmlformats.org/officeDocument/2006/relationships/hyperlink" Target="http://e-learningforkids.org/Courses/EN/Measurement/index.html" TargetMode="External"/><Relationship Id="rId1" Type="http://schemas.openxmlformats.org/officeDocument/2006/relationships/slideLayout" Target="../slideLayouts/slideLayout2.xml"/><Relationship Id="rId2" Type="http://schemas.openxmlformats.org/officeDocument/2006/relationships/hyperlink" Target="http://www.interactive-biology.com/1099/nutrition-and-energy-flow-principles-of-ecology-part-1-and-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3"/>
          <p:cNvPicPr>
            <a:picLocks noChangeAspect="1" noChangeArrowheads="1"/>
          </p:cNvPicPr>
          <p:nvPr/>
        </p:nvPicPr>
        <p:blipFill>
          <a:blip r:embed="rId3"/>
          <a:srcRect t="15800"/>
          <a:stretch>
            <a:fillRect/>
          </a:stretch>
        </p:blipFill>
        <p:spPr bwMode="auto">
          <a:xfrm>
            <a:off x="5553568" y="3034724"/>
            <a:ext cx="2850963" cy="3343275"/>
          </a:xfrm>
          <a:prstGeom prst="rect">
            <a:avLst/>
          </a:prstGeom>
          <a:noFill/>
          <a:ln w="9525">
            <a:noFill/>
            <a:miter lim="800000"/>
            <a:headEnd/>
            <a:tailEnd/>
          </a:ln>
        </p:spPr>
      </p:pic>
      <p:sp>
        <p:nvSpPr>
          <p:cNvPr id="11" name="Title 10"/>
          <p:cNvSpPr>
            <a:spLocks noGrp="1"/>
          </p:cNvSpPr>
          <p:nvPr>
            <p:ph type="ctrTitle"/>
          </p:nvPr>
        </p:nvSpPr>
        <p:spPr>
          <a:xfrm>
            <a:off x="990600" y="892175"/>
            <a:ext cx="7772400" cy="1949230"/>
          </a:xfrm>
        </p:spPr>
        <p:txBody>
          <a:bodyPr>
            <a:normAutofit/>
          </a:bodyPr>
          <a:lstStyle/>
          <a:p>
            <a:pPr>
              <a:defRPr/>
            </a:pPr>
            <a:r>
              <a:rPr lang="en-US" dirty="0" smtClean="0"/>
              <a:t>Applying the Coherence Principle</a:t>
            </a:r>
            <a:br>
              <a:rPr lang="en-US" dirty="0" smtClean="0"/>
            </a:br>
            <a:r>
              <a:rPr lang="en-US" dirty="0" smtClean="0"/>
              <a:t>(</a:t>
            </a:r>
            <a:r>
              <a:rPr lang="en-US" sz="4000" dirty="0" smtClean="0"/>
              <a:t>Chapter 8) </a:t>
            </a:r>
            <a:endParaRPr lang="en-US" dirty="0"/>
          </a:p>
        </p:txBody>
      </p:sp>
      <p:sp>
        <p:nvSpPr>
          <p:cNvPr id="12" name="Subtitle 11"/>
          <p:cNvSpPr>
            <a:spLocks noGrp="1"/>
          </p:cNvSpPr>
          <p:nvPr>
            <p:ph type="subTitle" idx="1"/>
          </p:nvPr>
        </p:nvSpPr>
        <p:spPr>
          <a:xfrm>
            <a:off x="990600" y="3276600"/>
            <a:ext cx="4419600" cy="1752600"/>
          </a:xfrm>
        </p:spPr>
        <p:txBody>
          <a:bodyPr/>
          <a:lstStyle/>
          <a:p>
            <a:r>
              <a:rPr lang="en-US" dirty="0" smtClean="0"/>
              <a:t>Ken Koedinger</a:t>
            </a:r>
          </a:p>
          <a:p>
            <a:endParaRPr lang="en-US" dirty="0"/>
          </a:p>
        </p:txBody>
      </p:sp>
      <p:sp>
        <p:nvSpPr>
          <p:cNvPr id="13" name="Slide Number Placeholder 12"/>
          <p:cNvSpPr>
            <a:spLocks noGrp="1"/>
          </p:cNvSpPr>
          <p:nvPr>
            <p:ph type="sldNum" sz="quarter" idx="12"/>
          </p:nvPr>
        </p:nvSpPr>
        <p:spPr/>
        <p:txBody>
          <a:bodyPr/>
          <a:lstStyle/>
          <a:p>
            <a:pPr>
              <a:defRPr/>
            </a:pPr>
            <a:fld id="{162FDEDB-F522-461C-B467-1CC788D594EE}" type="slidenum">
              <a:rPr lang="en-US" smtClean="0"/>
              <a:pPr>
                <a:defRPr/>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4" name="Rectangle 4"/>
          <p:cNvSpPr>
            <a:spLocks noGrp="1" noChangeArrowheads="1"/>
          </p:cNvSpPr>
          <p:nvPr>
            <p:ph type="title"/>
          </p:nvPr>
        </p:nvSpPr>
        <p:spPr/>
        <p:txBody>
          <a:bodyPr/>
          <a:lstStyle/>
          <a:p>
            <a:r>
              <a:rPr lang="en-US"/>
              <a:t>Coherence Principle</a:t>
            </a:r>
          </a:p>
        </p:txBody>
      </p:sp>
      <p:sp>
        <p:nvSpPr>
          <p:cNvPr id="983045" name="Rectangle 5"/>
          <p:cNvSpPr>
            <a:spLocks noGrp="1" noChangeArrowheads="1"/>
          </p:cNvSpPr>
          <p:nvPr>
            <p:ph type="body" idx="1"/>
          </p:nvPr>
        </p:nvSpPr>
        <p:spPr/>
        <p:txBody>
          <a:bodyPr/>
          <a:lstStyle/>
          <a:p>
            <a:pPr>
              <a:buFontTx/>
              <a:buNone/>
            </a:pPr>
            <a:r>
              <a:rPr lang="en-US" sz="2400" dirty="0"/>
              <a:t>Which is better for student learning?</a:t>
            </a:r>
          </a:p>
          <a:p>
            <a:pPr lvl="1">
              <a:buFontTx/>
              <a:buNone/>
            </a:pPr>
            <a:r>
              <a:rPr lang="en-US" sz="2000" dirty="0"/>
              <a:t>A. When extraneous, entertaining material is included</a:t>
            </a:r>
          </a:p>
          <a:p>
            <a:pPr lvl="1">
              <a:buFontTx/>
              <a:buNone/>
            </a:pPr>
            <a:r>
              <a:rPr lang="en-US" sz="2000" dirty="0"/>
              <a:t>B. When extraneous, entertaining material is excluded</a:t>
            </a:r>
          </a:p>
          <a:p>
            <a:pPr lvl="1">
              <a:buFontTx/>
              <a:buNone/>
            </a:pPr>
            <a:r>
              <a:rPr lang="en-US" sz="2000" dirty="0"/>
              <a:t>Example: Including a picture of an airplane being struck by lightning</a:t>
            </a:r>
          </a:p>
          <a:p>
            <a:pPr>
              <a:buFontTx/>
              <a:buNone/>
            </a:pPr>
            <a:endParaRPr lang="en-US" sz="2400" dirty="0"/>
          </a:p>
        </p:txBody>
      </p:sp>
      <p:pic>
        <p:nvPicPr>
          <p:cNvPr id="2" name="Picture 1"/>
          <p:cNvPicPr>
            <a:picLocks noChangeAspect="1"/>
          </p:cNvPicPr>
          <p:nvPr/>
        </p:nvPicPr>
        <p:blipFill>
          <a:blip r:embed="rId2"/>
          <a:stretch>
            <a:fillRect/>
          </a:stretch>
        </p:blipFill>
        <p:spPr>
          <a:xfrm>
            <a:off x="2150927" y="3156998"/>
            <a:ext cx="4587374" cy="3436329"/>
          </a:xfrm>
          <a:prstGeom prst="rect">
            <a:avLst/>
          </a:prstGeom>
        </p:spPr>
      </p:pic>
    </p:spTree>
    <p:extLst>
      <p:ext uri="{BB962C8B-B14F-4D97-AF65-F5344CB8AC3E}">
        <p14:creationId xmlns:p14="http://schemas.microsoft.com/office/powerpoint/2010/main" val="4109914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04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8304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8304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830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4" name="Rectangle 4"/>
          <p:cNvSpPr>
            <a:spLocks noGrp="1" noChangeArrowheads="1"/>
          </p:cNvSpPr>
          <p:nvPr>
            <p:ph type="title"/>
          </p:nvPr>
        </p:nvSpPr>
        <p:spPr/>
        <p:txBody>
          <a:bodyPr/>
          <a:lstStyle/>
          <a:p>
            <a:r>
              <a:rPr lang="en-US"/>
              <a:t>Coherence Principle</a:t>
            </a:r>
          </a:p>
        </p:txBody>
      </p:sp>
      <p:sp>
        <p:nvSpPr>
          <p:cNvPr id="983045" name="Rectangle 5"/>
          <p:cNvSpPr>
            <a:spLocks noGrp="1" noChangeArrowheads="1"/>
          </p:cNvSpPr>
          <p:nvPr>
            <p:ph type="body" idx="1"/>
          </p:nvPr>
        </p:nvSpPr>
        <p:spPr/>
        <p:txBody>
          <a:bodyPr/>
          <a:lstStyle/>
          <a:p>
            <a:pPr>
              <a:buFontTx/>
              <a:buNone/>
            </a:pPr>
            <a:r>
              <a:rPr lang="en-US" sz="2400" dirty="0"/>
              <a:t>Which is better for student learning?</a:t>
            </a:r>
          </a:p>
          <a:p>
            <a:pPr lvl="1">
              <a:buFontTx/>
              <a:buNone/>
            </a:pPr>
            <a:r>
              <a:rPr lang="en-US" sz="2000" dirty="0"/>
              <a:t>A. When extraneous, entertaining material is included</a:t>
            </a:r>
          </a:p>
          <a:p>
            <a:pPr lvl="1">
              <a:buFontTx/>
              <a:buNone/>
            </a:pPr>
            <a:r>
              <a:rPr lang="en-US" sz="2000" dirty="0"/>
              <a:t>B. When extraneous, entertaining material is </a:t>
            </a:r>
            <a:r>
              <a:rPr lang="en-US" sz="2000" dirty="0" smtClean="0"/>
              <a:t>excluded</a:t>
            </a:r>
            <a:endParaRPr lang="en-US" sz="2000" dirty="0"/>
          </a:p>
        </p:txBody>
      </p:sp>
      <p:pic>
        <p:nvPicPr>
          <p:cNvPr id="2" name="Picture 1"/>
          <p:cNvPicPr>
            <a:picLocks noChangeAspect="1"/>
          </p:cNvPicPr>
          <p:nvPr/>
        </p:nvPicPr>
        <p:blipFill>
          <a:blip r:embed="rId2"/>
          <a:stretch>
            <a:fillRect/>
          </a:stretch>
        </p:blipFill>
        <p:spPr>
          <a:xfrm>
            <a:off x="1981297" y="2984811"/>
            <a:ext cx="4711248" cy="3385942"/>
          </a:xfrm>
          <a:prstGeom prst="rect">
            <a:avLst/>
          </a:prstGeom>
        </p:spPr>
      </p:pic>
    </p:spTree>
    <p:extLst>
      <p:ext uri="{BB962C8B-B14F-4D97-AF65-F5344CB8AC3E}">
        <p14:creationId xmlns:p14="http://schemas.microsoft.com/office/powerpoint/2010/main" val="2074893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04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8304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830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4" name="Rectangle 4"/>
          <p:cNvSpPr>
            <a:spLocks noGrp="1" noChangeArrowheads="1"/>
          </p:cNvSpPr>
          <p:nvPr>
            <p:ph type="title"/>
          </p:nvPr>
        </p:nvSpPr>
        <p:spPr/>
        <p:txBody>
          <a:bodyPr/>
          <a:lstStyle/>
          <a:p>
            <a:r>
              <a:rPr lang="en-US"/>
              <a:t>Coherence Principle</a:t>
            </a:r>
          </a:p>
        </p:txBody>
      </p:sp>
      <p:sp>
        <p:nvSpPr>
          <p:cNvPr id="983045" name="Rectangle 5"/>
          <p:cNvSpPr>
            <a:spLocks noGrp="1" noChangeArrowheads="1"/>
          </p:cNvSpPr>
          <p:nvPr>
            <p:ph type="body" idx="1"/>
          </p:nvPr>
        </p:nvSpPr>
        <p:spPr/>
        <p:txBody>
          <a:bodyPr/>
          <a:lstStyle/>
          <a:p>
            <a:pPr>
              <a:buFontTx/>
              <a:buNone/>
            </a:pPr>
            <a:r>
              <a:rPr lang="en-US" sz="2400"/>
              <a:t>Which is better for student learning?</a:t>
            </a:r>
          </a:p>
          <a:p>
            <a:pPr lvl="1">
              <a:buFontTx/>
              <a:buNone/>
            </a:pPr>
            <a:r>
              <a:rPr lang="en-US" sz="2000"/>
              <a:t>A. When extraneous, entertaining material is included</a:t>
            </a:r>
          </a:p>
          <a:p>
            <a:pPr lvl="1">
              <a:buFontTx/>
              <a:buNone/>
            </a:pPr>
            <a:r>
              <a:rPr lang="en-US" sz="2000"/>
              <a:t>B. When extraneous, entertaining material is excluded</a:t>
            </a:r>
          </a:p>
          <a:p>
            <a:pPr lvl="1">
              <a:buFontTx/>
              <a:buNone/>
            </a:pPr>
            <a:r>
              <a:rPr lang="en-US" sz="2000"/>
              <a:t>Example: Including a picture of an airplane being struck by lightning</a:t>
            </a:r>
          </a:p>
          <a:p>
            <a:pPr>
              <a:buFontTx/>
              <a:buNone/>
            </a:pPr>
            <a:r>
              <a:rPr lang="en-US" sz="2400"/>
              <a:t>B. Excluded</a:t>
            </a:r>
          </a:p>
          <a:p>
            <a:pPr>
              <a:buFontTx/>
              <a:buNone/>
            </a:pPr>
            <a:r>
              <a:rPr lang="en-US" sz="2400"/>
              <a:t>Why?</a:t>
            </a:r>
          </a:p>
          <a:p>
            <a:pPr>
              <a:buFontTx/>
              <a:buNone/>
            </a:pPr>
            <a:r>
              <a:rPr lang="en-US" sz="2400"/>
              <a:t>Extraneous material competes for cognitive resources in working memory and diverts attention from the important material</a:t>
            </a:r>
          </a:p>
        </p:txBody>
      </p:sp>
    </p:spTree>
    <p:extLst>
      <p:ext uri="{BB962C8B-B14F-4D97-AF65-F5344CB8AC3E}">
        <p14:creationId xmlns:p14="http://schemas.microsoft.com/office/powerpoint/2010/main" val="20748931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304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8304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8304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8304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8304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8304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8304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3156" y="477018"/>
            <a:ext cx="6882496" cy="640080"/>
          </a:xfrm>
        </p:spPr>
        <p:txBody>
          <a:bodyPr>
            <a:normAutofit fontScale="92500" lnSpcReduction="10000"/>
          </a:bodyPr>
          <a:lstStyle/>
          <a:p>
            <a:r>
              <a:rPr lang="en-US" sz="4000" dirty="0" smtClean="0">
                <a:solidFill>
                  <a:schemeClr val="bg1">
                    <a:lumMod val="50000"/>
                  </a:schemeClr>
                </a:solidFill>
                <a:latin typeface="Copse"/>
                <a:cs typeface="Copse"/>
              </a:rPr>
              <a:t>Use simpler visuals</a:t>
            </a:r>
            <a:endParaRPr lang="en-US" sz="4000" dirty="0">
              <a:solidFill>
                <a:schemeClr val="bg1">
                  <a:lumMod val="50000"/>
                </a:schemeClr>
              </a:solidFill>
              <a:latin typeface="Copse"/>
              <a:cs typeface="Copse"/>
            </a:endParaRPr>
          </a:p>
        </p:txBody>
      </p:sp>
      <p:pic>
        <p:nvPicPr>
          <p:cNvPr id="5" name="Picture 4"/>
          <p:cNvPicPr>
            <a:picLocks noChangeAspect="1"/>
          </p:cNvPicPr>
          <p:nvPr/>
        </p:nvPicPr>
        <p:blipFill>
          <a:blip r:embed="rId3"/>
          <a:stretch>
            <a:fillRect/>
          </a:stretch>
        </p:blipFill>
        <p:spPr>
          <a:xfrm>
            <a:off x="2402840" y="1482597"/>
            <a:ext cx="4333240" cy="3006395"/>
          </a:xfrm>
          <a:prstGeom prst="rect">
            <a:avLst/>
          </a:prstGeom>
        </p:spPr>
      </p:pic>
      <p:sp>
        <p:nvSpPr>
          <p:cNvPr id="6" name="TextBox 5"/>
          <p:cNvSpPr txBox="1"/>
          <p:nvPr/>
        </p:nvSpPr>
        <p:spPr>
          <a:xfrm>
            <a:off x="1656080" y="2854960"/>
            <a:ext cx="746760" cy="923330"/>
          </a:xfrm>
          <a:prstGeom prst="rect">
            <a:avLst/>
          </a:prstGeom>
          <a:noFill/>
        </p:spPr>
        <p:txBody>
          <a:bodyPr wrap="square" rtlCol="0">
            <a:spAutoFit/>
          </a:bodyPr>
          <a:lstStyle/>
          <a:p>
            <a:r>
              <a:rPr lang="en-US" sz="5400" dirty="0">
                <a:solidFill>
                  <a:srgbClr val="008000"/>
                </a:solidFill>
                <a:latin typeface="Zapf Dingbats"/>
                <a:ea typeface="Zapf Dingbats"/>
                <a:cs typeface="Zapf Dingbats"/>
              </a:rPr>
              <a:t>✔</a:t>
            </a:r>
            <a:endParaRPr lang="en-US" sz="5400" dirty="0">
              <a:solidFill>
                <a:srgbClr val="008000"/>
              </a:solidFill>
            </a:endParaRPr>
          </a:p>
        </p:txBody>
      </p:sp>
      <p:sp>
        <p:nvSpPr>
          <p:cNvPr id="7" name="TextBox 6"/>
          <p:cNvSpPr txBox="1"/>
          <p:nvPr/>
        </p:nvSpPr>
        <p:spPr>
          <a:xfrm>
            <a:off x="6736080" y="2712720"/>
            <a:ext cx="873760" cy="923330"/>
          </a:xfrm>
          <a:prstGeom prst="rect">
            <a:avLst/>
          </a:prstGeom>
          <a:noFill/>
        </p:spPr>
        <p:txBody>
          <a:bodyPr wrap="square" rtlCol="0">
            <a:spAutoFit/>
          </a:bodyPr>
          <a:lstStyle/>
          <a:p>
            <a:r>
              <a:rPr lang="en-US" sz="5400" dirty="0" smtClean="0">
                <a:solidFill>
                  <a:srgbClr val="FF0000"/>
                </a:solidFill>
                <a:latin typeface="Zapf Dingbats"/>
                <a:ea typeface="Zapf Dingbats"/>
                <a:cs typeface="Zapf Dingbats"/>
                <a:sym typeface="Zapf Dingbats"/>
              </a:rPr>
              <a:t>✖</a:t>
            </a:r>
            <a:endParaRPr lang="en-US" sz="5400" dirty="0">
              <a:solidFill>
                <a:srgbClr val="FF0000"/>
              </a:solidFill>
            </a:endParaRPr>
          </a:p>
        </p:txBody>
      </p:sp>
    </p:spTree>
    <p:extLst>
      <p:ext uri="{BB962C8B-B14F-4D97-AF65-F5344CB8AC3E}">
        <p14:creationId xmlns:p14="http://schemas.microsoft.com/office/powerpoint/2010/main" val="25279441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2235200" y="0"/>
            <a:ext cx="4671278" cy="6858000"/>
          </a:xfrm>
          <a:prstGeom prst="rect">
            <a:avLst/>
          </a:prstGeom>
        </p:spPr>
      </p:pic>
    </p:spTree>
    <p:extLst>
      <p:ext uri="{BB962C8B-B14F-4D97-AF65-F5344CB8AC3E}">
        <p14:creationId xmlns:p14="http://schemas.microsoft.com/office/powerpoint/2010/main" val="155514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 web sites that may violate Coherence Principle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chemeClr val="bg1"/>
                </a:solidFill>
                <a:latin typeface="Copse"/>
                <a:cs typeface="Copse"/>
                <a:hlinkClick r:id="rId2"/>
              </a:rPr>
              <a:t>http://ippex.pppl.gov/interactive/</a:t>
            </a:r>
          </a:p>
          <a:p>
            <a:pPr marL="0" indent="0">
              <a:buNone/>
            </a:pPr>
            <a:endParaRPr lang="en-US" dirty="0">
              <a:solidFill>
                <a:schemeClr val="bg1"/>
              </a:solidFill>
              <a:latin typeface="Copse"/>
              <a:cs typeface="Copse"/>
              <a:hlinkClick r:id="rId2"/>
            </a:endParaRPr>
          </a:p>
          <a:p>
            <a:pPr marL="0" indent="0">
              <a:buNone/>
            </a:pPr>
            <a:r>
              <a:rPr lang="en-US" dirty="0">
                <a:solidFill>
                  <a:schemeClr val="bg1"/>
                </a:solidFill>
                <a:latin typeface="Copse"/>
                <a:cs typeface="Copse"/>
                <a:hlinkClick r:id="rId3"/>
              </a:rPr>
              <a:t>http://education-portal.com/academy/lesson/charles-horton-cooley-theory-microsociology.html</a:t>
            </a:r>
            <a:endParaRPr lang="en-US" dirty="0">
              <a:solidFill>
                <a:schemeClr val="bg1"/>
              </a:solidFill>
              <a:latin typeface="Copse"/>
              <a:cs typeface="Copse"/>
            </a:endParaRPr>
          </a:p>
          <a:p>
            <a:pPr marL="0" indent="0">
              <a:buNone/>
            </a:pPr>
            <a:endParaRPr lang="en-US" dirty="0">
              <a:solidFill>
                <a:schemeClr val="bg1"/>
              </a:solidFill>
              <a:latin typeface="Copse"/>
              <a:cs typeface="Copse"/>
            </a:endParaRPr>
          </a:p>
          <a:p>
            <a:pPr marL="0" indent="0">
              <a:buNone/>
            </a:pPr>
            <a:r>
              <a:rPr lang="en-US" dirty="0">
                <a:solidFill>
                  <a:schemeClr val="bg1"/>
                </a:solidFill>
                <a:latin typeface="Copse"/>
                <a:cs typeface="Copse"/>
                <a:hlinkClick r:id="rId2"/>
              </a:rPr>
              <a:t>http://www.interactive-biology.com/1099/nutrition-and-energy-flow-principles-of-ecology-part-1-and-2/</a:t>
            </a:r>
            <a:endParaRPr lang="en-US" dirty="0">
              <a:solidFill>
                <a:schemeClr val="bg1"/>
              </a:solidFill>
              <a:latin typeface="Copse"/>
              <a:cs typeface="Copse"/>
            </a:endParaRPr>
          </a:p>
          <a:p>
            <a:pPr marL="0" indent="0">
              <a:buNone/>
            </a:pPr>
            <a:endParaRPr lang="en-US" dirty="0">
              <a:solidFill>
                <a:schemeClr val="bg1"/>
              </a:solidFill>
              <a:latin typeface="Copse"/>
              <a:cs typeface="Copse"/>
            </a:endParaRPr>
          </a:p>
          <a:p>
            <a:pPr marL="0" indent="0">
              <a:buNone/>
            </a:pPr>
            <a:r>
              <a:rPr lang="en-US" dirty="0">
                <a:solidFill>
                  <a:schemeClr val="bg1"/>
                </a:solidFill>
                <a:latin typeface="Copse"/>
                <a:cs typeface="Copse"/>
                <a:hlinkClick r:id="rId4"/>
              </a:rPr>
              <a:t>http://e-learningforkids.org/Courses/EN/Measurement/index.html</a:t>
            </a:r>
            <a:endParaRPr lang="en-US" dirty="0">
              <a:solidFill>
                <a:schemeClr val="bg1"/>
              </a:solidFill>
              <a:latin typeface="Copse"/>
              <a:cs typeface="Copse"/>
            </a:endParaRPr>
          </a:p>
          <a:p>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7</a:t>
            </a:fld>
            <a:endParaRPr lang="en-US"/>
          </a:p>
        </p:txBody>
      </p:sp>
    </p:spTree>
    <p:extLst>
      <p:ext uri="{BB962C8B-B14F-4D97-AF65-F5344CB8AC3E}">
        <p14:creationId xmlns:p14="http://schemas.microsoft.com/office/powerpoint/2010/main" val="2084787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42225</TotalTime>
  <Words>322</Words>
  <Application>Microsoft Macintosh PowerPoint</Application>
  <PresentationFormat>On-screen Show (4:3)</PresentationFormat>
  <Paragraphs>36</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Applying the Coherence Principle (Chapter 8) </vt:lpstr>
      <vt:lpstr>Coherence Principle</vt:lpstr>
      <vt:lpstr>Coherence Principle</vt:lpstr>
      <vt:lpstr>Coherence Principle</vt:lpstr>
      <vt:lpstr>PowerPoint Presentation</vt:lpstr>
      <vt:lpstr>PowerPoint Presentation</vt:lpstr>
      <vt:lpstr>Some example web sites that may violate Coherence Principle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dc:creator>
  <cp:lastModifiedBy>Elicabeth McLaughlin</cp:lastModifiedBy>
  <cp:revision>529</cp:revision>
  <cp:lastPrinted>2013-08-29T17:19:44Z</cp:lastPrinted>
  <dcterms:created xsi:type="dcterms:W3CDTF">2013-10-05T20:41:16Z</dcterms:created>
  <dcterms:modified xsi:type="dcterms:W3CDTF">2015-10-08T18:17:24Z</dcterms:modified>
</cp:coreProperties>
</file>