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0" r:id="rId4"/>
    <p:sldId id="259" r:id="rId5"/>
    <p:sldId id="265" r:id="rId6"/>
    <p:sldId id="260" r:id="rId7"/>
    <p:sldId id="269" r:id="rId8"/>
    <p:sldId id="261" r:id="rId9"/>
    <p:sldId id="271" r:id="rId10"/>
    <p:sldId id="281" r:id="rId11"/>
    <p:sldId id="262" r:id="rId12"/>
    <p:sldId id="263" r:id="rId13"/>
    <p:sldId id="264" r:id="rId14"/>
    <p:sldId id="266" r:id="rId15"/>
    <p:sldId id="272" r:id="rId16"/>
    <p:sldId id="267" r:id="rId17"/>
    <p:sldId id="26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315278-FECF-CB40-A215-20586FC0D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5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cs typeface="+mn-cs"/>
              </a:defRPr>
            </a:lvl1pPr>
          </a:lstStyle>
          <a:p>
            <a:pPr>
              <a:defRPr/>
            </a:pPr>
            <a:fld id="{36148F02-0EA6-0A4E-A934-DA163D471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0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32B6-D09E-854D-A58A-7E41AFAC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78C2-B401-4C4A-83B7-3B5AEB7C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101E4-C80E-C64A-86E9-AAC5AF219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3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FD9DF-4599-9D44-BE52-0A3F2998A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9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3532E-5110-5844-A8C3-7AF65A8C4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4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247D-B3A5-E746-B287-4A47D5C04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BEFFF-65B0-9A41-9777-4A243E241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9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E3728-9516-5D4C-BCD5-DED3632F6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0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8FBD-9868-0E4A-B2A5-8E651076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4F14-0F14-9348-B129-78129AD56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6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3ED4-DB4B-8F4D-8660-2819EE036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9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1D7C-74DF-AB48-9995-98DB00CB7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605D6659-3654-D14C-A723-32AE25D06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A6FC3-DE53-B340-B49F-3A04A753398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Why Some Material is Difficult to Learn</a:t>
            </a:r>
            <a:endParaRPr lang="en-US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John </a:t>
            </a:r>
            <a:r>
              <a:rPr lang="en-US" dirty="0" err="1" smtClean="0">
                <a:cs typeface="+mn-cs"/>
              </a:rPr>
              <a:t>Sweller</a:t>
            </a:r>
            <a:r>
              <a:rPr lang="en-US" dirty="0" smtClean="0">
                <a:cs typeface="+mn-cs"/>
              </a:rPr>
              <a:t> and Paul Chandler, Cognition and Instruction 1994.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A8D48-0399-2F4F-B836-C4F28ECBB4B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2: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3505200" y="22860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316" name="AutoShape 4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5613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7" name="AutoShape 5"/>
          <p:cNvCxnSpPr>
            <a:cxnSpLocks noChangeShapeType="1"/>
          </p:cNvCxnSpPr>
          <p:nvPr/>
        </p:nvCxnSpPr>
        <p:spPr bwMode="auto">
          <a:xfrm rot="10800000" flipH="1" flipV="1">
            <a:off x="4305300" y="25146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8" name="AutoShape 6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AutoShape 7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rot="10800000" flipH="1" flipV="1">
            <a:off x="4305300" y="2516188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AutoShape 9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876800" y="40005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323" name="AutoShape 11"/>
          <p:cNvCxnSpPr>
            <a:cxnSpLocks noChangeShapeType="1"/>
          </p:cNvCxnSpPr>
          <p:nvPr/>
        </p:nvCxnSpPr>
        <p:spPr bwMode="auto">
          <a:xfrm rot="10800000" flipH="1" flipV="1">
            <a:off x="6019800" y="4684713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12"/>
          <p:cNvCxnSpPr>
            <a:cxnSpLocks noChangeShapeType="1"/>
          </p:cNvCxnSpPr>
          <p:nvPr/>
        </p:nvCxnSpPr>
        <p:spPr bwMode="auto">
          <a:xfrm flipV="1">
            <a:off x="5105400" y="4800600"/>
            <a:ext cx="514350" cy="217488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13"/>
          <p:cNvCxnSpPr>
            <a:cxnSpLocks noChangeShapeType="1"/>
          </p:cNvCxnSpPr>
          <p:nvPr/>
        </p:nvCxnSpPr>
        <p:spPr bwMode="auto">
          <a:xfrm flipH="1" flipV="1">
            <a:off x="5676900" y="41148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14"/>
          <p:cNvCxnSpPr>
            <a:cxnSpLocks noChangeShapeType="1"/>
          </p:cNvCxnSpPr>
          <p:nvPr/>
        </p:nvCxnSpPr>
        <p:spPr bwMode="auto">
          <a:xfrm rot="10800000" flipH="1" flipV="1">
            <a:off x="5676900" y="41148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2133600" y="3657600"/>
            <a:ext cx="1028700" cy="1257300"/>
          </a:xfrm>
          <a:prstGeom prst="can">
            <a:avLst>
              <a:gd name="adj" fmla="val 3182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328" name="AutoShape 16"/>
          <p:cNvCxnSpPr>
            <a:cxnSpLocks noChangeShapeType="1"/>
          </p:cNvCxnSpPr>
          <p:nvPr/>
        </p:nvCxnSpPr>
        <p:spPr bwMode="auto">
          <a:xfrm rot="10800000" flipH="1" flipV="1">
            <a:off x="2247900" y="44577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9" name="AutoShape 17"/>
          <p:cNvCxnSpPr>
            <a:cxnSpLocks noChangeShapeType="1"/>
          </p:cNvCxnSpPr>
          <p:nvPr/>
        </p:nvCxnSpPr>
        <p:spPr bwMode="auto">
          <a:xfrm rot="10800000" flipH="1" flipV="1">
            <a:off x="2362200" y="38862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0" name="AutoShape 18"/>
          <p:cNvCxnSpPr>
            <a:cxnSpLocks noChangeShapeType="1"/>
          </p:cNvCxnSpPr>
          <p:nvPr/>
        </p:nvCxnSpPr>
        <p:spPr bwMode="auto">
          <a:xfrm flipH="1" flipV="1">
            <a:off x="23622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1" name="AutoShape 19"/>
          <p:cNvCxnSpPr>
            <a:cxnSpLocks noChangeShapeType="1"/>
          </p:cNvCxnSpPr>
          <p:nvPr/>
        </p:nvCxnSpPr>
        <p:spPr bwMode="auto">
          <a:xfrm flipH="1" flipV="1">
            <a:off x="22479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2" name="AutoShape 20"/>
          <p:cNvCxnSpPr>
            <a:cxnSpLocks noChangeShapeType="1"/>
            <a:stCxn id="13315" idx="2"/>
          </p:cNvCxnSpPr>
          <p:nvPr/>
        </p:nvCxnSpPr>
        <p:spPr bwMode="auto">
          <a:xfrm>
            <a:off x="3505200" y="2857500"/>
            <a:ext cx="742950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5791200" y="3086100"/>
            <a:ext cx="228600" cy="8001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3619500" y="4457700"/>
            <a:ext cx="800100" cy="3429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667000" y="5486400"/>
            <a:ext cx="3565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Schema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en-US">
                <a:cs typeface="+mn-cs"/>
              </a:rPr>
              <a:t>Automation </a:t>
            </a: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Low element interactivity</a:t>
            </a: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>
            <a:off x="1524000" y="3733800"/>
            <a:ext cx="381000" cy="762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36525" y="4079875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Practice…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33400" y="5181600"/>
            <a:ext cx="10668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Learner2</a:t>
            </a:r>
            <a:br>
              <a:rPr lang="en-US" sz="1200"/>
            </a:br>
            <a:r>
              <a:rPr lang="en-US" sz="1200"/>
              <a:t>Intermediate State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A37D7-C63F-214C-98F9-D5AFEBC2816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2: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505200" y="22860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40" name="AutoShape 4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5613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AutoShape 5"/>
          <p:cNvCxnSpPr>
            <a:cxnSpLocks noChangeShapeType="1"/>
          </p:cNvCxnSpPr>
          <p:nvPr/>
        </p:nvCxnSpPr>
        <p:spPr bwMode="auto">
          <a:xfrm rot="10800000" flipH="1" flipV="1">
            <a:off x="4305300" y="25146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AutoShape 6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AutoShape 7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AutoShape 8"/>
          <p:cNvCxnSpPr>
            <a:cxnSpLocks noChangeShapeType="1"/>
          </p:cNvCxnSpPr>
          <p:nvPr/>
        </p:nvCxnSpPr>
        <p:spPr bwMode="auto">
          <a:xfrm rot="10800000" flipH="1" flipV="1">
            <a:off x="4305300" y="2516188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AutoShape 9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4876800" y="40005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47" name="AutoShape 11"/>
          <p:cNvCxnSpPr>
            <a:cxnSpLocks noChangeShapeType="1"/>
          </p:cNvCxnSpPr>
          <p:nvPr/>
        </p:nvCxnSpPr>
        <p:spPr bwMode="auto">
          <a:xfrm rot="10800000" flipH="1" flipV="1">
            <a:off x="6019800" y="4684713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12"/>
          <p:cNvCxnSpPr>
            <a:cxnSpLocks noChangeShapeType="1"/>
          </p:cNvCxnSpPr>
          <p:nvPr/>
        </p:nvCxnSpPr>
        <p:spPr bwMode="auto">
          <a:xfrm flipV="1">
            <a:off x="5105400" y="4800600"/>
            <a:ext cx="514350" cy="217488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13"/>
          <p:cNvCxnSpPr>
            <a:cxnSpLocks noChangeShapeType="1"/>
          </p:cNvCxnSpPr>
          <p:nvPr/>
        </p:nvCxnSpPr>
        <p:spPr bwMode="auto">
          <a:xfrm flipH="1" flipV="1">
            <a:off x="5676900" y="41148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AutoShape 14"/>
          <p:cNvCxnSpPr>
            <a:cxnSpLocks noChangeShapeType="1"/>
          </p:cNvCxnSpPr>
          <p:nvPr/>
        </p:nvCxnSpPr>
        <p:spPr bwMode="auto">
          <a:xfrm rot="10800000" flipH="1" flipV="1">
            <a:off x="5676900" y="41148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20"/>
          <p:cNvCxnSpPr>
            <a:cxnSpLocks noChangeShapeType="1"/>
            <a:stCxn id="14339" idx="2"/>
          </p:cNvCxnSpPr>
          <p:nvPr/>
        </p:nvCxnSpPr>
        <p:spPr bwMode="auto">
          <a:xfrm>
            <a:off x="3505200" y="2857500"/>
            <a:ext cx="742950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AutoShape 22"/>
          <p:cNvSpPr>
            <a:spLocks noChangeArrowheads="1"/>
          </p:cNvSpPr>
          <p:nvPr/>
        </p:nvSpPr>
        <p:spPr bwMode="auto">
          <a:xfrm>
            <a:off x="5791200" y="3086100"/>
            <a:ext cx="228600" cy="8001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AutoShape 23"/>
          <p:cNvSpPr>
            <a:spLocks noChangeArrowheads="1"/>
          </p:cNvSpPr>
          <p:nvPr/>
        </p:nvSpPr>
        <p:spPr bwMode="auto">
          <a:xfrm>
            <a:off x="3619500" y="4457700"/>
            <a:ext cx="800100" cy="3429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Text Box 24"/>
          <p:cNvSpPr txBox="1">
            <a:spLocks noChangeArrowheads="1"/>
          </p:cNvSpPr>
          <p:nvPr/>
        </p:nvSpPr>
        <p:spPr bwMode="auto">
          <a:xfrm>
            <a:off x="2133600" y="4914900"/>
            <a:ext cx="8001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Learner2</a:t>
            </a:r>
            <a:br>
              <a:rPr lang="en-US" sz="1200"/>
            </a:br>
            <a:r>
              <a:rPr lang="en-US" sz="1200"/>
              <a:t>End State</a:t>
            </a:r>
            <a:endParaRPr lang="en-US"/>
          </a:p>
        </p:txBody>
      </p:sp>
      <p:sp>
        <p:nvSpPr>
          <p:cNvPr id="14355" name="AutoShape 38"/>
          <p:cNvSpPr>
            <a:spLocks noChangeArrowheads="1"/>
          </p:cNvSpPr>
          <p:nvPr/>
        </p:nvSpPr>
        <p:spPr bwMode="auto">
          <a:xfrm>
            <a:off x="1828800" y="35814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356" name="AutoShape 39"/>
          <p:cNvCxnSpPr>
            <a:cxnSpLocks noChangeShapeType="1"/>
          </p:cNvCxnSpPr>
          <p:nvPr/>
        </p:nvCxnSpPr>
        <p:spPr bwMode="auto">
          <a:xfrm rot="10800000" flipH="1" flipV="1">
            <a:off x="1943100" y="43815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7" name="AutoShape 40"/>
          <p:cNvCxnSpPr>
            <a:cxnSpLocks noChangeShapeType="1"/>
          </p:cNvCxnSpPr>
          <p:nvPr/>
        </p:nvCxnSpPr>
        <p:spPr bwMode="auto">
          <a:xfrm rot="10800000" flipH="1" flipV="1">
            <a:off x="2057400" y="38100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41"/>
          <p:cNvCxnSpPr>
            <a:cxnSpLocks noChangeShapeType="1"/>
          </p:cNvCxnSpPr>
          <p:nvPr/>
        </p:nvCxnSpPr>
        <p:spPr bwMode="auto">
          <a:xfrm flipH="1" flipV="1">
            <a:off x="2057400" y="38100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9" name="AutoShape 42"/>
          <p:cNvCxnSpPr>
            <a:cxnSpLocks noChangeShapeType="1"/>
          </p:cNvCxnSpPr>
          <p:nvPr/>
        </p:nvCxnSpPr>
        <p:spPr bwMode="auto">
          <a:xfrm flipH="1" flipV="1">
            <a:off x="1943100" y="43815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447800" y="38100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8000"/>
              </a:buClr>
              <a:buFont typeface="Wingdings" charset="0"/>
              <a:buNone/>
              <a:defRPr/>
            </a:pPr>
            <a:r>
              <a:rPr lang="en-US" b="1">
                <a:cs typeface="+mn-cs"/>
              </a:rPr>
              <a:t>Automated Schema</a:t>
            </a: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C79D4-7D95-CD49-92E8-0EBFA663223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Learners</a:t>
            </a:r>
            <a:r>
              <a:rPr lang="ja-JP" altLang="en-US" sz="3200" smtClean="0">
                <a:latin typeface="Arial"/>
                <a:cs typeface="+mj-cs"/>
              </a:rPr>
              <a:t>’</a:t>
            </a:r>
            <a:r>
              <a:rPr lang="en-US" sz="3200" smtClean="0">
                <a:cs typeface="+mj-cs"/>
              </a:rPr>
              <a:t> cognitive loads have </a:t>
            </a:r>
            <a:r>
              <a:rPr lang="en-US" sz="3200" smtClean="0">
                <a:solidFill>
                  <a:schemeClr val="accent2"/>
                </a:solidFill>
                <a:cs typeface="+mj-cs"/>
              </a:rPr>
              <a:t>different</a:t>
            </a:r>
            <a:r>
              <a:rPr lang="en-US" sz="3200" smtClean="0">
                <a:cs typeface="+mj-cs"/>
              </a:rPr>
              <a:t> start states</a:t>
            </a:r>
          </a:p>
        </p:txBody>
      </p:sp>
      <p:sp>
        <p:nvSpPr>
          <p:cNvPr id="15363" name="AutoShape 25"/>
          <p:cNvSpPr>
            <a:spLocks noChangeAspect="1" noChangeArrowheads="1"/>
          </p:cNvSpPr>
          <p:nvPr/>
        </p:nvSpPr>
        <p:spPr bwMode="auto">
          <a:xfrm>
            <a:off x="1905000" y="6096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AutoShape 26"/>
          <p:cNvSpPr>
            <a:spLocks noChangeArrowheads="1"/>
          </p:cNvSpPr>
          <p:nvPr/>
        </p:nvSpPr>
        <p:spPr bwMode="auto">
          <a:xfrm>
            <a:off x="3619500" y="30099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65" name="AutoShape 27"/>
          <p:cNvCxnSpPr>
            <a:cxnSpLocks noChangeShapeType="1"/>
          </p:cNvCxnSpPr>
          <p:nvPr/>
        </p:nvCxnSpPr>
        <p:spPr bwMode="auto">
          <a:xfrm rot="10800000" flipH="1" flipV="1">
            <a:off x="4648200" y="3467100"/>
            <a:ext cx="514350" cy="455613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6" name="AutoShape 28"/>
          <p:cNvCxnSpPr>
            <a:cxnSpLocks noChangeShapeType="1"/>
          </p:cNvCxnSpPr>
          <p:nvPr/>
        </p:nvCxnSpPr>
        <p:spPr bwMode="auto">
          <a:xfrm rot="10800000" flipH="1" flipV="1">
            <a:off x="4419600" y="32385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AutoShape 29"/>
          <p:cNvCxnSpPr>
            <a:cxnSpLocks noChangeShapeType="1"/>
          </p:cNvCxnSpPr>
          <p:nvPr/>
        </p:nvCxnSpPr>
        <p:spPr bwMode="auto">
          <a:xfrm flipV="1">
            <a:off x="3733800" y="33543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AutoShape 30"/>
          <p:cNvCxnSpPr>
            <a:cxnSpLocks noChangeShapeType="1"/>
          </p:cNvCxnSpPr>
          <p:nvPr/>
        </p:nvCxnSpPr>
        <p:spPr bwMode="auto">
          <a:xfrm rot="10800000" flipH="1" flipV="1">
            <a:off x="4648200" y="3468688"/>
            <a:ext cx="514350" cy="455612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AutoShape 31"/>
          <p:cNvCxnSpPr>
            <a:cxnSpLocks noChangeShapeType="1"/>
          </p:cNvCxnSpPr>
          <p:nvPr/>
        </p:nvCxnSpPr>
        <p:spPr bwMode="auto">
          <a:xfrm rot="10800000" flipH="1" flipV="1">
            <a:off x="4419600" y="3240088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AutoShape 32"/>
          <p:cNvCxnSpPr>
            <a:cxnSpLocks noChangeShapeType="1"/>
          </p:cNvCxnSpPr>
          <p:nvPr/>
        </p:nvCxnSpPr>
        <p:spPr bwMode="auto">
          <a:xfrm flipV="1">
            <a:off x="3733800" y="33543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43"/>
          <p:cNvCxnSpPr>
            <a:cxnSpLocks noChangeShapeType="1"/>
            <a:stCxn id="15364" idx="2"/>
          </p:cNvCxnSpPr>
          <p:nvPr/>
        </p:nvCxnSpPr>
        <p:spPr bwMode="auto">
          <a:xfrm>
            <a:off x="3619500" y="3581400"/>
            <a:ext cx="742950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2" name="Text Box 49"/>
          <p:cNvSpPr txBox="1">
            <a:spLocks noChangeArrowheads="1"/>
          </p:cNvSpPr>
          <p:nvPr/>
        </p:nvSpPr>
        <p:spPr bwMode="auto">
          <a:xfrm>
            <a:off x="3162300" y="11811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Learner1</a:t>
            </a:r>
            <a:br>
              <a:rPr lang="en-US" sz="1200"/>
            </a:br>
            <a:r>
              <a:rPr lang="en-US" sz="1200"/>
              <a:t>Start State</a:t>
            </a:r>
            <a:endParaRPr lang="en-US"/>
          </a:p>
        </p:txBody>
      </p:sp>
      <p:sp>
        <p:nvSpPr>
          <p:cNvPr id="15373" name="Text Box 51"/>
          <p:cNvSpPr txBox="1">
            <a:spLocks noChangeArrowheads="1"/>
          </p:cNvSpPr>
          <p:nvPr/>
        </p:nvSpPr>
        <p:spPr bwMode="auto">
          <a:xfrm>
            <a:off x="2590800" y="31242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Learner2</a:t>
            </a:r>
            <a:br>
              <a:rPr lang="en-US" sz="1200"/>
            </a:br>
            <a:r>
              <a:rPr lang="en-US" sz="1200"/>
              <a:t>Start State</a:t>
            </a:r>
            <a:endParaRPr lang="en-US"/>
          </a:p>
        </p:txBody>
      </p:sp>
      <p:sp>
        <p:nvSpPr>
          <p:cNvPr id="15374" name="AutoShape 69"/>
          <p:cNvSpPr>
            <a:spLocks noChangeArrowheads="1"/>
          </p:cNvSpPr>
          <p:nvPr/>
        </p:nvSpPr>
        <p:spPr bwMode="auto">
          <a:xfrm>
            <a:off x="4343400" y="11430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75" name="AutoShape 70"/>
          <p:cNvCxnSpPr>
            <a:cxnSpLocks noChangeShapeType="1"/>
          </p:cNvCxnSpPr>
          <p:nvPr/>
        </p:nvCxnSpPr>
        <p:spPr bwMode="auto">
          <a:xfrm rot="10800000" flipH="1" flipV="1">
            <a:off x="4457700" y="19431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AutoShape 71"/>
          <p:cNvCxnSpPr>
            <a:cxnSpLocks noChangeShapeType="1"/>
          </p:cNvCxnSpPr>
          <p:nvPr/>
        </p:nvCxnSpPr>
        <p:spPr bwMode="auto">
          <a:xfrm rot="10800000" flipH="1" flipV="1">
            <a:off x="4572000" y="13716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AutoShape 72"/>
          <p:cNvCxnSpPr>
            <a:cxnSpLocks noChangeShapeType="1"/>
          </p:cNvCxnSpPr>
          <p:nvPr/>
        </p:nvCxnSpPr>
        <p:spPr bwMode="auto">
          <a:xfrm flipH="1" flipV="1">
            <a:off x="4572000" y="13716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AutoShape 73"/>
          <p:cNvCxnSpPr>
            <a:cxnSpLocks noChangeShapeType="1"/>
          </p:cNvCxnSpPr>
          <p:nvPr/>
        </p:nvCxnSpPr>
        <p:spPr bwMode="auto">
          <a:xfrm flipH="1" flipV="1">
            <a:off x="4457700" y="19431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50177-5A99-3A4F-A8D6-7223590DECB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Learners</a:t>
            </a:r>
            <a:r>
              <a:rPr lang="ja-JP" altLang="en-US" sz="3200" smtClean="0">
                <a:latin typeface="Arial"/>
                <a:cs typeface="+mj-cs"/>
              </a:rPr>
              <a:t>’</a:t>
            </a:r>
            <a:r>
              <a:rPr lang="en-US" sz="3200" smtClean="0">
                <a:cs typeface="+mj-cs"/>
              </a:rPr>
              <a:t> cognitive loads have </a:t>
            </a:r>
            <a:r>
              <a:rPr lang="en-US" sz="3200" smtClean="0">
                <a:solidFill>
                  <a:srgbClr val="008000"/>
                </a:solidFill>
                <a:cs typeface="+mj-cs"/>
              </a:rPr>
              <a:t>same</a:t>
            </a:r>
            <a:r>
              <a:rPr lang="en-US" sz="3200" smtClean="0">
                <a:cs typeface="+mj-cs"/>
              </a:rPr>
              <a:t> end states</a:t>
            </a:r>
          </a:p>
        </p:txBody>
      </p:sp>
      <p:sp>
        <p:nvSpPr>
          <p:cNvPr id="16387" name="AutoShape 4"/>
          <p:cNvSpPr>
            <a:spLocks noChangeAspect="1" noChangeArrowheads="1"/>
          </p:cNvSpPr>
          <p:nvPr/>
        </p:nvSpPr>
        <p:spPr bwMode="auto">
          <a:xfrm>
            <a:off x="1905000" y="6096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3619500" y="30099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389" name="AutoShape 6"/>
          <p:cNvCxnSpPr>
            <a:cxnSpLocks noChangeShapeType="1"/>
          </p:cNvCxnSpPr>
          <p:nvPr/>
        </p:nvCxnSpPr>
        <p:spPr bwMode="auto">
          <a:xfrm rot="10800000" flipH="1" flipV="1">
            <a:off x="4648200" y="3467100"/>
            <a:ext cx="514350" cy="455613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AutoShape 7"/>
          <p:cNvCxnSpPr>
            <a:cxnSpLocks noChangeShapeType="1"/>
          </p:cNvCxnSpPr>
          <p:nvPr/>
        </p:nvCxnSpPr>
        <p:spPr bwMode="auto">
          <a:xfrm rot="10800000" flipH="1" flipV="1">
            <a:off x="4419600" y="32385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AutoShape 8"/>
          <p:cNvCxnSpPr>
            <a:cxnSpLocks noChangeShapeType="1"/>
          </p:cNvCxnSpPr>
          <p:nvPr/>
        </p:nvCxnSpPr>
        <p:spPr bwMode="auto">
          <a:xfrm flipV="1">
            <a:off x="3733800" y="33543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2" name="AutoShape 9"/>
          <p:cNvCxnSpPr>
            <a:cxnSpLocks noChangeShapeType="1"/>
          </p:cNvCxnSpPr>
          <p:nvPr/>
        </p:nvCxnSpPr>
        <p:spPr bwMode="auto">
          <a:xfrm rot="10800000" flipH="1" flipV="1">
            <a:off x="4648200" y="3468688"/>
            <a:ext cx="514350" cy="455612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AutoShape 10"/>
          <p:cNvCxnSpPr>
            <a:cxnSpLocks noChangeShapeType="1"/>
          </p:cNvCxnSpPr>
          <p:nvPr/>
        </p:nvCxnSpPr>
        <p:spPr bwMode="auto">
          <a:xfrm rot="10800000" flipH="1" flipV="1">
            <a:off x="4419600" y="3240088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AutoShape 11"/>
          <p:cNvCxnSpPr>
            <a:cxnSpLocks noChangeShapeType="1"/>
          </p:cNvCxnSpPr>
          <p:nvPr/>
        </p:nvCxnSpPr>
        <p:spPr bwMode="auto">
          <a:xfrm flipV="1">
            <a:off x="3733800" y="33543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5" name="AutoShape 12"/>
          <p:cNvSpPr>
            <a:spLocks noChangeArrowheads="1"/>
          </p:cNvSpPr>
          <p:nvPr/>
        </p:nvSpPr>
        <p:spPr bwMode="auto">
          <a:xfrm>
            <a:off x="4991100" y="47244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396" name="AutoShape 13"/>
          <p:cNvCxnSpPr>
            <a:cxnSpLocks noChangeShapeType="1"/>
          </p:cNvCxnSpPr>
          <p:nvPr/>
        </p:nvCxnSpPr>
        <p:spPr bwMode="auto">
          <a:xfrm rot="10800000" flipH="1" flipV="1">
            <a:off x="6134100" y="5408613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AutoShape 14"/>
          <p:cNvCxnSpPr>
            <a:cxnSpLocks noChangeShapeType="1"/>
          </p:cNvCxnSpPr>
          <p:nvPr/>
        </p:nvCxnSpPr>
        <p:spPr bwMode="auto">
          <a:xfrm flipV="1">
            <a:off x="5219700" y="5524500"/>
            <a:ext cx="514350" cy="217488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15"/>
          <p:cNvCxnSpPr>
            <a:cxnSpLocks noChangeShapeType="1"/>
          </p:cNvCxnSpPr>
          <p:nvPr/>
        </p:nvCxnSpPr>
        <p:spPr bwMode="auto">
          <a:xfrm flipH="1" flipV="1">
            <a:off x="5791200" y="4838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AutoShape 16"/>
          <p:cNvCxnSpPr>
            <a:cxnSpLocks noChangeShapeType="1"/>
          </p:cNvCxnSpPr>
          <p:nvPr/>
        </p:nvCxnSpPr>
        <p:spPr bwMode="auto">
          <a:xfrm rot="10800000" flipH="1" flipV="1">
            <a:off x="5791200" y="48387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AutoShape 22"/>
          <p:cNvCxnSpPr>
            <a:cxnSpLocks noChangeShapeType="1"/>
            <a:stCxn id="16388" idx="2"/>
          </p:cNvCxnSpPr>
          <p:nvPr/>
        </p:nvCxnSpPr>
        <p:spPr bwMode="auto">
          <a:xfrm>
            <a:off x="3619500" y="3581400"/>
            <a:ext cx="742950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1" name="Text Box 29"/>
          <p:cNvSpPr txBox="1">
            <a:spLocks noChangeArrowheads="1"/>
          </p:cNvSpPr>
          <p:nvPr/>
        </p:nvSpPr>
        <p:spPr bwMode="auto">
          <a:xfrm>
            <a:off x="5867400" y="19812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Learner1</a:t>
            </a:r>
            <a:br>
              <a:rPr lang="en-US" sz="1200"/>
            </a:br>
            <a:r>
              <a:rPr lang="en-US" sz="1200"/>
              <a:t>End State</a:t>
            </a:r>
            <a:endParaRPr lang="en-US"/>
          </a:p>
        </p:txBody>
      </p:sp>
      <p:sp>
        <p:nvSpPr>
          <p:cNvPr id="16402" name="AutoShape 31"/>
          <p:cNvSpPr>
            <a:spLocks noChangeArrowheads="1"/>
          </p:cNvSpPr>
          <p:nvPr/>
        </p:nvSpPr>
        <p:spPr bwMode="auto">
          <a:xfrm>
            <a:off x="5905500" y="3810000"/>
            <a:ext cx="228600" cy="8001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AutoShape 32"/>
          <p:cNvSpPr>
            <a:spLocks noChangeArrowheads="1"/>
          </p:cNvSpPr>
          <p:nvPr/>
        </p:nvSpPr>
        <p:spPr bwMode="auto">
          <a:xfrm>
            <a:off x="3733800" y="5181600"/>
            <a:ext cx="800100" cy="3429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Text Box 33"/>
          <p:cNvSpPr txBox="1">
            <a:spLocks noChangeArrowheads="1"/>
          </p:cNvSpPr>
          <p:nvPr/>
        </p:nvSpPr>
        <p:spPr bwMode="auto">
          <a:xfrm>
            <a:off x="2247900" y="5638800"/>
            <a:ext cx="8001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Learner2</a:t>
            </a:r>
            <a:br>
              <a:rPr lang="en-US" sz="1200"/>
            </a:br>
            <a:r>
              <a:rPr lang="en-US" sz="1200"/>
              <a:t>End State</a:t>
            </a:r>
            <a:endParaRPr lang="en-US"/>
          </a:p>
        </p:txBody>
      </p:sp>
      <p:sp>
        <p:nvSpPr>
          <p:cNvPr id="10275" name="Oval 35"/>
          <p:cNvSpPr>
            <a:spLocks noChangeArrowheads="1"/>
          </p:cNvSpPr>
          <p:nvPr/>
        </p:nvSpPr>
        <p:spPr bwMode="auto">
          <a:xfrm>
            <a:off x="3581400" y="762000"/>
            <a:ext cx="4114800" cy="2057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685800" y="4114800"/>
            <a:ext cx="4114800" cy="2057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7" name="AutoShape 39"/>
          <p:cNvSpPr>
            <a:spLocks noChangeArrowheads="1"/>
          </p:cNvSpPr>
          <p:nvPr/>
        </p:nvSpPr>
        <p:spPr bwMode="auto">
          <a:xfrm>
            <a:off x="4419600" y="10668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408" name="AutoShape 40"/>
          <p:cNvCxnSpPr>
            <a:cxnSpLocks noChangeShapeType="1"/>
          </p:cNvCxnSpPr>
          <p:nvPr/>
        </p:nvCxnSpPr>
        <p:spPr bwMode="auto">
          <a:xfrm rot="10800000" flipH="1" flipV="1">
            <a:off x="4533900" y="18669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AutoShape 41"/>
          <p:cNvCxnSpPr>
            <a:cxnSpLocks noChangeShapeType="1"/>
          </p:cNvCxnSpPr>
          <p:nvPr/>
        </p:nvCxnSpPr>
        <p:spPr bwMode="auto">
          <a:xfrm rot="10800000" flipH="1" flipV="1">
            <a:off x="4648200" y="12954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AutoShape 42"/>
          <p:cNvCxnSpPr>
            <a:cxnSpLocks noChangeShapeType="1"/>
          </p:cNvCxnSpPr>
          <p:nvPr/>
        </p:nvCxnSpPr>
        <p:spPr bwMode="auto">
          <a:xfrm flipH="1" flipV="1">
            <a:off x="4648200" y="12954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1" name="AutoShape 43"/>
          <p:cNvCxnSpPr>
            <a:cxnSpLocks noChangeShapeType="1"/>
          </p:cNvCxnSpPr>
          <p:nvPr/>
        </p:nvCxnSpPr>
        <p:spPr bwMode="auto">
          <a:xfrm flipH="1" flipV="1">
            <a:off x="4533900" y="18669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4038600" y="12954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8000"/>
              </a:buClr>
              <a:buFont typeface="Wingdings" charset="0"/>
              <a:buNone/>
              <a:defRPr/>
            </a:pPr>
            <a:r>
              <a:rPr lang="en-US" b="1">
                <a:cs typeface="+mn-cs"/>
              </a:rPr>
              <a:t>Automated Schema</a:t>
            </a:r>
            <a:r>
              <a:rPr lang="en-US">
                <a:cs typeface="+mn-cs"/>
              </a:rPr>
              <a:t> </a:t>
            </a:r>
          </a:p>
        </p:txBody>
      </p:sp>
      <p:sp>
        <p:nvSpPr>
          <p:cNvPr id="16413" name="AutoShape 45"/>
          <p:cNvSpPr>
            <a:spLocks noChangeArrowheads="1"/>
          </p:cNvSpPr>
          <p:nvPr/>
        </p:nvSpPr>
        <p:spPr bwMode="auto">
          <a:xfrm>
            <a:off x="2133600" y="42672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414" name="AutoShape 46"/>
          <p:cNvCxnSpPr>
            <a:cxnSpLocks noChangeShapeType="1"/>
          </p:cNvCxnSpPr>
          <p:nvPr/>
        </p:nvCxnSpPr>
        <p:spPr bwMode="auto">
          <a:xfrm rot="10800000" flipH="1" flipV="1">
            <a:off x="2247900" y="50673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AutoShape 47"/>
          <p:cNvCxnSpPr>
            <a:cxnSpLocks noChangeShapeType="1"/>
          </p:cNvCxnSpPr>
          <p:nvPr/>
        </p:nvCxnSpPr>
        <p:spPr bwMode="auto">
          <a:xfrm rot="10800000" flipH="1" flipV="1">
            <a:off x="2362200" y="44958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6" name="AutoShape 48"/>
          <p:cNvCxnSpPr>
            <a:cxnSpLocks noChangeShapeType="1"/>
          </p:cNvCxnSpPr>
          <p:nvPr/>
        </p:nvCxnSpPr>
        <p:spPr bwMode="auto">
          <a:xfrm flipH="1" flipV="1">
            <a:off x="2362200" y="44958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AutoShape 49"/>
          <p:cNvCxnSpPr>
            <a:cxnSpLocks noChangeShapeType="1"/>
          </p:cNvCxnSpPr>
          <p:nvPr/>
        </p:nvCxnSpPr>
        <p:spPr bwMode="auto">
          <a:xfrm flipH="1" flipV="1">
            <a:off x="2247900" y="50673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1752600" y="44958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8000"/>
              </a:buClr>
              <a:buFont typeface="Wingdings" charset="0"/>
              <a:buNone/>
              <a:defRPr/>
            </a:pPr>
            <a:r>
              <a:rPr lang="en-US" b="1">
                <a:cs typeface="+mn-cs"/>
              </a:rPr>
              <a:t>Automated Schema</a:t>
            </a: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94E59-2724-1047-BDBC-610CBCA02D3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chemeClr val="accent2"/>
                </a:solidFill>
                <a:cs typeface="+mj-cs"/>
              </a:rPr>
              <a:t>Large</a:t>
            </a:r>
            <a:r>
              <a:rPr lang="en-US" sz="4000" smtClean="0">
                <a:cs typeface="+mj-cs"/>
              </a:rPr>
              <a:t> cognitive load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Means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multiple interacting elements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sz="2400" smtClean="0"/>
              <a:t>Difficulty = number of elements + degree of interactivity</a:t>
            </a:r>
          </a:p>
          <a:p>
            <a:pPr>
              <a:defRPr/>
            </a:pPr>
            <a:endParaRPr lang="en-US" sz="2400" smtClean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82036-A16C-0F43-AD47-C040C4B7162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chemeClr val="accent2"/>
                </a:solidFill>
                <a:cs typeface="+mj-cs"/>
              </a:rPr>
              <a:t>Large</a:t>
            </a:r>
            <a:r>
              <a:rPr lang="en-US" sz="4000" smtClean="0">
                <a:cs typeface="+mj-cs"/>
              </a:rPr>
              <a:t> cognitive load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Means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multiple interacting elements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sz="2400" smtClean="0"/>
              <a:t>Difficulty = number of elements + degree of interactivity</a:t>
            </a:r>
          </a:p>
          <a:p>
            <a:pPr>
              <a:defRPr/>
            </a:pPr>
            <a:endParaRPr lang="en-US" sz="2400" smtClean="0">
              <a:cs typeface="+mn-cs"/>
            </a:endParaRPr>
          </a:p>
          <a:p>
            <a:pPr>
              <a:defRPr/>
            </a:pP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…the task is difficult not because it is difficult to assimilate each element but because a huge number of elements must be assimilated.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</a:t>
            </a:r>
          </a:p>
          <a:p>
            <a:pPr algn="r">
              <a:buFontTx/>
              <a:buNone/>
              <a:defRPr/>
            </a:pPr>
            <a:r>
              <a:rPr lang="en-US" smtClean="0">
                <a:cs typeface="+mn-cs"/>
              </a:rPr>
              <a:t>(p. 188, Sweller &amp; Chandler)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CB479-8CCF-DA47-B5D6-6E2819D3672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ja-JP" altLang="en-US" sz="4000" smtClean="0">
                <a:latin typeface="Arial"/>
                <a:cs typeface="+mj-cs"/>
              </a:rPr>
              <a:t>“</a:t>
            </a:r>
            <a:r>
              <a:rPr lang="en-US" sz="4000" smtClean="0">
                <a:cs typeface="+mj-cs"/>
              </a:rPr>
              <a:t>multiple interacting </a:t>
            </a:r>
            <a:r>
              <a:rPr lang="en-US" sz="4000" smtClean="0">
                <a:solidFill>
                  <a:srgbClr val="FF0000"/>
                </a:solidFill>
                <a:cs typeface="+mj-cs"/>
              </a:rPr>
              <a:t>elements</a:t>
            </a:r>
            <a:r>
              <a:rPr lang="ja-JP" altLang="en-US" sz="4000" smtClean="0">
                <a:latin typeface="Arial"/>
                <a:cs typeface="+mj-cs"/>
              </a:rPr>
              <a:t>”</a:t>
            </a:r>
            <a:r>
              <a:rPr lang="en-US" sz="4000" smtClean="0">
                <a:cs typeface="+mj-cs"/>
              </a:rPr>
              <a:t> (??)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334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Elements                            Schema </a:t>
            </a:r>
          </a:p>
          <a:p>
            <a:pPr>
              <a:defRPr/>
            </a:pPr>
            <a:r>
              <a:rPr lang="en-US" smtClean="0">
                <a:cs typeface="+mn-cs"/>
              </a:rPr>
              <a:t>No useful distinction</a:t>
            </a:r>
          </a:p>
          <a:p>
            <a:pPr lvl="1">
              <a:defRPr/>
            </a:pPr>
            <a:r>
              <a:rPr lang="en-US" smtClean="0"/>
              <a:t>An element is a schema is an element is a schema ….</a:t>
            </a:r>
          </a:p>
          <a:p>
            <a:pPr>
              <a:defRPr/>
            </a:pPr>
            <a:r>
              <a:rPr lang="en-US" smtClean="0">
                <a:cs typeface="+mn-cs"/>
              </a:rPr>
              <a:t>In particular,</a:t>
            </a:r>
          </a:p>
          <a:p>
            <a:pPr lvl="1">
              <a:defRPr/>
            </a:pPr>
            <a:r>
              <a:rPr lang="en-US" smtClean="0"/>
              <a:t>Elements 	              Lower order schema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429000" y="1295400"/>
            <a:ext cx="1295400" cy="381000"/>
          </a:xfrm>
          <a:prstGeom prst="leftRightArrow">
            <a:avLst>
              <a:gd name="adj1" fmla="val 50000"/>
              <a:gd name="adj2" fmla="val 68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124200" y="3962400"/>
            <a:ext cx="1295400" cy="381000"/>
          </a:xfrm>
          <a:prstGeom prst="leftRightArrow">
            <a:avLst>
              <a:gd name="adj1" fmla="val 50000"/>
              <a:gd name="adj2" fmla="val 68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58E47-D4C6-0940-9752-C063815F1E2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ja-JP" altLang="en-US" sz="4000" smtClean="0">
                <a:latin typeface="Arial"/>
                <a:cs typeface="+mj-cs"/>
              </a:rPr>
              <a:t>“</a:t>
            </a:r>
            <a:r>
              <a:rPr lang="en-US" sz="4000" smtClean="0">
                <a:cs typeface="+mj-cs"/>
              </a:rPr>
              <a:t>multiple interacting </a:t>
            </a:r>
            <a:r>
              <a:rPr lang="en-US" sz="4000" smtClean="0">
                <a:solidFill>
                  <a:srgbClr val="FF0000"/>
                </a:solidFill>
                <a:cs typeface="+mj-cs"/>
              </a:rPr>
              <a:t>elements</a:t>
            </a:r>
            <a:r>
              <a:rPr lang="ja-JP" altLang="en-US" sz="4000" smtClean="0">
                <a:latin typeface="Arial"/>
                <a:cs typeface="+mj-cs"/>
              </a:rPr>
              <a:t>”</a:t>
            </a:r>
            <a:r>
              <a:rPr lang="en-US" sz="4000" smtClean="0">
                <a:cs typeface="+mj-cs"/>
              </a:rPr>
              <a:t> (??)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3340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cs typeface="+mn-cs"/>
              </a:rPr>
              <a:t>Elements                            Schema </a:t>
            </a:r>
          </a:p>
          <a:p>
            <a:pPr>
              <a:defRPr/>
            </a:pPr>
            <a:r>
              <a:rPr lang="en-US" sz="2800" smtClean="0">
                <a:cs typeface="+mn-cs"/>
              </a:rPr>
              <a:t>No useful distinction</a:t>
            </a:r>
          </a:p>
          <a:p>
            <a:pPr lvl="1">
              <a:defRPr/>
            </a:pPr>
            <a:r>
              <a:rPr lang="en-US" sz="2400" smtClean="0"/>
              <a:t>An element is a schema is an element is a schema ….</a:t>
            </a:r>
          </a:p>
          <a:p>
            <a:pPr>
              <a:defRPr/>
            </a:pPr>
            <a:r>
              <a:rPr lang="en-US" sz="2800" smtClean="0">
                <a:cs typeface="+mn-cs"/>
              </a:rPr>
              <a:t>In particular,</a:t>
            </a:r>
          </a:p>
          <a:p>
            <a:pPr lvl="1">
              <a:defRPr/>
            </a:pPr>
            <a:r>
              <a:rPr lang="en-US" sz="2400" smtClean="0"/>
              <a:t>Elements 	              Lower order schema</a:t>
            </a:r>
          </a:p>
          <a:p>
            <a:pPr lvl="1">
              <a:defRPr/>
            </a:pPr>
            <a:endParaRPr lang="en-US" sz="2400" smtClean="0"/>
          </a:p>
          <a:p>
            <a:pPr>
              <a:defRPr/>
            </a:pPr>
            <a:r>
              <a:rPr lang="en-US" sz="2800" smtClean="0">
                <a:cs typeface="+mn-cs"/>
              </a:rPr>
              <a:t>Recursive definition (!)</a:t>
            </a:r>
          </a:p>
          <a:p>
            <a:pPr lvl="1">
              <a:defRPr/>
            </a:pPr>
            <a:r>
              <a:rPr lang="en-US" sz="2400" smtClean="0"/>
              <a:t>When does the madness end? </a:t>
            </a:r>
            <a:r>
              <a:rPr lang="en-US" sz="2400" smtClean="0">
                <a:sym typeface="Wingdings" charset="0"/>
              </a:rPr>
              <a:t></a:t>
            </a:r>
            <a:endParaRPr lang="en-US" sz="2400" smtClean="0"/>
          </a:p>
          <a:p>
            <a:pPr lvl="2">
              <a:defRPr/>
            </a:pPr>
            <a:r>
              <a:rPr lang="en-US" sz="2000" smtClean="0"/>
              <a:t>Base case?</a:t>
            </a:r>
          </a:p>
          <a:p>
            <a:pPr lvl="3">
              <a:defRPr/>
            </a:pPr>
            <a:r>
              <a:rPr lang="en-US" sz="1800" smtClean="0"/>
              <a:t>When an automated process is reached</a:t>
            </a:r>
          </a:p>
          <a:p>
            <a:pPr lvl="2">
              <a:defRPr/>
            </a:pPr>
            <a:r>
              <a:rPr lang="en-US" sz="2000" smtClean="0"/>
              <a:t>Stack overflow?</a:t>
            </a:r>
          </a:p>
          <a:p>
            <a:pPr lvl="3">
              <a:defRPr/>
            </a:pPr>
            <a:r>
              <a:rPr lang="en-US" sz="1800" smtClean="0"/>
              <a:t>Working memory exhausted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276600" y="1295400"/>
            <a:ext cx="1295400" cy="381000"/>
          </a:xfrm>
          <a:prstGeom prst="leftRightArrow">
            <a:avLst>
              <a:gd name="adj1" fmla="val 50000"/>
              <a:gd name="adj2" fmla="val 68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048000" y="3276600"/>
            <a:ext cx="1295400" cy="381000"/>
          </a:xfrm>
          <a:prstGeom prst="leftRightArrow">
            <a:avLst>
              <a:gd name="adj1" fmla="val 50000"/>
              <a:gd name="adj2" fmla="val 68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6A904-22D4-8046-8799-2BCD26FF81B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962400" cy="1143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Split-Attention Effect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Requires learner to </a:t>
            </a:r>
            <a:r>
              <a:rPr lang="en-US" sz="2400" b="1" smtClean="0">
                <a:cs typeface="+mn-cs"/>
              </a:rPr>
              <a:t>split</a:t>
            </a:r>
            <a:r>
              <a:rPr lang="en-US" sz="2400" smtClean="0">
                <a:cs typeface="+mn-cs"/>
              </a:rPr>
              <a:t> their attention among and mentally integrate multiple sources of information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Causes learner to associate </a:t>
            </a:r>
            <a:r>
              <a:rPr lang="en-US" sz="2400" b="1" smtClean="0">
                <a:cs typeface="+mn-cs"/>
              </a:rPr>
              <a:t>redundant </a:t>
            </a:r>
            <a:r>
              <a:rPr lang="en-US" sz="2400" smtClean="0">
                <a:cs typeface="+mn-cs"/>
              </a:rPr>
              <a:t>elements (text) with essential diagram and increases element interactivity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876800" y="6096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chemeClr val="tx2"/>
                </a:solidFill>
                <a:cs typeface="+mn-cs"/>
              </a:rPr>
              <a:t>Redundancy Effect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9D5B5-EAC6-3146-9D30-59ACD75E3B4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962400" cy="1143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Split-Attention Effect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Requires learner to </a:t>
            </a:r>
            <a:r>
              <a:rPr lang="en-US" sz="2400" b="1" smtClean="0">
                <a:cs typeface="+mn-cs"/>
              </a:rPr>
              <a:t>split</a:t>
            </a:r>
            <a:r>
              <a:rPr lang="en-US" sz="2400" smtClean="0">
                <a:cs typeface="+mn-cs"/>
              </a:rPr>
              <a:t> their attention among and mentally integrate multiple sources of information</a:t>
            </a:r>
          </a:p>
          <a:p>
            <a:pPr>
              <a:defRPr/>
            </a:pPr>
            <a:r>
              <a:rPr lang="en-US" sz="2400" smtClean="0">
                <a:cs typeface="+mn-cs"/>
              </a:rPr>
              <a:t>Segments of information unintelligible until physically or mentally integrated </a:t>
            </a:r>
          </a:p>
          <a:p>
            <a:pPr>
              <a:defRPr/>
            </a:pPr>
            <a:endParaRPr lang="en-US" sz="2400" smtClean="0">
              <a:cs typeface="+mn-cs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cs typeface="+mn-cs"/>
              </a:rPr>
              <a:t>Causes learner to associate </a:t>
            </a:r>
            <a:r>
              <a:rPr lang="en-US" sz="2400" b="1" smtClean="0">
                <a:cs typeface="+mn-cs"/>
              </a:rPr>
              <a:t>redundant </a:t>
            </a:r>
            <a:r>
              <a:rPr lang="en-US" sz="2400" smtClean="0">
                <a:cs typeface="+mn-cs"/>
              </a:rPr>
              <a:t>elements (text) with essential diagram and increases element interactivity</a:t>
            </a:r>
          </a:p>
          <a:p>
            <a:pPr>
              <a:defRPr/>
            </a:pPr>
            <a:r>
              <a:rPr lang="en-US" sz="2400" smtClean="0">
                <a:cs typeface="+mn-cs"/>
              </a:rPr>
              <a:t>Segments of information that can be understood in isolation</a:t>
            </a:r>
          </a:p>
          <a:p>
            <a:pPr>
              <a:defRPr/>
            </a:pPr>
            <a:endParaRPr lang="en-US" sz="2400" smtClean="0">
              <a:cs typeface="+mn-cs"/>
            </a:endParaRPr>
          </a:p>
          <a:p>
            <a:pPr>
              <a:defRPr/>
            </a:pPr>
            <a:endParaRPr lang="en-US" sz="2400" smtClean="0">
              <a:cs typeface="+mn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876800" y="6096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chemeClr val="tx2"/>
                </a:solidFill>
                <a:cs typeface="+mn-cs"/>
              </a:rPr>
              <a:t>Redundancy Effect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EC07C-0803-224D-8FC0-11C4BD94BE2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28800"/>
            <a:ext cx="3810000" cy="16764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Balancing </a:t>
            </a:r>
            <a:br>
              <a:rPr lang="en-US" sz="3200" smtClean="0">
                <a:cs typeface="+mj-cs"/>
              </a:rPr>
            </a:br>
            <a:r>
              <a:rPr lang="en-US" sz="3200" smtClean="0">
                <a:cs typeface="+mj-cs"/>
              </a:rPr>
              <a:t>effective learning &amp; cognitive load</a:t>
            </a:r>
            <a:r>
              <a:rPr lang="en-US" sz="4000" smtClean="0">
                <a:cs typeface="+mj-cs"/>
              </a:rPr>
              <a:t> </a:t>
            </a:r>
          </a:p>
        </p:txBody>
      </p:sp>
      <p:sp>
        <p:nvSpPr>
          <p:cNvPr id="5123" name="AutoShape 44"/>
          <p:cNvSpPr>
            <a:spLocks noChangeArrowheads="1"/>
          </p:cNvSpPr>
          <p:nvPr/>
        </p:nvSpPr>
        <p:spPr bwMode="auto">
          <a:xfrm rot="10800000">
            <a:off x="5334000" y="2895600"/>
            <a:ext cx="2057400" cy="10731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ctr" eaLnBrk="1" hangingPunct="1"/>
            <a:endParaRPr lang="en-US" sz="1400"/>
          </a:p>
        </p:txBody>
      </p:sp>
      <p:sp>
        <p:nvSpPr>
          <p:cNvPr id="5124" name="AutoShape 45"/>
          <p:cNvSpPr>
            <a:spLocks noChangeArrowheads="1"/>
          </p:cNvSpPr>
          <p:nvPr/>
        </p:nvSpPr>
        <p:spPr bwMode="auto">
          <a:xfrm>
            <a:off x="5791200" y="1600200"/>
            <a:ext cx="914400" cy="982663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AutoShape 46"/>
          <p:cNvSpPr>
            <a:spLocks noChangeArrowheads="1"/>
          </p:cNvSpPr>
          <p:nvPr/>
        </p:nvSpPr>
        <p:spPr bwMode="auto">
          <a:xfrm rot="540000">
            <a:off x="4076700" y="1474788"/>
            <a:ext cx="4229100" cy="122237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AutoShape 47"/>
          <p:cNvSpPr>
            <a:spLocks noChangeArrowheads="1"/>
          </p:cNvSpPr>
          <p:nvPr/>
        </p:nvSpPr>
        <p:spPr bwMode="auto">
          <a:xfrm>
            <a:off x="4076700" y="628650"/>
            <a:ext cx="1143000" cy="601663"/>
          </a:xfrm>
          <a:custGeom>
            <a:avLst/>
            <a:gdLst>
              <a:gd name="T0" fmla="*/ 1000125 w 21600"/>
              <a:gd name="T1" fmla="*/ 300832 h 21600"/>
              <a:gd name="T2" fmla="*/ 571500 w 21600"/>
              <a:gd name="T3" fmla="*/ 601663 h 21600"/>
              <a:gd name="T4" fmla="*/ 142875 w 21600"/>
              <a:gd name="T5" fmla="*/ 300832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>
                <a:latin typeface="Arial" charset="0"/>
              </a:rPr>
              <a:t>Effective learning</a:t>
            </a:r>
            <a:endParaRPr lang="en-US" sz="1800">
              <a:latin typeface="Arial" charset="0"/>
            </a:endParaRPr>
          </a:p>
        </p:txBody>
      </p:sp>
      <p:sp>
        <p:nvSpPr>
          <p:cNvPr id="5127" name="AutoShape 48"/>
          <p:cNvSpPr>
            <a:spLocks noChangeArrowheads="1"/>
          </p:cNvSpPr>
          <p:nvPr/>
        </p:nvSpPr>
        <p:spPr bwMode="auto">
          <a:xfrm>
            <a:off x="6477000" y="614363"/>
            <a:ext cx="1143000" cy="985837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Intrinsic</a:t>
            </a:r>
          </a:p>
          <a:p>
            <a:pPr eaLnBrk="1" hangingPunct="1"/>
            <a:r>
              <a:rPr lang="en-US" sz="1200">
                <a:latin typeface="Arial" charset="0"/>
              </a:rPr>
              <a:t>load</a:t>
            </a:r>
            <a:endParaRPr lang="en-US" sz="1800">
              <a:latin typeface="Arial" charset="0"/>
            </a:endParaRPr>
          </a:p>
        </p:txBody>
      </p:sp>
      <p:sp>
        <p:nvSpPr>
          <p:cNvPr id="5128" name="AutoShape 49"/>
          <p:cNvSpPr>
            <a:spLocks noChangeArrowheads="1"/>
          </p:cNvSpPr>
          <p:nvPr/>
        </p:nvSpPr>
        <p:spPr bwMode="auto">
          <a:xfrm>
            <a:off x="7734300" y="1106488"/>
            <a:ext cx="1104900" cy="738187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Extraneous load</a:t>
            </a:r>
            <a:endParaRPr lang="en-US" sz="1800">
              <a:latin typeface="Arial" charset="0"/>
            </a:endParaRPr>
          </a:p>
        </p:txBody>
      </p:sp>
      <p:sp>
        <p:nvSpPr>
          <p:cNvPr id="5129" name="AutoShape 50"/>
          <p:cNvSpPr>
            <a:spLocks noChangeArrowheads="1"/>
          </p:cNvSpPr>
          <p:nvPr/>
        </p:nvSpPr>
        <p:spPr bwMode="auto">
          <a:xfrm>
            <a:off x="5905500" y="5534025"/>
            <a:ext cx="914400" cy="965200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AutoShape 51"/>
          <p:cNvSpPr>
            <a:spLocks noChangeArrowheads="1"/>
          </p:cNvSpPr>
          <p:nvPr/>
        </p:nvSpPr>
        <p:spPr bwMode="auto">
          <a:xfrm>
            <a:off x="4305300" y="5360988"/>
            <a:ext cx="4229100" cy="1524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AutoShape 52"/>
          <p:cNvSpPr>
            <a:spLocks noChangeArrowheads="1"/>
          </p:cNvSpPr>
          <p:nvPr/>
        </p:nvSpPr>
        <p:spPr bwMode="auto">
          <a:xfrm>
            <a:off x="4191000" y="4391025"/>
            <a:ext cx="1143000" cy="1001713"/>
          </a:xfrm>
          <a:custGeom>
            <a:avLst/>
            <a:gdLst>
              <a:gd name="T0" fmla="*/ 1000125 w 21600"/>
              <a:gd name="T1" fmla="*/ 500857 h 21600"/>
              <a:gd name="T2" fmla="*/ 571500 w 21600"/>
              <a:gd name="T3" fmla="*/ 1001713 h 21600"/>
              <a:gd name="T4" fmla="*/ 142875 w 21600"/>
              <a:gd name="T5" fmla="*/ 500857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100">
                <a:latin typeface="Arial" charset="0"/>
              </a:rPr>
              <a:t>Effectiv</a:t>
            </a:r>
            <a:r>
              <a:rPr lang="en-US" sz="1200">
                <a:latin typeface="Arial" charset="0"/>
              </a:rPr>
              <a:t>e learning</a:t>
            </a:r>
            <a:endParaRPr lang="en-US" sz="1800">
              <a:latin typeface="Arial" charset="0"/>
            </a:endParaRPr>
          </a:p>
        </p:txBody>
      </p:sp>
      <p:sp>
        <p:nvSpPr>
          <p:cNvPr id="5132" name="AutoShape 53"/>
          <p:cNvSpPr>
            <a:spLocks noChangeArrowheads="1"/>
          </p:cNvSpPr>
          <p:nvPr/>
        </p:nvSpPr>
        <p:spPr bwMode="auto">
          <a:xfrm>
            <a:off x="6591300" y="4468813"/>
            <a:ext cx="914400" cy="923925"/>
          </a:xfrm>
          <a:prstGeom prst="can">
            <a:avLst>
              <a:gd name="adj" fmla="val 2526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Intrinsic</a:t>
            </a:r>
          </a:p>
          <a:p>
            <a:pPr eaLnBrk="1" hangingPunct="1"/>
            <a:r>
              <a:rPr lang="en-US" sz="1200">
                <a:latin typeface="Arial" charset="0"/>
              </a:rPr>
              <a:t>load</a:t>
            </a:r>
            <a:endParaRPr lang="en-US" sz="1800">
              <a:latin typeface="Arial" charset="0"/>
            </a:endParaRPr>
          </a:p>
        </p:txBody>
      </p:sp>
      <p:sp>
        <p:nvSpPr>
          <p:cNvPr id="5133" name="AutoShape 54"/>
          <p:cNvSpPr>
            <a:spLocks noChangeArrowheads="1"/>
          </p:cNvSpPr>
          <p:nvPr/>
        </p:nvSpPr>
        <p:spPr bwMode="auto">
          <a:xfrm>
            <a:off x="7620000" y="4468813"/>
            <a:ext cx="990600" cy="923925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Extraneous load</a:t>
            </a:r>
            <a:endParaRPr lang="en-US" sz="1800">
              <a:latin typeface="Arial" charset="0"/>
            </a:endParaRP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5791200" y="2895600"/>
            <a:ext cx="1143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>
                <a:cs typeface="+mn-cs"/>
              </a:rPr>
              <a:t>Schema Acquisition and Automation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B8333-6179-D84D-87DB-86316BB571D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962400" cy="1143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Split-Attention Effect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Requires learner to </a:t>
            </a:r>
            <a:r>
              <a:rPr lang="en-US" sz="2400" b="1" smtClean="0">
                <a:cs typeface="+mn-cs"/>
              </a:rPr>
              <a:t>split</a:t>
            </a:r>
            <a:r>
              <a:rPr lang="en-US" sz="2400" smtClean="0">
                <a:cs typeface="+mn-cs"/>
              </a:rPr>
              <a:t> their attention among and mentally integrate multiple sources of information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Segments of information unintelligible until physically or mentally integrated 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 Extraneous cognitive load matters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Causes learner to associate </a:t>
            </a:r>
            <a:r>
              <a:rPr lang="en-US" sz="2400" b="1" smtClean="0">
                <a:cs typeface="+mn-cs"/>
              </a:rPr>
              <a:t>redundant </a:t>
            </a:r>
            <a:r>
              <a:rPr lang="en-US" sz="2400" smtClean="0">
                <a:cs typeface="+mn-cs"/>
              </a:rPr>
              <a:t>elements (text) with essential diagram and increases element interactivity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Segments of information that can be understood in isolation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 Extraneous cognitive load matters</a:t>
            </a:r>
          </a:p>
          <a:p>
            <a:pPr>
              <a:lnSpc>
                <a:spcPct val="90000"/>
              </a:lnSpc>
              <a:defRPr/>
            </a:pPr>
            <a:endParaRPr lang="en-US" sz="2400" smtClean="0">
              <a:cs typeface="+mn-cs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876800" y="6096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chemeClr val="tx2"/>
                </a:solidFill>
                <a:cs typeface="+mn-cs"/>
              </a:rPr>
              <a:t>Redundancy Effect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0B6CF-8A55-3D4E-871A-2124687A89A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Experiment One of Four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Compared CAD/CAM systems conventional-manual-plus-computer group with modified-manual-only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Twenty first-year trade apprentices (gender not specified)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Small test booklet and hardware &amp; software for practical tests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1800" smtClean="0"/>
              <a:t>			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Demonstrated split-attention effect using materials with high degree of interaction between individual elements</a:t>
            </a:r>
          </a:p>
          <a:p>
            <a:pPr lvl="1">
              <a:lnSpc>
                <a:spcPct val="90000"/>
              </a:lnSpc>
              <a:defRPr/>
            </a:pPr>
            <a:r>
              <a:rPr lang="ja-JP" altLang="en-US" sz="2000" smtClean="0">
                <a:latin typeface="Arial"/>
              </a:rPr>
              <a:t>“</a:t>
            </a:r>
            <a:r>
              <a:rPr lang="en-US" sz="2000" smtClean="0"/>
              <a:t>modified-manual-only</a:t>
            </a:r>
            <a:r>
              <a:rPr lang="ja-JP" altLang="en-US" sz="2000" smtClean="0">
                <a:latin typeface="Arial"/>
              </a:rPr>
              <a:t>”</a:t>
            </a:r>
            <a:r>
              <a:rPr lang="en-US" sz="2000" smtClean="0"/>
              <a:t> operationalized by</a:t>
            </a:r>
            <a:r>
              <a:rPr lang="ja-JP" altLang="en-US" sz="2000" smtClean="0">
                <a:latin typeface="Arial"/>
              </a:rPr>
              <a:t>”</a:t>
            </a:r>
            <a:r>
              <a:rPr lang="en-US" sz="2000" smtClean="0"/>
              <a:t>…wherever the conventional manual required learners to look at the screen or keyboard, the modified-manual had illustrations integrated with the text.</a:t>
            </a:r>
            <a:r>
              <a:rPr lang="ja-JP" altLang="en-US" sz="2000" smtClean="0">
                <a:latin typeface="Arial"/>
              </a:rPr>
              <a:t>”</a:t>
            </a:r>
            <a:r>
              <a:rPr lang="en-US" sz="2000" smtClean="0"/>
              <a:t> (p. 196)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29B18-3018-3F44-9611-7709F51A9E2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Experiment Two of Four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Now, three groups: CAD/CAM systems conventional-manual-plus-computer group, modified-manual-only group, and modified manual interacting with computer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Thirty year 7 (?) high school students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Small test booklet+ equipment and hardware &amp; software for practical tests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On low element interactive tasks, there was no difference between groups (as hypothesized). Significant differences existed between modified-manual-only group and other two groups demonstrate redundancy effect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Caution: Data questionable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12AE2-E755-0F4D-B267-5DAD2E1E4F0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Experiment Three of Four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Same three groups from Experiment Two but with different presentation formats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Same (?) thirty year 7 (?) high school students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Similar small test booklet+ equipment and hardware &amp; software for practical tests</a:t>
            </a:r>
          </a:p>
          <a:p>
            <a:pPr lvl="1">
              <a:lnSpc>
                <a:spcPct val="80000"/>
              </a:lnSpc>
              <a:defRPr/>
            </a:pPr>
            <a:endParaRPr lang="en-US" sz="2400" smtClean="0"/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As expected, no difference between groups performing low element interactive tasks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Word processing tasks could be learned in isolation and thus any extraneous cognitive load imposed by computer not an important factor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36A72-321E-E840-96F7-482738B105E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Experiment Four of Four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Same three groups from previous experiment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Thirty first-year trade apprentices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smtClean="0"/>
              <a:t>No prior experience testing an electrical appliance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Similar small test booklet+ equipment and hardware &amp; software for practical tests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Both split-attention and redundancy effects demonstrated: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Modified-manual reduced extraneous cognitive load for high element interactive tasks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On low element interactive tasks, no difference in performance occurred (supporting redundancy effect (?how?))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smtClean="0"/>
              <a:t>Results seemed to generalize to non-computer-based tasks</a:t>
            </a:r>
          </a:p>
          <a:p>
            <a:pPr lvl="1">
              <a:lnSpc>
                <a:spcPct val="90000"/>
              </a:lnSpc>
              <a:defRPr/>
            </a:pPr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60F38-AC2A-DA43-A8F2-BFD199BF733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30773" name="Group 53"/>
          <p:cNvGraphicFramePr>
            <a:graphicFrameLocks noGrp="1"/>
          </p:cNvGraphicFramePr>
          <p:nvPr>
            <p:ph/>
          </p:nvPr>
        </p:nvGraphicFramePr>
        <p:xfrm>
          <a:off x="0" y="838200"/>
          <a:ext cx="8763000" cy="5486400"/>
        </p:xfrm>
        <a:graphic>
          <a:graphicData uri="http://schemas.openxmlformats.org/drawingml/2006/table">
            <a:tbl>
              <a:tblPr/>
              <a:tblGrid>
                <a:gridCol w="1770063"/>
                <a:gridCol w="1768475"/>
                <a:gridCol w="1771650"/>
                <a:gridCol w="1770062"/>
                <a:gridCol w="168275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Split-attention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Redundancy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Intrinsic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Extraneous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High element interactive tasks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Experiment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Experiment Four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Negative effects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Low element interactive tasks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Experiment Two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Experiment Three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No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46305-3249-AE46-BB3F-981D6E76B8E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28800"/>
            <a:ext cx="3810000" cy="16764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Balancing </a:t>
            </a:r>
            <a:br>
              <a:rPr lang="en-US" sz="3200" smtClean="0">
                <a:cs typeface="+mj-cs"/>
              </a:rPr>
            </a:br>
            <a:r>
              <a:rPr lang="en-US" sz="3200" smtClean="0">
                <a:cs typeface="+mj-cs"/>
              </a:rPr>
              <a:t>effective learning &amp; cognitive load</a:t>
            </a:r>
            <a:r>
              <a:rPr lang="en-US" sz="4000" smtClean="0">
                <a:cs typeface="+mj-cs"/>
              </a:rPr>
              <a:t> 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rot="10800000">
            <a:off x="5334000" y="2895600"/>
            <a:ext cx="2057400" cy="10731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ctr" eaLnBrk="1" hangingPunct="1"/>
            <a:endParaRPr lang="en-US" sz="14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791200" y="1600200"/>
            <a:ext cx="914400" cy="982663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540000">
            <a:off x="4076700" y="1474788"/>
            <a:ext cx="4229100" cy="122237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076700" y="628650"/>
            <a:ext cx="1143000" cy="601663"/>
          </a:xfrm>
          <a:custGeom>
            <a:avLst/>
            <a:gdLst>
              <a:gd name="T0" fmla="*/ 1000125 w 21600"/>
              <a:gd name="T1" fmla="*/ 300832 h 21600"/>
              <a:gd name="T2" fmla="*/ 571500 w 21600"/>
              <a:gd name="T3" fmla="*/ 601663 h 21600"/>
              <a:gd name="T4" fmla="*/ 142875 w 21600"/>
              <a:gd name="T5" fmla="*/ 300832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>
                <a:latin typeface="Arial" charset="0"/>
              </a:rPr>
              <a:t>Effective learning</a:t>
            </a:r>
            <a:endParaRPr lang="en-US" sz="1800">
              <a:latin typeface="Arial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477000" y="614363"/>
            <a:ext cx="1143000" cy="985837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Intrinsic</a:t>
            </a:r>
          </a:p>
          <a:p>
            <a:pPr eaLnBrk="1" hangingPunct="1"/>
            <a:r>
              <a:rPr lang="en-US" sz="1200">
                <a:latin typeface="Arial" charset="0"/>
              </a:rPr>
              <a:t>load</a:t>
            </a:r>
            <a:endParaRPr lang="en-US" sz="1800">
              <a:latin typeface="Arial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7734300" y="1106488"/>
            <a:ext cx="1028700" cy="738187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Extraneous load</a:t>
            </a:r>
            <a:endParaRPr lang="en-US" sz="1800">
              <a:latin typeface="Arial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5905500" y="5534025"/>
            <a:ext cx="914400" cy="965200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305300" y="5360988"/>
            <a:ext cx="4229100" cy="1524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191000" y="4391025"/>
            <a:ext cx="1295400" cy="1001713"/>
          </a:xfrm>
          <a:custGeom>
            <a:avLst/>
            <a:gdLst>
              <a:gd name="T0" fmla="*/ 1133475 w 21600"/>
              <a:gd name="T1" fmla="*/ 500857 h 21600"/>
              <a:gd name="T2" fmla="*/ 647700 w 21600"/>
              <a:gd name="T3" fmla="*/ 1001713 h 21600"/>
              <a:gd name="T4" fmla="*/ 161925 w 21600"/>
              <a:gd name="T5" fmla="*/ 500857 h 21600"/>
              <a:gd name="T6" fmla="*/ 647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100">
                <a:latin typeface="Arial" charset="0"/>
              </a:rPr>
              <a:t>Effectiv</a:t>
            </a:r>
            <a:r>
              <a:rPr lang="en-US" sz="1200">
                <a:latin typeface="Arial" charset="0"/>
              </a:rPr>
              <a:t>e learning</a:t>
            </a:r>
            <a:endParaRPr lang="en-US" sz="1800">
              <a:latin typeface="Arial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591300" y="4468813"/>
            <a:ext cx="914400" cy="923925"/>
          </a:xfrm>
          <a:prstGeom prst="can">
            <a:avLst>
              <a:gd name="adj" fmla="val 25260"/>
            </a:avLst>
          </a:prstGeom>
          <a:solidFill>
            <a:srgbClr val="FFFF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Intrinsic</a:t>
            </a:r>
          </a:p>
          <a:p>
            <a:pPr eaLnBrk="1" hangingPunct="1"/>
            <a:r>
              <a:rPr lang="en-US" sz="1200">
                <a:latin typeface="Arial" charset="0"/>
              </a:rPr>
              <a:t>load</a:t>
            </a:r>
            <a:endParaRPr lang="en-US" sz="1800">
              <a:latin typeface="Arial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7620000" y="4468813"/>
            <a:ext cx="990600" cy="923925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Extraneous load</a:t>
            </a:r>
            <a:endParaRPr lang="en-US" sz="1800">
              <a:latin typeface="Arial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791200" y="2895600"/>
            <a:ext cx="1143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>
                <a:cs typeface="+mn-cs"/>
              </a:rPr>
              <a:t>Schema Acquisition and Automation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5E58-09C5-F84E-BD56-4A655004CF7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1: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3733800" y="36576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172" name="AutoShape 5"/>
          <p:cNvCxnSpPr>
            <a:cxnSpLocks noChangeShapeType="1"/>
          </p:cNvCxnSpPr>
          <p:nvPr/>
        </p:nvCxnSpPr>
        <p:spPr bwMode="auto">
          <a:xfrm rot="10800000" flipH="1" flipV="1">
            <a:off x="3848100" y="44577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AutoShape 6"/>
          <p:cNvCxnSpPr>
            <a:cxnSpLocks noChangeShapeType="1"/>
          </p:cNvCxnSpPr>
          <p:nvPr/>
        </p:nvCxnSpPr>
        <p:spPr bwMode="auto">
          <a:xfrm rot="10800000" flipH="1" flipV="1">
            <a:off x="3962400" y="38862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AutoShape 7"/>
          <p:cNvCxnSpPr>
            <a:cxnSpLocks noChangeShapeType="1"/>
          </p:cNvCxnSpPr>
          <p:nvPr/>
        </p:nvCxnSpPr>
        <p:spPr bwMode="auto">
          <a:xfrm flipH="1" flipV="1">
            <a:off x="39624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8"/>
          <p:cNvCxnSpPr>
            <a:cxnSpLocks noChangeShapeType="1"/>
          </p:cNvCxnSpPr>
          <p:nvPr/>
        </p:nvCxnSpPr>
        <p:spPr bwMode="auto">
          <a:xfrm flipH="1" flipV="1">
            <a:off x="38481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667000" y="32766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Learner1</a:t>
            </a:r>
            <a:br>
              <a:rPr lang="en-US" sz="1200"/>
            </a:br>
            <a:r>
              <a:rPr lang="en-US" sz="1200"/>
              <a:t>Start State</a:t>
            </a:r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724400" y="2133600"/>
            <a:ext cx="3565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Schema </a:t>
            </a: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Automation</a:t>
            </a: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Low element interactivity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BBF03-2A34-334D-A011-13FF6B09056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1: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733800" y="36576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 rot="10800000" flipH="1" flipV="1">
            <a:off x="3848100" y="44577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AutoShape 5"/>
          <p:cNvCxnSpPr>
            <a:cxnSpLocks noChangeShapeType="1"/>
          </p:cNvCxnSpPr>
          <p:nvPr/>
        </p:nvCxnSpPr>
        <p:spPr bwMode="auto">
          <a:xfrm rot="10800000" flipH="1" flipV="1">
            <a:off x="3962400" y="38862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8" name="AutoShape 6"/>
          <p:cNvCxnSpPr>
            <a:cxnSpLocks noChangeShapeType="1"/>
          </p:cNvCxnSpPr>
          <p:nvPr/>
        </p:nvCxnSpPr>
        <p:spPr bwMode="auto">
          <a:xfrm flipH="1" flipV="1">
            <a:off x="39624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AutoShape 7"/>
          <p:cNvCxnSpPr>
            <a:cxnSpLocks noChangeShapeType="1"/>
          </p:cNvCxnSpPr>
          <p:nvPr/>
        </p:nvCxnSpPr>
        <p:spPr bwMode="auto">
          <a:xfrm flipH="1" flipV="1">
            <a:off x="38481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67000" y="32766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Learner1</a:t>
            </a:r>
            <a:br>
              <a:rPr lang="en-US" sz="1200"/>
            </a:br>
            <a:r>
              <a:rPr lang="en-US" sz="1200"/>
              <a:t>Start State</a:t>
            </a:r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991100" y="3771900"/>
            <a:ext cx="1257300" cy="571500"/>
          </a:xfrm>
          <a:prstGeom prst="curvedLeftArrow">
            <a:avLst>
              <a:gd name="adj1" fmla="val 20000"/>
              <a:gd name="adj2" fmla="val 40000"/>
              <a:gd name="adj3" fmla="val 7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699125" y="4232275"/>
            <a:ext cx="1544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Practice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6E791-67CC-7246-9506-4A9907BD512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1: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733800" y="36576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220" name="AutoShape 4"/>
          <p:cNvCxnSpPr>
            <a:cxnSpLocks noChangeShapeType="1"/>
          </p:cNvCxnSpPr>
          <p:nvPr/>
        </p:nvCxnSpPr>
        <p:spPr bwMode="auto">
          <a:xfrm rot="10800000" flipH="1" flipV="1">
            <a:off x="3848100" y="44577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1" name="AutoShape 5"/>
          <p:cNvCxnSpPr>
            <a:cxnSpLocks noChangeShapeType="1"/>
          </p:cNvCxnSpPr>
          <p:nvPr/>
        </p:nvCxnSpPr>
        <p:spPr bwMode="auto">
          <a:xfrm rot="10800000" flipH="1" flipV="1">
            <a:off x="3962400" y="38862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2" name="AutoShape 6"/>
          <p:cNvCxnSpPr>
            <a:cxnSpLocks noChangeShapeType="1"/>
          </p:cNvCxnSpPr>
          <p:nvPr/>
        </p:nvCxnSpPr>
        <p:spPr bwMode="auto">
          <a:xfrm flipH="1" flipV="1">
            <a:off x="39624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3" name="AutoShape 7"/>
          <p:cNvCxnSpPr>
            <a:cxnSpLocks noChangeShapeType="1"/>
          </p:cNvCxnSpPr>
          <p:nvPr/>
        </p:nvCxnSpPr>
        <p:spPr bwMode="auto">
          <a:xfrm flipH="1" flipV="1">
            <a:off x="38481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029200" y="51054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Learner1</a:t>
            </a:r>
            <a:br>
              <a:rPr lang="en-US" sz="1200"/>
            </a:br>
            <a:r>
              <a:rPr lang="en-US" sz="1200"/>
              <a:t>End State</a:t>
            </a: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352800" y="38862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8000"/>
              </a:buClr>
              <a:buFont typeface="Wingdings" charset="0"/>
              <a:buNone/>
              <a:defRPr/>
            </a:pPr>
            <a:r>
              <a:rPr lang="en-US" b="1">
                <a:cs typeface="+mn-cs"/>
              </a:rPr>
              <a:t>Automated Schema</a:t>
            </a: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212E6-2E7E-AB45-B592-D18E9399ED2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1: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733800" y="3657600"/>
            <a:ext cx="1028700" cy="1257300"/>
          </a:xfrm>
          <a:prstGeom prst="can">
            <a:avLst>
              <a:gd name="adj" fmla="val 318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244" name="AutoShape 4"/>
          <p:cNvCxnSpPr>
            <a:cxnSpLocks noChangeShapeType="1"/>
          </p:cNvCxnSpPr>
          <p:nvPr/>
        </p:nvCxnSpPr>
        <p:spPr bwMode="auto">
          <a:xfrm rot="10800000" flipH="1" flipV="1">
            <a:off x="3848100" y="4457700"/>
            <a:ext cx="514350" cy="455613"/>
          </a:xfrm>
          <a:prstGeom prst="curvedConnector4">
            <a:avLst>
              <a:gd name="adj1" fmla="val 135181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AutoShape 5"/>
          <p:cNvCxnSpPr>
            <a:cxnSpLocks noChangeShapeType="1"/>
          </p:cNvCxnSpPr>
          <p:nvPr/>
        </p:nvCxnSpPr>
        <p:spPr bwMode="auto">
          <a:xfrm rot="10800000" flipH="1" flipV="1">
            <a:off x="3962400" y="3886200"/>
            <a:ext cx="514350" cy="454025"/>
          </a:xfrm>
          <a:prstGeom prst="curvedConnector4">
            <a:avLst>
              <a:gd name="adj1" fmla="val 135185"/>
              <a:gd name="adj2" fmla="val 31014"/>
            </a:avLst>
          </a:prstGeom>
          <a:noFill/>
          <a:ln w="25400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AutoShape 6"/>
          <p:cNvCxnSpPr>
            <a:cxnSpLocks noChangeShapeType="1"/>
          </p:cNvCxnSpPr>
          <p:nvPr/>
        </p:nvCxnSpPr>
        <p:spPr bwMode="auto">
          <a:xfrm flipH="1" flipV="1">
            <a:off x="39624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AutoShape 7"/>
          <p:cNvCxnSpPr>
            <a:cxnSpLocks noChangeShapeType="1"/>
          </p:cNvCxnSpPr>
          <p:nvPr/>
        </p:nvCxnSpPr>
        <p:spPr bwMode="auto">
          <a:xfrm flipH="1" flipV="1">
            <a:off x="38481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29200" y="51054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Learner1</a:t>
            </a:r>
            <a:br>
              <a:rPr lang="en-US" sz="1200"/>
            </a:br>
            <a:r>
              <a:rPr lang="en-US" sz="1200"/>
              <a:t>End State</a:t>
            </a:r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52800" y="38862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8000"/>
              </a:buClr>
              <a:buFont typeface="Wingdings" charset="0"/>
              <a:buNone/>
              <a:defRPr/>
            </a:pPr>
            <a:r>
              <a:rPr lang="en-US" b="1">
                <a:cs typeface="+mn-cs"/>
              </a:rPr>
              <a:t>Automated Schema</a:t>
            </a:r>
            <a:r>
              <a:rPr lang="en-US">
                <a:cs typeface="+mn-cs"/>
              </a:rPr>
              <a:t>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86000" y="6096000"/>
            <a:ext cx="398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Element interactivity irrelevant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1BCAD-2F40-9742-9023-AE8B3BE4FD9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2: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11267" name="AutoShape 10"/>
          <p:cNvSpPr>
            <a:spLocks noChangeArrowheads="1"/>
          </p:cNvSpPr>
          <p:nvPr/>
        </p:nvSpPr>
        <p:spPr bwMode="auto">
          <a:xfrm>
            <a:off x="3505200" y="22860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1268" name="AutoShape 11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5613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AutoShape 12"/>
          <p:cNvCxnSpPr>
            <a:cxnSpLocks noChangeShapeType="1"/>
          </p:cNvCxnSpPr>
          <p:nvPr/>
        </p:nvCxnSpPr>
        <p:spPr bwMode="auto">
          <a:xfrm rot="10800000" flipH="1" flipV="1">
            <a:off x="4305300" y="25146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AutoShape 13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AutoShape 14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AutoShape 15"/>
          <p:cNvCxnSpPr>
            <a:cxnSpLocks noChangeShapeType="1"/>
          </p:cNvCxnSpPr>
          <p:nvPr/>
        </p:nvCxnSpPr>
        <p:spPr bwMode="auto">
          <a:xfrm rot="10800000" flipH="1" flipV="1">
            <a:off x="4305300" y="2516188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AutoShape 16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AutoShape 17"/>
          <p:cNvSpPr>
            <a:spLocks noChangeArrowheads="1"/>
          </p:cNvSpPr>
          <p:nvPr/>
        </p:nvSpPr>
        <p:spPr bwMode="auto">
          <a:xfrm>
            <a:off x="4876800" y="40005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1275" name="AutoShape 18"/>
          <p:cNvCxnSpPr>
            <a:cxnSpLocks noChangeShapeType="1"/>
          </p:cNvCxnSpPr>
          <p:nvPr/>
        </p:nvCxnSpPr>
        <p:spPr bwMode="auto">
          <a:xfrm rot="10800000" flipH="1" flipV="1">
            <a:off x="6019800" y="4684713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AutoShape 19"/>
          <p:cNvCxnSpPr>
            <a:cxnSpLocks noChangeShapeType="1"/>
          </p:cNvCxnSpPr>
          <p:nvPr/>
        </p:nvCxnSpPr>
        <p:spPr bwMode="auto">
          <a:xfrm flipV="1">
            <a:off x="5105400" y="4800600"/>
            <a:ext cx="514350" cy="217488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AutoShape 20"/>
          <p:cNvCxnSpPr>
            <a:cxnSpLocks noChangeShapeType="1"/>
          </p:cNvCxnSpPr>
          <p:nvPr/>
        </p:nvCxnSpPr>
        <p:spPr bwMode="auto">
          <a:xfrm flipH="1" flipV="1">
            <a:off x="5676900" y="41148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AutoShape 21"/>
          <p:cNvCxnSpPr>
            <a:cxnSpLocks noChangeShapeType="1"/>
          </p:cNvCxnSpPr>
          <p:nvPr/>
        </p:nvCxnSpPr>
        <p:spPr bwMode="auto">
          <a:xfrm rot="10800000" flipH="1" flipV="1">
            <a:off x="5676900" y="41148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9" name="AutoShape 22"/>
          <p:cNvSpPr>
            <a:spLocks noChangeArrowheads="1"/>
          </p:cNvSpPr>
          <p:nvPr/>
        </p:nvSpPr>
        <p:spPr bwMode="auto">
          <a:xfrm>
            <a:off x="2133600" y="3657600"/>
            <a:ext cx="1028700" cy="1257300"/>
          </a:xfrm>
          <a:prstGeom prst="can">
            <a:avLst>
              <a:gd name="adj" fmla="val 3182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1280" name="AutoShape 23"/>
          <p:cNvCxnSpPr>
            <a:cxnSpLocks noChangeShapeType="1"/>
          </p:cNvCxnSpPr>
          <p:nvPr/>
        </p:nvCxnSpPr>
        <p:spPr bwMode="auto">
          <a:xfrm rot="10800000" flipH="1" flipV="1">
            <a:off x="2247900" y="44577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AutoShape 24"/>
          <p:cNvCxnSpPr>
            <a:cxnSpLocks noChangeShapeType="1"/>
          </p:cNvCxnSpPr>
          <p:nvPr/>
        </p:nvCxnSpPr>
        <p:spPr bwMode="auto">
          <a:xfrm rot="10800000" flipH="1" flipV="1">
            <a:off x="2362200" y="38862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2" name="AutoShape 25"/>
          <p:cNvCxnSpPr>
            <a:cxnSpLocks noChangeShapeType="1"/>
          </p:cNvCxnSpPr>
          <p:nvPr/>
        </p:nvCxnSpPr>
        <p:spPr bwMode="auto">
          <a:xfrm flipH="1" flipV="1">
            <a:off x="23622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3" name="AutoShape 26"/>
          <p:cNvCxnSpPr>
            <a:cxnSpLocks noChangeShapeType="1"/>
          </p:cNvCxnSpPr>
          <p:nvPr/>
        </p:nvCxnSpPr>
        <p:spPr bwMode="auto">
          <a:xfrm flipH="1" flipV="1">
            <a:off x="22479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AutoShape 27"/>
          <p:cNvCxnSpPr>
            <a:cxnSpLocks noChangeShapeType="1"/>
            <a:stCxn id="11267" idx="2"/>
          </p:cNvCxnSpPr>
          <p:nvPr/>
        </p:nvCxnSpPr>
        <p:spPr bwMode="auto">
          <a:xfrm>
            <a:off x="3505200" y="2857500"/>
            <a:ext cx="742950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5" name="Text Box 28"/>
          <p:cNvSpPr txBox="1">
            <a:spLocks noChangeArrowheads="1"/>
          </p:cNvSpPr>
          <p:nvPr/>
        </p:nvSpPr>
        <p:spPr bwMode="auto">
          <a:xfrm>
            <a:off x="2476500" y="24003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Learner2</a:t>
            </a:r>
            <a:br>
              <a:rPr lang="en-US" sz="1200"/>
            </a:br>
            <a:r>
              <a:rPr lang="en-US" sz="1200"/>
              <a:t>Start State</a:t>
            </a:r>
            <a:endParaRPr lang="en-US"/>
          </a:p>
        </p:txBody>
      </p:sp>
      <p:sp>
        <p:nvSpPr>
          <p:cNvPr id="11286" name="AutoShape 29"/>
          <p:cNvSpPr>
            <a:spLocks noChangeArrowheads="1"/>
          </p:cNvSpPr>
          <p:nvPr/>
        </p:nvSpPr>
        <p:spPr bwMode="auto">
          <a:xfrm>
            <a:off x="5791200" y="3086100"/>
            <a:ext cx="228600" cy="8001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AutoShape 30"/>
          <p:cNvSpPr>
            <a:spLocks noChangeArrowheads="1"/>
          </p:cNvSpPr>
          <p:nvPr/>
        </p:nvSpPr>
        <p:spPr bwMode="auto">
          <a:xfrm>
            <a:off x="3619500" y="4457700"/>
            <a:ext cx="800100" cy="3429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551488" y="1752600"/>
            <a:ext cx="35925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  <a:buFont typeface="Wingdings" charset="0"/>
              <a:buBlip>
                <a:blip r:embed="rId2"/>
              </a:buBlip>
              <a:defRPr/>
            </a:pPr>
            <a:r>
              <a:rPr lang="en-US">
                <a:cs typeface="+mn-cs"/>
              </a:rPr>
              <a:t>Schema </a:t>
            </a:r>
          </a:p>
          <a:p>
            <a:pPr>
              <a:buClr>
                <a:srgbClr val="008000"/>
              </a:buClr>
              <a:buFont typeface="Wingdings" charset="0"/>
              <a:buBlip>
                <a:blip r:embed="rId2"/>
              </a:buBlip>
              <a:defRPr/>
            </a:pPr>
            <a:r>
              <a:rPr lang="en-US">
                <a:cs typeface="+mn-cs"/>
              </a:rPr>
              <a:t>Automation</a:t>
            </a:r>
          </a:p>
          <a:p>
            <a:pPr>
              <a:buClr>
                <a:srgbClr val="008000"/>
              </a:buClr>
              <a:buFont typeface="Wingdings" charset="0"/>
              <a:buBlip>
                <a:blip r:embed="rId2"/>
              </a:buBlip>
              <a:defRPr/>
            </a:pPr>
            <a:r>
              <a:rPr lang="en-US">
                <a:cs typeface="+mn-cs"/>
              </a:rPr>
              <a:t>High element interactivity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A577A-DBE0-1B4D-9E1A-745EE82D890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Example 2: Abstraction of one learner</a:t>
            </a:r>
            <a:r>
              <a:rPr lang="ja-JP" altLang="en-US" sz="4000" smtClean="0">
                <a:latin typeface="Arial"/>
                <a:cs typeface="+mj-cs"/>
              </a:rPr>
              <a:t>’</a:t>
            </a:r>
            <a:r>
              <a:rPr lang="en-US" sz="4000" smtClean="0">
                <a:cs typeface="+mj-cs"/>
              </a:rPr>
              <a:t>s cognitive load processing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505200" y="22860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292" name="AutoShape 4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5613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AutoShape 5"/>
          <p:cNvCxnSpPr>
            <a:cxnSpLocks noChangeShapeType="1"/>
          </p:cNvCxnSpPr>
          <p:nvPr/>
        </p:nvCxnSpPr>
        <p:spPr bwMode="auto">
          <a:xfrm rot="10800000" flipH="1" flipV="1">
            <a:off x="4305300" y="25146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AutoShape 6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7"/>
          <p:cNvCxnSpPr>
            <a:cxnSpLocks noChangeShapeType="1"/>
          </p:cNvCxnSpPr>
          <p:nvPr/>
        </p:nvCxnSpPr>
        <p:spPr bwMode="auto">
          <a:xfrm rot="10800000" flipH="1" flipV="1">
            <a:off x="4533900" y="2743200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AutoShape 8"/>
          <p:cNvCxnSpPr>
            <a:cxnSpLocks noChangeShapeType="1"/>
          </p:cNvCxnSpPr>
          <p:nvPr/>
        </p:nvCxnSpPr>
        <p:spPr bwMode="auto">
          <a:xfrm rot="10800000" flipH="1" flipV="1">
            <a:off x="4305300" y="2516188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9"/>
          <p:cNvCxnSpPr>
            <a:cxnSpLocks noChangeShapeType="1"/>
          </p:cNvCxnSpPr>
          <p:nvPr/>
        </p:nvCxnSpPr>
        <p:spPr bwMode="auto">
          <a:xfrm flipV="1">
            <a:off x="3619500" y="2630488"/>
            <a:ext cx="514350" cy="2174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876800" y="4000500"/>
            <a:ext cx="1943100" cy="11430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299" name="AutoShape 11"/>
          <p:cNvCxnSpPr>
            <a:cxnSpLocks noChangeShapeType="1"/>
          </p:cNvCxnSpPr>
          <p:nvPr/>
        </p:nvCxnSpPr>
        <p:spPr bwMode="auto">
          <a:xfrm rot="10800000" flipH="1" flipV="1">
            <a:off x="6019800" y="4684713"/>
            <a:ext cx="514350" cy="457200"/>
          </a:xfrm>
          <a:prstGeom prst="curvedConnector4">
            <a:avLst>
              <a:gd name="adj1" fmla="val 144444"/>
              <a:gd name="adj2" fmla="val 24546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12"/>
          <p:cNvCxnSpPr>
            <a:cxnSpLocks noChangeShapeType="1"/>
          </p:cNvCxnSpPr>
          <p:nvPr/>
        </p:nvCxnSpPr>
        <p:spPr bwMode="auto">
          <a:xfrm flipV="1">
            <a:off x="5105400" y="4800600"/>
            <a:ext cx="514350" cy="217488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13"/>
          <p:cNvCxnSpPr>
            <a:cxnSpLocks noChangeShapeType="1"/>
          </p:cNvCxnSpPr>
          <p:nvPr/>
        </p:nvCxnSpPr>
        <p:spPr bwMode="auto">
          <a:xfrm flipH="1" flipV="1">
            <a:off x="5676900" y="41148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14"/>
          <p:cNvCxnSpPr>
            <a:cxnSpLocks noChangeShapeType="1"/>
          </p:cNvCxnSpPr>
          <p:nvPr/>
        </p:nvCxnSpPr>
        <p:spPr bwMode="auto">
          <a:xfrm rot="10800000" flipH="1" flipV="1">
            <a:off x="5676900" y="41148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133600" y="3657600"/>
            <a:ext cx="1028700" cy="1257300"/>
          </a:xfrm>
          <a:prstGeom prst="can">
            <a:avLst>
              <a:gd name="adj" fmla="val 3182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304" name="AutoShape 16"/>
          <p:cNvCxnSpPr>
            <a:cxnSpLocks noChangeShapeType="1"/>
          </p:cNvCxnSpPr>
          <p:nvPr/>
        </p:nvCxnSpPr>
        <p:spPr bwMode="auto">
          <a:xfrm rot="10800000" flipH="1" flipV="1">
            <a:off x="2247900" y="4457700"/>
            <a:ext cx="514350" cy="455613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17"/>
          <p:cNvCxnSpPr>
            <a:cxnSpLocks noChangeShapeType="1"/>
          </p:cNvCxnSpPr>
          <p:nvPr/>
        </p:nvCxnSpPr>
        <p:spPr bwMode="auto">
          <a:xfrm rot="10800000" flipH="1" flipV="1">
            <a:off x="2362200" y="3886200"/>
            <a:ext cx="514350" cy="454025"/>
          </a:xfrm>
          <a:prstGeom prst="curvedConnector4">
            <a:avLst>
              <a:gd name="adj1" fmla="val 144444"/>
              <a:gd name="adj2" fmla="val 31014"/>
            </a:avLst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AutoShape 18"/>
          <p:cNvCxnSpPr>
            <a:cxnSpLocks noChangeShapeType="1"/>
          </p:cNvCxnSpPr>
          <p:nvPr/>
        </p:nvCxnSpPr>
        <p:spPr bwMode="auto">
          <a:xfrm flipH="1" flipV="1">
            <a:off x="2362200" y="3886200"/>
            <a:ext cx="400050" cy="454025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AutoShape 19"/>
          <p:cNvCxnSpPr>
            <a:cxnSpLocks noChangeShapeType="1"/>
          </p:cNvCxnSpPr>
          <p:nvPr/>
        </p:nvCxnSpPr>
        <p:spPr bwMode="auto">
          <a:xfrm flipH="1" flipV="1">
            <a:off x="2247900" y="4457700"/>
            <a:ext cx="400050" cy="455613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AutoShape 20"/>
          <p:cNvCxnSpPr>
            <a:cxnSpLocks noChangeShapeType="1"/>
            <a:stCxn id="12291" idx="2"/>
          </p:cNvCxnSpPr>
          <p:nvPr/>
        </p:nvCxnSpPr>
        <p:spPr bwMode="auto">
          <a:xfrm>
            <a:off x="3505200" y="2857500"/>
            <a:ext cx="742950" cy="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9" name="AutoShape 22"/>
          <p:cNvSpPr>
            <a:spLocks noChangeArrowheads="1"/>
          </p:cNvSpPr>
          <p:nvPr/>
        </p:nvSpPr>
        <p:spPr bwMode="auto">
          <a:xfrm>
            <a:off x="5791200" y="3086100"/>
            <a:ext cx="228600" cy="8001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AutoShape 23"/>
          <p:cNvSpPr>
            <a:spLocks noChangeArrowheads="1"/>
          </p:cNvSpPr>
          <p:nvPr/>
        </p:nvSpPr>
        <p:spPr bwMode="auto">
          <a:xfrm>
            <a:off x="3619500" y="4457700"/>
            <a:ext cx="800100" cy="3429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5486400"/>
            <a:ext cx="3565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Schema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en-US">
                <a:cs typeface="+mn-cs"/>
              </a:rPr>
              <a:t>Automation </a:t>
            </a:r>
          </a:p>
          <a:p>
            <a:pPr>
              <a:buClr>
                <a:srgbClr val="008000"/>
              </a:buClr>
              <a:buFont typeface="Wingdings" charset="0"/>
              <a:buChar char="ü"/>
              <a:defRPr/>
            </a:pPr>
            <a:r>
              <a:rPr lang="en-US">
                <a:cs typeface="+mn-cs"/>
              </a:rPr>
              <a:t>Low element interactivity</a:t>
            </a: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1524000" y="3733800"/>
            <a:ext cx="381000" cy="762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533400" y="5181600"/>
            <a:ext cx="10668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Learner2</a:t>
            </a:r>
            <a:br>
              <a:rPr lang="en-US" sz="1200"/>
            </a:br>
            <a:r>
              <a:rPr lang="en-US" sz="1200"/>
              <a:t>Intermediate State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843</Words>
  <Application>Microsoft Macintosh PowerPoint</Application>
  <PresentationFormat>On-screen Show (4:3)</PresentationFormat>
  <Paragraphs>180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ＭＳ Ｐゴシック</vt:lpstr>
      <vt:lpstr>Arial</vt:lpstr>
      <vt:lpstr>Wingdings</vt:lpstr>
      <vt:lpstr>Default Design</vt:lpstr>
      <vt:lpstr>Why Some Material is Difficult to Learn</vt:lpstr>
      <vt:lpstr>Balancing  effective learning &amp; cognitive load </vt:lpstr>
      <vt:lpstr>Balancing  effective learning &amp; cognitive load </vt:lpstr>
      <vt:lpstr>Example 1: Abstraction of one learner’s cognitive load processing</vt:lpstr>
      <vt:lpstr>Example 1: Abstraction of one learner’s cognitive load processing</vt:lpstr>
      <vt:lpstr>Example 1: Abstraction of one learner’s cognitive load processing</vt:lpstr>
      <vt:lpstr>Example 1: Abstraction of one learner’s cognitive load processing</vt:lpstr>
      <vt:lpstr>Example 2: Abstraction of one learner’s cognitive load processing</vt:lpstr>
      <vt:lpstr>Example 2: Abstraction of one learner’s cognitive load processing</vt:lpstr>
      <vt:lpstr>Example 2: Abstraction of one learner’s cognitive load processing</vt:lpstr>
      <vt:lpstr>Example 2: Abstraction of one learner’s cognitive load processing</vt:lpstr>
      <vt:lpstr>Learners’ cognitive loads have different start states</vt:lpstr>
      <vt:lpstr>Learners’ cognitive loads have same end states</vt:lpstr>
      <vt:lpstr>Large cognitive load</vt:lpstr>
      <vt:lpstr>Large cognitive load</vt:lpstr>
      <vt:lpstr>“multiple interacting elements” (??)</vt:lpstr>
      <vt:lpstr>“multiple interacting elements” (??)</vt:lpstr>
      <vt:lpstr>Split-Attention Effect</vt:lpstr>
      <vt:lpstr>Split-Attention Effect</vt:lpstr>
      <vt:lpstr>Split-Attention Effect</vt:lpstr>
      <vt:lpstr>Experiment One of Four </vt:lpstr>
      <vt:lpstr>Experiment Two of Four</vt:lpstr>
      <vt:lpstr>Experiment Three of Four</vt:lpstr>
      <vt:lpstr>Experiment Four of Four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Some Material is Difficult to Learn</dc:title>
  <dc:creator>me</dc:creator>
  <cp:lastModifiedBy>Elicabeth McLaughlin</cp:lastModifiedBy>
  <cp:revision>75</cp:revision>
  <dcterms:created xsi:type="dcterms:W3CDTF">2003-09-14T05:09:18Z</dcterms:created>
  <dcterms:modified xsi:type="dcterms:W3CDTF">2015-10-02T19:59:32Z</dcterms:modified>
</cp:coreProperties>
</file>