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06" r:id="rId1"/>
  </p:sldMasterIdLst>
  <p:notesMasterIdLst>
    <p:notesMasterId r:id="rId11"/>
  </p:notesMasterIdLst>
  <p:handoutMasterIdLst>
    <p:handoutMasterId r:id="rId12"/>
  </p:handoutMasterIdLst>
  <p:sldIdLst>
    <p:sldId id="859" r:id="rId2"/>
    <p:sldId id="940" r:id="rId3"/>
    <p:sldId id="941" r:id="rId4"/>
    <p:sldId id="942" r:id="rId5"/>
    <p:sldId id="943" r:id="rId6"/>
    <p:sldId id="944" r:id="rId7"/>
    <p:sldId id="945" r:id="rId8"/>
    <p:sldId id="946" r:id="rId9"/>
    <p:sldId id="947"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n Koedinger" initials="K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DFF"/>
    <a:srgbClr val="008000"/>
    <a:srgbClr val="00CC00"/>
    <a:srgbClr val="009900"/>
    <a:srgbClr val="FF0000"/>
    <a:srgbClr val="CCFFCC"/>
    <a:srgbClr val="339933"/>
    <a:srgbClr val="FFFF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13" autoAdjust="0"/>
  </p:normalViewPr>
  <p:slideViewPr>
    <p:cSldViewPr snapToGrid="0">
      <p:cViewPr>
        <p:scale>
          <a:sx n="66" d="100"/>
          <a:sy n="66" d="100"/>
        </p:scale>
        <p:origin x="-1552" y="-3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commentAuthors" Target="commentAuthors.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25A9B6F5-9872-494C-98E8-50B22C72B9D1}" type="datetimeFigureOut">
              <a:rPr lang="en-US"/>
              <a:pPr>
                <a:defRPr/>
              </a:pPr>
              <a:t>10/8/15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7AF5CCC6-22B8-4641-886E-81DE612D1960}" type="slidenum">
              <a:rPr lang="en-US"/>
              <a:pPr>
                <a:defRPr/>
              </a:pPr>
              <a:t>‹#›</a:t>
            </a:fld>
            <a:endParaRPr lang="en-US"/>
          </a:p>
        </p:txBody>
      </p:sp>
    </p:spTree>
    <p:extLst>
      <p:ext uri="{BB962C8B-B14F-4D97-AF65-F5344CB8AC3E}">
        <p14:creationId xmlns:p14="http://schemas.microsoft.com/office/powerpoint/2010/main" val="40181046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1FB4182-7140-4311-A13D-1A2B0929463C}" type="datetimeFigureOut">
              <a:rPr lang="en-US"/>
              <a:pPr>
                <a:defRPr/>
              </a:pPr>
              <a:t>10/8/15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B7BB70B-E9ED-4118-B081-36010168CF09}" type="slidenum">
              <a:rPr lang="en-US"/>
              <a:pPr>
                <a:defRPr/>
              </a:pPr>
              <a:t>‹#›</a:t>
            </a:fld>
            <a:endParaRPr lang="en-US"/>
          </a:p>
        </p:txBody>
      </p:sp>
    </p:spTree>
    <p:extLst>
      <p:ext uri="{BB962C8B-B14F-4D97-AF65-F5344CB8AC3E}">
        <p14:creationId xmlns:p14="http://schemas.microsoft.com/office/powerpoint/2010/main" val="42276029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DE10C2-37A7-4496-8C01-687BECC5D7E9}" type="slidenum">
              <a:rPr lang="en-US" smtClean="0"/>
              <a:pPr fontAlgn="base">
                <a:spcBef>
                  <a:spcPct val="0"/>
                </a:spcBef>
                <a:spcAft>
                  <a:spcPct val="0"/>
                </a:spcAft>
                <a:defRPr/>
              </a:pPr>
              <a:t>1</a:t>
            </a:fld>
            <a:endParaRPr lang="en-US" dirty="0" smtClean="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871538" y="460375"/>
            <a:ext cx="5114925" cy="3836988"/>
          </a:xfrm>
          <a:ln/>
        </p:spPr>
      </p:sp>
      <p:sp>
        <p:nvSpPr>
          <p:cNvPr id="32771" name="Rectangle 3"/>
          <p:cNvSpPr>
            <a:spLocks noGrp="1" noChangeArrowheads="1"/>
          </p:cNvSpPr>
          <p:nvPr>
            <p:ph type="body" idx="1"/>
          </p:nvPr>
        </p:nvSpPr>
        <p:spPr>
          <a:noFill/>
          <a:ln w="9525"/>
        </p:spPr>
        <p:txBody>
          <a:bodyPr/>
          <a:lstStyle/>
          <a:p>
            <a:pPr>
              <a:lnSpc>
                <a:spcPct val="90000"/>
              </a:lnSpc>
            </a:pPr>
            <a:endParaRPr lang="en-US" sz="1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Rot="1" noChangeAspect="1" noChangeArrowheads="1"/>
          </p:cNvSpPr>
          <p:nvPr>
            <p:ph type="sldImg"/>
          </p:nvPr>
        </p:nvSpPr>
        <p:spPr bwMode="auto">
          <a:xfrm>
            <a:off x="871538" y="460375"/>
            <a:ext cx="5114925" cy="3836988"/>
          </a:xfrm>
          <a:prstGeom prst="rect">
            <a:avLst/>
          </a:prstGeom>
          <a:solidFill>
            <a:srgbClr val="FFFFFF"/>
          </a:solidFill>
          <a:ln>
            <a:solidFill>
              <a:srgbClr val="000000"/>
            </a:solidFill>
            <a:miter lim="800000"/>
            <a:headEnd/>
            <a:tailEnd/>
          </a:ln>
        </p:spPr>
      </p:sp>
      <p:sp>
        <p:nvSpPr>
          <p:cNvPr id="447491" name="Rectangle 3"/>
          <p:cNvSpPr>
            <a:spLocks noGrp="1" noChangeArrowheads="1"/>
          </p:cNvSpPr>
          <p:nvPr>
            <p:ph type="body" idx="1"/>
          </p:nvPr>
        </p:nvSpPr>
        <p:spPr bwMode="auto">
          <a:xfrm>
            <a:off x="762000" y="4527241"/>
            <a:ext cx="5410200" cy="3930961"/>
          </a:xfrm>
          <a:prstGeom prst="rect">
            <a:avLst/>
          </a:prstGeom>
          <a:solidFill>
            <a:srgbClr val="FFFFFF"/>
          </a:solidFill>
          <a:ln>
            <a:solidFill>
              <a:srgbClr val="000000"/>
            </a:solidFill>
            <a:miter lim="800000"/>
            <a:headEnd/>
            <a:tailEnd/>
          </a:ln>
        </p:spPr>
        <p:txBody>
          <a:bodyPr lIns="90488" tIns="44450" rIns="90488" bIns="44450">
            <a:prstTxWarp prst="textNoShape">
              <a:avLst/>
            </a:prstTxWarp>
          </a:bodyPr>
          <a:lstStyle/>
          <a:p>
            <a:r>
              <a:rPr lang="en-US">
                <a:latin typeface="Times New Roman" pitchFamily="1" charset="0"/>
                <a:ea typeface="ＭＳ Ｐゴシック" pitchFamily="1" charset="-128"/>
                <a:cs typeface="ＭＳ Ｐゴシック" pitchFamily="1" charset="-128"/>
              </a:rPr>
              <a:t>A key goal of the KLI framework is as tool to generate novel hypotheses …   The “</a:t>
            </a:r>
            <a:r>
              <a:rPr lang="en-US" b="1" i="1">
                <a:solidFill>
                  <a:srgbClr val="FFFF00"/>
                </a:solidFill>
                <a:latin typeface="Times New Roman" pitchFamily="1" charset="0"/>
                <a:ea typeface="ＭＳ Ｐゴシック" pitchFamily="1" charset="-128"/>
                <a:cs typeface="ＭＳ Ｐゴシック" pitchFamily="1" charset="-128"/>
              </a:rPr>
              <a:t>knowledge-dependency” </a:t>
            </a:r>
            <a:r>
              <a:rPr lang="en-US">
                <a:solidFill>
                  <a:srgbClr val="FFFF00"/>
                </a:solidFill>
                <a:latin typeface="Times New Roman" pitchFamily="1" charset="0"/>
                <a:ea typeface="ＭＳ Ｐゴシック" pitchFamily="1" charset="-128"/>
                <a:cs typeface="ＭＳ Ｐゴシック" pitchFamily="1" charset="-128"/>
              </a:rPr>
              <a:t> hypothesis:  Effectiveness of instructional methods depends on kinds of KC.  This hypothesis is in contrast to plausible competing hypotheses like 1) instructional principles are domain general, 2) instructional principles are dependent on domain characteristics.</a:t>
            </a:r>
          </a:p>
          <a:p>
            <a:r>
              <a:rPr lang="en-US">
                <a:solidFill>
                  <a:srgbClr val="FFFF00"/>
                </a:solidFill>
                <a:latin typeface="Times New Roman" pitchFamily="1" charset="0"/>
                <a:ea typeface="ＭＳ Ｐゴシック" pitchFamily="1" charset="-128"/>
                <a:cs typeface="ＭＳ Ｐゴシック" pitchFamily="1" charset="-128"/>
              </a:rPr>
              <a:t>Defining KC complexity:  See slide further below for theory and slide above for empirical grounding (time course of execution).</a:t>
            </a:r>
          </a:p>
          <a:p>
            <a:r>
              <a:rPr lang="en-US">
                <a:solidFill>
                  <a:srgbClr val="FFFF00"/>
                </a:solidFill>
                <a:latin typeface="Times New Roman" pitchFamily="1" charset="0"/>
                <a:ea typeface="ＭＳ Ｐゴシック" pitchFamily="1" charset="-128"/>
                <a:cs typeface="ＭＳ Ｐゴシック" pitchFamily="1" charset="-128"/>
              </a:rPr>
              <a:t>Instructional complexity:  Also, defined in terms of description length and time course of execution (step time in DataShop).</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871538" y="460375"/>
            <a:ext cx="5114925" cy="3836988"/>
          </a:xfrm>
          <a:ln/>
        </p:spPr>
      </p:sp>
      <p:sp>
        <p:nvSpPr>
          <p:cNvPr id="41987" name="Rectangle 3"/>
          <p:cNvSpPr>
            <a:spLocks noGrp="1" noChangeArrowheads="1"/>
          </p:cNvSpPr>
          <p:nvPr>
            <p:ph type="body" idx="1"/>
          </p:nvPr>
        </p:nvSpPr>
        <p:spPr>
          <a:noFill/>
          <a:ln w="9525"/>
        </p:spPr>
        <p:txBody>
          <a:bodyPr/>
          <a:lstStyle/>
          <a:p>
            <a:r>
              <a:rPr lang="en-US" sz="900"/>
              <a:t>More complex knowledge requires more complex learning processes </a:t>
            </a:r>
          </a:p>
          <a:p>
            <a:r>
              <a:rPr lang="en-US" sz="1000"/>
              <a:t>Constant vs. variable condition &amp; response</a:t>
            </a:r>
          </a:p>
          <a:p>
            <a:pPr lvl="1"/>
            <a:r>
              <a:rPr lang="en-US" sz="1000"/>
              <a:t>Facts (constant condition KCs) require memory</a:t>
            </a:r>
          </a:p>
          <a:p>
            <a:pPr lvl="1"/>
            <a:r>
              <a:rPr lang="en-US" sz="1000"/>
              <a:t>Rules (variable condition KCs) require induction</a:t>
            </a:r>
          </a:p>
          <a:p>
            <a:r>
              <a:rPr lang="en-US" sz="1000"/>
              <a:t>Non-verbal vs. verbal knowledge</a:t>
            </a:r>
          </a:p>
          <a:p>
            <a:pPr lvl="1"/>
            <a:r>
              <a:rPr lang="en-US" sz="1000"/>
              <a:t>KCs can be in non-verbal or verbal form or both</a:t>
            </a:r>
          </a:p>
          <a:p>
            <a:pPr lvl="1"/>
            <a:r>
              <a:rPr lang="en-US" sz="1000"/>
              <a:t>Require different learning processes</a:t>
            </a:r>
          </a:p>
          <a:p>
            <a:r>
              <a:rPr lang="en-US" sz="1000"/>
              <a:t>KCs with rationales can be (re)discovered in addition to be instructed</a:t>
            </a:r>
          </a:p>
          <a:p>
            <a:pPr lvl="1"/>
            <a:r>
              <a:rPr lang="en-US" sz="1000"/>
              <a:t>Principles (verbal, variable, with rationale) require sense making</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ED073D82-C220-934F-9E6D-860C8C9965B3}" type="datetime1">
              <a:rPr lang="en-US" smtClean="0"/>
              <a:pPr>
                <a:defRPr/>
              </a:pPr>
              <a:t>10/8/15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62FDEDB-F522-461C-B467-1CC788D594EE}"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3A2ADE5-5F61-8D41-B6D3-8E92DB64D57C}" type="datetime1">
              <a:rPr lang="en-US" smtClean="0"/>
              <a:pPr>
                <a:defRPr/>
              </a:pPr>
              <a:t>10/8/15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38255B5-A3B7-40AD-984B-A4E54128D15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4449FDA-83B7-CF46-9A18-4E7788CAC302}" type="datetime1">
              <a:rPr lang="en-US" smtClean="0"/>
              <a:pPr>
                <a:defRPr/>
              </a:pPr>
              <a:t>10/8/15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7E18124-0E20-4CB6-8B6C-EE549E83E46A}"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47625"/>
            <a:ext cx="7391400" cy="5773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848600" y="6591300"/>
            <a:ext cx="1295400" cy="304800"/>
          </a:xfrm>
        </p:spPr>
        <p:txBody>
          <a:bodyPr/>
          <a:lstStyle>
            <a:lvl1pPr>
              <a:defRPr/>
            </a:lvl1pPr>
          </a:lstStyle>
          <a:p>
            <a:pPr>
              <a:defRPr/>
            </a:pPr>
            <a:r>
              <a:rPr lang="en-US"/>
              <a:t>Slide </a:t>
            </a:r>
            <a:fld id="{31DF7A11-74F6-408A-9310-00C606FAA54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89050" y="228600"/>
            <a:ext cx="76263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00200"/>
            <a:ext cx="37338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81600" y="1600200"/>
            <a:ext cx="37338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81600" y="3810000"/>
            <a:ext cx="37338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a:defRPr/>
            </a:pPr>
            <a:fld id="{D5554CB7-7FED-FA47-9025-73AD2B53F608}" type="datetime1">
              <a:rPr lang="en-US" smtClean="0"/>
              <a:pPr>
                <a:defRPr/>
              </a:pPr>
              <a:t>10/8/15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0A364F-8594-40CC-8555-8B80B5103C69}"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C8F1E01-8864-5940-943B-5E545409B1F1}" type="datetime1">
              <a:rPr lang="en-US" smtClean="0"/>
              <a:pPr>
                <a:defRPr/>
              </a:pPr>
              <a:t>10/8/15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5AB66C-50F8-473B-BE5D-BD9AA9CA0FE8}"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C0232AF8-1483-1546-8A59-B801B6C5A975}" type="datetime1">
              <a:rPr lang="en-US" smtClean="0"/>
              <a:pPr>
                <a:defRPr/>
              </a:pPr>
              <a:t>10/8/15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417E9F4-65A3-4043-B85F-301B029EE347}"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36B6EA8B-E2E2-954D-BDEF-15A64C522F4A}" type="datetime1">
              <a:rPr lang="en-US" smtClean="0"/>
              <a:pPr>
                <a:defRPr/>
              </a:pPr>
              <a:t>10/8/15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866AC14-D5B3-498B-B3F1-2D088530B0B9}"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B4D9BAC6-B2A1-184E-A465-520349CEF764}" type="datetime1">
              <a:rPr lang="en-US" smtClean="0"/>
              <a:pPr>
                <a:defRPr/>
              </a:pPr>
              <a:t>10/8/15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D91E608-2B34-4876-9C98-E4993BBE6DD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190E998-6B5B-1148-AB3A-DCBE41DE5304}" type="datetime1">
              <a:rPr lang="en-US" smtClean="0"/>
              <a:pPr>
                <a:defRPr/>
              </a:pPr>
              <a:t>10/8/15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9DC2F69-973B-48A8-817F-5E93F1CF368C}"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078A520-85E3-FF49-A85F-2B32B0A196E1}" type="datetime1">
              <a:rPr lang="en-US" smtClean="0"/>
              <a:pPr>
                <a:defRPr/>
              </a:pPr>
              <a:t>10/8/15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8117396-2978-4558-88EC-8946A9EBC368}"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D228B88-86E9-4341-9108-ED2EF19F3698}" type="datetime1">
              <a:rPr lang="en-US" smtClean="0"/>
              <a:pPr>
                <a:defRPr/>
              </a:pPr>
              <a:t>10/8/15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2BD62EC-881C-4A90-A475-5A48B82CA4EF}"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2632" y="274638"/>
            <a:ext cx="7941337"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62632" y="1600200"/>
            <a:ext cx="7941337"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457AD7E-2F03-1547-A225-0496925187B5}" type="datetime1">
              <a:rPr lang="en-US" smtClean="0"/>
              <a:pPr>
                <a:defRPr/>
              </a:pPr>
              <a:t>10/8/15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8D6E76E-4D89-DC48-8008-B7B0FE0ACEE2}"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507" r:id="rId1"/>
    <p:sldLayoutId id="2147484508" r:id="rId2"/>
    <p:sldLayoutId id="2147484509" r:id="rId3"/>
    <p:sldLayoutId id="2147484510" r:id="rId4"/>
    <p:sldLayoutId id="2147484511" r:id="rId5"/>
    <p:sldLayoutId id="2147484512" r:id="rId6"/>
    <p:sldLayoutId id="2147484513" r:id="rId7"/>
    <p:sldLayoutId id="2147484514" r:id="rId8"/>
    <p:sldLayoutId id="2147484515" r:id="rId9"/>
    <p:sldLayoutId id="2147484516" r:id="rId10"/>
    <p:sldLayoutId id="2147484517" r:id="rId11"/>
    <p:sldLayoutId id="2147484518" r:id="rId12"/>
    <p:sldLayoutId id="2147484519" r:id="rId13"/>
  </p:sldLayoutIdLst>
  <p:hf hdr="0" ft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tags" Target="../tags/tag1.x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package" Target="../embeddings/Microsoft_Word_Document1.docx"/><Relationship Id="rId5"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8.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3.docx"/><Relationship Id="rId4" Type="http://schemas.openxmlformats.org/officeDocument/2006/relationships/image" Target="../media/image8.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990600" y="892175"/>
            <a:ext cx="7772400" cy="1949230"/>
          </a:xfrm>
        </p:spPr>
        <p:txBody>
          <a:bodyPr>
            <a:normAutofit/>
          </a:bodyPr>
          <a:lstStyle/>
          <a:p>
            <a:pPr>
              <a:defRPr/>
            </a:pPr>
            <a:r>
              <a:rPr lang="en-US" dirty="0" smtClean="0"/>
              <a:t>KLI &amp; selecting appropriate instructional principles</a:t>
            </a:r>
            <a:r>
              <a:rPr lang="en-US" sz="4000" dirty="0" smtClean="0"/>
              <a:t> </a:t>
            </a:r>
            <a:endParaRPr lang="en-US" dirty="0"/>
          </a:p>
        </p:txBody>
      </p:sp>
      <p:sp>
        <p:nvSpPr>
          <p:cNvPr id="12" name="Subtitle 11"/>
          <p:cNvSpPr>
            <a:spLocks noGrp="1"/>
          </p:cNvSpPr>
          <p:nvPr>
            <p:ph type="subTitle" idx="1"/>
          </p:nvPr>
        </p:nvSpPr>
        <p:spPr>
          <a:xfrm>
            <a:off x="990600" y="3276600"/>
            <a:ext cx="4419600" cy="1752600"/>
          </a:xfrm>
        </p:spPr>
        <p:txBody>
          <a:bodyPr/>
          <a:lstStyle/>
          <a:p>
            <a:r>
              <a:rPr lang="en-US" dirty="0" smtClean="0"/>
              <a:t>Ken Koedinger</a:t>
            </a:r>
          </a:p>
          <a:p>
            <a:endParaRPr lang="en-US" dirty="0"/>
          </a:p>
        </p:txBody>
      </p:sp>
      <p:sp>
        <p:nvSpPr>
          <p:cNvPr id="13" name="Slide Number Placeholder 12"/>
          <p:cNvSpPr>
            <a:spLocks noGrp="1"/>
          </p:cNvSpPr>
          <p:nvPr>
            <p:ph type="sldNum" sz="quarter" idx="12"/>
          </p:nvPr>
        </p:nvSpPr>
        <p:spPr/>
        <p:txBody>
          <a:bodyPr/>
          <a:lstStyle/>
          <a:p>
            <a:pPr>
              <a:defRPr/>
            </a:pPr>
            <a:fld id="{162FDEDB-F522-461C-B467-1CC788D594EE}" type="slidenum">
              <a:rPr lang="en-US" smtClean="0"/>
              <a:pPr>
                <a:defRPr/>
              </a:pPr>
              <a:t>1</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Knowledge Components</a:t>
            </a:r>
          </a:p>
        </p:txBody>
      </p:sp>
      <p:sp>
        <p:nvSpPr>
          <p:cNvPr id="300035" name="Rectangle 3"/>
          <p:cNvSpPr>
            <a:spLocks noGrp="1" noChangeArrowheads="1"/>
          </p:cNvSpPr>
          <p:nvPr>
            <p:ph type="body" idx="1"/>
          </p:nvPr>
        </p:nvSpPr>
        <p:spPr>
          <a:xfrm>
            <a:off x="685800" y="1739900"/>
            <a:ext cx="7772400" cy="4356100"/>
          </a:xfrm>
        </p:spPr>
        <p:txBody>
          <a:bodyPr>
            <a:normAutofit lnSpcReduction="10000"/>
          </a:bodyPr>
          <a:lstStyle/>
          <a:p>
            <a:pPr>
              <a:lnSpc>
                <a:spcPct val="90000"/>
              </a:lnSpc>
            </a:pPr>
            <a:r>
              <a:rPr lang="en-US" sz="2400" b="1" dirty="0"/>
              <a:t>Definition</a:t>
            </a:r>
            <a:r>
              <a:rPr lang="en-US" sz="2400" dirty="0"/>
              <a:t>: </a:t>
            </a:r>
            <a:r>
              <a:rPr lang="en-US" sz="2400" dirty="0" smtClean="0"/>
              <a:t/>
            </a:r>
            <a:br>
              <a:rPr lang="en-US" sz="2400" dirty="0" smtClean="0"/>
            </a:br>
            <a:r>
              <a:rPr lang="en-US" sz="2400" dirty="0" smtClean="0"/>
              <a:t>An </a:t>
            </a:r>
            <a:r>
              <a:rPr lang="en-US" sz="2400" i="1" dirty="0"/>
              <a:t>acquired</a:t>
            </a:r>
            <a:r>
              <a:rPr lang="en-US" sz="2400" dirty="0"/>
              <a:t> unit of cognitive function or structure that can be </a:t>
            </a:r>
            <a:r>
              <a:rPr lang="en-US" sz="2400" i="1" dirty="0"/>
              <a:t>inferred</a:t>
            </a:r>
            <a:r>
              <a:rPr lang="en-US" sz="2400" dirty="0"/>
              <a:t> from </a:t>
            </a:r>
            <a:r>
              <a:rPr lang="en-US" sz="2400" dirty="0" smtClean="0"/>
              <a:t/>
            </a:r>
            <a:br>
              <a:rPr lang="en-US" sz="2400" dirty="0" smtClean="0"/>
            </a:br>
            <a:r>
              <a:rPr lang="en-US" sz="2400" dirty="0" smtClean="0"/>
              <a:t>performance </a:t>
            </a:r>
            <a:r>
              <a:rPr lang="en-US" sz="2400" dirty="0"/>
              <a:t>on </a:t>
            </a:r>
            <a:r>
              <a:rPr lang="en-US" sz="2400" i="1" dirty="0"/>
              <a:t>a set of related tasks</a:t>
            </a:r>
          </a:p>
          <a:p>
            <a:pPr>
              <a:lnSpc>
                <a:spcPct val="90000"/>
              </a:lnSpc>
            </a:pPr>
            <a:r>
              <a:rPr lang="en-US" sz="2400" dirty="0"/>
              <a:t>Includes:</a:t>
            </a:r>
          </a:p>
          <a:p>
            <a:pPr lvl="1">
              <a:lnSpc>
                <a:spcPct val="90000"/>
              </a:lnSpc>
            </a:pPr>
            <a:r>
              <a:rPr lang="en-US" sz="2000" dirty="0"/>
              <a:t>skills, concepts, schemas, </a:t>
            </a:r>
            <a:r>
              <a:rPr lang="en-US" sz="2000" dirty="0" err="1"/>
              <a:t>metacognitive</a:t>
            </a:r>
            <a:r>
              <a:rPr lang="en-US" sz="2000" dirty="0"/>
              <a:t> strategies, malleable habits of mind, thinking &amp; learning skills</a:t>
            </a:r>
          </a:p>
          <a:p>
            <a:pPr>
              <a:lnSpc>
                <a:spcPct val="90000"/>
              </a:lnSpc>
            </a:pPr>
            <a:r>
              <a:rPr lang="en-US" sz="2400" dirty="0"/>
              <a:t>May also include:</a:t>
            </a:r>
          </a:p>
          <a:p>
            <a:pPr lvl="1">
              <a:lnSpc>
                <a:spcPct val="90000"/>
              </a:lnSpc>
            </a:pPr>
            <a:r>
              <a:rPr lang="en-US" sz="2000" dirty="0"/>
              <a:t>malleable motivational beliefs &amp; dispositions</a:t>
            </a:r>
          </a:p>
          <a:p>
            <a:pPr>
              <a:lnSpc>
                <a:spcPct val="90000"/>
              </a:lnSpc>
            </a:pPr>
            <a:r>
              <a:rPr lang="en-US" sz="2400" dirty="0"/>
              <a:t>Does not include: </a:t>
            </a:r>
          </a:p>
          <a:p>
            <a:pPr lvl="1">
              <a:lnSpc>
                <a:spcPct val="90000"/>
              </a:lnSpc>
            </a:pPr>
            <a:r>
              <a:rPr lang="en-US" sz="2000" dirty="0" smtClean="0"/>
              <a:t>Fixed brain structure or “cognitive architecture”, </a:t>
            </a:r>
            <a:r>
              <a:rPr lang="en-US" sz="2000" dirty="0"/>
              <a:t/>
            </a:r>
            <a:br>
              <a:rPr lang="en-US" sz="2000" dirty="0"/>
            </a:br>
            <a:r>
              <a:rPr lang="en-US" sz="2000" dirty="0"/>
              <a:t>transient states of cognition or affect</a:t>
            </a:r>
          </a:p>
          <a:p>
            <a:pPr>
              <a:lnSpc>
                <a:spcPct val="90000"/>
              </a:lnSpc>
            </a:pPr>
            <a:r>
              <a:rPr lang="en-US" sz="2400" dirty="0"/>
              <a:t>Components of </a:t>
            </a:r>
            <a:r>
              <a:rPr lang="en-US" sz="2400" i="1" dirty="0"/>
              <a:t>“intellectual plasticity”</a:t>
            </a:r>
          </a:p>
        </p:txBody>
      </p:sp>
    </p:spTree>
    <p:extLst>
      <p:ext uri="{BB962C8B-B14F-4D97-AF65-F5344CB8AC3E}">
        <p14:creationId xmlns:p14="http://schemas.microsoft.com/office/powerpoint/2010/main" val="8931158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0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003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0003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0003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0003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003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0003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3000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317500"/>
            <a:ext cx="7772400" cy="1143000"/>
          </a:xfrm>
        </p:spPr>
        <p:txBody>
          <a:bodyPr>
            <a:noAutofit/>
          </a:bodyPr>
          <a:lstStyle/>
          <a:p>
            <a:r>
              <a:rPr lang="en-US" sz="2800" dirty="0"/>
              <a:t>KCs vary in generality, explicitness &amp; discoverability</a:t>
            </a:r>
          </a:p>
        </p:txBody>
      </p:sp>
      <p:sp>
        <p:nvSpPr>
          <p:cNvPr id="37891" name="Rectangle 3"/>
          <p:cNvSpPr>
            <a:spLocks noGrp="1" noChangeArrowheads="1"/>
          </p:cNvSpPr>
          <p:nvPr>
            <p:ph type="body" idx="1"/>
          </p:nvPr>
        </p:nvSpPr>
        <p:spPr>
          <a:xfrm>
            <a:off x="609600" y="5829300"/>
            <a:ext cx="7950200" cy="736600"/>
          </a:xfrm>
        </p:spPr>
        <p:txBody>
          <a:bodyPr>
            <a:normAutofit fontScale="92500" lnSpcReduction="20000"/>
          </a:bodyPr>
          <a:lstStyle/>
          <a:p>
            <a:r>
              <a:rPr lang="en-US" sz="1800" dirty="0"/>
              <a:t>Different KCs require different learning processes: </a:t>
            </a:r>
            <a:r>
              <a:rPr lang="en-US" sz="1800" dirty="0" smtClean="0"/>
              <a:t/>
            </a:r>
            <a:br>
              <a:rPr lang="en-US" sz="1800" dirty="0" smtClean="0"/>
            </a:br>
            <a:r>
              <a:rPr lang="en-US" sz="1800" dirty="0" smtClean="0"/>
              <a:t>facts require memory</a:t>
            </a:r>
            <a:r>
              <a:rPr lang="en-US" sz="1800" dirty="0"/>
              <a:t>, </a:t>
            </a:r>
            <a:r>
              <a:rPr lang="en-US" sz="1800" dirty="0" smtClean="0"/>
              <a:t>concepts require categorization</a:t>
            </a:r>
            <a:r>
              <a:rPr lang="en-US" sz="1800" dirty="0"/>
              <a:t>, </a:t>
            </a:r>
            <a:r>
              <a:rPr lang="en-US" sz="1800" dirty="0" smtClean="0"/>
              <a:t/>
            </a:r>
            <a:br>
              <a:rPr lang="en-US" sz="1800" dirty="0" smtClean="0"/>
            </a:br>
            <a:r>
              <a:rPr lang="en-US" sz="1800" dirty="0" smtClean="0"/>
              <a:t>skills and schemas require </a:t>
            </a:r>
            <a:r>
              <a:rPr lang="en-US" sz="1800" dirty="0"/>
              <a:t>induction, </a:t>
            </a:r>
            <a:r>
              <a:rPr lang="en-US" sz="1800" dirty="0" smtClean="0"/>
              <a:t>principles require sense </a:t>
            </a:r>
            <a:r>
              <a:rPr lang="en-US" sz="1800" dirty="0"/>
              <a:t>making</a:t>
            </a:r>
          </a:p>
        </p:txBody>
      </p:sp>
      <p:pic>
        <p:nvPicPr>
          <p:cNvPr id="37892" name="Picture 5"/>
          <p:cNvPicPr>
            <a:picLocks noChangeAspect="1" noChangeArrowheads="1"/>
          </p:cNvPicPr>
          <p:nvPr/>
        </p:nvPicPr>
        <p:blipFill>
          <a:blip r:embed="rId2"/>
          <a:srcRect/>
          <a:stretch>
            <a:fillRect/>
          </a:stretch>
        </p:blipFill>
        <p:spPr bwMode="auto">
          <a:xfrm>
            <a:off x="571500" y="1527175"/>
            <a:ext cx="8004175" cy="4308475"/>
          </a:xfrm>
          <a:prstGeom prst="rect">
            <a:avLst/>
          </a:prstGeom>
          <a:noFill/>
          <a:ln w="12700">
            <a:noFill/>
            <a:miter lim="800000"/>
            <a:headEnd/>
            <a:tailEnd/>
          </a:ln>
        </p:spPr>
      </p:pic>
      <p:sp>
        <p:nvSpPr>
          <p:cNvPr id="5" name="Rectangle 4"/>
          <p:cNvSpPr/>
          <p:nvPr/>
        </p:nvSpPr>
        <p:spPr>
          <a:xfrm>
            <a:off x="433294" y="2794001"/>
            <a:ext cx="8187765" cy="9711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96047" y="3690469"/>
            <a:ext cx="8187765" cy="12700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 name="Rectangle 6"/>
          <p:cNvSpPr/>
          <p:nvPr/>
        </p:nvSpPr>
        <p:spPr>
          <a:xfrm>
            <a:off x="394447" y="4921624"/>
            <a:ext cx="8187765" cy="9353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2091765" y="1120588"/>
            <a:ext cx="806823" cy="567765"/>
          </a:xfrm>
          <a:prstGeom prst="straightConnector1">
            <a:avLst/>
          </a:prstGeom>
          <a:ln w="38100" cmpd="sng">
            <a:solidFill>
              <a:srgbClr val="3366FF"/>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898588" y="1135529"/>
            <a:ext cx="179294" cy="508000"/>
          </a:xfrm>
          <a:prstGeom prst="straightConnector1">
            <a:avLst/>
          </a:prstGeom>
          <a:ln w="38100" cmpd="sng">
            <a:solidFill>
              <a:srgbClr val="3366FF"/>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4273176" y="1078753"/>
            <a:ext cx="376518" cy="549835"/>
          </a:xfrm>
          <a:prstGeom prst="straightConnector1">
            <a:avLst/>
          </a:prstGeom>
          <a:ln w="38100" cmpd="sng">
            <a:solidFill>
              <a:srgbClr val="3366FF"/>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5737412" y="1066800"/>
            <a:ext cx="902447" cy="576729"/>
          </a:xfrm>
          <a:prstGeom prst="straightConnector1">
            <a:avLst/>
          </a:prstGeom>
          <a:ln w="38100" cmpd="sng">
            <a:solidFill>
              <a:srgbClr val="3366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13422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632" y="213442"/>
            <a:ext cx="7941337" cy="872824"/>
          </a:xfrm>
        </p:spPr>
        <p:txBody>
          <a:bodyPr/>
          <a:lstStyle/>
          <a:p>
            <a:r>
              <a:rPr lang="en-US" dirty="0" smtClean="0"/>
              <a:t>Examples of kinds of </a:t>
            </a:r>
            <a:r>
              <a:rPr lang="en-US" dirty="0" err="1" smtClean="0"/>
              <a:t>KCs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4</a:t>
            </a:fld>
            <a:endParaRPr lang="en-US"/>
          </a:p>
        </p:txBody>
      </p:sp>
      <p:pic>
        <p:nvPicPr>
          <p:cNvPr id="5" name="Picture 4"/>
          <p:cNvPicPr>
            <a:picLocks noChangeAspect="1"/>
          </p:cNvPicPr>
          <p:nvPr/>
        </p:nvPicPr>
        <p:blipFill>
          <a:blip r:embed="rId2"/>
          <a:stretch>
            <a:fillRect/>
          </a:stretch>
        </p:blipFill>
        <p:spPr>
          <a:xfrm>
            <a:off x="437966" y="1184152"/>
            <a:ext cx="8262305" cy="5396551"/>
          </a:xfrm>
          <a:prstGeom prst="rect">
            <a:avLst/>
          </a:prstGeom>
        </p:spPr>
      </p:pic>
      <p:sp>
        <p:nvSpPr>
          <p:cNvPr id="6" name="Rectangle 5"/>
          <p:cNvSpPr/>
          <p:nvPr/>
        </p:nvSpPr>
        <p:spPr>
          <a:xfrm>
            <a:off x="433294" y="3615765"/>
            <a:ext cx="8367059" cy="13297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51225" y="5020237"/>
            <a:ext cx="8259481" cy="16285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p:nvSpPr>
        <p:spPr>
          <a:xfrm>
            <a:off x="2540000" y="2259107"/>
            <a:ext cx="2032000" cy="355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572871" y="2710331"/>
            <a:ext cx="2032000" cy="355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545978" y="3116731"/>
            <a:ext cx="2032000" cy="355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78770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dirty="0" smtClean="0"/>
              <a:t>KLI &amp; Instructional Design</a:t>
            </a:r>
            <a:endParaRPr lang="en-US" dirty="0"/>
          </a:p>
        </p:txBody>
      </p:sp>
      <p:sp>
        <p:nvSpPr>
          <p:cNvPr id="64515" name="Rectangle 3"/>
          <p:cNvSpPr>
            <a:spLocks noGrp="1" noChangeArrowheads="1"/>
          </p:cNvSpPr>
          <p:nvPr>
            <p:ph type="body" idx="1"/>
          </p:nvPr>
        </p:nvSpPr>
        <p:spPr>
          <a:xfrm>
            <a:off x="685800" y="1620998"/>
            <a:ext cx="7772400" cy="2501900"/>
          </a:xfrm>
        </p:spPr>
        <p:txBody>
          <a:bodyPr>
            <a:normAutofit fontScale="92500" lnSpcReduction="10000"/>
          </a:bodyPr>
          <a:lstStyle/>
          <a:p>
            <a:r>
              <a:rPr lang="en-US" dirty="0"/>
              <a:t>Fundamental causal chain: </a:t>
            </a:r>
          </a:p>
          <a:p>
            <a:pPr lvl="1">
              <a:buFontTx/>
              <a:buNone/>
            </a:pPr>
            <a:r>
              <a:rPr lang="en-US" dirty="0"/>
              <a:t>	Changes in </a:t>
            </a:r>
            <a:r>
              <a:rPr lang="en-US" b="1" i="1" dirty="0">
                <a:solidFill>
                  <a:srgbClr val="0000FF"/>
                </a:solidFill>
              </a:rPr>
              <a:t>instruction</a:t>
            </a:r>
            <a:r>
              <a:rPr lang="en-US" dirty="0">
                <a:solidFill>
                  <a:srgbClr val="0000FF"/>
                </a:solidFill>
              </a:rPr>
              <a:t> </a:t>
            </a:r>
            <a:r>
              <a:rPr lang="en-US" dirty="0"/>
              <a:t>yield </a:t>
            </a:r>
            <a:br>
              <a:rPr lang="en-US" dirty="0"/>
            </a:br>
            <a:r>
              <a:rPr lang="en-US" dirty="0"/>
              <a:t>   changes in </a:t>
            </a:r>
            <a:r>
              <a:rPr lang="en-US" i="1" dirty="0">
                <a:solidFill>
                  <a:srgbClr val="008000"/>
                </a:solidFill>
              </a:rPr>
              <a:t>learning </a:t>
            </a:r>
            <a:r>
              <a:rPr lang="en-US" dirty="0"/>
              <a:t>yield </a:t>
            </a:r>
            <a:br>
              <a:rPr lang="en-US" dirty="0"/>
            </a:br>
            <a:r>
              <a:rPr lang="en-US" dirty="0"/>
              <a:t>   changes in </a:t>
            </a:r>
            <a:r>
              <a:rPr lang="en-US" i="1" dirty="0">
                <a:solidFill>
                  <a:srgbClr val="008000"/>
                </a:solidFill>
              </a:rPr>
              <a:t>knowledge</a:t>
            </a:r>
            <a:r>
              <a:rPr lang="en-US" dirty="0">
                <a:solidFill>
                  <a:srgbClr val="008000"/>
                </a:solidFill>
              </a:rPr>
              <a:t> </a:t>
            </a:r>
            <a:r>
              <a:rPr lang="en-US" dirty="0"/>
              <a:t>yield </a:t>
            </a:r>
            <a:br>
              <a:rPr lang="en-US" dirty="0"/>
            </a:br>
            <a:r>
              <a:rPr lang="en-US" dirty="0"/>
              <a:t>changes in </a:t>
            </a:r>
            <a:r>
              <a:rPr lang="en-US" b="1" i="1" dirty="0">
                <a:solidFill>
                  <a:srgbClr val="0000FF"/>
                </a:solidFill>
              </a:rPr>
              <a:t>robust learning measures</a:t>
            </a:r>
            <a:r>
              <a:rPr lang="en-US" dirty="0"/>
              <a:t>.</a:t>
            </a:r>
            <a:br>
              <a:rPr lang="en-US" dirty="0"/>
            </a:br>
            <a:endParaRPr lang="en-US" dirty="0"/>
          </a:p>
        </p:txBody>
      </p:sp>
      <p:sp>
        <p:nvSpPr>
          <p:cNvPr id="2149380" name="Rectangle 4"/>
          <p:cNvSpPr>
            <a:spLocks noChangeArrowheads="1"/>
          </p:cNvSpPr>
          <p:nvPr/>
        </p:nvSpPr>
        <p:spPr bwMode="auto">
          <a:xfrm>
            <a:off x="1662387" y="2554541"/>
            <a:ext cx="5588000" cy="711200"/>
          </a:xfrm>
          <a:prstGeom prst="rect">
            <a:avLst/>
          </a:prstGeom>
          <a:solidFill>
            <a:schemeClr val="bg1"/>
          </a:solidFill>
          <a:ln w="12700">
            <a:noFill/>
            <a:miter lim="800000"/>
            <a:headEnd/>
            <a:tailEnd/>
          </a:ln>
        </p:spPr>
        <p:txBody>
          <a:bodyPr wrap="none" anchor="ctr">
            <a:prstTxWarp prst="textNoShape">
              <a:avLst/>
            </a:prstTxWarp>
          </a:bodyPr>
          <a:lstStyle/>
          <a:p>
            <a:endParaRPr lang="en-US"/>
          </a:p>
        </p:txBody>
      </p:sp>
      <p:grpSp>
        <p:nvGrpSpPr>
          <p:cNvPr id="2" name="Group 7"/>
          <p:cNvGrpSpPr>
            <a:grpSpLocks/>
          </p:cNvGrpSpPr>
          <p:nvPr/>
        </p:nvGrpSpPr>
        <p:grpSpPr bwMode="auto">
          <a:xfrm>
            <a:off x="0" y="2382998"/>
            <a:ext cx="1320800" cy="1257300"/>
            <a:chOff x="0" y="1728"/>
            <a:chExt cx="832" cy="792"/>
          </a:xfrm>
          <a:solidFill>
            <a:srgbClr val="0000FF"/>
          </a:solidFill>
        </p:grpSpPr>
        <p:sp>
          <p:nvSpPr>
            <p:cNvPr id="64522" name="AutoShape 5"/>
            <p:cNvSpPr>
              <a:spLocks noChangeArrowheads="1"/>
            </p:cNvSpPr>
            <p:nvPr/>
          </p:nvSpPr>
          <p:spPr bwMode="auto">
            <a:xfrm>
              <a:off x="712" y="1728"/>
              <a:ext cx="120" cy="792"/>
            </a:xfrm>
            <a:prstGeom prst="curvedRightArrow">
              <a:avLst>
                <a:gd name="adj1" fmla="val 132000"/>
                <a:gd name="adj2" fmla="val 264000"/>
                <a:gd name="adj3" fmla="val 33333"/>
              </a:avLst>
            </a:prstGeom>
            <a:grpFill/>
            <a:ln w="12700">
              <a:solidFill>
                <a:schemeClr val="tx1"/>
              </a:solidFill>
              <a:miter lim="800000"/>
              <a:headEnd/>
              <a:tailEnd/>
            </a:ln>
          </p:spPr>
          <p:txBody>
            <a:bodyPr wrap="none" anchor="ctr">
              <a:prstTxWarp prst="textNoShape">
                <a:avLst/>
              </a:prstTxWarp>
            </a:bodyPr>
            <a:lstStyle/>
            <a:p>
              <a:endParaRPr lang="en-US"/>
            </a:p>
          </p:txBody>
        </p:sp>
        <p:sp>
          <p:nvSpPr>
            <p:cNvPr id="64523" name="Text Box 6"/>
            <p:cNvSpPr txBox="1">
              <a:spLocks noChangeArrowheads="1"/>
            </p:cNvSpPr>
            <p:nvPr/>
          </p:nvSpPr>
          <p:spPr bwMode="auto">
            <a:xfrm>
              <a:off x="0" y="1944"/>
              <a:ext cx="744" cy="233"/>
            </a:xfrm>
            <a:prstGeom prst="rect">
              <a:avLst/>
            </a:prstGeom>
            <a:noFill/>
            <a:ln w="12700">
              <a:noFill/>
              <a:miter lim="800000"/>
              <a:headEnd/>
              <a:tailEnd/>
            </a:ln>
          </p:spPr>
          <p:txBody>
            <a:bodyPr wrap="square">
              <a:prstTxWarp prst="textNoShape">
                <a:avLst/>
              </a:prstTxWarp>
              <a:spAutoFit/>
            </a:bodyPr>
            <a:lstStyle/>
            <a:p>
              <a:pPr>
                <a:spcBef>
                  <a:spcPct val="50000"/>
                </a:spcBef>
              </a:pPr>
              <a:r>
                <a:rPr lang="en-US" dirty="0" smtClean="0">
                  <a:noFill/>
                </a:rPr>
                <a:t>Observed</a:t>
              </a:r>
              <a:endParaRPr lang="en-US" dirty="0">
                <a:noFill/>
              </a:endParaRPr>
            </a:p>
          </p:txBody>
        </p:sp>
      </p:grpSp>
      <p:grpSp>
        <p:nvGrpSpPr>
          <p:cNvPr id="3" name="Group 10"/>
          <p:cNvGrpSpPr>
            <a:grpSpLocks/>
          </p:cNvGrpSpPr>
          <p:nvPr/>
        </p:nvGrpSpPr>
        <p:grpSpPr bwMode="auto">
          <a:xfrm>
            <a:off x="6553200" y="2497298"/>
            <a:ext cx="1333500" cy="787400"/>
            <a:chOff x="4128" y="1800"/>
            <a:chExt cx="840" cy="496"/>
          </a:xfrm>
        </p:grpSpPr>
        <p:sp>
          <p:nvSpPr>
            <p:cNvPr id="64520" name="AutoShape 8"/>
            <p:cNvSpPr>
              <a:spLocks/>
            </p:cNvSpPr>
            <p:nvPr/>
          </p:nvSpPr>
          <p:spPr bwMode="auto">
            <a:xfrm>
              <a:off x="4128" y="1800"/>
              <a:ext cx="168" cy="496"/>
            </a:xfrm>
            <a:prstGeom prst="rightBrace">
              <a:avLst>
                <a:gd name="adj1" fmla="val 24603"/>
                <a:gd name="adj2" fmla="val 50000"/>
              </a:avLst>
            </a:prstGeom>
            <a:noFill/>
            <a:ln w="38100">
              <a:solidFill>
                <a:srgbClr val="008000"/>
              </a:solidFill>
              <a:round/>
              <a:headEnd/>
              <a:tailEnd/>
            </a:ln>
          </p:spPr>
          <p:txBody>
            <a:bodyPr wrap="none" anchor="ctr">
              <a:prstTxWarp prst="textNoShape">
                <a:avLst/>
              </a:prstTxWarp>
            </a:bodyPr>
            <a:lstStyle/>
            <a:p>
              <a:endParaRPr lang="en-US"/>
            </a:p>
          </p:txBody>
        </p:sp>
        <p:sp>
          <p:nvSpPr>
            <p:cNvPr id="64521" name="Text Box 9"/>
            <p:cNvSpPr txBox="1">
              <a:spLocks noChangeArrowheads="1"/>
            </p:cNvSpPr>
            <p:nvPr/>
          </p:nvSpPr>
          <p:spPr bwMode="auto">
            <a:xfrm>
              <a:off x="4328" y="1927"/>
              <a:ext cx="640" cy="233"/>
            </a:xfrm>
            <a:prstGeom prst="rect">
              <a:avLst/>
            </a:prstGeom>
            <a:noFill/>
            <a:ln w="12700">
              <a:noFill/>
              <a:miter lim="800000"/>
              <a:headEnd/>
              <a:tailEnd/>
            </a:ln>
          </p:spPr>
          <p:txBody>
            <a:bodyPr>
              <a:prstTxWarp prst="textNoShape">
                <a:avLst/>
              </a:prstTxWarp>
              <a:spAutoFit/>
            </a:bodyPr>
            <a:lstStyle/>
            <a:p>
              <a:pPr>
                <a:spcBef>
                  <a:spcPct val="50000"/>
                </a:spcBef>
              </a:pPr>
              <a:r>
                <a:rPr lang="en-US" dirty="0" smtClean="0"/>
                <a:t>Inferred</a:t>
              </a:r>
              <a:endParaRPr lang="en-US" dirty="0"/>
            </a:p>
          </p:txBody>
        </p:sp>
      </p:grpSp>
      <p:sp>
        <p:nvSpPr>
          <p:cNvPr id="2149387" name="Rectangle 11"/>
          <p:cNvSpPr>
            <a:spLocks noChangeArrowheads="1"/>
          </p:cNvSpPr>
          <p:nvPr/>
        </p:nvSpPr>
        <p:spPr bwMode="auto">
          <a:xfrm>
            <a:off x="685800" y="3863560"/>
            <a:ext cx="8142626" cy="2730524"/>
          </a:xfrm>
          <a:prstGeom prst="rect">
            <a:avLst/>
          </a:prstGeom>
          <a:noFill/>
          <a:ln w="12700">
            <a:noFill/>
            <a:miter lim="800000"/>
            <a:headEnd/>
            <a:tailEnd/>
          </a:ln>
        </p:spPr>
        <p:txBody>
          <a:bodyPr lIns="90488" tIns="44450" rIns="90488" bIns="44450">
            <a:prstTxWarp prst="textNoShape">
              <a:avLst/>
            </a:prstTxWarp>
          </a:bodyPr>
          <a:lstStyle/>
          <a:p>
            <a:pPr marL="342900" indent="-342900">
              <a:spcBef>
                <a:spcPct val="20000"/>
              </a:spcBef>
              <a:buSzPct val="100000"/>
              <a:buFontTx/>
              <a:buChar char="•"/>
            </a:pPr>
            <a:r>
              <a:rPr lang="en-US" sz="2800" dirty="0" smtClean="0">
                <a:latin typeface="+mn-lt"/>
              </a:rPr>
              <a:t>Design process </a:t>
            </a:r>
            <a:r>
              <a:rPr lang="en-US" sz="2800" dirty="0">
                <a:latin typeface="+mn-lt"/>
              </a:rPr>
              <a:t>starts at the end</a:t>
            </a:r>
          </a:p>
          <a:p>
            <a:pPr marL="742950" lvl="1" indent="-285750">
              <a:spcBef>
                <a:spcPct val="20000"/>
              </a:spcBef>
              <a:buSzPct val="100000"/>
              <a:buFontTx/>
              <a:buChar char="–"/>
            </a:pPr>
            <a:r>
              <a:rPr lang="en-US" sz="2400" dirty="0">
                <a:latin typeface="+mn-lt"/>
                <a:ea typeface="ＭＳ Ｐゴシック" charset="-128"/>
                <a:cs typeface="ＭＳ Ｐゴシック" charset="-128"/>
              </a:rPr>
              <a:t>What is the knowledge students acquire?</a:t>
            </a:r>
            <a:endParaRPr lang="en-US" sz="2400" dirty="0" smtClean="0">
              <a:latin typeface="+mn-lt"/>
              <a:ea typeface="ＭＳ Ｐゴシック" charset="-128"/>
              <a:cs typeface="ＭＳ Ｐゴシック" charset="-128"/>
            </a:endParaRPr>
          </a:p>
          <a:p>
            <a:pPr marL="742950" lvl="1" indent="-285750">
              <a:spcBef>
                <a:spcPct val="20000"/>
              </a:spcBef>
              <a:buSzPct val="100000"/>
              <a:buFontTx/>
              <a:buChar char="–"/>
            </a:pPr>
            <a:r>
              <a:rPr lang="en-US" sz="2400" dirty="0" smtClean="0">
                <a:latin typeface="+mn-lt"/>
                <a:ea typeface="ＭＳ Ｐゴシック" charset="-128"/>
                <a:cs typeface="ＭＳ Ｐゴシック" charset="-128"/>
              </a:rPr>
              <a:t>KC type indicates what learning processes are needed, what instruction is optimal</a:t>
            </a:r>
          </a:p>
          <a:p>
            <a:pPr marL="285750" indent="-285750">
              <a:spcBef>
                <a:spcPct val="20000"/>
              </a:spcBef>
              <a:buSzPct val="100000"/>
              <a:buFont typeface="Arial"/>
              <a:buChar char="•"/>
            </a:pPr>
            <a:r>
              <a:rPr lang="en-US" sz="2800" dirty="0" smtClean="0">
                <a:latin typeface="+mn-lt"/>
                <a:ea typeface="ＭＳ Ｐゴシック" charset="-128"/>
                <a:cs typeface="ＭＳ Ｐゴシック" charset="-128"/>
              </a:rPr>
              <a:t>KC types: condition, response, verbal, rationale</a:t>
            </a:r>
          </a:p>
        </p:txBody>
      </p:sp>
    </p:spTree>
    <p:extLst>
      <p:ext uri="{BB962C8B-B14F-4D97-AF65-F5344CB8AC3E}">
        <p14:creationId xmlns:p14="http://schemas.microsoft.com/office/powerpoint/2010/main" val="31708372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499"/>
                                          </p:stCondLst>
                                        </p:cTn>
                                        <p:tgtEl>
                                          <p:spTgt spid="214938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49387">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149387">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14938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49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9380" grpId="0" animBg="1"/>
      <p:bldP spid="214938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7" name="Rectangle 3"/>
          <p:cNvSpPr>
            <a:spLocks noGrp="1" noChangeArrowheads="1"/>
          </p:cNvSpPr>
          <p:nvPr>
            <p:ph type="title" idx="4294967295"/>
          </p:nvPr>
        </p:nvSpPr>
        <p:spPr>
          <a:xfrm>
            <a:off x="546100" y="342900"/>
            <a:ext cx="7924800" cy="1143000"/>
          </a:xfrm>
        </p:spPr>
        <p:txBody>
          <a:bodyPr>
            <a:normAutofit fontScale="90000"/>
          </a:bodyPr>
          <a:lstStyle/>
          <a:p>
            <a:r>
              <a:rPr lang="en-US" sz="2800" dirty="0" err="1" smtClean="0">
                <a:solidFill>
                  <a:schemeClr val="accent2"/>
                </a:solidFill>
                <a:ea typeface="ＭＳ Ｐゴシック" pitchFamily="1" charset="-128"/>
                <a:cs typeface="ＭＳ Ｐゴシック" pitchFamily="1" charset="-128"/>
              </a:rPr>
              <a:t>LearnLab’s</a:t>
            </a:r>
            <a:r>
              <a:rPr lang="en-US" sz="2800" dirty="0" smtClean="0">
                <a:solidFill>
                  <a:schemeClr val="accent2"/>
                </a:solidFill>
                <a:ea typeface="ＭＳ Ｐゴシック" pitchFamily="1" charset="-128"/>
                <a:cs typeface="ＭＳ Ｐゴシック" pitchFamily="1" charset="-128"/>
              </a:rPr>
              <a:t> &gt;300 </a:t>
            </a:r>
            <a:r>
              <a:rPr lang="en-US" sz="2800" i="1" dirty="0" smtClean="0">
                <a:solidFill>
                  <a:schemeClr val="accent2"/>
                </a:solidFill>
                <a:ea typeface="ＭＳ Ｐゴシック" pitchFamily="1" charset="-128"/>
                <a:cs typeface="ＭＳ Ｐゴシック" pitchFamily="1" charset="-128"/>
              </a:rPr>
              <a:t>in vivo </a:t>
            </a:r>
            <a:r>
              <a:rPr lang="en-US" sz="2800" dirty="0" smtClean="0">
                <a:solidFill>
                  <a:schemeClr val="accent2"/>
                </a:solidFill>
                <a:ea typeface="ＭＳ Ｐゴシック" pitchFamily="1" charset="-128"/>
                <a:cs typeface="ＭＳ Ｐゴシック" pitchFamily="1" charset="-128"/>
              </a:rPr>
              <a:t>experiments =&gt;</a:t>
            </a:r>
            <a:br>
              <a:rPr lang="en-US" sz="2800" dirty="0" smtClean="0">
                <a:solidFill>
                  <a:schemeClr val="accent2"/>
                </a:solidFill>
                <a:ea typeface="ＭＳ Ｐゴシック" pitchFamily="1" charset="-128"/>
                <a:cs typeface="ＭＳ Ｐゴシック" pitchFamily="1" charset="-128"/>
              </a:rPr>
            </a:br>
            <a:r>
              <a:rPr lang="en-US" sz="2400" dirty="0" smtClean="0">
                <a:solidFill>
                  <a:schemeClr val="accent2"/>
                </a:solidFill>
                <a:ea typeface="ＭＳ Ｐゴシック" pitchFamily="1" charset="-128"/>
                <a:cs typeface="ＭＳ Ｐゴシック" pitchFamily="1" charset="-128"/>
              </a:rPr>
              <a:t>Optimal instruction depends on knowledge goals</a:t>
            </a:r>
            <a:br>
              <a:rPr lang="en-US" sz="2400" dirty="0" smtClean="0">
                <a:solidFill>
                  <a:schemeClr val="accent2"/>
                </a:solidFill>
                <a:ea typeface="ＭＳ Ｐゴシック" pitchFamily="1" charset="-128"/>
                <a:cs typeface="ＭＳ Ｐゴシック" pitchFamily="1" charset="-128"/>
              </a:rPr>
            </a:br>
            <a:endParaRPr lang="en-US" sz="2400" dirty="0">
              <a:solidFill>
                <a:schemeClr val="accent2"/>
              </a:solidFill>
              <a:ea typeface="ＭＳ Ｐゴシック" pitchFamily="1" charset="-128"/>
              <a:cs typeface="ＭＳ Ｐゴシック" pitchFamily="1" charset="-128"/>
            </a:endParaRPr>
          </a:p>
        </p:txBody>
      </p:sp>
      <p:sp>
        <p:nvSpPr>
          <p:cNvPr id="446476" name="Rectangle 14"/>
          <p:cNvSpPr>
            <a:spLocks noChangeArrowheads="1"/>
          </p:cNvSpPr>
          <p:nvPr/>
        </p:nvSpPr>
        <p:spPr bwMode="auto">
          <a:xfrm>
            <a:off x="8112125" y="2386013"/>
            <a:ext cx="184150" cy="396875"/>
          </a:xfrm>
          <a:prstGeom prst="rect">
            <a:avLst/>
          </a:prstGeom>
          <a:noFill/>
          <a:ln w="12700">
            <a:noFill/>
            <a:miter lim="800000"/>
            <a:headEnd/>
            <a:tailEnd/>
          </a:ln>
        </p:spPr>
        <p:txBody>
          <a:bodyPr wrap="none">
            <a:prstTxWarp prst="textNoShape">
              <a:avLst/>
            </a:prstTxWarp>
            <a:spAutoFit/>
          </a:bodyPr>
          <a:lstStyle/>
          <a:p>
            <a:endParaRPr lang="en-US">
              <a:solidFill>
                <a:srgbClr val="000000"/>
              </a:solidFill>
            </a:endParaRPr>
          </a:p>
        </p:txBody>
      </p:sp>
      <p:pic>
        <p:nvPicPr>
          <p:cNvPr id="13" name="Picture 12"/>
          <p:cNvPicPr>
            <a:picLocks noChangeAspect="1"/>
          </p:cNvPicPr>
          <p:nvPr/>
        </p:nvPicPr>
        <p:blipFill>
          <a:blip r:embed="rId4"/>
          <a:stretch>
            <a:fillRect/>
          </a:stretch>
        </p:blipFill>
        <p:spPr>
          <a:xfrm>
            <a:off x="127000" y="1397725"/>
            <a:ext cx="7543800" cy="5460274"/>
          </a:xfrm>
          <a:prstGeom prst="rect">
            <a:avLst/>
          </a:prstGeom>
        </p:spPr>
      </p:pic>
      <p:sp>
        <p:nvSpPr>
          <p:cNvPr id="17" name="TextBox 16"/>
          <p:cNvSpPr txBox="1"/>
          <p:nvPr/>
        </p:nvSpPr>
        <p:spPr>
          <a:xfrm>
            <a:off x="8801100" y="2794000"/>
            <a:ext cx="184666" cy="461665"/>
          </a:xfrm>
          <a:prstGeom prst="rect">
            <a:avLst/>
          </a:prstGeom>
          <a:noFill/>
        </p:spPr>
        <p:txBody>
          <a:bodyPr wrap="none" rtlCol="0">
            <a:spAutoFit/>
          </a:bodyPr>
          <a:lstStyle/>
          <a:p>
            <a:endParaRPr lang="en-US" sz="2400" dirty="0">
              <a:solidFill>
                <a:srgbClr val="000000"/>
              </a:solidFill>
              <a:latin typeface="Times New Roman" pitchFamily="1" charset="0"/>
            </a:endParaRPr>
          </a:p>
        </p:txBody>
      </p:sp>
      <p:pic>
        <p:nvPicPr>
          <p:cNvPr id="9" name="Picture 4" descr="iceberg"/>
          <p:cNvPicPr>
            <a:picLocks noChangeAspect="1" noChangeArrowheads="1"/>
          </p:cNvPicPr>
          <p:nvPr/>
        </p:nvPicPr>
        <p:blipFill>
          <a:blip r:embed="rId5"/>
          <a:srcRect/>
          <a:stretch>
            <a:fillRect/>
          </a:stretch>
        </p:blipFill>
        <p:spPr bwMode="auto">
          <a:xfrm>
            <a:off x="7693025" y="2084388"/>
            <a:ext cx="1346200" cy="1839912"/>
          </a:xfrm>
          <a:prstGeom prst="rect">
            <a:avLst/>
          </a:prstGeom>
          <a:noFill/>
          <a:ln w="9525">
            <a:noFill/>
            <a:miter lim="800000"/>
            <a:headEnd/>
            <a:tailEnd/>
          </a:ln>
        </p:spPr>
      </p:pic>
      <p:grpSp>
        <p:nvGrpSpPr>
          <p:cNvPr id="22" name="Group 21"/>
          <p:cNvGrpSpPr/>
          <p:nvPr/>
        </p:nvGrpSpPr>
        <p:grpSpPr>
          <a:xfrm>
            <a:off x="457200" y="4239688"/>
            <a:ext cx="3418620" cy="1449915"/>
            <a:chOff x="457200" y="4239688"/>
            <a:chExt cx="3418620" cy="1449915"/>
          </a:xfrm>
        </p:grpSpPr>
        <p:pic>
          <p:nvPicPr>
            <p:cNvPr id="11" name="Picture 10" descr="how-learning-works-bookcover.JPG"/>
            <p:cNvPicPr>
              <a:picLocks noChangeAspect="1"/>
            </p:cNvPicPr>
            <p:nvPr/>
          </p:nvPicPr>
          <p:blipFill>
            <a:blip r:embed="rId6"/>
            <a:stretch>
              <a:fillRect/>
            </a:stretch>
          </p:blipFill>
          <p:spPr>
            <a:xfrm rot="5400000">
              <a:off x="275960" y="4420928"/>
              <a:ext cx="1449915" cy="1087436"/>
            </a:xfrm>
            <a:prstGeom prst="rect">
              <a:avLst/>
            </a:prstGeom>
          </p:spPr>
        </p:pic>
        <p:pic>
          <p:nvPicPr>
            <p:cNvPr id="19" name="Picture 4"/>
            <p:cNvPicPr>
              <a:picLocks noChangeAspect="1" noChangeArrowheads="1"/>
            </p:cNvPicPr>
            <p:nvPr/>
          </p:nvPicPr>
          <p:blipFill>
            <a:blip r:embed="rId7"/>
            <a:srcRect/>
            <a:stretch>
              <a:fillRect/>
            </a:stretch>
          </p:blipFill>
          <p:spPr bwMode="auto">
            <a:xfrm>
              <a:off x="2781300" y="4269039"/>
              <a:ext cx="1094520" cy="1407358"/>
            </a:xfrm>
            <a:prstGeom prst="rect">
              <a:avLst/>
            </a:prstGeom>
            <a:noFill/>
            <a:ln w="9525">
              <a:noFill/>
              <a:miter lim="800000"/>
              <a:headEnd/>
              <a:tailEnd/>
            </a:ln>
          </p:spPr>
        </p:pic>
        <p:pic>
          <p:nvPicPr>
            <p:cNvPr id="20" name="Picture 16"/>
            <p:cNvPicPr>
              <a:picLocks noChangeAspect="1" noChangeArrowheads="1"/>
            </p:cNvPicPr>
            <p:nvPr/>
          </p:nvPicPr>
          <p:blipFill>
            <a:blip r:embed="rId8"/>
            <a:srcRect/>
            <a:stretch>
              <a:fillRect/>
            </a:stretch>
          </p:blipFill>
          <p:spPr bwMode="auto">
            <a:xfrm>
              <a:off x="1602580" y="4267199"/>
              <a:ext cx="1077120" cy="1416487"/>
            </a:xfrm>
            <a:prstGeom prst="rect">
              <a:avLst/>
            </a:prstGeom>
            <a:noFill/>
            <a:ln w="9525">
              <a:noFill/>
              <a:miter lim="800000"/>
              <a:headEnd/>
              <a:tailEnd/>
            </a:ln>
          </p:spPr>
        </p:pic>
      </p:grpSp>
      <p:sp>
        <p:nvSpPr>
          <p:cNvPr id="18" name="Rectangle 17"/>
          <p:cNvSpPr/>
          <p:nvPr/>
        </p:nvSpPr>
        <p:spPr bwMode="auto">
          <a:xfrm>
            <a:off x="4267200" y="1943100"/>
            <a:ext cx="3314700" cy="2159000"/>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charset="0"/>
            </a:endParaRPr>
          </a:p>
        </p:txBody>
      </p:sp>
      <p:sp>
        <p:nvSpPr>
          <p:cNvPr id="21" name="Rectangle 20"/>
          <p:cNvSpPr/>
          <p:nvPr/>
        </p:nvSpPr>
        <p:spPr bwMode="auto">
          <a:xfrm>
            <a:off x="4241800" y="5867400"/>
            <a:ext cx="3454400" cy="419100"/>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charset="0"/>
            </a:endParaRPr>
          </a:p>
        </p:txBody>
      </p:sp>
      <p:sp>
        <p:nvSpPr>
          <p:cNvPr id="23" name="Rectangle 22"/>
          <p:cNvSpPr/>
          <p:nvPr/>
        </p:nvSpPr>
        <p:spPr bwMode="auto">
          <a:xfrm>
            <a:off x="0" y="1943100"/>
            <a:ext cx="2108200" cy="2298700"/>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charset="0"/>
            </a:endParaRPr>
          </a:p>
        </p:txBody>
      </p:sp>
      <p:sp>
        <p:nvSpPr>
          <p:cNvPr id="24" name="Rectangle 23"/>
          <p:cNvSpPr/>
          <p:nvPr/>
        </p:nvSpPr>
        <p:spPr bwMode="auto">
          <a:xfrm>
            <a:off x="4254500" y="4152900"/>
            <a:ext cx="3378200" cy="1778000"/>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charset="0"/>
            </a:endParaRPr>
          </a:p>
        </p:txBody>
      </p:sp>
    </p:spTree>
    <p:custDataLst>
      <p:tags r:id="rId1"/>
    </p:custDataLst>
    <p:extLst>
      <p:ext uri="{BB962C8B-B14F-4D97-AF65-F5344CB8AC3E}">
        <p14:creationId xmlns:p14="http://schemas.microsoft.com/office/powerpoint/2010/main" val="1343134751"/>
      </p:ext>
    </p:extLst>
  </p:cSld>
  <p:clrMapOvr>
    <a:masterClrMapping/>
  </p:clrMapOvr>
  <p:transition xmlns:p14="http://schemas.microsoft.com/office/powerpoint/2010/main" advTm="10348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normAutofit fontScale="90000"/>
          </a:bodyPr>
          <a:lstStyle/>
          <a:p>
            <a:r>
              <a:rPr lang="en-US" sz="3600"/>
              <a:t>KLI: More complex </a:t>
            </a:r>
            <a:r>
              <a:rPr lang="en-US" sz="3600" i="1"/>
              <a:t>learning processes</a:t>
            </a:r>
            <a:r>
              <a:rPr lang="en-US" sz="3600"/>
              <a:t> are needed for more complex knowledge</a:t>
            </a:r>
          </a:p>
        </p:txBody>
      </p:sp>
      <p:graphicFrame>
        <p:nvGraphicFramePr>
          <p:cNvPr id="40962" name="Object 2"/>
          <p:cNvGraphicFramePr>
            <a:graphicFrameLocks noChangeAspect="1"/>
          </p:cNvGraphicFramePr>
          <p:nvPr/>
        </p:nvGraphicFramePr>
        <p:xfrm>
          <a:off x="660400" y="2209800"/>
          <a:ext cx="7278688" cy="4911725"/>
        </p:xfrm>
        <a:graphic>
          <a:graphicData uri="http://schemas.openxmlformats.org/presentationml/2006/ole">
            <mc:AlternateContent xmlns:mc="http://schemas.openxmlformats.org/markup-compatibility/2006">
              <mc:Choice xmlns:v="urn:schemas-microsoft-com:vml" Requires="v">
                <p:oleObj spid="_x0000_s415755" name="Document" r:id="rId4" imgW="6096000" imgH="4114800" progId="Word.Document.12">
                  <p:embed/>
                </p:oleObj>
              </mc:Choice>
              <mc:Fallback>
                <p:oleObj name="Document" r:id="rId4" imgW="6096000" imgH="41148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400" y="2209800"/>
                        <a:ext cx="7278688" cy="4911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6917" name="Rectangle 5"/>
          <p:cNvSpPr>
            <a:spLocks noChangeArrowheads="1"/>
          </p:cNvSpPr>
          <p:nvPr/>
        </p:nvSpPr>
        <p:spPr bwMode="auto">
          <a:xfrm>
            <a:off x="6350000" y="2235200"/>
            <a:ext cx="1562100" cy="3378200"/>
          </a:xfrm>
          <a:prstGeom prst="rect">
            <a:avLst/>
          </a:prstGeom>
          <a:solidFill>
            <a:schemeClr val="bg1"/>
          </a:solidFill>
          <a:ln w="12700">
            <a:noFill/>
            <a:miter lim="800000"/>
            <a:headEnd/>
            <a:tailEnd/>
          </a:ln>
        </p:spPr>
        <p:txBody>
          <a:bodyPr wrap="none" anchor="ctr">
            <a:prstTxWarp prst="textNoShape">
              <a:avLst/>
            </a:prstTxWarp>
          </a:bodyPr>
          <a:lstStyle/>
          <a:p>
            <a:endParaRPr lang="en-US"/>
          </a:p>
        </p:txBody>
      </p:sp>
      <p:sp>
        <p:nvSpPr>
          <p:cNvPr id="166918" name="Rectangle 6"/>
          <p:cNvSpPr>
            <a:spLocks noChangeArrowheads="1"/>
          </p:cNvSpPr>
          <p:nvPr/>
        </p:nvSpPr>
        <p:spPr bwMode="auto">
          <a:xfrm>
            <a:off x="4787900" y="2235200"/>
            <a:ext cx="1562100" cy="3378200"/>
          </a:xfrm>
          <a:prstGeom prst="rect">
            <a:avLst/>
          </a:prstGeom>
          <a:solidFill>
            <a:schemeClr val="bg1"/>
          </a:solidFill>
          <a:ln w="12700">
            <a:noFill/>
            <a:miter lim="800000"/>
            <a:headEnd/>
            <a:tailEnd/>
          </a:ln>
        </p:spPr>
        <p:txBody>
          <a:bodyPr wrap="none" anchor="ctr">
            <a:prstTxWarp prst="textNoShape">
              <a:avLst/>
            </a:prstTxWarp>
          </a:bodyPr>
          <a:lstStyle/>
          <a:p>
            <a:endParaRPr lang="en-US"/>
          </a:p>
        </p:txBody>
      </p:sp>
      <p:sp>
        <p:nvSpPr>
          <p:cNvPr id="166919" name="Rectangle 7"/>
          <p:cNvSpPr>
            <a:spLocks noChangeArrowheads="1"/>
          </p:cNvSpPr>
          <p:nvPr/>
        </p:nvSpPr>
        <p:spPr bwMode="auto">
          <a:xfrm>
            <a:off x="3314700" y="2235200"/>
            <a:ext cx="1562100" cy="3378200"/>
          </a:xfrm>
          <a:prstGeom prst="rect">
            <a:avLst/>
          </a:prstGeom>
          <a:solidFill>
            <a:schemeClr val="bg1"/>
          </a:solidFill>
          <a:ln w="12700">
            <a:no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14929542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499"/>
                                          </p:stCondLst>
                                        </p:cTn>
                                        <p:tgtEl>
                                          <p:spTgt spid="16691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499"/>
                                          </p:stCondLst>
                                        </p:cTn>
                                        <p:tgtEl>
                                          <p:spTgt spid="1669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499"/>
                                          </p:stCondLst>
                                        </p:cTn>
                                        <p:tgtEl>
                                          <p:spTgt spid="1669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7" grpId="0" animBg="1"/>
      <p:bldP spid="166918" grpId="0" animBg="1"/>
      <p:bldP spid="1669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a:xfrm>
            <a:off x="685800" y="361763"/>
            <a:ext cx="7772400" cy="1345896"/>
          </a:xfrm>
        </p:spPr>
        <p:txBody>
          <a:bodyPr>
            <a:normAutofit fontScale="90000"/>
          </a:bodyPr>
          <a:lstStyle/>
          <a:p>
            <a:r>
              <a:rPr lang="en-US" sz="3600" dirty="0" smtClean="0"/>
              <a:t>“KLI dependency” explanation: </a:t>
            </a:r>
            <a:br>
              <a:rPr lang="en-US" sz="3600" dirty="0" smtClean="0"/>
            </a:br>
            <a:r>
              <a:rPr lang="en-US" sz="3600" dirty="0" smtClean="0"/>
              <a:t>Target </a:t>
            </a:r>
            <a:r>
              <a:rPr lang="en-US" sz="3600" dirty="0"/>
              <a:t>Knowledge =&gt; Learning processes =&gt;</a:t>
            </a:r>
            <a:r>
              <a:rPr lang="en-US" sz="3600" dirty="0" smtClean="0"/>
              <a:t> Which kinds of instruction are optimal </a:t>
            </a:r>
            <a:endParaRPr lang="en-US" sz="3600" dirty="0"/>
          </a:p>
        </p:txBody>
      </p:sp>
      <p:graphicFrame>
        <p:nvGraphicFramePr>
          <p:cNvPr id="65538" name="Object 2"/>
          <p:cNvGraphicFramePr>
            <a:graphicFrameLocks noChangeAspect="1"/>
          </p:cNvGraphicFramePr>
          <p:nvPr/>
        </p:nvGraphicFramePr>
        <p:xfrm>
          <a:off x="571500" y="2070100"/>
          <a:ext cx="7278688" cy="4911725"/>
        </p:xfrm>
        <a:graphic>
          <a:graphicData uri="http://schemas.openxmlformats.org/presentationml/2006/ole">
            <mc:AlternateContent xmlns:mc="http://schemas.openxmlformats.org/markup-compatibility/2006">
              <mc:Choice xmlns:v="urn:schemas-microsoft-com:vml" Requires="v">
                <p:oleObj spid="_x0000_s416779" name="Document" r:id="rId3" imgW="6096000" imgH="4114800" progId="Word.Document.12">
                  <p:embed/>
                </p:oleObj>
              </mc:Choice>
              <mc:Fallback>
                <p:oleObj name="Document" r:id="rId3" imgW="6096000" imgH="4114800"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2070100"/>
                        <a:ext cx="7278688" cy="4911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40"/>
          <p:cNvGrpSpPr>
            <a:grpSpLocks/>
          </p:cNvGrpSpPr>
          <p:nvPr/>
        </p:nvGrpSpPr>
        <p:grpSpPr bwMode="auto">
          <a:xfrm>
            <a:off x="3352800" y="3416300"/>
            <a:ext cx="2679700" cy="812800"/>
            <a:chOff x="2112" y="2152"/>
            <a:chExt cx="1688" cy="512"/>
          </a:xfrm>
        </p:grpSpPr>
        <p:grpSp>
          <p:nvGrpSpPr>
            <p:cNvPr id="3" name="Group 4"/>
            <p:cNvGrpSpPr>
              <a:grpSpLocks/>
            </p:cNvGrpSpPr>
            <p:nvPr/>
          </p:nvGrpSpPr>
          <p:grpSpPr bwMode="auto">
            <a:xfrm>
              <a:off x="3040" y="2152"/>
              <a:ext cx="760" cy="504"/>
              <a:chOff x="3736" y="2208"/>
              <a:chExt cx="760" cy="504"/>
            </a:xfrm>
          </p:grpSpPr>
          <p:sp>
            <p:nvSpPr>
              <p:cNvPr id="518149" name="Oval 5"/>
              <p:cNvSpPr>
                <a:spLocks noChangeArrowheads="1"/>
              </p:cNvSpPr>
              <p:nvPr/>
            </p:nvSpPr>
            <p:spPr bwMode="auto">
              <a:xfrm>
                <a:off x="3736" y="2208"/>
                <a:ext cx="760" cy="504"/>
              </a:xfrm>
              <a:prstGeom prst="ellipse">
                <a:avLst/>
              </a:prstGeom>
              <a:gradFill rotWithShape="0">
                <a:gsLst>
                  <a:gs pos="0">
                    <a:schemeClr val="bg1">
                      <a:alpha val="75999"/>
                    </a:schemeClr>
                  </a:gs>
                  <a:gs pos="100000">
                    <a:schemeClr val="bg1">
                      <a:gamma/>
                      <a:shade val="46275"/>
                      <a:invGamma/>
                    </a:schemeClr>
                  </a:gs>
                </a:gsLst>
                <a:lin ang="5400000" scaled="1"/>
              </a:gradFill>
              <a:ln w="38100">
                <a:solidFill>
                  <a:schemeClr val="accent2"/>
                </a:solidFill>
                <a:round/>
                <a:headEnd/>
                <a:tailEnd/>
              </a:ln>
              <a:effectLst/>
            </p:spPr>
            <p:txBody>
              <a:bodyPr wrap="none" anchor="ctr">
                <a:prstTxWarp prst="textNoShape">
                  <a:avLst/>
                </a:prstTxWarp>
              </a:bodyPr>
              <a:lstStyle/>
              <a:p>
                <a:pPr>
                  <a:defRPr/>
                </a:pPr>
                <a:endParaRPr lang="en-US"/>
              </a:p>
            </p:txBody>
          </p:sp>
          <p:sp>
            <p:nvSpPr>
              <p:cNvPr id="65574" name="Text Box 6"/>
              <p:cNvSpPr txBox="1">
                <a:spLocks noChangeArrowheads="1"/>
              </p:cNvSpPr>
              <p:nvPr/>
            </p:nvSpPr>
            <p:spPr bwMode="auto">
              <a:xfrm>
                <a:off x="3752" y="2240"/>
                <a:ext cx="736" cy="404"/>
              </a:xfrm>
              <a:prstGeom prst="rect">
                <a:avLst/>
              </a:prstGeom>
              <a:noFill/>
              <a:ln w="12700">
                <a:noFill/>
                <a:miter lim="800000"/>
                <a:headEnd/>
                <a:tailEnd/>
              </a:ln>
            </p:spPr>
            <p:txBody>
              <a:bodyPr>
                <a:prstTxWarp prst="textNoShape">
                  <a:avLst/>
                </a:prstTxWarp>
                <a:spAutoFit/>
              </a:bodyPr>
              <a:lstStyle/>
              <a:p>
                <a:pPr algn="ctr">
                  <a:spcBef>
                    <a:spcPct val="50000"/>
                  </a:spcBef>
                </a:pPr>
                <a:r>
                  <a:rPr lang="en-US" sz="1800">
                    <a:solidFill>
                      <a:schemeClr val="accent2"/>
                    </a:solidFill>
                  </a:rPr>
                  <a:t>Worked examples</a:t>
                </a:r>
              </a:p>
            </p:txBody>
          </p:sp>
        </p:grpSp>
        <p:grpSp>
          <p:nvGrpSpPr>
            <p:cNvPr id="4" name="Group 10"/>
            <p:cNvGrpSpPr>
              <a:grpSpLocks/>
            </p:cNvGrpSpPr>
            <p:nvPr/>
          </p:nvGrpSpPr>
          <p:grpSpPr bwMode="auto">
            <a:xfrm>
              <a:off x="2112" y="2160"/>
              <a:ext cx="760" cy="504"/>
              <a:chOff x="248" y="2040"/>
              <a:chExt cx="760" cy="504"/>
            </a:xfrm>
          </p:grpSpPr>
          <p:grpSp>
            <p:nvGrpSpPr>
              <p:cNvPr id="5" name="Group 11"/>
              <p:cNvGrpSpPr>
                <a:grpSpLocks/>
              </p:cNvGrpSpPr>
              <p:nvPr/>
            </p:nvGrpSpPr>
            <p:grpSpPr bwMode="auto">
              <a:xfrm>
                <a:off x="248" y="2040"/>
                <a:ext cx="760" cy="504"/>
                <a:chOff x="248" y="2040"/>
                <a:chExt cx="760" cy="504"/>
              </a:xfrm>
            </p:grpSpPr>
            <p:sp>
              <p:nvSpPr>
                <p:cNvPr id="518156" name="Oval 12"/>
                <p:cNvSpPr>
                  <a:spLocks noChangeArrowheads="1"/>
                </p:cNvSpPr>
                <p:nvPr/>
              </p:nvSpPr>
              <p:spPr bwMode="auto">
                <a:xfrm>
                  <a:off x="248" y="2040"/>
                  <a:ext cx="760" cy="504"/>
                </a:xfrm>
                <a:prstGeom prst="ellipse">
                  <a:avLst/>
                </a:prstGeom>
                <a:gradFill rotWithShape="0">
                  <a:gsLst>
                    <a:gs pos="0">
                      <a:schemeClr val="bg1">
                        <a:alpha val="81000"/>
                      </a:schemeClr>
                    </a:gs>
                    <a:gs pos="100000">
                      <a:schemeClr val="bg1">
                        <a:gamma/>
                        <a:shade val="46275"/>
                        <a:invGamma/>
                        <a:alpha val="88000"/>
                      </a:schemeClr>
                    </a:gs>
                  </a:gsLst>
                  <a:lin ang="5400000" scaled="1"/>
                </a:gradFill>
                <a:ln w="38100">
                  <a:solidFill>
                    <a:srgbClr val="FF0000"/>
                  </a:solidFill>
                  <a:round/>
                  <a:headEnd/>
                  <a:tailEnd/>
                </a:ln>
                <a:effectLst/>
              </p:spPr>
              <p:txBody>
                <a:bodyPr wrap="none" anchor="ctr">
                  <a:prstTxWarp prst="textNoShape">
                    <a:avLst/>
                  </a:prstTxWarp>
                </a:bodyPr>
                <a:lstStyle/>
                <a:p>
                  <a:pPr>
                    <a:defRPr/>
                  </a:pPr>
                  <a:endParaRPr lang="en-US"/>
                </a:p>
              </p:txBody>
            </p:sp>
            <p:sp>
              <p:nvSpPr>
                <p:cNvPr id="65572" name="Text Box 13"/>
                <p:cNvSpPr txBox="1">
                  <a:spLocks noChangeArrowheads="1"/>
                </p:cNvSpPr>
                <p:nvPr/>
              </p:nvSpPr>
              <p:spPr bwMode="auto">
                <a:xfrm>
                  <a:off x="264" y="2072"/>
                  <a:ext cx="736" cy="404"/>
                </a:xfrm>
                <a:prstGeom prst="rect">
                  <a:avLst/>
                </a:prstGeom>
                <a:noFill/>
                <a:ln w="12700">
                  <a:noFill/>
                  <a:miter lim="800000"/>
                  <a:headEnd/>
                  <a:tailEnd/>
                </a:ln>
              </p:spPr>
              <p:txBody>
                <a:bodyPr>
                  <a:prstTxWarp prst="textNoShape">
                    <a:avLst/>
                  </a:prstTxWarp>
                  <a:spAutoFit/>
                </a:bodyPr>
                <a:lstStyle/>
                <a:p>
                  <a:pPr algn="ctr">
                    <a:spcBef>
                      <a:spcPct val="50000"/>
                    </a:spcBef>
                  </a:pPr>
                  <a:r>
                    <a:rPr lang="en-US" sz="1800">
                      <a:solidFill>
                        <a:srgbClr val="FF0000"/>
                      </a:solidFill>
                    </a:rPr>
                    <a:t>Worked examples</a:t>
                  </a:r>
                </a:p>
              </p:txBody>
            </p:sp>
          </p:grpSp>
          <p:sp>
            <p:nvSpPr>
              <p:cNvPr id="65570" name="Line 14"/>
              <p:cNvSpPr>
                <a:spLocks noChangeShapeType="1"/>
              </p:cNvSpPr>
              <p:nvPr/>
            </p:nvSpPr>
            <p:spPr bwMode="auto">
              <a:xfrm flipH="1">
                <a:off x="344" y="2080"/>
                <a:ext cx="496" cy="408"/>
              </a:xfrm>
              <a:prstGeom prst="line">
                <a:avLst/>
              </a:prstGeom>
              <a:noFill/>
              <a:ln w="38100">
                <a:solidFill>
                  <a:srgbClr val="FF0000"/>
                </a:solidFill>
                <a:round/>
                <a:headEnd/>
                <a:tailEnd/>
              </a:ln>
            </p:spPr>
            <p:txBody>
              <a:bodyPr wrap="none" anchor="ctr">
                <a:prstTxWarp prst="textNoShape">
                  <a:avLst/>
                </a:prstTxWarp>
              </a:bodyPr>
              <a:lstStyle/>
              <a:p>
                <a:endParaRPr lang="en-US"/>
              </a:p>
            </p:txBody>
          </p:sp>
        </p:grpSp>
      </p:grpSp>
      <p:grpSp>
        <p:nvGrpSpPr>
          <p:cNvPr id="6" name="Group 39"/>
          <p:cNvGrpSpPr>
            <a:grpSpLocks/>
          </p:cNvGrpSpPr>
          <p:nvPr/>
        </p:nvGrpSpPr>
        <p:grpSpPr bwMode="auto">
          <a:xfrm>
            <a:off x="3302000" y="4622800"/>
            <a:ext cx="2755900" cy="812800"/>
            <a:chOff x="2080" y="2912"/>
            <a:chExt cx="1736" cy="512"/>
          </a:xfrm>
        </p:grpSpPr>
        <p:grpSp>
          <p:nvGrpSpPr>
            <p:cNvPr id="7" name="Group 15"/>
            <p:cNvGrpSpPr>
              <a:grpSpLocks/>
            </p:cNvGrpSpPr>
            <p:nvPr/>
          </p:nvGrpSpPr>
          <p:grpSpPr bwMode="auto">
            <a:xfrm>
              <a:off x="2080" y="2912"/>
              <a:ext cx="760" cy="504"/>
              <a:chOff x="2776" y="2968"/>
              <a:chExt cx="760" cy="504"/>
            </a:xfrm>
          </p:grpSpPr>
          <p:sp>
            <p:nvSpPr>
              <p:cNvPr id="518160" name="Oval 16"/>
              <p:cNvSpPr>
                <a:spLocks noChangeArrowheads="1"/>
              </p:cNvSpPr>
              <p:nvPr/>
            </p:nvSpPr>
            <p:spPr bwMode="auto">
              <a:xfrm>
                <a:off x="2776" y="2968"/>
                <a:ext cx="760" cy="504"/>
              </a:xfrm>
              <a:prstGeom prst="ellipse">
                <a:avLst/>
              </a:prstGeom>
              <a:gradFill rotWithShape="0">
                <a:gsLst>
                  <a:gs pos="0">
                    <a:schemeClr val="bg1">
                      <a:alpha val="91000"/>
                    </a:schemeClr>
                  </a:gs>
                  <a:gs pos="100000">
                    <a:schemeClr val="bg1">
                      <a:gamma/>
                      <a:shade val="46275"/>
                      <a:invGamma/>
                      <a:alpha val="89999"/>
                    </a:schemeClr>
                  </a:gs>
                </a:gsLst>
                <a:lin ang="5400000" scaled="1"/>
              </a:gradFill>
              <a:ln w="38100">
                <a:solidFill>
                  <a:schemeClr val="accent2"/>
                </a:solidFill>
                <a:round/>
                <a:headEnd/>
                <a:tailEnd/>
              </a:ln>
              <a:effectLst/>
            </p:spPr>
            <p:txBody>
              <a:bodyPr wrap="none" anchor="ctr">
                <a:prstTxWarp prst="textNoShape">
                  <a:avLst/>
                </a:prstTxWarp>
              </a:bodyPr>
              <a:lstStyle/>
              <a:p>
                <a:pPr>
                  <a:defRPr/>
                </a:pPr>
                <a:endParaRPr lang="en-US"/>
              </a:p>
            </p:txBody>
          </p:sp>
          <p:sp>
            <p:nvSpPr>
              <p:cNvPr id="65566" name="Text Box 17"/>
              <p:cNvSpPr txBox="1">
                <a:spLocks noChangeArrowheads="1"/>
              </p:cNvSpPr>
              <p:nvPr/>
            </p:nvSpPr>
            <p:spPr bwMode="auto">
              <a:xfrm>
                <a:off x="2792" y="3000"/>
                <a:ext cx="736" cy="404"/>
              </a:xfrm>
              <a:prstGeom prst="rect">
                <a:avLst/>
              </a:prstGeom>
              <a:noFill/>
              <a:ln w="38100">
                <a:noFill/>
                <a:miter lim="800000"/>
                <a:headEnd/>
                <a:tailEnd/>
              </a:ln>
            </p:spPr>
            <p:txBody>
              <a:bodyPr>
                <a:prstTxWarp prst="textNoShape">
                  <a:avLst/>
                </a:prstTxWarp>
                <a:spAutoFit/>
              </a:bodyPr>
              <a:lstStyle/>
              <a:p>
                <a:pPr algn="ctr">
                  <a:spcBef>
                    <a:spcPct val="50000"/>
                  </a:spcBef>
                </a:pPr>
                <a:r>
                  <a:rPr lang="en-US" sz="1800">
                    <a:solidFill>
                      <a:schemeClr val="accent2"/>
                    </a:solidFill>
                  </a:rPr>
                  <a:t>Testing effect</a:t>
                </a:r>
              </a:p>
            </p:txBody>
          </p:sp>
        </p:grpSp>
        <p:grpSp>
          <p:nvGrpSpPr>
            <p:cNvPr id="8" name="Group 18"/>
            <p:cNvGrpSpPr>
              <a:grpSpLocks/>
            </p:cNvGrpSpPr>
            <p:nvPr/>
          </p:nvGrpSpPr>
          <p:grpSpPr bwMode="auto">
            <a:xfrm>
              <a:off x="3056" y="2920"/>
              <a:ext cx="760" cy="504"/>
              <a:chOff x="248" y="2040"/>
              <a:chExt cx="760" cy="504"/>
            </a:xfrm>
          </p:grpSpPr>
          <p:grpSp>
            <p:nvGrpSpPr>
              <p:cNvPr id="9" name="Group 19"/>
              <p:cNvGrpSpPr>
                <a:grpSpLocks/>
              </p:cNvGrpSpPr>
              <p:nvPr/>
            </p:nvGrpSpPr>
            <p:grpSpPr bwMode="auto">
              <a:xfrm>
                <a:off x="248" y="2040"/>
                <a:ext cx="760" cy="504"/>
                <a:chOff x="248" y="2040"/>
                <a:chExt cx="760" cy="504"/>
              </a:xfrm>
            </p:grpSpPr>
            <p:sp>
              <p:nvSpPr>
                <p:cNvPr id="518164" name="Oval 20"/>
                <p:cNvSpPr>
                  <a:spLocks noChangeArrowheads="1"/>
                </p:cNvSpPr>
                <p:nvPr/>
              </p:nvSpPr>
              <p:spPr bwMode="auto">
                <a:xfrm>
                  <a:off x="248" y="2040"/>
                  <a:ext cx="760" cy="504"/>
                </a:xfrm>
                <a:prstGeom prst="ellipse">
                  <a:avLst/>
                </a:prstGeom>
                <a:gradFill rotWithShape="0">
                  <a:gsLst>
                    <a:gs pos="0">
                      <a:schemeClr val="bg1">
                        <a:alpha val="81000"/>
                      </a:schemeClr>
                    </a:gs>
                    <a:gs pos="100000">
                      <a:schemeClr val="bg1">
                        <a:gamma/>
                        <a:shade val="46275"/>
                        <a:invGamma/>
                        <a:alpha val="88000"/>
                      </a:schemeClr>
                    </a:gs>
                  </a:gsLst>
                  <a:lin ang="5400000" scaled="1"/>
                </a:gradFill>
                <a:ln w="38100">
                  <a:solidFill>
                    <a:srgbClr val="FF0000"/>
                  </a:solidFill>
                  <a:round/>
                  <a:headEnd/>
                  <a:tailEnd/>
                </a:ln>
                <a:effectLst/>
              </p:spPr>
              <p:txBody>
                <a:bodyPr wrap="none" anchor="ctr">
                  <a:prstTxWarp prst="textNoShape">
                    <a:avLst/>
                  </a:prstTxWarp>
                </a:bodyPr>
                <a:lstStyle/>
                <a:p>
                  <a:pPr>
                    <a:defRPr/>
                  </a:pPr>
                  <a:endParaRPr lang="en-US"/>
                </a:p>
              </p:txBody>
            </p:sp>
            <p:sp>
              <p:nvSpPr>
                <p:cNvPr id="65564" name="Text Box 21"/>
                <p:cNvSpPr txBox="1">
                  <a:spLocks noChangeArrowheads="1"/>
                </p:cNvSpPr>
                <p:nvPr/>
              </p:nvSpPr>
              <p:spPr bwMode="auto">
                <a:xfrm>
                  <a:off x="264" y="2072"/>
                  <a:ext cx="736" cy="404"/>
                </a:xfrm>
                <a:prstGeom prst="rect">
                  <a:avLst/>
                </a:prstGeom>
                <a:noFill/>
                <a:ln w="12700">
                  <a:noFill/>
                  <a:miter lim="800000"/>
                  <a:headEnd/>
                  <a:tailEnd/>
                </a:ln>
              </p:spPr>
              <p:txBody>
                <a:bodyPr>
                  <a:prstTxWarp prst="textNoShape">
                    <a:avLst/>
                  </a:prstTxWarp>
                  <a:spAutoFit/>
                </a:bodyPr>
                <a:lstStyle/>
                <a:p>
                  <a:pPr algn="ctr">
                    <a:spcBef>
                      <a:spcPct val="50000"/>
                    </a:spcBef>
                  </a:pPr>
                  <a:r>
                    <a:rPr lang="en-US" sz="1800">
                      <a:solidFill>
                        <a:srgbClr val="FF0000"/>
                      </a:solidFill>
                    </a:rPr>
                    <a:t>Testing effect</a:t>
                  </a:r>
                </a:p>
              </p:txBody>
            </p:sp>
          </p:grpSp>
          <p:sp>
            <p:nvSpPr>
              <p:cNvPr id="65562" name="Line 22"/>
              <p:cNvSpPr>
                <a:spLocks noChangeShapeType="1"/>
              </p:cNvSpPr>
              <p:nvPr/>
            </p:nvSpPr>
            <p:spPr bwMode="auto">
              <a:xfrm flipH="1">
                <a:off x="344" y="2080"/>
                <a:ext cx="496" cy="408"/>
              </a:xfrm>
              <a:prstGeom prst="line">
                <a:avLst/>
              </a:prstGeom>
              <a:noFill/>
              <a:ln w="38100">
                <a:solidFill>
                  <a:srgbClr val="FF0000"/>
                </a:solidFill>
                <a:round/>
                <a:headEnd/>
                <a:tailEnd/>
              </a:ln>
            </p:spPr>
            <p:txBody>
              <a:bodyPr wrap="none" anchor="ctr">
                <a:prstTxWarp prst="textNoShape">
                  <a:avLst/>
                </a:prstTxWarp>
              </a:bodyPr>
              <a:lstStyle/>
              <a:p>
                <a:endParaRPr lang="en-US"/>
              </a:p>
            </p:txBody>
          </p:sp>
        </p:grpSp>
      </p:grpSp>
      <p:grpSp>
        <p:nvGrpSpPr>
          <p:cNvPr id="10" name="Group 41"/>
          <p:cNvGrpSpPr>
            <a:grpSpLocks/>
          </p:cNvGrpSpPr>
          <p:nvPr/>
        </p:nvGrpSpPr>
        <p:grpSpPr bwMode="auto">
          <a:xfrm>
            <a:off x="342900" y="4102100"/>
            <a:ext cx="2844800" cy="1181100"/>
            <a:chOff x="216" y="2584"/>
            <a:chExt cx="1792" cy="744"/>
          </a:xfrm>
        </p:grpSpPr>
        <p:sp>
          <p:nvSpPr>
            <p:cNvPr id="65556" name="Oval 26"/>
            <p:cNvSpPr>
              <a:spLocks noChangeArrowheads="1"/>
            </p:cNvSpPr>
            <p:nvPr/>
          </p:nvSpPr>
          <p:spPr bwMode="auto">
            <a:xfrm>
              <a:off x="1032" y="2872"/>
              <a:ext cx="976" cy="456"/>
            </a:xfrm>
            <a:prstGeom prst="ellipse">
              <a:avLst/>
            </a:prstGeom>
            <a:noFill/>
            <a:ln w="38100">
              <a:solidFill>
                <a:srgbClr val="FF0000"/>
              </a:solidFill>
              <a:round/>
              <a:headEnd/>
              <a:tailEnd/>
            </a:ln>
          </p:spPr>
          <p:txBody>
            <a:bodyPr wrap="none" anchor="ctr">
              <a:prstTxWarp prst="textNoShape">
                <a:avLst/>
              </a:prstTxWarp>
            </a:bodyPr>
            <a:lstStyle/>
            <a:p>
              <a:endParaRPr lang="en-US"/>
            </a:p>
          </p:txBody>
        </p:sp>
        <p:sp>
          <p:nvSpPr>
            <p:cNvPr id="65557" name="Text Box 27"/>
            <p:cNvSpPr txBox="1">
              <a:spLocks noChangeArrowheads="1"/>
            </p:cNvSpPr>
            <p:nvPr/>
          </p:nvSpPr>
          <p:spPr bwMode="auto">
            <a:xfrm>
              <a:off x="216" y="2584"/>
              <a:ext cx="864" cy="326"/>
            </a:xfrm>
            <a:prstGeom prst="rect">
              <a:avLst/>
            </a:prstGeom>
            <a:solidFill>
              <a:srgbClr val="FFFF00"/>
            </a:solidFill>
            <a:ln w="12700">
              <a:noFill/>
              <a:miter lim="800000"/>
              <a:headEnd/>
              <a:tailEnd/>
            </a:ln>
          </p:spPr>
          <p:txBody>
            <a:bodyPr>
              <a:prstTxWarp prst="textNoShape">
                <a:avLst/>
              </a:prstTxWarp>
              <a:spAutoFit/>
            </a:bodyPr>
            <a:lstStyle/>
            <a:p>
              <a:pPr>
                <a:spcBef>
                  <a:spcPct val="50000"/>
                </a:spcBef>
              </a:pPr>
              <a:r>
                <a:rPr lang="en-US" sz="1400"/>
                <a:t>Eliciting recall supports</a:t>
              </a:r>
              <a:endParaRPr lang="en-US" sz="1400">
                <a:solidFill>
                  <a:schemeClr val="bg1"/>
                </a:solidFill>
              </a:endParaRPr>
            </a:p>
          </p:txBody>
        </p:sp>
        <p:sp>
          <p:nvSpPr>
            <p:cNvPr id="65558" name="Line 28"/>
            <p:cNvSpPr>
              <a:spLocks noChangeShapeType="1"/>
            </p:cNvSpPr>
            <p:nvPr/>
          </p:nvSpPr>
          <p:spPr bwMode="auto">
            <a:xfrm>
              <a:off x="1000" y="2840"/>
              <a:ext cx="200" cy="80"/>
            </a:xfrm>
            <a:prstGeom prst="line">
              <a:avLst/>
            </a:prstGeom>
            <a:noFill/>
            <a:ln w="38100">
              <a:solidFill>
                <a:srgbClr val="FF2929"/>
              </a:solidFill>
              <a:round/>
              <a:headEnd/>
              <a:tailEnd type="triangle" w="med" len="med"/>
            </a:ln>
          </p:spPr>
          <p:txBody>
            <a:bodyPr wrap="none" anchor="ctr">
              <a:prstTxWarp prst="textNoShape">
                <a:avLst/>
              </a:prstTxWarp>
            </a:bodyPr>
            <a:lstStyle/>
            <a:p>
              <a:endParaRPr lang="en-US"/>
            </a:p>
          </p:txBody>
        </p:sp>
      </p:grpSp>
      <p:grpSp>
        <p:nvGrpSpPr>
          <p:cNvPr id="11" name="Group 42"/>
          <p:cNvGrpSpPr>
            <a:grpSpLocks/>
          </p:cNvGrpSpPr>
          <p:nvPr/>
        </p:nvGrpSpPr>
        <p:grpSpPr bwMode="auto">
          <a:xfrm>
            <a:off x="1689100" y="5422900"/>
            <a:ext cx="4584700" cy="1416050"/>
            <a:chOff x="1064" y="3416"/>
            <a:chExt cx="2888" cy="892"/>
          </a:xfrm>
        </p:grpSpPr>
        <p:sp>
          <p:nvSpPr>
            <p:cNvPr id="65551" name="Oval 29"/>
            <p:cNvSpPr>
              <a:spLocks noChangeArrowheads="1"/>
            </p:cNvSpPr>
            <p:nvPr/>
          </p:nvSpPr>
          <p:spPr bwMode="auto">
            <a:xfrm>
              <a:off x="1976" y="3416"/>
              <a:ext cx="976" cy="456"/>
            </a:xfrm>
            <a:prstGeom prst="ellipse">
              <a:avLst/>
            </a:prstGeom>
            <a:noFill/>
            <a:ln w="38100">
              <a:solidFill>
                <a:srgbClr val="FF0000"/>
              </a:solidFill>
              <a:round/>
              <a:headEnd/>
              <a:tailEnd/>
            </a:ln>
          </p:spPr>
          <p:txBody>
            <a:bodyPr wrap="none" anchor="ctr">
              <a:prstTxWarp prst="textNoShape">
                <a:avLst/>
              </a:prstTxWarp>
            </a:bodyPr>
            <a:lstStyle/>
            <a:p>
              <a:endParaRPr lang="en-US"/>
            </a:p>
          </p:txBody>
        </p:sp>
        <p:sp>
          <p:nvSpPr>
            <p:cNvPr id="65552" name="Text Box 30"/>
            <p:cNvSpPr txBox="1">
              <a:spLocks noChangeArrowheads="1"/>
            </p:cNvSpPr>
            <p:nvPr/>
          </p:nvSpPr>
          <p:spPr bwMode="auto">
            <a:xfrm>
              <a:off x="1064" y="3978"/>
              <a:ext cx="1248" cy="330"/>
            </a:xfrm>
            <a:prstGeom prst="rect">
              <a:avLst/>
            </a:prstGeom>
            <a:solidFill>
              <a:srgbClr val="FFFF00"/>
            </a:solidFill>
            <a:ln w="12700">
              <a:noFill/>
              <a:miter lim="800000"/>
              <a:headEnd/>
              <a:tailEnd/>
            </a:ln>
          </p:spPr>
          <p:txBody>
            <a:bodyPr>
              <a:prstTxWarp prst="textNoShape">
                <a:avLst/>
              </a:prstTxWarp>
              <a:spAutoFit/>
            </a:bodyPr>
            <a:lstStyle/>
            <a:p>
              <a:pPr>
                <a:spcBef>
                  <a:spcPct val="50000"/>
                </a:spcBef>
              </a:pPr>
              <a:r>
                <a:rPr lang="en-US" sz="1400" dirty="0"/>
                <a:t>Aids </a:t>
              </a:r>
              <a:r>
                <a:rPr lang="en-US" sz="1400" i="1" dirty="0"/>
                <a:t>fact </a:t>
              </a:r>
              <a:r>
                <a:rPr lang="en-US" sz="1400" dirty="0"/>
                <a:t>learning, but suboptimal for </a:t>
              </a:r>
              <a:r>
                <a:rPr lang="en-US" sz="1400" i="1" dirty="0"/>
                <a:t>rules</a:t>
              </a:r>
              <a:endParaRPr lang="en-US" sz="1400" i="1" dirty="0">
                <a:solidFill>
                  <a:schemeClr val="bg1"/>
                </a:solidFill>
              </a:endParaRPr>
            </a:p>
          </p:txBody>
        </p:sp>
        <p:sp>
          <p:nvSpPr>
            <p:cNvPr id="65553" name="Line 31"/>
            <p:cNvSpPr>
              <a:spLocks noChangeShapeType="1"/>
            </p:cNvSpPr>
            <p:nvPr/>
          </p:nvSpPr>
          <p:spPr bwMode="auto">
            <a:xfrm flipV="1">
              <a:off x="1960" y="3816"/>
              <a:ext cx="208" cy="152"/>
            </a:xfrm>
            <a:prstGeom prst="line">
              <a:avLst/>
            </a:prstGeom>
            <a:noFill/>
            <a:ln w="38100">
              <a:solidFill>
                <a:srgbClr val="FF2929"/>
              </a:solidFill>
              <a:round/>
              <a:headEnd/>
              <a:tailEnd type="triangle" w="med" len="med"/>
            </a:ln>
          </p:spPr>
          <p:txBody>
            <a:bodyPr wrap="none" anchor="ctr">
              <a:prstTxWarp prst="textNoShape">
                <a:avLst/>
              </a:prstTxWarp>
            </a:bodyPr>
            <a:lstStyle/>
            <a:p>
              <a:endParaRPr lang="en-US"/>
            </a:p>
          </p:txBody>
        </p:sp>
        <p:sp>
          <p:nvSpPr>
            <p:cNvPr id="65554" name="Oval 32"/>
            <p:cNvSpPr>
              <a:spLocks noChangeArrowheads="1"/>
            </p:cNvSpPr>
            <p:nvPr/>
          </p:nvSpPr>
          <p:spPr bwMode="auto">
            <a:xfrm>
              <a:off x="2976" y="3432"/>
              <a:ext cx="976" cy="456"/>
            </a:xfrm>
            <a:prstGeom prst="ellipse">
              <a:avLst/>
            </a:prstGeom>
            <a:noFill/>
            <a:ln w="38100">
              <a:solidFill>
                <a:srgbClr val="FF0000"/>
              </a:solidFill>
              <a:round/>
              <a:headEnd/>
              <a:tailEnd/>
            </a:ln>
          </p:spPr>
          <p:txBody>
            <a:bodyPr wrap="none" anchor="ctr">
              <a:prstTxWarp prst="textNoShape">
                <a:avLst/>
              </a:prstTxWarp>
            </a:bodyPr>
            <a:lstStyle/>
            <a:p>
              <a:endParaRPr lang="en-US"/>
            </a:p>
          </p:txBody>
        </p:sp>
        <p:sp>
          <p:nvSpPr>
            <p:cNvPr id="65555" name="Line 33"/>
            <p:cNvSpPr>
              <a:spLocks noChangeShapeType="1"/>
            </p:cNvSpPr>
            <p:nvPr/>
          </p:nvSpPr>
          <p:spPr bwMode="auto">
            <a:xfrm flipV="1">
              <a:off x="2240" y="3800"/>
              <a:ext cx="872" cy="208"/>
            </a:xfrm>
            <a:prstGeom prst="line">
              <a:avLst/>
            </a:prstGeom>
            <a:noFill/>
            <a:ln w="38100">
              <a:solidFill>
                <a:srgbClr val="FF2929"/>
              </a:solidFill>
              <a:round/>
              <a:headEnd/>
              <a:tailEnd type="triangle" w="med" len="med"/>
            </a:ln>
          </p:spPr>
          <p:txBody>
            <a:bodyPr wrap="none" anchor="ctr">
              <a:prstTxWarp prst="textNoShape">
                <a:avLst/>
              </a:prstTxWarp>
            </a:bodyPr>
            <a:lstStyle/>
            <a:p>
              <a:endParaRPr lang="en-US"/>
            </a:p>
          </p:txBody>
        </p:sp>
      </p:grpSp>
      <p:grpSp>
        <p:nvGrpSpPr>
          <p:cNvPr id="12" name="Group 43"/>
          <p:cNvGrpSpPr>
            <a:grpSpLocks/>
          </p:cNvGrpSpPr>
          <p:nvPr/>
        </p:nvGrpSpPr>
        <p:grpSpPr bwMode="auto">
          <a:xfrm>
            <a:off x="330200" y="2641600"/>
            <a:ext cx="2895600" cy="1295400"/>
            <a:chOff x="208" y="1664"/>
            <a:chExt cx="1824" cy="816"/>
          </a:xfrm>
        </p:grpSpPr>
        <p:sp>
          <p:nvSpPr>
            <p:cNvPr id="65548" name="Oval 34"/>
            <p:cNvSpPr>
              <a:spLocks noChangeArrowheads="1"/>
            </p:cNvSpPr>
            <p:nvPr/>
          </p:nvSpPr>
          <p:spPr bwMode="auto">
            <a:xfrm>
              <a:off x="1056" y="2024"/>
              <a:ext cx="976" cy="456"/>
            </a:xfrm>
            <a:prstGeom prst="ellipse">
              <a:avLst/>
            </a:prstGeom>
            <a:noFill/>
            <a:ln w="38100">
              <a:solidFill>
                <a:srgbClr val="FF0000"/>
              </a:solidFill>
              <a:round/>
              <a:headEnd/>
              <a:tailEnd/>
            </a:ln>
          </p:spPr>
          <p:txBody>
            <a:bodyPr wrap="none" anchor="ctr">
              <a:prstTxWarp prst="textNoShape">
                <a:avLst/>
              </a:prstTxWarp>
            </a:bodyPr>
            <a:lstStyle/>
            <a:p>
              <a:endParaRPr lang="en-US"/>
            </a:p>
          </p:txBody>
        </p:sp>
        <p:sp>
          <p:nvSpPr>
            <p:cNvPr id="65549" name="Text Box 35"/>
            <p:cNvSpPr txBox="1">
              <a:spLocks noChangeArrowheads="1"/>
            </p:cNvSpPr>
            <p:nvPr/>
          </p:nvSpPr>
          <p:spPr bwMode="auto">
            <a:xfrm>
              <a:off x="208" y="1664"/>
              <a:ext cx="904" cy="326"/>
            </a:xfrm>
            <a:prstGeom prst="rect">
              <a:avLst/>
            </a:prstGeom>
            <a:solidFill>
              <a:srgbClr val="7BF700"/>
            </a:solidFill>
            <a:ln w="12700">
              <a:noFill/>
              <a:miter lim="800000"/>
              <a:headEnd/>
              <a:tailEnd/>
            </a:ln>
          </p:spPr>
          <p:txBody>
            <a:bodyPr>
              <a:prstTxWarp prst="textNoShape">
                <a:avLst/>
              </a:prstTxWarp>
              <a:spAutoFit/>
            </a:bodyPr>
            <a:lstStyle/>
            <a:p>
              <a:pPr>
                <a:spcBef>
                  <a:spcPct val="50000"/>
                </a:spcBef>
              </a:pPr>
              <a:r>
                <a:rPr lang="en-US" sz="1400"/>
                <a:t>Many examples support</a:t>
              </a:r>
              <a:endParaRPr lang="en-US" sz="1400">
                <a:solidFill>
                  <a:schemeClr val="bg1"/>
                </a:solidFill>
              </a:endParaRPr>
            </a:p>
          </p:txBody>
        </p:sp>
        <p:sp>
          <p:nvSpPr>
            <p:cNvPr id="65550" name="Line 36"/>
            <p:cNvSpPr>
              <a:spLocks noChangeShapeType="1"/>
            </p:cNvSpPr>
            <p:nvPr/>
          </p:nvSpPr>
          <p:spPr bwMode="auto">
            <a:xfrm>
              <a:off x="1008" y="1912"/>
              <a:ext cx="216" cy="168"/>
            </a:xfrm>
            <a:prstGeom prst="line">
              <a:avLst/>
            </a:prstGeom>
            <a:noFill/>
            <a:ln w="38100">
              <a:solidFill>
                <a:srgbClr val="FF2929"/>
              </a:solidFill>
              <a:round/>
              <a:headEnd/>
              <a:tailEnd type="triangle" w="med" len="med"/>
            </a:ln>
          </p:spPr>
          <p:txBody>
            <a:bodyPr wrap="none" anchor="ctr">
              <a:prstTxWarp prst="textNoShape">
                <a:avLst/>
              </a:prstTxWarp>
            </a:bodyPr>
            <a:lstStyle/>
            <a:p>
              <a:endParaRPr lang="en-US"/>
            </a:p>
          </p:txBody>
        </p:sp>
      </p:grpSp>
      <p:grpSp>
        <p:nvGrpSpPr>
          <p:cNvPr id="13" name="Group 45"/>
          <p:cNvGrpSpPr>
            <a:grpSpLocks/>
          </p:cNvGrpSpPr>
          <p:nvPr/>
        </p:nvGrpSpPr>
        <p:grpSpPr bwMode="auto">
          <a:xfrm>
            <a:off x="6172200" y="6045200"/>
            <a:ext cx="2400300" cy="812800"/>
            <a:chOff x="3888" y="3808"/>
            <a:chExt cx="1512" cy="512"/>
          </a:xfrm>
        </p:grpSpPr>
        <p:sp>
          <p:nvSpPr>
            <p:cNvPr id="65546" name="Text Box 37"/>
            <p:cNvSpPr txBox="1">
              <a:spLocks noChangeArrowheads="1"/>
            </p:cNvSpPr>
            <p:nvPr/>
          </p:nvSpPr>
          <p:spPr bwMode="auto">
            <a:xfrm>
              <a:off x="4256" y="3994"/>
              <a:ext cx="1144" cy="326"/>
            </a:xfrm>
            <a:prstGeom prst="rect">
              <a:avLst/>
            </a:prstGeom>
            <a:solidFill>
              <a:srgbClr val="7BF700"/>
            </a:solidFill>
            <a:ln w="12700">
              <a:noFill/>
              <a:miter lim="800000"/>
              <a:headEnd/>
              <a:tailEnd/>
            </a:ln>
          </p:spPr>
          <p:txBody>
            <a:bodyPr>
              <a:prstTxWarp prst="textNoShape">
                <a:avLst/>
              </a:prstTxWarp>
              <a:spAutoFit/>
            </a:bodyPr>
            <a:lstStyle/>
            <a:p>
              <a:pPr>
                <a:spcBef>
                  <a:spcPct val="50000"/>
                </a:spcBef>
              </a:pPr>
              <a:r>
                <a:rPr lang="en-US" sz="1400"/>
                <a:t>Aid rule learning, but suboptimal for facts</a:t>
              </a:r>
              <a:endParaRPr lang="en-US" sz="1400">
                <a:solidFill>
                  <a:schemeClr val="bg1"/>
                </a:solidFill>
              </a:endParaRPr>
            </a:p>
          </p:txBody>
        </p:sp>
        <p:sp>
          <p:nvSpPr>
            <p:cNvPr id="65547" name="Line 38"/>
            <p:cNvSpPr>
              <a:spLocks noChangeShapeType="1"/>
            </p:cNvSpPr>
            <p:nvPr/>
          </p:nvSpPr>
          <p:spPr bwMode="auto">
            <a:xfrm flipH="1" flipV="1">
              <a:off x="3888" y="3808"/>
              <a:ext cx="567" cy="184"/>
            </a:xfrm>
            <a:prstGeom prst="line">
              <a:avLst/>
            </a:prstGeom>
            <a:noFill/>
            <a:ln w="38100">
              <a:solidFill>
                <a:srgbClr val="FF2929"/>
              </a:solidFill>
              <a:round/>
              <a:headEnd/>
              <a:tailEnd type="triangle" w="med" len="med"/>
            </a:ln>
          </p:spPr>
          <p:txBody>
            <a:bodyPr wrap="none" anchor="ctr">
              <a:prstTxWarp prst="textNoShape">
                <a:avLst/>
              </a:prstTxWarp>
            </a:bodyPr>
            <a:lstStyle/>
            <a:p>
              <a:endParaRPr lang="en-US"/>
            </a:p>
          </p:txBody>
        </p:sp>
      </p:grpSp>
    </p:spTree>
    <p:extLst>
      <p:ext uri="{BB962C8B-B14F-4D97-AF65-F5344CB8AC3E}">
        <p14:creationId xmlns:p14="http://schemas.microsoft.com/office/powerpoint/2010/main" val="9851024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4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685800" y="558800"/>
            <a:ext cx="7772400" cy="1143000"/>
          </a:xfrm>
        </p:spPr>
        <p:txBody>
          <a:bodyPr>
            <a:normAutofit fontScale="90000"/>
          </a:bodyPr>
          <a:lstStyle/>
          <a:p>
            <a:r>
              <a:rPr lang="en-US" sz="3600"/>
              <a:t>KLI: Self-explanation is optimal for principles but not rules</a:t>
            </a:r>
          </a:p>
        </p:txBody>
      </p:sp>
      <p:graphicFrame>
        <p:nvGraphicFramePr>
          <p:cNvPr id="69634" name="Object 2"/>
          <p:cNvGraphicFramePr>
            <a:graphicFrameLocks noChangeAspect="1"/>
          </p:cNvGraphicFramePr>
          <p:nvPr/>
        </p:nvGraphicFramePr>
        <p:xfrm>
          <a:off x="698500" y="2146300"/>
          <a:ext cx="7278688" cy="4911725"/>
        </p:xfrm>
        <a:graphic>
          <a:graphicData uri="http://schemas.openxmlformats.org/presentationml/2006/ole">
            <mc:AlternateContent xmlns:mc="http://schemas.openxmlformats.org/markup-compatibility/2006">
              <mc:Choice xmlns:v="urn:schemas-microsoft-com:vml" Requires="v">
                <p:oleObj spid="_x0000_s417803" name="Document" r:id="rId3" imgW="6096000" imgH="4114800" progId="Word.Document.12">
                  <p:embed/>
                </p:oleObj>
              </mc:Choice>
              <mc:Fallback>
                <p:oleObj name="Document" r:id="rId3" imgW="6096000" imgH="4114800"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0" y="2146300"/>
                        <a:ext cx="7278688" cy="4911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7"/>
          <p:cNvGrpSpPr>
            <a:grpSpLocks/>
          </p:cNvGrpSpPr>
          <p:nvPr/>
        </p:nvGrpSpPr>
        <p:grpSpPr bwMode="auto">
          <a:xfrm>
            <a:off x="4953000" y="2222500"/>
            <a:ext cx="1206500" cy="800100"/>
            <a:chOff x="248" y="2040"/>
            <a:chExt cx="760" cy="504"/>
          </a:xfrm>
        </p:grpSpPr>
        <p:grpSp>
          <p:nvGrpSpPr>
            <p:cNvPr id="3" name="Group 8"/>
            <p:cNvGrpSpPr>
              <a:grpSpLocks/>
            </p:cNvGrpSpPr>
            <p:nvPr/>
          </p:nvGrpSpPr>
          <p:grpSpPr bwMode="auto">
            <a:xfrm>
              <a:off x="248" y="2040"/>
              <a:ext cx="760" cy="504"/>
              <a:chOff x="248" y="2040"/>
              <a:chExt cx="760" cy="504"/>
            </a:xfrm>
          </p:grpSpPr>
          <p:sp>
            <p:nvSpPr>
              <p:cNvPr id="536585" name="Oval 9"/>
              <p:cNvSpPr>
                <a:spLocks noChangeArrowheads="1"/>
              </p:cNvSpPr>
              <p:nvPr/>
            </p:nvSpPr>
            <p:spPr bwMode="auto">
              <a:xfrm>
                <a:off x="248" y="2040"/>
                <a:ext cx="760" cy="504"/>
              </a:xfrm>
              <a:prstGeom prst="ellipse">
                <a:avLst/>
              </a:prstGeom>
              <a:gradFill rotWithShape="0">
                <a:gsLst>
                  <a:gs pos="0">
                    <a:schemeClr val="bg1">
                      <a:alpha val="81000"/>
                    </a:schemeClr>
                  </a:gs>
                  <a:gs pos="100000">
                    <a:schemeClr val="bg1">
                      <a:gamma/>
                      <a:shade val="46275"/>
                      <a:invGamma/>
                      <a:alpha val="88000"/>
                    </a:schemeClr>
                  </a:gs>
                </a:gsLst>
                <a:lin ang="5400000" scaled="1"/>
              </a:gradFill>
              <a:ln w="38100">
                <a:solidFill>
                  <a:srgbClr val="FF0000"/>
                </a:solidFill>
                <a:round/>
                <a:headEnd/>
                <a:tailEnd/>
              </a:ln>
              <a:effectLst/>
            </p:spPr>
            <p:txBody>
              <a:bodyPr wrap="none" anchor="ctr">
                <a:prstTxWarp prst="textNoShape">
                  <a:avLst/>
                </a:prstTxWarp>
              </a:bodyPr>
              <a:lstStyle/>
              <a:p>
                <a:pPr>
                  <a:defRPr/>
                </a:pPr>
                <a:endParaRPr lang="en-US"/>
              </a:p>
            </p:txBody>
          </p:sp>
          <p:sp>
            <p:nvSpPr>
              <p:cNvPr id="69655" name="Text Box 10"/>
              <p:cNvSpPr txBox="1">
                <a:spLocks noChangeArrowheads="1"/>
              </p:cNvSpPr>
              <p:nvPr/>
            </p:nvSpPr>
            <p:spPr bwMode="auto">
              <a:xfrm>
                <a:off x="264" y="2072"/>
                <a:ext cx="736" cy="404"/>
              </a:xfrm>
              <a:prstGeom prst="rect">
                <a:avLst/>
              </a:prstGeom>
              <a:noFill/>
              <a:ln w="12700">
                <a:noFill/>
                <a:miter lim="800000"/>
                <a:headEnd/>
                <a:tailEnd/>
              </a:ln>
            </p:spPr>
            <p:txBody>
              <a:bodyPr>
                <a:prstTxWarp prst="textNoShape">
                  <a:avLst/>
                </a:prstTxWarp>
                <a:spAutoFit/>
              </a:bodyPr>
              <a:lstStyle/>
              <a:p>
                <a:pPr algn="ctr">
                  <a:spcBef>
                    <a:spcPct val="50000"/>
                  </a:spcBef>
                </a:pPr>
                <a:r>
                  <a:rPr lang="en-US" sz="1800">
                    <a:solidFill>
                      <a:srgbClr val="FF0000"/>
                    </a:solidFill>
                  </a:rPr>
                  <a:t>Self-explain</a:t>
                </a:r>
              </a:p>
            </p:txBody>
          </p:sp>
        </p:grpSp>
        <p:sp>
          <p:nvSpPr>
            <p:cNvPr id="69653" name="Line 11"/>
            <p:cNvSpPr>
              <a:spLocks noChangeShapeType="1"/>
            </p:cNvSpPr>
            <p:nvPr/>
          </p:nvSpPr>
          <p:spPr bwMode="auto">
            <a:xfrm flipH="1">
              <a:off x="344" y="2080"/>
              <a:ext cx="496" cy="408"/>
            </a:xfrm>
            <a:prstGeom prst="line">
              <a:avLst/>
            </a:prstGeom>
            <a:noFill/>
            <a:ln w="38100">
              <a:solidFill>
                <a:srgbClr val="FF0000"/>
              </a:solidFill>
              <a:round/>
              <a:headEnd/>
              <a:tailEnd/>
            </a:ln>
          </p:spPr>
          <p:txBody>
            <a:bodyPr wrap="none" anchor="ctr">
              <a:prstTxWarp prst="textNoShape">
                <a:avLst/>
              </a:prstTxWarp>
            </a:bodyPr>
            <a:lstStyle/>
            <a:p>
              <a:endParaRPr lang="en-US"/>
            </a:p>
          </p:txBody>
        </p:sp>
      </p:grpSp>
      <p:grpSp>
        <p:nvGrpSpPr>
          <p:cNvPr id="4" name="Group 12"/>
          <p:cNvGrpSpPr>
            <a:grpSpLocks/>
          </p:cNvGrpSpPr>
          <p:nvPr/>
        </p:nvGrpSpPr>
        <p:grpSpPr bwMode="auto">
          <a:xfrm>
            <a:off x="6578600" y="2247900"/>
            <a:ext cx="1206500" cy="800100"/>
            <a:chOff x="2776" y="2968"/>
            <a:chExt cx="760" cy="504"/>
          </a:xfrm>
        </p:grpSpPr>
        <p:sp>
          <p:nvSpPr>
            <p:cNvPr id="536589" name="Oval 13"/>
            <p:cNvSpPr>
              <a:spLocks noChangeArrowheads="1"/>
            </p:cNvSpPr>
            <p:nvPr/>
          </p:nvSpPr>
          <p:spPr bwMode="auto">
            <a:xfrm>
              <a:off x="2776" y="2968"/>
              <a:ext cx="760" cy="504"/>
            </a:xfrm>
            <a:prstGeom prst="ellipse">
              <a:avLst/>
            </a:prstGeom>
            <a:gradFill rotWithShape="0">
              <a:gsLst>
                <a:gs pos="0">
                  <a:schemeClr val="bg1">
                    <a:alpha val="91000"/>
                  </a:schemeClr>
                </a:gs>
                <a:gs pos="100000">
                  <a:schemeClr val="bg1">
                    <a:gamma/>
                    <a:shade val="46275"/>
                    <a:invGamma/>
                    <a:alpha val="89999"/>
                  </a:schemeClr>
                </a:gs>
              </a:gsLst>
              <a:lin ang="5400000" scaled="1"/>
            </a:gradFill>
            <a:ln w="38100">
              <a:solidFill>
                <a:schemeClr val="accent2"/>
              </a:solidFill>
              <a:round/>
              <a:headEnd/>
              <a:tailEnd/>
            </a:ln>
            <a:effectLst/>
          </p:spPr>
          <p:txBody>
            <a:bodyPr wrap="none" anchor="ctr">
              <a:prstTxWarp prst="textNoShape">
                <a:avLst/>
              </a:prstTxWarp>
            </a:bodyPr>
            <a:lstStyle/>
            <a:p>
              <a:pPr>
                <a:defRPr/>
              </a:pPr>
              <a:endParaRPr lang="en-US"/>
            </a:p>
          </p:txBody>
        </p:sp>
        <p:sp>
          <p:nvSpPr>
            <p:cNvPr id="69651" name="Text Box 14"/>
            <p:cNvSpPr txBox="1">
              <a:spLocks noChangeArrowheads="1"/>
            </p:cNvSpPr>
            <p:nvPr/>
          </p:nvSpPr>
          <p:spPr bwMode="auto">
            <a:xfrm>
              <a:off x="2792" y="3000"/>
              <a:ext cx="736" cy="404"/>
            </a:xfrm>
            <a:prstGeom prst="rect">
              <a:avLst/>
            </a:prstGeom>
            <a:noFill/>
            <a:ln w="38100">
              <a:noFill/>
              <a:miter lim="800000"/>
              <a:headEnd/>
              <a:tailEnd/>
            </a:ln>
          </p:spPr>
          <p:txBody>
            <a:bodyPr>
              <a:prstTxWarp prst="textNoShape">
                <a:avLst/>
              </a:prstTxWarp>
              <a:spAutoFit/>
            </a:bodyPr>
            <a:lstStyle/>
            <a:p>
              <a:pPr algn="ctr">
                <a:spcBef>
                  <a:spcPct val="50000"/>
                </a:spcBef>
              </a:pPr>
              <a:r>
                <a:rPr lang="en-US" sz="1800">
                  <a:solidFill>
                    <a:schemeClr val="accent2"/>
                  </a:solidFill>
                </a:rPr>
                <a:t>Self-explain</a:t>
              </a:r>
            </a:p>
          </p:txBody>
        </p:sp>
      </p:grpSp>
      <p:grpSp>
        <p:nvGrpSpPr>
          <p:cNvPr id="5" name="Group 29"/>
          <p:cNvGrpSpPr>
            <a:grpSpLocks/>
          </p:cNvGrpSpPr>
          <p:nvPr/>
        </p:nvGrpSpPr>
        <p:grpSpPr bwMode="auto">
          <a:xfrm>
            <a:off x="0" y="1803400"/>
            <a:ext cx="3378200" cy="1155700"/>
            <a:chOff x="0" y="1136"/>
            <a:chExt cx="2128" cy="728"/>
          </a:xfrm>
        </p:grpSpPr>
        <p:sp>
          <p:nvSpPr>
            <p:cNvPr id="69647" name="Oval 20"/>
            <p:cNvSpPr>
              <a:spLocks noChangeArrowheads="1"/>
            </p:cNvSpPr>
            <p:nvPr/>
          </p:nvSpPr>
          <p:spPr bwMode="auto">
            <a:xfrm>
              <a:off x="1152" y="1408"/>
              <a:ext cx="976" cy="456"/>
            </a:xfrm>
            <a:prstGeom prst="ellipse">
              <a:avLst/>
            </a:prstGeom>
            <a:noFill/>
            <a:ln w="38100">
              <a:solidFill>
                <a:srgbClr val="FF0000"/>
              </a:solidFill>
              <a:round/>
              <a:headEnd/>
              <a:tailEnd/>
            </a:ln>
          </p:spPr>
          <p:txBody>
            <a:bodyPr wrap="none" anchor="ctr">
              <a:prstTxWarp prst="textNoShape">
                <a:avLst/>
              </a:prstTxWarp>
            </a:bodyPr>
            <a:lstStyle/>
            <a:p>
              <a:endParaRPr lang="en-US"/>
            </a:p>
          </p:txBody>
        </p:sp>
        <p:sp>
          <p:nvSpPr>
            <p:cNvPr id="69648" name="Text Box 21"/>
            <p:cNvSpPr txBox="1">
              <a:spLocks noChangeArrowheads="1"/>
            </p:cNvSpPr>
            <p:nvPr/>
          </p:nvSpPr>
          <p:spPr bwMode="auto">
            <a:xfrm>
              <a:off x="0" y="1136"/>
              <a:ext cx="1232" cy="326"/>
            </a:xfrm>
            <a:prstGeom prst="rect">
              <a:avLst/>
            </a:prstGeom>
            <a:solidFill>
              <a:srgbClr val="FFFF00"/>
            </a:solidFill>
            <a:ln w="12700">
              <a:noFill/>
              <a:miter lim="800000"/>
              <a:headEnd/>
              <a:tailEnd/>
            </a:ln>
          </p:spPr>
          <p:txBody>
            <a:bodyPr>
              <a:prstTxWarp prst="textNoShape">
                <a:avLst/>
              </a:prstTxWarp>
              <a:spAutoFit/>
            </a:bodyPr>
            <a:lstStyle/>
            <a:p>
              <a:pPr>
                <a:spcBef>
                  <a:spcPct val="50000"/>
                </a:spcBef>
              </a:pPr>
              <a:r>
                <a:rPr lang="en-US" sz="1400"/>
                <a:t>Prompting students to self explain enhances</a:t>
              </a:r>
              <a:endParaRPr lang="en-US" sz="1400">
                <a:solidFill>
                  <a:schemeClr val="bg1"/>
                </a:solidFill>
              </a:endParaRPr>
            </a:p>
          </p:txBody>
        </p:sp>
        <p:sp>
          <p:nvSpPr>
            <p:cNvPr id="69649" name="Line 22"/>
            <p:cNvSpPr>
              <a:spLocks noChangeShapeType="1"/>
            </p:cNvSpPr>
            <p:nvPr/>
          </p:nvSpPr>
          <p:spPr bwMode="auto">
            <a:xfrm>
              <a:off x="1120" y="1384"/>
              <a:ext cx="200" cy="80"/>
            </a:xfrm>
            <a:prstGeom prst="line">
              <a:avLst/>
            </a:prstGeom>
            <a:noFill/>
            <a:ln w="38100">
              <a:solidFill>
                <a:srgbClr val="FF2929"/>
              </a:solidFill>
              <a:round/>
              <a:headEnd/>
              <a:tailEnd type="triangle" w="med" len="med"/>
            </a:ln>
          </p:spPr>
          <p:txBody>
            <a:bodyPr wrap="none" anchor="ctr">
              <a:prstTxWarp prst="textNoShape">
                <a:avLst/>
              </a:prstTxWarp>
            </a:bodyPr>
            <a:lstStyle/>
            <a:p>
              <a:endParaRPr lang="en-US"/>
            </a:p>
          </p:txBody>
        </p:sp>
      </p:grpSp>
      <p:grpSp>
        <p:nvGrpSpPr>
          <p:cNvPr id="6" name="Group 30"/>
          <p:cNvGrpSpPr>
            <a:grpSpLocks/>
          </p:cNvGrpSpPr>
          <p:nvPr/>
        </p:nvGrpSpPr>
        <p:grpSpPr bwMode="auto">
          <a:xfrm>
            <a:off x="6388100" y="4940300"/>
            <a:ext cx="2755900" cy="1371600"/>
            <a:chOff x="4024" y="3112"/>
            <a:chExt cx="1736" cy="864"/>
          </a:xfrm>
        </p:grpSpPr>
        <p:sp>
          <p:nvSpPr>
            <p:cNvPr id="69644" name="Oval 23"/>
            <p:cNvSpPr>
              <a:spLocks noChangeArrowheads="1"/>
            </p:cNvSpPr>
            <p:nvPr/>
          </p:nvSpPr>
          <p:spPr bwMode="auto">
            <a:xfrm>
              <a:off x="4024" y="3488"/>
              <a:ext cx="1000" cy="488"/>
            </a:xfrm>
            <a:prstGeom prst="ellipse">
              <a:avLst/>
            </a:prstGeom>
            <a:noFill/>
            <a:ln w="38100">
              <a:solidFill>
                <a:srgbClr val="FF0000"/>
              </a:solidFill>
              <a:round/>
              <a:headEnd/>
              <a:tailEnd/>
            </a:ln>
          </p:spPr>
          <p:txBody>
            <a:bodyPr wrap="none" anchor="ctr">
              <a:prstTxWarp prst="textNoShape">
                <a:avLst/>
              </a:prstTxWarp>
            </a:bodyPr>
            <a:lstStyle/>
            <a:p>
              <a:endParaRPr lang="en-US"/>
            </a:p>
          </p:txBody>
        </p:sp>
        <p:sp>
          <p:nvSpPr>
            <p:cNvPr id="69645" name="Text Box 24"/>
            <p:cNvSpPr txBox="1">
              <a:spLocks noChangeArrowheads="1"/>
            </p:cNvSpPr>
            <p:nvPr/>
          </p:nvSpPr>
          <p:spPr bwMode="auto">
            <a:xfrm>
              <a:off x="4848" y="3112"/>
              <a:ext cx="912" cy="460"/>
            </a:xfrm>
            <a:prstGeom prst="rect">
              <a:avLst/>
            </a:prstGeom>
            <a:solidFill>
              <a:srgbClr val="FFFF00"/>
            </a:solidFill>
            <a:ln w="12700">
              <a:noFill/>
              <a:miter lim="800000"/>
              <a:headEnd/>
              <a:tailEnd/>
            </a:ln>
          </p:spPr>
          <p:txBody>
            <a:bodyPr>
              <a:prstTxWarp prst="textNoShape">
                <a:avLst/>
              </a:prstTxWarp>
              <a:spAutoFit/>
            </a:bodyPr>
            <a:lstStyle/>
            <a:p>
              <a:pPr>
                <a:spcBef>
                  <a:spcPct val="50000"/>
                </a:spcBef>
              </a:pPr>
              <a:r>
                <a:rPr lang="en-US" sz="1400"/>
                <a:t>Supports verbal knowledge &amp; rationale</a:t>
              </a:r>
              <a:endParaRPr lang="en-US" sz="1400">
                <a:solidFill>
                  <a:schemeClr val="bg1"/>
                </a:solidFill>
              </a:endParaRPr>
            </a:p>
          </p:txBody>
        </p:sp>
        <p:sp>
          <p:nvSpPr>
            <p:cNvPr id="69646" name="Line 25"/>
            <p:cNvSpPr>
              <a:spLocks noChangeShapeType="1"/>
            </p:cNvSpPr>
            <p:nvPr/>
          </p:nvSpPr>
          <p:spPr bwMode="auto">
            <a:xfrm flipH="1">
              <a:off x="4984" y="3576"/>
              <a:ext cx="152" cy="112"/>
            </a:xfrm>
            <a:prstGeom prst="line">
              <a:avLst/>
            </a:prstGeom>
            <a:noFill/>
            <a:ln w="38100">
              <a:solidFill>
                <a:srgbClr val="FF2929"/>
              </a:solidFill>
              <a:round/>
              <a:headEnd/>
              <a:tailEnd type="triangle" w="med" len="med"/>
            </a:ln>
          </p:spPr>
          <p:txBody>
            <a:bodyPr wrap="none" anchor="ctr">
              <a:prstTxWarp prst="textNoShape">
                <a:avLst/>
              </a:prstTxWarp>
            </a:bodyPr>
            <a:lstStyle/>
            <a:p>
              <a:endParaRPr lang="en-US"/>
            </a:p>
          </p:txBody>
        </p:sp>
      </p:grpSp>
      <p:grpSp>
        <p:nvGrpSpPr>
          <p:cNvPr id="7" name="Group 31"/>
          <p:cNvGrpSpPr>
            <a:grpSpLocks/>
          </p:cNvGrpSpPr>
          <p:nvPr/>
        </p:nvGrpSpPr>
        <p:grpSpPr bwMode="auto">
          <a:xfrm>
            <a:off x="2679700" y="5549900"/>
            <a:ext cx="3632200" cy="1308100"/>
            <a:chOff x="1688" y="3496"/>
            <a:chExt cx="2288" cy="824"/>
          </a:xfrm>
        </p:grpSpPr>
        <p:sp>
          <p:nvSpPr>
            <p:cNvPr id="69641" name="Oval 26"/>
            <p:cNvSpPr>
              <a:spLocks noChangeArrowheads="1"/>
            </p:cNvSpPr>
            <p:nvPr/>
          </p:nvSpPr>
          <p:spPr bwMode="auto">
            <a:xfrm>
              <a:off x="3056" y="3496"/>
              <a:ext cx="920" cy="440"/>
            </a:xfrm>
            <a:prstGeom prst="ellipse">
              <a:avLst/>
            </a:prstGeom>
            <a:noFill/>
            <a:ln w="38100">
              <a:solidFill>
                <a:srgbClr val="FF0000"/>
              </a:solidFill>
              <a:round/>
              <a:headEnd/>
              <a:tailEnd/>
            </a:ln>
          </p:spPr>
          <p:txBody>
            <a:bodyPr wrap="none" anchor="ctr">
              <a:prstTxWarp prst="textNoShape">
                <a:avLst/>
              </a:prstTxWarp>
            </a:bodyPr>
            <a:lstStyle/>
            <a:p>
              <a:endParaRPr lang="en-US"/>
            </a:p>
          </p:txBody>
        </p:sp>
        <p:sp>
          <p:nvSpPr>
            <p:cNvPr id="69642" name="Text Box 27"/>
            <p:cNvSpPr txBox="1">
              <a:spLocks noChangeArrowheads="1"/>
            </p:cNvSpPr>
            <p:nvPr/>
          </p:nvSpPr>
          <p:spPr bwMode="auto">
            <a:xfrm>
              <a:off x="1688" y="3994"/>
              <a:ext cx="1144" cy="326"/>
            </a:xfrm>
            <a:prstGeom prst="rect">
              <a:avLst/>
            </a:prstGeom>
            <a:solidFill>
              <a:srgbClr val="FFFF00"/>
            </a:solidFill>
            <a:ln w="12700">
              <a:noFill/>
              <a:miter lim="800000"/>
              <a:headEnd/>
              <a:tailEnd/>
            </a:ln>
          </p:spPr>
          <p:txBody>
            <a:bodyPr>
              <a:prstTxWarp prst="textNoShape">
                <a:avLst/>
              </a:prstTxWarp>
              <a:spAutoFit/>
            </a:bodyPr>
            <a:lstStyle/>
            <a:p>
              <a:r>
                <a:rPr lang="en-US" sz="1400"/>
                <a:t>Impedes non-verbal rule induction</a:t>
              </a:r>
              <a:endParaRPr lang="en-US" sz="1400">
                <a:solidFill>
                  <a:schemeClr val="bg1"/>
                </a:solidFill>
              </a:endParaRPr>
            </a:p>
          </p:txBody>
        </p:sp>
        <p:sp>
          <p:nvSpPr>
            <p:cNvPr id="69643" name="Line 28"/>
            <p:cNvSpPr>
              <a:spLocks noChangeShapeType="1"/>
            </p:cNvSpPr>
            <p:nvPr/>
          </p:nvSpPr>
          <p:spPr bwMode="auto">
            <a:xfrm flipV="1">
              <a:off x="2472" y="3792"/>
              <a:ext cx="600" cy="216"/>
            </a:xfrm>
            <a:prstGeom prst="line">
              <a:avLst/>
            </a:prstGeom>
            <a:noFill/>
            <a:ln w="38100">
              <a:solidFill>
                <a:srgbClr val="FF2929"/>
              </a:solidFill>
              <a:round/>
              <a:headEnd/>
              <a:tailEnd type="triangle" w="med" len="med"/>
            </a:ln>
          </p:spPr>
          <p:txBody>
            <a:bodyPr wrap="none" anchor="ctr">
              <a:prstTxWarp prst="textNoShape">
                <a:avLst/>
              </a:prstTxWarp>
            </a:bodyPr>
            <a:lstStyle/>
            <a:p>
              <a:endParaRPr lang="en-US"/>
            </a:p>
          </p:txBody>
        </p:sp>
      </p:grpSp>
    </p:spTree>
    <p:extLst>
      <p:ext uri="{BB962C8B-B14F-4D97-AF65-F5344CB8AC3E}">
        <p14:creationId xmlns:p14="http://schemas.microsoft.com/office/powerpoint/2010/main" val="12097900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6.3|16.9|29.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42228</TotalTime>
  <Words>361</Words>
  <Application>Microsoft Macintosh PowerPoint</Application>
  <PresentationFormat>On-screen Show (4:3)</PresentationFormat>
  <Paragraphs>57</Paragraphs>
  <Slides>9</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Office Theme</vt:lpstr>
      <vt:lpstr>Document</vt:lpstr>
      <vt:lpstr>KLI &amp; selecting appropriate instructional principles </vt:lpstr>
      <vt:lpstr>Knowledge Components</vt:lpstr>
      <vt:lpstr>KCs vary in generality, explicitness &amp; discoverability</vt:lpstr>
      <vt:lpstr>Examples of kinds of KCs</vt:lpstr>
      <vt:lpstr>KLI &amp; Instructional Design</vt:lpstr>
      <vt:lpstr>LearnLab’s &gt;300 in vivo experiments =&gt; Optimal instruction depends on knowledge goals </vt:lpstr>
      <vt:lpstr>KLI: More complex learning processes are needed for more complex knowledge</vt:lpstr>
      <vt:lpstr>“KLI dependency” explanation:  Target Knowledge =&gt; Learning processes =&gt; Which kinds of instruction are optimal </vt:lpstr>
      <vt:lpstr>KLI: Self-explanation is optimal for principles but not rules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Clark</dc:creator>
  <cp:lastModifiedBy>Elicabeth McLaughlin</cp:lastModifiedBy>
  <cp:revision>529</cp:revision>
  <cp:lastPrinted>2013-08-29T17:19:44Z</cp:lastPrinted>
  <dcterms:created xsi:type="dcterms:W3CDTF">2013-10-05T20:41:16Z</dcterms:created>
  <dcterms:modified xsi:type="dcterms:W3CDTF">2015-10-08T18:15:58Z</dcterms:modified>
</cp:coreProperties>
</file>