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tags/tag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5.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6" r:id="rId1"/>
  </p:sldMasterIdLst>
  <p:notesMasterIdLst>
    <p:notesMasterId r:id="rId43"/>
  </p:notesMasterIdLst>
  <p:handoutMasterIdLst>
    <p:handoutMasterId r:id="rId44"/>
  </p:handoutMasterIdLst>
  <p:sldIdLst>
    <p:sldId id="266" r:id="rId2"/>
    <p:sldId id="774" r:id="rId3"/>
    <p:sldId id="777" r:id="rId4"/>
    <p:sldId id="779" r:id="rId5"/>
    <p:sldId id="793" r:id="rId6"/>
    <p:sldId id="787" r:id="rId7"/>
    <p:sldId id="788" r:id="rId8"/>
    <p:sldId id="789" r:id="rId9"/>
    <p:sldId id="781" r:id="rId10"/>
    <p:sldId id="794" r:id="rId11"/>
    <p:sldId id="672" r:id="rId12"/>
    <p:sldId id="738" r:id="rId13"/>
    <p:sldId id="720" r:id="rId14"/>
    <p:sldId id="721" r:id="rId15"/>
    <p:sldId id="722" r:id="rId16"/>
    <p:sldId id="740" r:id="rId17"/>
    <p:sldId id="741" r:id="rId18"/>
    <p:sldId id="723" r:id="rId19"/>
    <p:sldId id="724" r:id="rId20"/>
    <p:sldId id="725" r:id="rId21"/>
    <p:sldId id="726" r:id="rId22"/>
    <p:sldId id="727" r:id="rId23"/>
    <p:sldId id="742" r:id="rId24"/>
    <p:sldId id="728" r:id="rId25"/>
    <p:sldId id="729" r:id="rId26"/>
    <p:sldId id="730" r:id="rId27"/>
    <p:sldId id="731" r:id="rId28"/>
    <p:sldId id="772" r:id="rId29"/>
    <p:sldId id="732" r:id="rId30"/>
    <p:sldId id="733" r:id="rId31"/>
    <p:sldId id="734" r:id="rId32"/>
    <p:sldId id="735" r:id="rId33"/>
    <p:sldId id="749" r:id="rId34"/>
    <p:sldId id="782" r:id="rId35"/>
    <p:sldId id="783" r:id="rId36"/>
    <p:sldId id="790" r:id="rId37"/>
    <p:sldId id="791" r:id="rId38"/>
    <p:sldId id="755" r:id="rId39"/>
    <p:sldId id="792" r:id="rId40"/>
    <p:sldId id="784" r:id="rId41"/>
    <p:sldId id="785"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CC00"/>
    <a:srgbClr val="009900"/>
    <a:srgbClr val="FF0000"/>
    <a:srgbClr val="CCFFCC"/>
    <a:srgbClr val="339933"/>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77" autoAdjust="0"/>
  </p:normalViewPr>
  <p:slideViewPr>
    <p:cSldViewPr snapToGrid="0">
      <p:cViewPr varScale="1">
        <p:scale>
          <a:sx n="74" d="100"/>
          <a:sy n="74" d="100"/>
        </p:scale>
        <p:origin x="-360"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2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25A9B6F5-9872-494C-98E8-50B22C72B9D1}" type="datetimeFigureOut">
              <a:rPr lang="en-US"/>
              <a:pPr>
                <a:defRPr/>
              </a:pPr>
              <a:t>8/12/16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7AF5CCC6-22B8-4641-886E-81DE612D1960}" type="slidenum">
              <a:rPr lang="en-US"/>
              <a:pPr>
                <a:defRPr/>
              </a:pPr>
              <a:t>‹#›</a:t>
            </a:fld>
            <a:endParaRPr lang="en-US"/>
          </a:p>
        </p:txBody>
      </p:sp>
    </p:spTree>
    <p:extLst>
      <p:ext uri="{BB962C8B-B14F-4D97-AF65-F5344CB8AC3E}">
        <p14:creationId xmlns:p14="http://schemas.microsoft.com/office/powerpoint/2010/main" val="21206040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1FB4182-7140-4311-A13D-1A2B0929463C}" type="datetimeFigureOut">
              <a:rPr lang="en-US"/>
              <a:pPr>
                <a:defRPr/>
              </a:pPr>
              <a:t>8/12/16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B7BB70B-E9ED-4118-B081-36010168CF09}" type="slidenum">
              <a:rPr lang="en-US"/>
              <a:pPr>
                <a:defRPr/>
              </a:pPr>
              <a:t>‹#›</a:t>
            </a:fld>
            <a:endParaRPr lang="en-US"/>
          </a:p>
        </p:txBody>
      </p:sp>
    </p:spTree>
    <p:extLst>
      <p:ext uri="{BB962C8B-B14F-4D97-AF65-F5344CB8AC3E}">
        <p14:creationId xmlns:p14="http://schemas.microsoft.com/office/powerpoint/2010/main" val="17418101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E10C2-37A7-4496-8C01-687BECC5D7E9}" type="slidenum">
              <a:rPr lang="en-US" smtClean="0"/>
              <a:pPr fontAlgn="base">
                <a:spcBef>
                  <a:spcPct val="0"/>
                </a:spcBef>
                <a:spcAft>
                  <a:spcPct val="0"/>
                </a:spcAft>
                <a:defRPr/>
              </a:pPr>
              <a:t>1</a:t>
            </a:fld>
            <a:endParaRPr lang="en-US" dirty="0"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Give some examples of things that instructional professionals do intended to cause learning.  When might instruction be successful and when not successful? </a:t>
            </a:r>
          </a:p>
        </p:txBody>
      </p:sp>
      <p:sp>
        <p:nvSpPr>
          <p:cNvPr id="4" name="Slide Number Placeholder 3"/>
          <p:cNvSpPr>
            <a:spLocks noGrp="1"/>
          </p:cNvSpPr>
          <p:nvPr>
            <p:ph type="sldNum" sz="quarter" idx="5"/>
          </p:nvPr>
        </p:nvSpPr>
        <p:spPr/>
        <p:txBody>
          <a:bodyPr/>
          <a:lstStyle/>
          <a:p>
            <a:pPr>
              <a:defRPr/>
            </a:pPr>
            <a:fld id="{F43113CA-1040-4E90-A0C3-1705FB668D2F}"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2150"/>
            <a:ext cx="4552950" cy="3416300"/>
          </a:xfrm>
        </p:spPr>
      </p:sp>
      <p:sp>
        <p:nvSpPr>
          <p:cNvPr id="3" name="Notes Placeholder 2"/>
          <p:cNvSpPr>
            <a:spLocks noGrp="1"/>
          </p:cNvSpPr>
          <p:nvPr>
            <p:ph type="body" idx="1"/>
          </p:nvPr>
        </p:nvSpPr>
        <p:spPr/>
        <p:txBody>
          <a:bodyPr>
            <a:normAutofit/>
          </a:bodyPr>
          <a:lstStyle/>
          <a:p>
            <a:r>
              <a:rPr lang="en-US" dirty="0" smtClean="0"/>
              <a:t>Learning:</a:t>
            </a:r>
            <a:r>
              <a:rPr lang="en-US" baseline="0" dirty="0" smtClean="0"/>
              <a:t> </a:t>
            </a:r>
            <a:r>
              <a:rPr lang="en-US" dirty="0" smtClean="0"/>
              <a:t>A change in what the learner knows – demonstrated by behavior</a:t>
            </a:r>
            <a:r>
              <a:rPr lang="en-US" smtClean="0"/>
              <a:t>.</a:t>
            </a:r>
            <a:r>
              <a:rPr lang="en-US" baseline="0" smtClean="0"/>
              <a:t> </a:t>
            </a:r>
          </a:p>
          <a:p>
            <a:r>
              <a:rPr lang="en-US" dirty="0" smtClean="0"/>
              <a:t>The change is caused by the learner’s experience</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2150"/>
            <a:ext cx="4552950" cy="3416300"/>
          </a:xfrm>
        </p:spPr>
      </p:sp>
      <p:sp>
        <p:nvSpPr>
          <p:cNvPr id="3" name="Notes Placeholder 2"/>
          <p:cNvSpPr>
            <a:spLocks noGrp="1"/>
          </p:cNvSpPr>
          <p:nvPr>
            <p:ph type="body" idx="1"/>
          </p:nvPr>
        </p:nvSpPr>
        <p:spPr/>
        <p:txBody>
          <a:bodyPr>
            <a:normAutofit/>
          </a:bodyPr>
          <a:lstStyle/>
          <a:p>
            <a:r>
              <a:rPr lang="en-US" dirty="0" smtClean="0"/>
              <a:t>Differences:</a:t>
            </a:r>
          </a:p>
          <a:p>
            <a:pPr marL="228600" indent="-228600">
              <a:buAutoNum type="arabicParenR"/>
            </a:pPr>
            <a:r>
              <a:rPr lang="en-US" dirty="0" smtClean="0"/>
              <a:t>Behavior is broader than assessment event, which is</a:t>
            </a:r>
            <a:r>
              <a:rPr lang="en-US" baseline="0" dirty="0" smtClean="0"/>
              <a:t> observed/recorded behavior that if often elicited by provided tasks</a:t>
            </a:r>
          </a:p>
          <a:p>
            <a:pPr marL="228600" indent="-228600">
              <a:buAutoNum type="arabicParenR"/>
            </a:pPr>
            <a:r>
              <a:rPr lang="en-US" baseline="0" dirty="0" smtClean="0"/>
              <a:t>The “learner’s experience” has a psychological component (the learning event) and an observable component, which can be different than the instructional event (e.g., if learner does not look at a provided diagram)</a:t>
            </a:r>
            <a:endParaRPr lang="en-US" dirty="0" smtClean="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D08CD798-A1E7-437C-908F-175BD8119E04}" type="slidenum">
              <a:rPr lang="en-US"/>
              <a:pPr>
                <a:defRPr/>
              </a:pPr>
              <a:t>18</a:t>
            </a:fld>
            <a:endParaRPr lang="en-US" dirty="0"/>
          </a:p>
        </p:txBody>
      </p:sp>
      <p:sp>
        <p:nvSpPr>
          <p:cNvPr id="33795" name="Rectangle 2"/>
          <p:cNvSpPr>
            <a:spLocks noGrp="1" noRot="1" noChangeAspect="1" noChangeArrowheads="1" noTextEdit="1"/>
          </p:cNvSpPr>
          <p:nvPr>
            <p:ph type="sldImg"/>
          </p:nvPr>
        </p:nvSpPr>
        <p:spPr bwMode="auto">
          <a:xfrm>
            <a:off x="1141413" y="684213"/>
            <a:ext cx="4575175" cy="3432175"/>
          </a:xfrm>
          <a:noFill/>
          <a:ln>
            <a:solidFill>
              <a:srgbClr val="000000"/>
            </a:solidFill>
            <a:miter lim="800000"/>
            <a:headEnd/>
            <a:tailEnd/>
          </a:ln>
        </p:spPr>
      </p:sp>
      <p:sp>
        <p:nvSpPr>
          <p:cNvPr id="33796" name="Rectangle 3"/>
          <p:cNvSpPr>
            <a:spLocks noGrp="1" noChangeArrowheads="1"/>
          </p:cNvSpPr>
          <p:nvPr>
            <p:ph type="body" idx="1"/>
          </p:nvPr>
        </p:nvSpPr>
        <p:spPr bwMode="auto">
          <a:xfrm>
            <a:off x="685800" y="4343400"/>
            <a:ext cx="5486400" cy="4116388"/>
          </a:xfrm>
          <a:noFill/>
        </p:spPr>
        <p:txBody>
          <a:bodyPr wrap="square" numCol="1" anchor="t" anchorCtr="0" compatLnSpc="1">
            <a:prstTxWarp prst="textNoShape">
              <a:avLst/>
            </a:prstTxWarp>
          </a:bodyPr>
          <a:lstStyle/>
          <a:p>
            <a:pPr eaLnBrk="1" hangingPunct="1"/>
            <a:r>
              <a:rPr lang="en-US" smtClean="0">
                <a:latin typeface="Arial" pitchFamily="34" charset="0"/>
              </a:rPr>
              <a:t>Ask students to give examples of instruction based on each metaphor.  Discuss behavioral views of learning, receptive views of learning, and knowledge construction views.  Discuss how the 3 architectures of learning (receptive, directive, guided discovery) may reflect each of these metaphors.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p:txBody>
          <a:bodyPr/>
          <a:lstStyle/>
          <a:p>
            <a:pPr>
              <a:defRPr/>
            </a:pPr>
            <a:fld id="{1902EBFE-066B-4C02-987D-5A3B0AE48954}" type="slidenum">
              <a:rPr lang="en-US" smtClean="0"/>
              <a:pPr>
                <a:defRPr/>
              </a:pPr>
              <a:t>19</a:t>
            </a:fld>
            <a:endParaRPr lang="en-US"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Do the word list activity to illustrate the 3 learning principles.  No one recalls all of the words due to limited capacity but the words most recalled are concrete due to dual channels and active processing.  </a:t>
            </a:r>
          </a:p>
        </p:txBody>
      </p:sp>
      <p:sp>
        <p:nvSpPr>
          <p:cNvPr id="4" name="Slide Number Placeholder 3"/>
          <p:cNvSpPr>
            <a:spLocks noGrp="1"/>
          </p:cNvSpPr>
          <p:nvPr>
            <p:ph type="sldNum" sz="quarter" idx="5"/>
          </p:nvPr>
        </p:nvSpPr>
        <p:spPr/>
        <p:txBody>
          <a:bodyPr/>
          <a:lstStyle/>
          <a:p>
            <a:pPr>
              <a:defRPr/>
            </a:pPr>
            <a:fld id="{865EDDE4-E0E1-4148-A864-E633E8D9206C}" type="slidenum">
              <a:rPr lang="en-US" smtClean="0"/>
              <a:pPr>
                <a:defRPr/>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lIns="89163" tIns="44582" rIns="89163" bIns="44582"/>
          <a:lstStyle/>
          <a:p>
            <a:pPr defTabSz="912813">
              <a:defRPr/>
            </a:pPr>
            <a:fld id="{A4D67836-44B0-4C4E-90AC-4B8A5604D43D}" type="slidenum">
              <a:rPr lang="en-US"/>
              <a:pPr defTabSz="912813">
                <a:defRPr/>
              </a:pPr>
              <a:t>21</a:t>
            </a:fld>
            <a:endParaRPr lang="en-US"/>
          </a:p>
        </p:txBody>
      </p:sp>
      <p:sp>
        <p:nvSpPr>
          <p:cNvPr id="36867" name="Rectangle 2"/>
          <p:cNvSpPr>
            <a:spLocks noGrp="1" noRot="1" noChangeAspect="1" noChangeArrowheads="1" noTextEdit="1"/>
          </p:cNvSpPr>
          <p:nvPr>
            <p:ph type="sldImg"/>
          </p:nvPr>
        </p:nvSpPr>
        <p:spPr bwMode="auto">
          <a:xfrm>
            <a:off x="536575" y="1295400"/>
            <a:ext cx="2101850" cy="1576388"/>
          </a:xfrm>
          <a:noFill/>
          <a:ln>
            <a:solidFill>
              <a:srgbClr val="000000"/>
            </a:solidFill>
            <a:miter lim="800000"/>
            <a:headEnd/>
            <a:tailEnd/>
          </a:ln>
        </p:spPr>
      </p:sp>
      <p:sp>
        <p:nvSpPr>
          <p:cNvPr id="3686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dirty="0" smtClean="0">
                <a:latin typeface="Arial" pitchFamily="34" charset="0"/>
              </a:rPr>
              <a:t>Tell students you will state a list of words and when you are done, they should write down all they can recall.  Read aloud list A and allow students time to write.  Repeat with list B.  Then show the list on the next slide and take average numbers of words listed.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rPr>
              <a:t>A: </a:t>
            </a:r>
            <a:r>
              <a:rPr lang="en-US" sz="1200" kern="1200" dirty="0" smtClean="0">
                <a:solidFill>
                  <a:schemeClr val="tx1"/>
                </a:solidFill>
                <a:latin typeface="+mn-lt"/>
                <a:ea typeface="+mn-ea"/>
                <a:cs typeface="+mn-cs"/>
              </a:rPr>
              <a:t>Rose Computer Bird Cloud Scissors Book Dress Marker Bedroom Chair Calendar Pink Ocean Gutter Bread Clock</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B:</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Ethics Hire Terse Noun Problem Manage Design Retro First Solution Color Liquid Pattern Basic Account Integrity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lIns="89163" tIns="44582" rIns="89163" bIns="44582"/>
          <a:lstStyle/>
          <a:p>
            <a:pPr defTabSz="912813">
              <a:defRPr/>
            </a:pPr>
            <a:fld id="{22DDA0DC-A138-471D-BA89-F113521DB333}" type="slidenum">
              <a:rPr lang="en-US"/>
              <a:pPr defTabSz="912813">
                <a:defRPr/>
              </a:pPr>
              <a:t>22</a:t>
            </a:fld>
            <a:endParaRPr lang="en-US"/>
          </a:p>
        </p:txBody>
      </p:sp>
      <p:sp>
        <p:nvSpPr>
          <p:cNvPr id="37891" name="Rectangle 2"/>
          <p:cNvSpPr>
            <a:spLocks noGrp="1" noRot="1" noChangeAspect="1" noChangeArrowheads="1" noTextEdit="1"/>
          </p:cNvSpPr>
          <p:nvPr>
            <p:ph type="sldImg"/>
          </p:nvPr>
        </p:nvSpPr>
        <p:spPr bwMode="auto">
          <a:xfrm>
            <a:off x="536575" y="1295400"/>
            <a:ext cx="2101850" cy="1576388"/>
          </a:xfrm>
          <a:noFill/>
          <a:ln>
            <a:solidFill>
              <a:srgbClr val="000000"/>
            </a:solidFill>
            <a:miter lim="800000"/>
            <a:headEnd/>
            <a:tailEnd/>
          </a:ln>
        </p:spPr>
      </p:sp>
      <p:sp>
        <p:nvSpPr>
          <p:cNvPr id="3789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dirty="0" smtClean="0">
                <a:latin typeface="Arial" pitchFamily="34" charset="0"/>
              </a:rPr>
              <a:t>Calculate average numbers of words listed.  Ask why usually more words are recalled in list A than in list B.  Use this exercise to discuss the limits of working memory and dual channels.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Do the word list activity to illustrate the 3 learning principles.  No one recalls all of the words due to limited capacity but the words most recalled are concrete due to dual channels and active processing.  </a:t>
            </a:r>
          </a:p>
        </p:txBody>
      </p:sp>
      <p:sp>
        <p:nvSpPr>
          <p:cNvPr id="4" name="Slide Number Placeholder 3"/>
          <p:cNvSpPr>
            <a:spLocks noGrp="1"/>
          </p:cNvSpPr>
          <p:nvPr>
            <p:ph type="sldNum" sz="quarter" idx="5"/>
          </p:nvPr>
        </p:nvSpPr>
        <p:spPr/>
        <p:txBody>
          <a:bodyPr/>
          <a:lstStyle/>
          <a:p>
            <a:pPr>
              <a:defRPr/>
            </a:pPr>
            <a:fld id="{865EDDE4-E0E1-4148-A864-E633E8D9206C}" type="slidenum">
              <a:rPr lang="en-US" smtClean="0"/>
              <a:pPr>
                <a:defRPr/>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p:txBody>
          <a:bodyPr/>
          <a:lstStyle/>
          <a:p>
            <a:pPr>
              <a:defRPr/>
            </a:pPr>
            <a:fld id="{46E127FF-E4C5-488B-A1F2-4A652CF64FC2}" type="slidenum">
              <a:rPr lang="en-US" smtClean="0"/>
              <a:pPr>
                <a:defRPr/>
              </a:pPr>
              <a:t>24</a:t>
            </a:fld>
            <a:endParaRPr 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We’ll talk more about later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on a piece of paper.   Tell your neighbor.  Tell us all.</a:t>
            </a:r>
            <a:endParaRPr lang="en-US" dirty="0"/>
          </a:p>
        </p:txBody>
      </p:sp>
      <p:sp>
        <p:nvSpPr>
          <p:cNvPr id="4" name="Slide Number Placeholder 3"/>
          <p:cNvSpPr>
            <a:spLocks noGrp="1"/>
          </p:cNvSpPr>
          <p:nvPr>
            <p:ph type="sldNum" sz="quarter" idx="10"/>
          </p:nvPr>
        </p:nvSpPr>
        <p:spPr/>
        <p:txBody>
          <a:bodyPr/>
          <a:lstStyle/>
          <a:p>
            <a:pPr>
              <a:defRPr/>
            </a:pPr>
            <a:fld id="{81383238-C2A9-464B-8C5B-BF7836BE57AF}" type="slidenum">
              <a:rPr lang="en-US" smtClean="0"/>
              <a:pPr>
                <a:defRPr/>
              </a:pPr>
              <a:t>3</a:t>
            </a:fld>
            <a:endParaRPr lang="en-US"/>
          </a:p>
        </p:txBody>
      </p:sp>
    </p:spTree>
    <p:extLst>
      <p:ext uri="{BB962C8B-B14F-4D97-AF65-F5344CB8AC3E}">
        <p14:creationId xmlns:p14="http://schemas.microsoft.com/office/powerpoint/2010/main" val="3440640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Introduce 3 forms of cognitive load.  Discuss cognitive load theory as an important modern psychological theory of learning.  </a:t>
            </a:r>
          </a:p>
        </p:txBody>
      </p:sp>
      <p:sp>
        <p:nvSpPr>
          <p:cNvPr id="4" name="Slide Number Placeholder 3"/>
          <p:cNvSpPr>
            <a:spLocks noGrp="1"/>
          </p:cNvSpPr>
          <p:nvPr>
            <p:ph type="sldNum" sz="quarter" idx="5"/>
          </p:nvPr>
        </p:nvSpPr>
        <p:spPr/>
        <p:txBody>
          <a:bodyPr/>
          <a:lstStyle/>
          <a:p>
            <a:pPr>
              <a:defRPr/>
            </a:pPr>
            <a:fld id="{1329B688-F1C2-4CFB-A3E8-0C85CB7FFE2E}" type="slidenum">
              <a:rPr lang="en-US" smtClean="0"/>
              <a:pPr>
                <a:defRPr/>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Extraneous processing is undesirable mental load caused by poor instructional design decisions </a:t>
            </a:r>
            <a:br>
              <a:rPr lang="en-US" dirty="0" smtClean="0"/>
            </a:br>
            <a:r>
              <a:rPr lang="en-US" dirty="0" smtClean="0"/>
              <a:t>such as this split attention screen </a:t>
            </a:r>
            <a:br>
              <a:rPr lang="en-US" dirty="0" smtClean="0"/>
            </a:br>
            <a:r>
              <a:rPr lang="en-US" dirty="0" smtClean="0"/>
              <a:t>caused by poor placement of graphic and text on a scrolling screen.  </a:t>
            </a:r>
            <a:br>
              <a:rPr lang="en-US" dirty="0" smtClean="0"/>
            </a:br>
            <a:endParaRPr lang="en-US" dirty="0" smtClean="0"/>
          </a:p>
          <a:p>
            <a:r>
              <a:rPr lang="en-US" dirty="0" smtClean="0"/>
              <a:t>An instructional goal is to minimize extraneous processing. </a:t>
            </a:r>
          </a:p>
        </p:txBody>
      </p:sp>
      <p:sp>
        <p:nvSpPr>
          <p:cNvPr id="4" name="Slide Number Placeholder 3"/>
          <p:cNvSpPr>
            <a:spLocks noGrp="1"/>
          </p:cNvSpPr>
          <p:nvPr>
            <p:ph type="sldNum" sz="quarter" idx="5"/>
          </p:nvPr>
        </p:nvSpPr>
        <p:spPr/>
        <p:txBody>
          <a:bodyPr/>
          <a:lstStyle/>
          <a:p>
            <a:pPr>
              <a:defRPr/>
            </a:pPr>
            <a:fld id="{5EC1B40D-44FF-47F6-BBA7-3E7FF8F07D3A}" type="slidenum">
              <a:rPr lang="en-US" smtClean="0"/>
              <a:pPr>
                <a:defRPr/>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From Clark: Essential processing refers to the complexity of the learning demand.  </a:t>
            </a:r>
          </a:p>
          <a:p>
            <a:r>
              <a:rPr lang="en-US" dirty="0" smtClean="0"/>
              <a:t>In language, </a:t>
            </a:r>
            <a:r>
              <a:rPr lang="en-US" i="1" dirty="0" smtClean="0"/>
              <a:t>listening</a:t>
            </a:r>
            <a:r>
              <a:rPr lang="en-US" dirty="0" smtClean="0"/>
              <a:t> to a verbal question and framing an answer </a:t>
            </a:r>
          </a:p>
          <a:p>
            <a:r>
              <a:rPr lang="en-US" dirty="0" smtClean="0"/>
              <a:t>requires more mental processing &amp; capacity </a:t>
            </a:r>
          </a:p>
          <a:p>
            <a:r>
              <a:rPr lang="en-US" dirty="0" smtClean="0"/>
              <a:t>than </a:t>
            </a:r>
            <a:r>
              <a:rPr lang="en-US" i="1" dirty="0" smtClean="0"/>
              <a:t>reading </a:t>
            </a:r>
            <a:r>
              <a:rPr lang="en-US" dirty="0" smtClean="0"/>
              <a:t>and interpreting a written phrase. </a:t>
            </a:r>
          </a:p>
          <a:p>
            <a:r>
              <a:rPr lang="en-US" dirty="0" smtClean="0"/>
              <a:t>Koedinger: B is longer (question rather</a:t>
            </a:r>
            <a:r>
              <a:rPr lang="en-US" baseline="0" dirty="0" smtClean="0"/>
              <a:t> than phrase) and requires the generation of an answer (as well as interpretation).  Both increase essential processing.  I’m not sure that listening is harder than reading, might be easier.  There is a</a:t>
            </a:r>
            <a:endParaRPr lang="en-US" dirty="0" smtClean="0"/>
          </a:p>
        </p:txBody>
      </p:sp>
      <p:sp>
        <p:nvSpPr>
          <p:cNvPr id="4" name="Slide Number Placeholder 3"/>
          <p:cNvSpPr>
            <a:spLocks noGrp="1"/>
          </p:cNvSpPr>
          <p:nvPr>
            <p:ph type="sldNum" sz="quarter" idx="5"/>
          </p:nvPr>
        </p:nvSpPr>
        <p:spPr/>
        <p:txBody>
          <a:bodyPr/>
          <a:lstStyle/>
          <a:p>
            <a:pPr>
              <a:defRPr/>
            </a:pPr>
            <a:fld id="{659A0773-D853-4618-9861-9380BCA617ED}" type="slidenum">
              <a:rPr lang="en-US" smtClean="0"/>
              <a:pPr>
                <a:defRPr/>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From Clark: Essential processing refers to the complexity of the learning demand.  </a:t>
            </a:r>
          </a:p>
          <a:p>
            <a:r>
              <a:rPr lang="en-US" dirty="0" smtClean="0"/>
              <a:t>In language, </a:t>
            </a:r>
            <a:r>
              <a:rPr lang="en-US" i="1" dirty="0" smtClean="0"/>
              <a:t>listening</a:t>
            </a:r>
            <a:r>
              <a:rPr lang="en-US" dirty="0" smtClean="0"/>
              <a:t> to a verbal question and framing an answer </a:t>
            </a:r>
          </a:p>
          <a:p>
            <a:r>
              <a:rPr lang="en-US" dirty="0" smtClean="0"/>
              <a:t>requires more mental processing &amp; capacity </a:t>
            </a:r>
          </a:p>
          <a:p>
            <a:r>
              <a:rPr lang="en-US" dirty="0" smtClean="0"/>
              <a:t>than </a:t>
            </a:r>
            <a:r>
              <a:rPr lang="en-US" i="1" dirty="0" smtClean="0"/>
              <a:t>reading </a:t>
            </a:r>
            <a:r>
              <a:rPr lang="en-US" dirty="0" smtClean="0"/>
              <a:t>and interpreting a written phrase. </a:t>
            </a:r>
          </a:p>
          <a:p>
            <a:r>
              <a:rPr lang="en-US" dirty="0" smtClean="0"/>
              <a:t>Koedinger: B is longer (question rather</a:t>
            </a:r>
            <a:r>
              <a:rPr lang="en-US" baseline="0" dirty="0" smtClean="0"/>
              <a:t> than phrase) and requires the generation of an answer (as well as interpretation).  Both increase essential processing.  I’m not sure that listening is harder than reading, might be easier.  </a:t>
            </a:r>
            <a:r>
              <a:rPr lang="en-US" baseline="0" smtClean="0"/>
              <a:t>There is a</a:t>
            </a:r>
            <a:endParaRPr lang="en-US" dirty="0" smtClean="0"/>
          </a:p>
        </p:txBody>
      </p:sp>
      <p:sp>
        <p:nvSpPr>
          <p:cNvPr id="4" name="Slide Number Placeholder 3"/>
          <p:cNvSpPr>
            <a:spLocks noGrp="1"/>
          </p:cNvSpPr>
          <p:nvPr>
            <p:ph type="sldNum" sz="quarter" idx="5"/>
          </p:nvPr>
        </p:nvSpPr>
        <p:spPr/>
        <p:txBody>
          <a:bodyPr/>
          <a:lstStyle/>
          <a:p>
            <a:pPr>
              <a:defRPr/>
            </a:pPr>
            <a:fld id="{659A0773-D853-4618-9861-9380BCA617ED}" type="slidenum">
              <a:rPr lang="en-US" smtClean="0"/>
              <a:pPr>
                <a:defRPr/>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Generative processing is useful mental work that leads to learning.  A good practice exercise is one form of generative processing.  Relate generative processing to the engagement matrix introduced in Chapter 1.  Generative processing depends on psychological processing not behavioral activity. </a:t>
            </a:r>
          </a:p>
        </p:txBody>
      </p:sp>
      <p:sp>
        <p:nvSpPr>
          <p:cNvPr id="4" name="Slide Number Placeholder 3"/>
          <p:cNvSpPr>
            <a:spLocks noGrp="1"/>
          </p:cNvSpPr>
          <p:nvPr>
            <p:ph type="sldNum" sz="quarter" idx="5"/>
          </p:nvPr>
        </p:nvSpPr>
        <p:spPr/>
        <p:txBody>
          <a:bodyPr/>
          <a:lstStyle/>
          <a:p>
            <a:pPr>
              <a:defRPr/>
            </a:pPr>
            <a:fld id="{BF836152-C347-49B0-B174-ABC22E08316F}" type="slidenum">
              <a:rPr lang="en-US" smtClean="0"/>
              <a:pPr>
                <a:defRPr/>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is table 2.2 .  </a:t>
            </a:r>
          </a:p>
        </p:txBody>
      </p:sp>
      <p:sp>
        <p:nvSpPr>
          <p:cNvPr id="4" name="Slide Number Placeholder 3"/>
          <p:cNvSpPr>
            <a:spLocks noGrp="1"/>
          </p:cNvSpPr>
          <p:nvPr>
            <p:ph type="sldNum" sz="quarter" idx="5"/>
          </p:nvPr>
        </p:nvSpPr>
        <p:spPr/>
        <p:txBody>
          <a:bodyPr/>
          <a:lstStyle/>
          <a:p>
            <a:pPr>
              <a:defRPr/>
            </a:pPr>
            <a:fld id="{E5BA396D-9958-4AD3-BA44-43884A39D95E}" type="slidenum">
              <a:rPr lang="en-US" smtClean="0"/>
              <a:pPr>
                <a:defRPr/>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BDABF2E-E9EC-46B8-B18A-FD829DE7E07F}" type="slidenum">
              <a:rPr lang="en-US" smtClean="0"/>
              <a:pPr>
                <a:defRPr/>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Discuss how this storyboard does or does not support selection, load management, integration, and retrieval.  You may have additional storyboards to use for this discussion. </a:t>
            </a:r>
          </a:p>
        </p:txBody>
      </p:sp>
      <p:sp>
        <p:nvSpPr>
          <p:cNvPr id="4" name="Slide Number Placeholder 3"/>
          <p:cNvSpPr>
            <a:spLocks noGrp="1"/>
          </p:cNvSpPr>
          <p:nvPr>
            <p:ph type="sldNum" sz="quarter" idx="5"/>
          </p:nvPr>
        </p:nvSpPr>
        <p:spPr/>
        <p:txBody>
          <a:bodyPr/>
          <a:lstStyle/>
          <a:p>
            <a:pPr>
              <a:defRPr/>
            </a:pPr>
            <a:fld id="{07AE45B6-FEBA-49D6-8471-D4A631F32C10}" type="slidenum">
              <a:rPr lang="en-US" smtClean="0"/>
              <a:pPr>
                <a:defRPr/>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57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2200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Discuss how this screen shot does or does not</a:t>
            </a:r>
            <a:r>
              <a:rPr lang="en-US" baseline="0" dirty="0" smtClean="0"/>
              <a:t> demonstrate</a:t>
            </a:r>
            <a:r>
              <a:rPr lang="en-US" dirty="0" smtClean="0"/>
              <a:t> support for selection, load management, integration, and retrieval</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p:cNvSpPr>
          <p:nvPr>
            <p:ph type="sldImg"/>
          </p:nvPr>
        </p:nvSpPr>
        <p:spPr bwMode="auto">
          <a:xfrm>
            <a:off x="1159626" y="692681"/>
            <a:ext cx="4540308" cy="3416491"/>
          </a:xfrm>
          <a:prstGeom prst="rect">
            <a:avLst/>
          </a:prstGeom>
          <a:solidFill>
            <a:srgbClr val="FFFFFF"/>
          </a:solidFill>
          <a:ln>
            <a:solidFill>
              <a:srgbClr val="000000"/>
            </a:solidFill>
            <a:miter lim="800000"/>
            <a:headEnd/>
            <a:tailEnd/>
          </a:ln>
        </p:spPr>
      </p:sp>
      <p:sp>
        <p:nvSpPr>
          <p:cNvPr id="294915" name="Rectangle 3"/>
          <p:cNvSpPr>
            <a:spLocks noGrp="1" noChangeArrowheads="1"/>
          </p:cNvSpPr>
          <p:nvPr>
            <p:ph type="body" idx="1"/>
          </p:nvPr>
        </p:nvSpPr>
        <p:spPr bwMode="auto">
          <a:xfrm>
            <a:off x="914401" y="4343401"/>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We have been exploring many of these combinations in over 300 “in vivo” studies in OLI and other courses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3D69C5-37EF-45B0-9495-71C6CF86BDE1}" type="slidenum">
              <a:rPr lang="en-US" smtClean="0">
                <a:latin typeface="Arial" charset="0"/>
              </a:rPr>
              <a:pPr fontAlgn="base">
                <a:spcBef>
                  <a:spcPct val="0"/>
                </a:spcBef>
                <a:spcAft>
                  <a:spcPct val="0"/>
                </a:spcAft>
              </a:pPr>
              <a:t>6</a:t>
            </a:fld>
            <a:endParaRPr lang="en-US" smtClean="0">
              <a:latin typeface="Arial"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[circle the function &amp; theory rec’s &amp; emphasize them]</a:t>
            </a:r>
          </a:p>
          <a:p>
            <a:endParaRPr lang="en-US" dirty="0"/>
          </a:p>
        </p:txBody>
      </p:sp>
    </p:spTree>
    <p:extLst>
      <p:ext uri="{BB962C8B-B14F-4D97-AF65-F5344CB8AC3E}">
        <p14:creationId xmlns:p14="http://schemas.microsoft.com/office/powerpoint/2010/main" val="704902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49325" y="614363"/>
            <a:ext cx="4806950" cy="3605212"/>
          </a:xfrm>
          <a:solidFill>
            <a:srgbClr val="FFFFFF"/>
          </a:solidFill>
          <a:ln/>
        </p:spPr>
      </p:sp>
      <p:sp>
        <p:nvSpPr>
          <p:cNvPr id="53251" name="Rectangle 3"/>
          <p:cNvSpPr>
            <a:spLocks noGrp="1" noChangeArrowheads="1"/>
          </p:cNvSpPr>
          <p:nvPr>
            <p:ph type="body" idx="1"/>
          </p:nvPr>
        </p:nvSpPr>
        <p:spPr>
          <a:xfrm>
            <a:off x="762000" y="4527550"/>
            <a:ext cx="5410200" cy="3930650"/>
          </a:xfrm>
          <a:noFill/>
          <a:ln>
            <a:solidFill>
              <a:srgbClr val="000000"/>
            </a:solidFill>
          </a:ln>
        </p:spPr>
        <p:txBody>
          <a:bodyPr/>
          <a:lstStyle/>
          <a:p>
            <a:pPr>
              <a:buFont typeface="Times" pitchFamily="1" charset="0"/>
              <a:buNone/>
            </a:pPr>
            <a:r>
              <a:rPr lang="en-US" dirty="0" smtClean="0">
                <a:latin typeface="Times New Roman" pitchFamily="1" charset="0"/>
                <a:ea typeface="ＭＳ Ｐゴシック" pitchFamily="1" charset="-128"/>
                <a:cs typeface="ＭＳ Ｐゴシック" pitchFamily="1" charset="-128"/>
              </a:rPr>
              <a:t>Say:</a:t>
            </a:r>
            <a:r>
              <a:rPr lang="en-US" baseline="0" dirty="0" smtClean="0">
                <a:latin typeface="Times New Roman" pitchFamily="1" charset="0"/>
                <a:ea typeface="ＭＳ Ｐゴシック" pitchFamily="1" charset="-128"/>
                <a:cs typeface="ＭＳ Ｐゴシック" pitchFamily="1" charset="-128"/>
              </a:rPr>
              <a:t>  One of 6 science of learning centers”</a:t>
            </a:r>
            <a:endParaRPr lang="en-US" dirty="0" smtClean="0">
              <a:latin typeface="Times New Roman" pitchFamily="1" charset="0"/>
              <a:ea typeface="ＭＳ Ｐゴシック" pitchFamily="1" charset="-128"/>
              <a:cs typeface="ＭＳ Ｐゴシック" pitchFamily="1" charset="-128"/>
            </a:endParaRPr>
          </a:p>
          <a:p>
            <a:pPr>
              <a:buFont typeface="Times" pitchFamily="1" charset="0"/>
              <a:buNone/>
            </a:pPr>
            <a:r>
              <a:rPr lang="en-US" dirty="0" smtClean="0">
                <a:latin typeface="Times New Roman" pitchFamily="1" charset="0"/>
                <a:ea typeface="ＭＳ Ｐゴシック" pitchFamily="1" charset="-128"/>
                <a:cs typeface="ＭＳ Ｐゴシック" pitchFamily="1" charset="-128"/>
              </a:rPr>
              <a:t>The </a:t>
            </a:r>
            <a:r>
              <a:rPr lang="en-US" dirty="0">
                <a:latin typeface="Times New Roman" pitchFamily="1" charset="0"/>
                <a:ea typeface="ＭＳ Ｐゴシック" pitchFamily="1" charset="-128"/>
                <a:cs typeface="ＭＳ Ｐゴシック" pitchFamily="1" charset="-128"/>
              </a:rPr>
              <a:t>vision for the PSLC starts with the broad goals of understanding human learning and using that understanding to improve education.  More specifically, we are working to fill the chasm that </a:t>
            </a:r>
            <a:r>
              <a:rPr lang="en-US" dirty="0" smtClean="0">
                <a:latin typeface="Times New Roman" pitchFamily="1" charset="0"/>
                <a:ea typeface="ＭＳ Ｐゴシック" pitchFamily="1" charset="-128"/>
                <a:cs typeface="ＭＳ Ｐゴシック" pitchFamily="1" charset="-128"/>
              </a:rPr>
              <a:t>currently </a:t>
            </a:r>
            <a:r>
              <a:rPr lang="en-US" dirty="0">
                <a:latin typeface="Times New Roman" pitchFamily="1" charset="0"/>
                <a:ea typeface="ＭＳ Ｐゴシック" pitchFamily="1" charset="-128"/>
                <a:cs typeface="ＭＳ Ｐゴシック" pitchFamily="1" charset="-128"/>
              </a:rPr>
              <a:t>exists between learning science research and educational practice.  A key indicator is the low hit rate of costly large-scale randomized control trials .  It appears the science behind many of these trials may not have been sound and reliable enough (we believe in </a:t>
            </a:r>
            <a:r>
              <a:rPr lang="en-US" dirty="0" err="1">
                <a:latin typeface="Times New Roman" pitchFamily="1" charset="0"/>
                <a:ea typeface="ＭＳ Ｐゴシック" pitchFamily="1" charset="-128"/>
                <a:cs typeface="ＭＳ Ｐゴシック" pitchFamily="1" charset="-128"/>
              </a:rPr>
              <a:t>RFTs</a:t>
            </a:r>
            <a:r>
              <a:rPr lang="en-US" dirty="0">
                <a:latin typeface="Times New Roman" pitchFamily="1" charset="0"/>
                <a:ea typeface="ＭＳ Ｐゴシック" pitchFamily="1" charset="-128"/>
                <a:cs typeface="ＭＳ Ｐゴシック" pitchFamily="1" charset="-128"/>
              </a:rPr>
              <a:t>, but we need more science to </a:t>
            </a:r>
            <a:r>
              <a:rPr lang="en-US" dirty="0" smtClean="0">
                <a:latin typeface="Times New Roman" pitchFamily="1" charset="0"/>
                <a:ea typeface="ＭＳ Ｐゴシック" pitchFamily="1" charset="-128"/>
                <a:cs typeface="ＭＳ Ｐゴシック" pitchFamily="1" charset="-128"/>
              </a:rPr>
              <a:t>build </a:t>
            </a:r>
            <a:r>
              <a:rPr lang="en-US" dirty="0">
                <a:latin typeface="Times New Roman" pitchFamily="1" charset="0"/>
                <a:ea typeface="ＭＳ Ｐゴシック" pitchFamily="1" charset="-128"/>
                <a:cs typeface="ＭＳ Ｐゴシック" pitchFamily="1" charset="-128"/>
              </a:rPr>
              <a:t>up to them). </a:t>
            </a:r>
          </a:p>
          <a:p>
            <a:pPr>
              <a:buFont typeface="Times" pitchFamily="1" charset="0"/>
              <a:buNone/>
            </a:pPr>
            <a:r>
              <a:rPr lang="en-US" dirty="0">
                <a:latin typeface="Times New Roman" pitchFamily="1" charset="0"/>
                <a:ea typeface="ＭＳ Ｐゴシック" pitchFamily="1" charset="-128"/>
                <a:cs typeface="ＭＳ Ｐゴシック" pitchFamily="1" charset="-128"/>
              </a:rPr>
              <a:t>2) Toward this end, we have created </a:t>
            </a:r>
            <a:r>
              <a:rPr lang="en-US" dirty="0" err="1">
                <a:latin typeface="Times New Roman" pitchFamily="1" charset="0"/>
                <a:ea typeface="ＭＳ Ｐゴシック" pitchFamily="1" charset="-128"/>
                <a:cs typeface="ＭＳ Ｐゴシック" pitchFamily="1" charset="-128"/>
              </a:rPr>
              <a:t>LearnLab</a:t>
            </a:r>
            <a:r>
              <a:rPr lang="en-US" dirty="0">
                <a:latin typeface="Times New Roman" pitchFamily="1" charset="0"/>
                <a:ea typeface="ＭＳ Ｐゴシック" pitchFamily="1" charset="-128"/>
                <a:cs typeface="ＭＳ Ｐゴシック" pitchFamily="1" charset="-128"/>
              </a:rPr>
              <a:t> …</a:t>
            </a:r>
          </a:p>
          <a:p>
            <a:pPr>
              <a:buFont typeface="Times" pitchFamily="1" charset="0"/>
              <a:buNone/>
            </a:pPr>
            <a:r>
              <a:rPr lang="en-US" dirty="0">
                <a:latin typeface="Times New Roman" pitchFamily="1" charset="0"/>
                <a:ea typeface="ＭＳ Ｐゴシック" pitchFamily="1" charset="-128"/>
                <a:cs typeface="ＭＳ Ｐゴシック" pitchFamily="1" charset="-128"/>
              </a:rPr>
              <a:t>Goals are to: </a:t>
            </a:r>
            <a:r>
              <a:rPr lang="en-US" sz="1800" dirty="0">
                <a:solidFill>
                  <a:srgbClr val="000000"/>
                </a:solidFill>
                <a:latin typeface="Geneva" pitchFamily="1" charset="0"/>
                <a:ea typeface="ＭＳ Ｐゴシック" pitchFamily="1" charset="-128"/>
                <a:cs typeface="ＭＳ Ｐゴシック" pitchFamily="1" charset="-128"/>
              </a:rPr>
              <a:t>Do rigorous science at scale.  Create a two-way street.  Have problems from </a:t>
            </a:r>
            <a:r>
              <a:rPr lang="en-US" sz="1800" dirty="0" err="1">
                <a:solidFill>
                  <a:srgbClr val="000000"/>
                </a:solidFill>
                <a:latin typeface="Geneva" pitchFamily="1" charset="0"/>
                <a:ea typeface="ＭＳ Ｐゴシック" pitchFamily="1" charset="-128"/>
                <a:cs typeface="ＭＳ Ｐゴシック" pitchFamily="1" charset="-128"/>
              </a:rPr>
              <a:t>practioners</a:t>
            </a:r>
            <a:r>
              <a:rPr lang="en-US" sz="1800" dirty="0">
                <a:solidFill>
                  <a:srgbClr val="000000"/>
                </a:solidFill>
                <a:latin typeface="Geneva" pitchFamily="1" charset="0"/>
                <a:ea typeface="ＭＳ Ｐゴシック" pitchFamily="1" charset="-128"/>
                <a:cs typeface="ＭＳ Ｐゴシック" pitchFamily="1" charset="-128"/>
              </a:rPr>
              <a:t> guide psychological research goals.</a:t>
            </a:r>
            <a:endParaRPr lang="en-US" dirty="0">
              <a:latin typeface="Times New Roman" pitchFamily="1" charset="0"/>
              <a:ea typeface="ＭＳ Ｐゴシック" pitchFamily="1" charset="-128"/>
              <a:cs typeface="ＭＳ Ｐゴシック" pitchFamily="1" charset="-128"/>
            </a:endParaRPr>
          </a:p>
          <a:p>
            <a:pPr>
              <a:buFont typeface="Times" pitchFamily="1" charset="0"/>
              <a:buNone/>
            </a:pPr>
            <a:r>
              <a:rPr lang="en-US" dirty="0">
                <a:latin typeface="Times New Roman" pitchFamily="1" charset="0"/>
                <a:ea typeface="ＭＳ Ｐゴシック" pitchFamily="1" charset="-128"/>
                <a:cs typeface="ＭＳ Ｐゴシック" pitchFamily="1" charset="-128"/>
              </a:rPr>
              <a:t>3) In general, our purpose is to “leverage cognitive … learning”.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3D69C5-37EF-45B0-9495-71C6CF86BDE1}" type="slidenum">
              <a:rPr lang="en-US" smtClean="0">
                <a:latin typeface="Arial" charset="0"/>
              </a:rPr>
              <a:pPr fontAlgn="base">
                <a:spcBef>
                  <a:spcPct val="0"/>
                </a:spcBef>
                <a:spcAft>
                  <a:spcPct val="0"/>
                </a:spcAft>
              </a:pPr>
              <a:t>7</a:t>
            </a:fld>
            <a:endParaRPr lang="en-US" smtClean="0">
              <a:latin typeface="Arial"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7BB70B-E9ED-4118-B081-36010168CF09}"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7BB70B-E9ED-4118-B081-36010168CF09}"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 are some hot technologies that are or may be relevant to learning?  And take notes.</a:t>
            </a:r>
          </a:p>
          <a:p>
            <a:endParaRPr lang="en-US" dirty="0" smtClean="0"/>
          </a:p>
          <a:p>
            <a:r>
              <a:rPr lang="en-US" dirty="0" smtClean="0"/>
              <a:t>Some from 2013 class:</a:t>
            </a:r>
          </a:p>
          <a:p>
            <a:pPr lvl="1"/>
            <a:r>
              <a:rPr lang="en-US" dirty="0" smtClean="0"/>
              <a:t>3-d printing, head-mounted display (</a:t>
            </a:r>
            <a:r>
              <a:rPr lang="en-US" dirty="0" err="1" smtClean="0"/>
              <a:t>occulus</a:t>
            </a:r>
            <a:r>
              <a:rPr lang="en-US" dirty="0" smtClean="0"/>
              <a:t> rift), </a:t>
            </a:r>
            <a:r>
              <a:rPr lang="en-US" dirty="0" err="1" smtClean="0"/>
              <a:t>google</a:t>
            </a:r>
            <a:r>
              <a:rPr lang="en-US" dirty="0" smtClean="0"/>
              <a:t> glass, </a:t>
            </a:r>
            <a:r>
              <a:rPr lang="en-US" dirty="0" err="1" smtClean="0"/>
              <a:t>myo</a:t>
            </a:r>
            <a:r>
              <a:rPr lang="en-US" dirty="0" smtClean="0"/>
              <a:t> (muscle movement), leap motion, </a:t>
            </a:r>
            <a:r>
              <a:rPr lang="en-US" dirty="0" err="1" smtClean="0"/>
              <a:t>Kinnect</a:t>
            </a:r>
            <a:endParaRPr lang="en-US" dirty="0" smtClean="0"/>
          </a:p>
          <a:p>
            <a:pPr lvl="1"/>
            <a:r>
              <a:rPr lang="en-US" dirty="0" smtClean="0"/>
              <a:t>Mobile technologies – connecting to robots</a:t>
            </a:r>
          </a:p>
          <a:p>
            <a:pPr lvl="1"/>
            <a:r>
              <a:rPr lang="en-US" dirty="0" smtClean="0"/>
              <a:t>Near field communication (NFCs) – tracking </a:t>
            </a:r>
          </a:p>
          <a:p>
            <a:r>
              <a:rPr lang="en-US" dirty="0" smtClean="0"/>
              <a:t>Others:</a:t>
            </a:r>
          </a:p>
          <a:p>
            <a:pPr lvl="1"/>
            <a:r>
              <a:rPr lang="en-US" dirty="0" smtClean="0"/>
              <a:t>Social media, simulations, games, virtual worlds, search engines, tangible interaction</a:t>
            </a:r>
          </a:p>
          <a:p>
            <a:endParaRPr lang="en-US" dirty="0" smtClean="0"/>
          </a:p>
        </p:txBody>
      </p:sp>
      <p:sp>
        <p:nvSpPr>
          <p:cNvPr id="4" name="Slide Number Placeholder 3"/>
          <p:cNvSpPr>
            <a:spLocks noGrp="1"/>
          </p:cNvSpPr>
          <p:nvPr>
            <p:ph type="sldNum" sz="quarter" idx="10"/>
          </p:nvPr>
        </p:nvSpPr>
        <p:spPr/>
        <p:txBody>
          <a:bodyPr/>
          <a:lstStyle/>
          <a:p>
            <a:pPr>
              <a:defRPr/>
            </a:pPr>
            <a:fld id="{FB7BB70B-E9ED-4118-B081-36010168CF09}"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Make a list of ‘hot’ technologies.  Then frame questions that reflect a technology-centric and learner-centric views of these technologies.  Give examples of technology-centered approaches versus learner-centered approaches. </a:t>
            </a:r>
          </a:p>
        </p:txBody>
      </p:sp>
      <p:sp>
        <p:nvSpPr>
          <p:cNvPr id="4" name="Slide Number Placeholder 3"/>
          <p:cNvSpPr>
            <a:spLocks noGrp="1"/>
          </p:cNvSpPr>
          <p:nvPr>
            <p:ph type="sldNum" sz="quarter" idx="5"/>
          </p:nvPr>
        </p:nvSpPr>
        <p:spPr/>
        <p:txBody>
          <a:bodyPr/>
          <a:lstStyle/>
          <a:p>
            <a:pPr>
              <a:defRPr/>
            </a:pPr>
            <a:fld id="{BBAC85F8-736C-421B-A59E-06D12332B7EC}"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What are some ways that students can demonstrate learning?  </a:t>
            </a:r>
            <a:br>
              <a:rPr lang="en-US" dirty="0" smtClean="0"/>
            </a:br>
            <a:r>
              <a:rPr lang="en-US" dirty="0" smtClean="0"/>
              <a:t>What are some forms of learning that are NOT the result of an instructional episode?</a:t>
            </a:r>
          </a:p>
        </p:txBody>
      </p:sp>
      <p:sp>
        <p:nvSpPr>
          <p:cNvPr id="4" name="Slide Number Placeholder 3"/>
          <p:cNvSpPr>
            <a:spLocks noGrp="1"/>
          </p:cNvSpPr>
          <p:nvPr>
            <p:ph type="sldNum" sz="quarter" idx="5"/>
          </p:nvPr>
        </p:nvSpPr>
        <p:spPr/>
        <p:txBody>
          <a:bodyPr/>
          <a:lstStyle/>
          <a:p>
            <a:pPr>
              <a:defRPr/>
            </a:pPr>
            <a:fld id="{328E998C-A328-4C69-B94A-9B138F25550A}"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D073D82-C220-934F-9E6D-860C8C9965B3}" type="datetime1">
              <a:rPr lang="en-US" smtClean="0"/>
              <a:pPr>
                <a:defRPr/>
              </a:pPr>
              <a:t>8/12/16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2FDEDB-F522-461C-B467-1CC788D594E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3A2ADE5-5F61-8D41-B6D3-8E92DB64D57C}" type="datetime1">
              <a:rPr lang="en-US" smtClean="0"/>
              <a:pPr>
                <a:defRPr/>
              </a:pPr>
              <a:t>8/12/16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8255B5-A3B7-40AD-984B-A4E54128D15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4449FDA-83B7-CF46-9A18-4E7788CAC302}" type="datetime1">
              <a:rPr lang="en-US" smtClean="0"/>
              <a:pPr>
                <a:defRPr/>
              </a:pPr>
              <a:t>8/12/16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E18124-0E20-4CB6-8B6C-EE549E83E46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47625"/>
            <a:ext cx="7391400" cy="5773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848600" y="6591300"/>
            <a:ext cx="1295400" cy="304800"/>
          </a:xfrm>
        </p:spPr>
        <p:txBody>
          <a:bodyPr/>
          <a:lstStyle>
            <a:lvl1pPr>
              <a:defRPr/>
            </a:lvl1pPr>
          </a:lstStyle>
          <a:p>
            <a:pPr>
              <a:defRPr/>
            </a:pPr>
            <a:r>
              <a:rPr lang="en-US"/>
              <a:t>Slide </a:t>
            </a:r>
            <a:fld id="{31DF7A11-74F6-408A-9310-00C606FAA5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89050" y="228600"/>
            <a:ext cx="76263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7338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6002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38100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fld id="{D5554CB7-7FED-FA47-9025-73AD2B53F608}" type="datetime1">
              <a:rPr lang="en-US" smtClean="0"/>
              <a:pPr>
                <a:defRPr/>
              </a:pPr>
              <a:t>8/12/16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0A364F-8594-40CC-8555-8B80B5103C6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C8F1E01-8864-5940-943B-5E545409B1F1}" type="datetime1">
              <a:rPr lang="en-US" smtClean="0"/>
              <a:pPr>
                <a:defRPr/>
              </a:pPr>
              <a:t>8/12/16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5AB66C-50F8-473B-BE5D-BD9AA9CA0FE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C0232AF8-1483-1546-8A59-B801B6C5A975}" type="datetime1">
              <a:rPr lang="en-US" smtClean="0"/>
              <a:pPr>
                <a:defRPr/>
              </a:pPr>
              <a:t>8/12/16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7E9F4-65A3-4043-B85F-301B029EE34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36B6EA8B-E2E2-954D-BDEF-15A64C522F4A}" type="datetime1">
              <a:rPr lang="en-US" smtClean="0"/>
              <a:pPr>
                <a:defRPr/>
              </a:pPr>
              <a:t>8/12/16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866AC14-D5B3-498B-B3F1-2D088530B0B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4D9BAC6-B2A1-184E-A465-520349CEF764}" type="datetime1">
              <a:rPr lang="en-US" smtClean="0"/>
              <a:pPr>
                <a:defRPr/>
              </a:pPr>
              <a:t>8/12/16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D91E608-2B34-4876-9C98-E4993BBE6DD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90E998-6B5B-1148-AB3A-DCBE41DE5304}" type="datetime1">
              <a:rPr lang="en-US" smtClean="0"/>
              <a:pPr>
                <a:defRPr/>
              </a:pPr>
              <a:t>8/12/16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9DC2F69-973B-48A8-817F-5E93F1CF368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078A520-85E3-FF49-A85F-2B32B0A196E1}" type="datetime1">
              <a:rPr lang="en-US" smtClean="0"/>
              <a:pPr>
                <a:defRPr/>
              </a:pPr>
              <a:t>8/12/16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117396-2978-4558-88EC-8946A9EBC36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D228B88-86E9-4341-9108-ED2EF19F3698}" type="datetime1">
              <a:rPr lang="en-US" smtClean="0"/>
              <a:pPr>
                <a:defRPr/>
              </a:pPr>
              <a:t>8/12/16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2BD62EC-881C-4A90-A475-5A48B82CA4E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632" y="274638"/>
            <a:ext cx="7941337"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62632" y="1600200"/>
            <a:ext cx="7941337"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457AD7E-2F03-1547-A225-0496925187B5}" type="datetime1">
              <a:rPr lang="en-US" smtClean="0"/>
              <a:pPr>
                <a:defRPr/>
              </a:pPr>
              <a:t>8/12/16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8D6E76E-4D89-DC48-8008-B7B0FE0ACEE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7.xml"/><Relationship Id="rId3"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17.png"/><Relationship Id="rId1" Type="http://schemas.openxmlformats.org/officeDocument/2006/relationships/tags" Target="../tags/tag5.xml"/><Relationship Id="rId2"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noChangeArrowheads="1"/>
          </p:cNvPicPr>
          <p:nvPr/>
        </p:nvPicPr>
        <p:blipFill>
          <a:blip r:embed="rId3"/>
          <a:srcRect t="15800"/>
          <a:stretch>
            <a:fillRect/>
          </a:stretch>
        </p:blipFill>
        <p:spPr bwMode="auto">
          <a:xfrm>
            <a:off x="5226237" y="2209800"/>
            <a:ext cx="2850963" cy="3343275"/>
          </a:xfrm>
          <a:prstGeom prst="rect">
            <a:avLst/>
          </a:prstGeom>
          <a:noFill/>
          <a:ln w="9525">
            <a:noFill/>
            <a:miter lim="800000"/>
            <a:headEnd/>
            <a:tailEnd/>
          </a:ln>
        </p:spPr>
      </p:pic>
      <p:sp>
        <p:nvSpPr>
          <p:cNvPr id="11" name="Title 10"/>
          <p:cNvSpPr>
            <a:spLocks noGrp="1"/>
          </p:cNvSpPr>
          <p:nvPr>
            <p:ph type="ctrTitle"/>
          </p:nvPr>
        </p:nvSpPr>
        <p:spPr>
          <a:xfrm>
            <a:off x="990600" y="892175"/>
            <a:ext cx="7772400" cy="1470025"/>
          </a:xfrm>
        </p:spPr>
        <p:txBody>
          <a:bodyPr>
            <a:normAutofit fontScale="90000"/>
          </a:bodyPr>
          <a:lstStyle/>
          <a:p>
            <a:pPr>
              <a:defRPr/>
            </a:pPr>
            <a:r>
              <a:rPr lang="en-US" dirty="0" smtClean="0"/>
              <a:t>How Do People Learn</a:t>
            </a:r>
            <a:br>
              <a:rPr lang="en-US" dirty="0" smtClean="0"/>
            </a:br>
            <a:r>
              <a:rPr lang="en-US" dirty="0" smtClean="0"/>
              <a:t>From </a:t>
            </a:r>
            <a:r>
              <a:rPr lang="en-US" dirty="0" err="1" smtClean="0"/>
              <a:t>e</a:t>
            </a:r>
            <a:r>
              <a:rPr lang="en-US" dirty="0" smtClean="0"/>
              <a:t>-Courses?</a:t>
            </a:r>
            <a:br>
              <a:rPr lang="en-US" dirty="0" smtClean="0"/>
            </a:br>
            <a:r>
              <a:rPr lang="en-US" sz="5400" dirty="0" smtClean="0"/>
              <a:t>Chapter 2</a:t>
            </a:r>
            <a:endParaRPr lang="en-US" dirty="0"/>
          </a:p>
        </p:txBody>
      </p:sp>
      <p:sp>
        <p:nvSpPr>
          <p:cNvPr id="12" name="Subtitle 11"/>
          <p:cNvSpPr>
            <a:spLocks noGrp="1"/>
          </p:cNvSpPr>
          <p:nvPr>
            <p:ph type="subTitle" idx="1"/>
          </p:nvPr>
        </p:nvSpPr>
        <p:spPr>
          <a:xfrm>
            <a:off x="990600" y="3276600"/>
            <a:ext cx="4419600" cy="1752600"/>
          </a:xfrm>
        </p:spPr>
        <p:txBody>
          <a:bodyPr/>
          <a:lstStyle/>
          <a:p>
            <a:r>
              <a:rPr lang="en-US" dirty="0" smtClean="0"/>
              <a:t>Ken Koedinger</a:t>
            </a:r>
          </a:p>
          <a:p>
            <a:r>
              <a:rPr lang="en-US" dirty="0" smtClean="0"/>
              <a:t>Based on slides from Ruth Clark</a:t>
            </a:r>
          </a:p>
          <a:p>
            <a:endParaRPr lang="en-US" dirty="0"/>
          </a:p>
        </p:txBody>
      </p:sp>
      <p:sp>
        <p:nvSpPr>
          <p:cNvPr id="13" name="Slide Number Placeholder 12"/>
          <p:cNvSpPr>
            <a:spLocks noGrp="1"/>
          </p:cNvSpPr>
          <p:nvPr>
            <p:ph type="sldNum" sz="quarter" idx="12"/>
          </p:nvPr>
        </p:nvSpPr>
        <p:spPr/>
        <p:txBody>
          <a:bodyPr/>
          <a:lstStyle/>
          <a:p>
            <a:pPr>
              <a:defRPr/>
            </a:pPr>
            <a:fld id="{162FDEDB-F522-461C-B467-1CC788D594EE}" type="slidenum">
              <a:rPr lang="en-US" smtClean="0"/>
              <a:pPr>
                <a:defRPr/>
              </a:pPr>
              <a:t>1</a:t>
            </a:fld>
            <a:endParaRPr lang="en-US"/>
          </a:p>
        </p:txBody>
      </p:sp>
      <p:sp>
        <p:nvSpPr>
          <p:cNvPr id="6" name="Subtitle 11"/>
          <p:cNvSpPr txBox="1">
            <a:spLocks/>
          </p:cNvSpPr>
          <p:nvPr/>
        </p:nvSpPr>
        <p:spPr>
          <a:xfrm>
            <a:off x="5769396" y="681920"/>
            <a:ext cx="2671220" cy="175260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i="1" dirty="0" smtClean="0"/>
              <a:t>+ Instructional Complexity</a:t>
            </a:r>
          </a:p>
          <a:p>
            <a:endParaRPr lang="en-US"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a:t>
            </a:r>
            <a:endParaRPr lang="en-US" dirty="0"/>
          </a:p>
        </p:txBody>
      </p:sp>
      <p:sp>
        <p:nvSpPr>
          <p:cNvPr id="3" name="Content Placeholder 2"/>
          <p:cNvSpPr>
            <a:spLocks noGrp="1"/>
          </p:cNvSpPr>
          <p:nvPr>
            <p:ph idx="1"/>
          </p:nvPr>
        </p:nvSpPr>
        <p:spPr>
          <a:xfrm>
            <a:off x="662632" y="1600200"/>
            <a:ext cx="8087195" cy="4525963"/>
          </a:xfrm>
        </p:spPr>
        <p:txBody>
          <a:bodyPr>
            <a:normAutofit/>
          </a:bodyPr>
          <a:lstStyle/>
          <a:p>
            <a:r>
              <a:rPr lang="en-US" dirty="0" smtClean="0"/>
              <a:t>Finish introductions from last time (15 min)</a:t>
            </a:r>
          </a:p>
          <a:p>
            <a:r>
              <a:rPr lang="en-US" dirty="0" smtClean="0"/>
              <a:t>Project idea discussion (15 min)</a:t>
            </a:r>
          </a:p>
          <a:p>
            <a:r>
              <a:rPr lang="en-US" dirty="0" smtClean="0"/>
              <a:t>Brief review of </a:t>
            </a:r>
            <a:r>
              <a:rPr lang="en-US" dirty="0" err="1" smtClean="0"/>
              <a:t>Chpt</a:t>
            </a:r>
            <a:r>
              <a:rPr lang="en-US" dirty="0" smtClean="0"/>
              <a:t> 1, quiz, activity (25 min)</a:t>
            </a:r>
            <a:endParaRPr lang="en-US" dirty="0"/>
          </a:p>
          <a:p>
            <a:r>
              <a:rPr lang="en-US" b="1" i="1" dirty="0" smtClean="0"/>
              <a:t>Review of </a:t>
            </a:r>
            <a:r>
              <a:rPr lang="en-US" b="1" i="1" dirty="0" err="1" smtClean="0"/>
              <a:t>Chpt</a:t>
            </a:r>
            <a:r>
              <a:rPr lang="en-US" b="1" i="1" dirty="0" smtClean="0"/>
              <a:t> 2 &amp; </a:t>
            </a:r>
            <a:r>
              <a:rPr lang="en-US" b="1" i="1" dirty="0" err="1" smtClean="0"/>
              <a:t>instr</a:t>
            </a:r>
            <a:r>
              <a:rPr lang="en-US" b="1" i="1" dirty="0" smtClean="0"/>
              <a:t> complexity (25 min)</a:t>
            </a:r>
          </a:p>
          <a:p>
            <a:r>
              <a:rPr lang="en-US" dirty="0" smtClean="0"/>
              <a:t>Next time (5 min)</a:t>
            </a:r>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10</a:t>
            </a:fld>
            <a:endParaRPr lang="en-US"/>
          </a:p>
        </p:txBody>
      </p:sp>
    </p:spTree>
    <p:extLst>
      <p:ext uri="{BB962C8B-B14F-4D97-AF65-F5344CB8AC3E}">
        <p14:creationId xmlns:p14="http://schemas.microsoft.com/office/powerpoint/2010/main" val="36789249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p:txBody>
          <a:bodyPr/>
          <a:lstStyle/>
          <a:p>
            <a:r>
              <a:rPr lang="en-US" dirty="0" smtClean="0"/>
              <a:t>Chapter 2 objectives</a:t>
            </a:r>
          </a:p>
        </p:txBody>
      </p:sp>
      <p:sp>
        <p:nvSpPr>
          <p:cNvPr id="12" name="Content Placeholder 11"/>
          <p:cNvSpPr>
            <a:spLocks noGrp="1"/>
          </p:cNvSpPr>
          <p:nvPr>
            <p:ph idx="1"/>
          </p:nvPr>
        </p:nvSpPr>
        <p:spPr/>
        <p:txBody>
          <a:bodyPr>
            <a:normAutofit lnSpcReduction="10000"/>
          </a:bodyPr>
          <a:lstStyle/>
          <a:p>
            <a:r>
              <a:rPr lang="en-US" dirty="0" smtClean="0"/>
              <a:t>Distinguish: </a:t>
            </a:r>
          </a:p>
          <a:p>
            <a:pPr lvl="1"/>
            <a:r>
              <a:rPr lang="en-US" dirty="0" smtClean="0"/>
              <a:t>technology-centered vs. learner-centered</a:t>
            </a:r>
          </a:p>
          <a:p>
            <a:pPr lvl="1"/>
            <a:r>
              <a:rPr lang="en-US" dirty="0" smtClean="0"/>
              <a:t>learning vs. instruction</a:t>
            </a:r>
          </a:p>
          <a:p>
            <a:pPr lvl="1"/>
            <a:r>
              <a:rPr lang="en-US" dirty="0" smtClean="0"/>
              <a:t>3 forms of cognitive processing/load during learning</a:t>
            </a:r>
          </a:p>
          <a:p>
            <a:r>
              <a:rPr lang="en-US" dirty="0" smtClean="0"/>
              <a:t>Identify:</a:t>
            </a:r>
          </a:p>
          <a:p>
            <a:pPr lvl="1"/>
            <a:r>
              <a:rPr lang="en-US" dirty="0" smtClean="0"/>
              <a:t>3 metaphors for learning</a:t>
            </a:r>
          </a:p>
          <a:p>
            <a:pPr lvl="1"/>
            <a:r>
              <a:rPr lang="en-US" dirty="0" smtClean="0"/>
              <a:t>3 learning principles &amp; processes </a:t>
            </a:r>
          </a:p>
          <a:p>
            <a:r>
              <a:rPr lang="en-US" dirty="0" smtClean="0"/>
              <a:t>Apply four key events of learning </a:t>
            </a:r>
          </a:p>
        </p:txBody>
      </p:sp>
      <p:sp>
        <p:nvSpPr>
          <p:cNvPr id="15" name="Slide Number Placeholder 14"/>
          <p:cNvSpPr>
            <a:spLocks noGrp="1"/>
          </p:cNvSpPr>
          <p:nvPr>
            <p:ph type="sldNum" sz="quarter" idx="12"/>
          </p:nvPr>
        </p:nvSpPr>
        <p:spPr/>
        <p:txBody>
          <a:bodyPr/>
          <a:lstStyle/>
          <a:p>
            <a:fld id="{AE0A364F-8594-40CC-8555-8B80B5103C69}" type="slidenum">
              <a:rPr lang="en-US" smtClean="0"/>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Hot technologies that are or may be relevant to learning?</a:t>
            </a:r>
            <a:endParaRPr lang="en-US" dirty="0"/>
          </a:p>
        </p:txBody>
      </p:sp>
      <p:sp>
        <p:nvSpPr>
          <p:cNvPr id="3" name="Content Placeholder 2"/>
          <p:cNvSpPr>
            <a:spLocks noGrp="1"/>
          </p:cNvSpPr>
          <p:nvPr>
            <p:ph idx="1"/>
          </p:nvPr>
        </p:nvSpPr>
        <p:spPr/>
        <p:txBody>
          <a:bodyPr>
            <a:normAutofit/>
          </a:bodyPr>
          <a:lstStyle/>
          <a:p>
            <a:r>
              <a:rPr lang="en-US" dirty="0" smtClean="0"/>
              <a:t>See slides at the end of first lecture deck</a:t>
            </a:r>
          </a:p>
          <a:p>
            <a:endParaRPr lang="en-US" dirty="0" smtClean="0"/>
          </a:p>
          <a:p>
            <a:r>
              <a:rPr lang="en-US" dirty="0" smtClean="0"/>
              <a:t>[What do you see as hot technologies?]</a:t>
            </a:r>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mtClean="0"/>
              <a:t>A technology-centered vs. learner-centered approach to e-learning</a:t>
            </a:r>
            <a:endParaRPr lang="en-US" dirty="0"/>
          </a:p>
        </p:txBody>
      </p:sp>
      <p:sp>
        <p:nvSpPr>
          <p:cNvPr id="7" name="Content Placeholder 6"/>
          <p:cNvSpPr>
            <a:spLocks noGrp="1"/>
          </p:cNvSpPr>
          <p:nvPr>
            <p:ph idx="1"/>
          </p:nvPr>
        </p:nvSpPr>
        <p:spPr>
          <a:xfrm>
            <a:off x="662632" y="2017059"/>
            <a:ext cx="7941337" cy="4109104"/>
          </a:xfrm>
        </p:spPr>
        <p:txBody>
          <a:bodyPr>
            <a:normAutofit lnSpcReduction="10000"/>
          </a:bodyPr>
          <a:lstStyle/>
          <a:p>
            <a:pPr>
              <a:buNone/>
            </a:pPr>
            <a:r>
              <a:rPr lang="en-US" dirty="0" smtClean="0"/>
              <a:t>Are hot technologies</a:t>
            </a:r>
            <a:r>
              <a:rPr lang="en-US" dirty="0"/>
              <a:t> </a:t>
            </a:r>
            <a:r>
              <a:rPr lang="en-US" dirty="0" smtClean="0"/>
              <a:t>the central focus </a:t>
            </a:r>
            <a:br>
              <a:rPr lang="en-US" dirty="0" smtClean="0"/>
            </a:br>
            <a:r>
              <a:rPr lang="en-US" dirty="0" smtClean="0"/>
              <a:t>of e-learning design?</a:t>
            </a:r>
          </a:p>
          <a:p>
            <a:r>
              <a:rPr lang="en-US" dirty="0" smtClean="0"/>
              <a:t>No, meeting learners’ needs should be</a:t>
            </a:r>
          </a:p>
          <a:p>
            <a:pPr marL="0" indent="0">
              <a:buNone/>
            </a:pPr>
            <a:endParaRPr lang="en-US" dirty="0" smtClean="0"/>
          </a:p>
          <a:p>
            <a:pPr>
              <a:buNone/>
            </a:pPr>
            <a:r>
              <a:rPr lang="en-US" dirty="0" smtClean="0"/>
              <a:t>Should these be avoided?</a:t>
            </a:r>
          </a:p>
          <a:p>
            <a:r>
              <a:rPr lang="en-US" dirty="0" smtClean="0"/>
              <a:t>No. These technologies may help &amp; are worth consideration, but should be evaluated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What is learning?</a:t>
            </a:r>
            <a:endParaRPr lang="en-US" dirty="0"/>
          </a:p>
        </p:txBody>
      </p:sp>
      <p:sp>
        <p:nvSpPr>
          <p:cNvPr id="7" name="Content Placeholder 6"/>
          <p:cNvSpPr>
            <a:spLocks noGrp="1"/>
          </p:cNvSpPr>
          <p:nvPr>
            <p:ph idx="1"/>
          </p:nvPr>
        </p:nvSpPr>
        <p:spPr/>
        <p:txBody>
          <a:bodyPr>
            <a:normAutofit lnSpcReduction="10000"/>
          </a:bodyPr>
          <a:lstStyle/>
          <a:p>
            <a:r>
              <a:rPr lang="en-US" sz="2800" dirty="0" smtClean="0"/>
              <a:t>A </a:t>
            </a:r>
            <a:r>
              <a:rPr lang="en-US" sz="2800" i="1" dirty="0" smtClean="0"/>
              <a:t>change</a:t>
            </a:r>
            <a:r>
              <a:rPr lang="en-US" sz="2800" dirty="0" smtClean="0"/>
              <a:t> in what the learner knows – demonstrated by behavior </a:t>
            </a:r>
          </a:p>
          <a:p>
            <a:r>
              <a:rPr lang="en-US" sz="2800" dirty="0" smtClean="0"/>
              <a:t>The change is caused by the learner’s experience</a:t>
            </a:r>
          </a:p>
          <a:p>
            <a:r>
              <a:rPr lang="en-US" sz="2800" dirty="0" smtClean="0"/>
              <a:t>This experience can be influenced by instruction</a:t>
            </a:r>
          </a:p>
          <a:p>
            <a:endParaRPr lang="en-US" sz="2800" dirty="0" smtClean="0"/>
          </a:p>
          <a:p>
            <a:endParaRPr lang="en-US" sz="2800" dirty="0"/>
          </a:p>
          <a:p>
            <a:endParaRPr lang="en-US" sz="2800" dirty="0" smtClean="0"/>
          </a:p>
          <a:p>
            <a:endParaRPr lang="en-US" sz="2800" dirty="0" smtClean="0"/>
          </a:p>
          <a:p>
            <a:r>
              <a:rPr lang="en-US" sz="2800" dirty="0" smtClean="0"/>
              <a:t>Can learning occur without instruction?  Examples?</a:t>
            </a:r>
          </a:p>
          <a:p>
            <a:endParaRPr lang="en-US" sz="2800" dirty="0"/>
          </a:p>
        </p:txBody>
      </p:sp>
      <p:sp>
        <p:nvSpPr>
          <p:cNvPr id="4" name="Text Box 4"/>
          <p:cNvSpPr txBox="1">
            <a:spLocks noChangeArrowheads="1"/>
          </p:cNvSpPr>
          <p:nvPr/>
        </p:nvSpPr>
        <p:spPr bwMode="auto">
          <a:xfrm>
            <a:off x="1497110" y="3741097"/>
            <a:ext cx="5121835" cy="12044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prstTxWarp prst="textNoShape">
              <a:avLst/>
            </a:prstTxWarp>
            <a:spAutoFit/>
          </a:bodyPr>
          <a:lstStyle/>
          <a:p>
            <a:pPr eaLnBrk="1" hangingPunct="1">
              <a:lnSpc>
                <a:spcPct val="90000"/>
              </a:lnSpc>
              <a:spcBef>
                <a:spcPts val="1800"/>
              </a:spcBef>
            </a:pPr>
            <a:r>
              <a:rPr lang="en-US" sz="1600" dirty="0">
                <a:solidFill>
                  <a:srgbClr val="000090"/>
                </a:solidFill>
                <a:ea typeface="ＭＳ Ｐゴシック" pitchFamily="1" charset="-128"/>
                <a:cs typeface="ＭＳ Ｐゴシック" pitchFamily="1" charset="-128"/>
              </a:rPr>
              <a:t>Learning results from what </a:t>
            </a:r>
            <a:r>
              <a:rPr lang="en-US" sz="1600" i="1" dirty="0">
                <a:solidFill>
                  <a:srgbClr val="000090"/>
                </a:solidFill>
                <a:ea typeface="ＭＳ Ｐゴシック" pitchFamily="1" charset="-128"/>
                <a:cs typeface="ＭＳ Ｐゴシック" pitchFamily="1" charset="-128"/>
              </a:rPr>
              <a:t>the student does and thinks </a:t>
            </a:r>
            <a:r>
              <a:rPr lang="en-US" sz="1600" dirty="0" smtClean="0">
                <a:solidFill>
                  <a:srgbClr val="000090"/>
                </a:solidFill>
                <a:ea typeface="ＭＳ Ｐゴシック" pitchFamily="1" charset="-128"/>
                <a:cs typeface="ＭＳ Ｐゴシック" pitchFamily="1" charset="-128"/>
              </a:rPr>
              <a:t/>
            </a:r>
            <a:br>
              <a:rPr lang="en-US" sz="1600" dirty="0" smtClean="0">
                <a:solidFill>
                  <a:srgbClr val="000090"/>
                </a:solidFill>
                <a:ea typeface="ＭＳ Ｐゴシック" pitchFamily="1" charset="-128"/>
                <a:cs typeface="ＭＳ Ｐゴシック" pitchFamily="1" charset="-128"/>
              </a:rPr>
            </a:br>
            <a:r>
              <a:rPr lang="en-US" sz="1600" dirty="0" smtClean="0">
                <a:solidFill>
                  <a:srgbClr val="000090"/>
                </a:solidFill>
                <a:ea typeface="ＭＳ Ｐゴシック" pitchFamily="1" charset="-128"/>
                <a:cs typeface="ＭＳ Ｐゴシック" pitchFamily="1" charset="-128"/>
              </a:rPr>
              <a:t>and </a:t>
            </a:r>
            <a:r>
              <a:rPr lang="en-US" sz="1600" dirty="0">
                <a:solidFill>
                  <a:srgbClr val="000090"/>
                </a:solidFill>
                <a:ea typeface="ＭＳ Ｐゴシック" pitchFamily="1" charset="-128"/>
                <a:cs typeface="ＭＳ Ｐゴシック" pitchFamily="1" charset="-128"/>
              </a:rPr>
              <a:t>only from what the student does and thinks. </a:t>
            </a:r>
            <a:r>
              <a:rPr lang="en-US" sz="1600" dirty="0" smtClean="0">
                <a:solidFill>
                  <a:srgbClr val="000090"/>
                </a:solidFill>
                <a:ea typeface="ＭＳ Ｐゴシック" pitchFamily="1" charset="-128"/>
                <a:cs typeface="ＭＳ Ｐゴシック" pitchFamily="1" charset="-128"/>
              </a:rPr>
              <a:t/>
            </a:r>
            <a:br>
              <a:rPr lang="en-US" sz="1600" dirty="0" smtClean="0">
                <a:solidFill>
                  <a:srgbClr val="000090"/>
                </a:solidFill>
                <a:ea typeface="ＭＳ Ｐゴシック" pitchFamily="1" charset="-128"/>
                <a:cs typeface="ＭＳ Ｐゴシック" pitchFamily="1" charset="-128"/>
              </a:rPr>
            </a:br>
            <a:r>
              <a:rPr lang="en-US" sz="1600" dirty="0" smtClean="0">
                <a:solidFill>
                  <a:srgbClr val="000090"/>
                </a:solidFill>
                <a:ea typeface="ＭＳ Ｐゴシック" pitchFamily="1" charset="-128"/>
                <a:cs typeface="ＭＳ Ｐゴシック" pitchFamily="1" charset="-128"/>
              </a:rPr>
              <a:t>The </a:t>
            </a:r>
            <a:r>
              <a:rPr lang="en-US" sz="1600" dirty="0">
                <a:solidFill>
                  <a:srgbClr val="000090"/>
                </a:solidFill>
                <a:ea typeface="ＭＳ Ｐゴシック" pitchFamily="1" charset="-128"/>
                <a:cs typeface="ＭＳ Ｐゴシック" pitchFamily="1" charset="-128"/>
              </a:rPr>
              <a:t>teacher can advance learning only by </a:t>
            </a:r>
            <a:r>
              <a:rPr lang="en-US" sz="1600" dirty="0" smtClean="0">
                <a:solidFill>
                  <a:srgbClr val="000090"/>
                </a:solidFill>
                <a:ea typeface="ＭＳ Ｐゴシック" pitchFamily="1" charset="-128"/>
                <a:cs typeface="ＭＳ Ｐゴシック" pitchFamily="1" charset="-128"/>
              </a:rPr>
              <a:t/>
            </a:r>
            <a:br>
              <a:rPr lang="en-US" sz="1600" dirty="0" smtClean="0">
                <a:solidFill>
                  <a:srgbClr val="000090"/>
                </a:solidFill>
                <a:ea typeface="ＭＳ Ｐゴシック" pitchFamily="1" charset="-128"/>
                <a:cs typeface="ＭＳ Ｐゴシック" pitchFamily="1" charset="-128"/>
              </a:rPr>
            </a:br>
            <a:r>
              <a:rPr lang="en-US" sz="1600" i="1" dirty="0" smtClean="0">
                <a:solidFill>
                  <a:srgbClr val="000090"/>
                </a:solidFill>
                <a:ea typeface="ＭＳ Ｐゴシック" pitchFamily="1" charset="-128"/>
                <a:cs typeface="ＭＳ Ｐゴシック" pitchFamily="1" charset="-128"/>
              </a:rPr>
              <a:t>influencing </a:t>
            </a:r>
            <a:r>
              <a:rPr lang="en-US" sz="1600" i="1" dirty="0">
                <a:solidFill>
                  <a:srgbClr val="000090"/>
                </a:solidFill>
                <a:ea typeface="ＭＳ Ｐゴシック" pitchFamily="1" charset="-128"/>
                <a:cs typeface="ＭＳ Ｐゴシック" pitchFamily="1" charset="-128"/>
              </a:rPr>
              <a:t>what the student does</a:t>
            </a:r>
            <a:r>
              <a:rPr lang="en-US" sz="1600" dirty="0">
                <a:solidFill>
                  <a:srgbClr val="000090"/>
                </a:solidFill>
                <a:ea typeface="ＭＳ Ｐゴシック" pitchFamily="1" charset="-128"/>
                <a:cs typeface="ＭＳ Ｐゴシック" pitchFamily="1" charset="-128"/>
              </a:rPr>
              <a:t> to learn</a:t>
            </a:r>
            <a:r>
              <a:rPr lang="en-US" sz="1600" dirty="0" smtClean="0">
                <a:solidFill>
                  <a:srgbClr val="000090"/>
                </a:solidFill>
                <a:ea typeface="ＭＳ Ｐゴシック" pitchFamily="1" charset="-128"/>
                <a:cs typeface="ＭＳ Ｐゴシック" pitchFamily="1" charset="-128"/>
              </a:rPr>
              <a:t>.</a:t>
            </a:r>
            <a:br>
              <a:rPr lang="en-US" sz="1600" dirty="0" smtClean="0">
                <a:solidFill>
                  <a:srgbClr val="000090"/>
                </a:solidFill>
                <a:ea typeface="ＭＳ Ｐゴシック" pitchFamily="1" charset="-128"/>
                <a:cs typeface="ＭＳ Ｐゴシック" pitchFamily="1" charset="-128"/>
              </a:rPr>
            </a:br>
            <a:r>
              <a:rPr lang="en-US" sz="1600" dirty="0" smtClean="0">
                <a:solidFill>
                  <a:srgbClr val="000090"/>
                </a:solidFill>
                <a:ea typeface="ＭＳ Ｐゴシック" pitchFamily="1" charset="-128"/>
                <a:cs typeface="ＭＳ Ｐゴシック" pitchFamily="1" charset="-128"/>
              </a:rPr>
              <a:t>  </a:t>
            </a:r>
            <a:r>
              <a:rPr lang="en-US" sz="1600" dirty="0">
                <a:solidFill>
                  <a:srgbClr val="000090"/>
                </a:solidFill>
                <a:ea typeface="ＭＳ Ｐゴシック" pitchFamily="1" charset="-128"/>
                <a:cs typeface="ＭＳ Ｐゴシック" pitchFamily="1" charset="-128"/>
              </a:rPr>
              <a:t>		—Herbert Simon</a:t>
            </a:r>
            <a:endParaRPr lang="en-US" sz="1600" dirty="0">
              <a:solidFill>
                <a:srgbClr val="00009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What is instruction?</a:t>
            </a:r>
            <a:endParaRPr lang="en-US" dirty="0"/>
          </a:p>
        </p:txBody>
      </p:sp>
      <p:sp>
        <p:nvSpPr>
          <p:cNvPr id="7" name="Content Placeholder 6"/>
          <p:cNvSpPr>
            <a:spLocks noGrp="1"/>
          </p:cNvSpPr>
          <p:nvPr>
            <p:ph idx="1"/>
          </p:nvPr>
        </p:nvSpPr>
        <p:spPr/>
        <p:txBody>
          <a:bodyPr/>
          <a:lstStyle/>
          <a:p>
            <a:r>
              <a:rPr lang="en-US" dirty="0" smtClean="0"/>
              <a:t>A manipulation of the learner’s experiences to foster learning </a:t>
            </a:r>
          </a:p>
          <a:p>
            <a:pPr lvl="1"/>
            <a:r>
              <a:rPr lang="en-US" dirty="0" smtClean="0"/>
              <a:t>Something the instructional professional does</a:t>
            </a:r>
          </a:p>
          <a:p>
            <a:pPr lvl="2"/>
            <a:r>
              <a:rPr lang="en-US" dirty="0" smtClean="0"/>
              <a:t>Not just during class, but what they do in planning &amp; creating materials, homework, projects, collaborative discussions – i.e., all aspects of the learning environment </a:t>
            </a:r>
          </a:p>
          <a:p>
            <a:pPr lvl="1"/>
            <a:r>
              <a:rPr lang="en-US" dirty="0" smtClean="0"/>
              <a:t>The goal of the manipulation is to change what the learner knows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91" name="Picture 5" descr="brain_jon_phillips_0#40B62C.png                                0040B4A7Macintosh HD                   7C2630DB:"/>
          <p:cNvPicPr>
            <a:picLocks noChangeAspect="1" noChangeArrowheads="1"/>
          </p:cNvPicPr>
          <p:nvPr/>
        </p:nvPicPr>
        <p:blipFill>
          <a:blip r:embed="rId4"/>
          <a:srcRect/>
          <a:stretch>
            <a:fillRect/>
          </a:stretch>
        </p:blipFill>
        <p:spPr bwMode="auto">
          <a:xfrm>
            <a:off x="2374126" y="4267666"/>
            <a:ext cx="4697413" cy="4508500"/>
          </a:xfrm>
          <a:prstGeom prst="rect">
            <a:avLst/>
          </a:prstGeom>
          <a:noFill/>
          <a:ln w="9525">
            <a:noFill/>
            <a:miter lim="800000"/>
            <a:headEnd/>
            <a:tailEnd/>
          </a:ln>
        </p:spPr>
      </p:pic>
      <p:sp>
        <p:nvSpPr>
          <p:cNvPr id="28676" name="Oval 3"/>
          <p:cNvSpPr>
            <a:spLocks noChangeArrowheads="1"/>
          </p:cNvSpPr>
          <p:nvPr/>
        </p:nvSpPr>
        <p:spPr bwMode="auto">
          <a:xfrm>
            <a:off x="1751826" y="1505416"/>
            <a:ext cx="4724400" cy="2730500"/>
          </a:xfrm>
          <a:prstGeom prst="ellipse">
            <a:avLst/>
          </a:prstGeom>
          <a:solidFill>
            <a:srgbClr val="FFFFA5">
              <a:alpha val="58823"/>
            </a:srgbClr>
          </a:solidFill>
          <a:ln w="38100">
            <a:solidFill>
              <a:srgbClr val="1F1F9F"/>
            </a:solidFill>
            <a:round/>
            <a:headEnd/>
            <a:tailEnd/>
          </a:ln>
        </p:spPr>
        <p:txBody>
          <a:bodyPr>
            <a:prstTxWarp prst="textNoShape">
              <a:avLst/>
            </a:prstTxWarp>
          </a:bodyPr>
          <a:lstStyle/>
          <a:p>
            <a:endParaRPr lang="en-US">
              <a:solidFill>
                <a:srgbClr val="000000"/>
              </a:solidFill>
            </a:endParaRPr>
          </a:p>
        </p:txBody>
      </p:sp>
      <p:sp>
        <p:nvSpPr>
          <p:cNvPr id="28677" name="TextBox 4"/>
          <p:cNvSpPr txBox="1">
            <a:spLocks noChangeArrowheads="1"/>
          </p:cNvSpPr>
          <p:nvPr/>
        </p:nvSpPr>
        <p:spPr bwMode="auto">
          <a:xfrm>
            <a:off x="2475726" y="1708616"/>
            <a:ext cx="2908300" cy="762000"/>
          </a:xfrm>
          <a:prstGeom prst="rect">
            <a:avLst/>
          </a:prstGeom>
          <a:noFill/>
          <a:ln w="9525">
            <a:noFill/>
            <a:miter lim="800000"/>
            <a:headEnd/>
            <a:tailEnd/>
          </a:ln>
        </p:spPr>
        <p:txBody>
          <a:bodyPr>
            <a:prstTxWarp prst="textNoShape">
              <a:avLst/>
            </a:prstTxWarp>
            <a:spAutoFit/>
          </a:bodyPr>
          <a:lstStyle/>
          <a:p>
            <a:r>
              <a:rPr lang="en-US" sz="2400" i="1">
                <a:solidFill>
                  <a:srgbClr val="01012C"/>
                </a:solidFill>
              </a:rPr>
              <a:t>Instructional events</a:t>
            </a:r>
          </a:p>
          <a:p>
            <a:endParaRPr lang="en-US">
              <a:solidFill>
                <a:srgbClr val="01012C"/>
              </a:solidFill>
            </a:endParaRPr>
          </a:p>
        </p:txBody>
      </p:sp>
      <p:sp>
        <p:nvSpPr>
          <p:cNvPr id="28678" name="TextBox 5"/>
          <p:cNvSpPr txBox="1">
            <a:spLocks noChangeArrowheads="1"/>
          </p:cNvSpPr>
          <p:nvPr/>
        </p:nvSpPr>
        <p:spPr bwMode="auto">
          <a:xfrm>
            <a:off x="2069326" y="2267416"/>
            <a:ext cx="1828800" cy="1465263"/>
          </a:xfrm>
          <a:prstGeom prst="rect">
            <a:avLst/>
          </a:prstGeom>
          <a:noFill/>
          <a:ln w="9525">
            <a:noFill/>
            <a:miter lim="800000"/>
            <a:headEnd/>
            <a:tailEnd/>
          </a:ln>
        </p:spPr>
        <p:txBody>
          <a:bodyPr>
            <a:prstTxWarp prst="textNoShape">
              <a:avLst/>
            </a:prstTxWarp>
            <a:spAutoFit/>
          </a:bodyPr>
          <a:lstStyle/>
          <a:p>
            <a:r>
              <a:rPr lang="en-US" sz="1800" dirty="0">
                <a:solidFill>
                  <a:srgbClr val="01012C"/>
                </a:solidFill>
              </a:rPr>
              <a:t>Explanation, practice, text, rule, example, teacher-student discussion</a:t>
            </a:r>
          </a:p>
        </p:txBody>
      </p:sp>
      <p:sp>
        <p:nvSpPr>
          <p:cNvPr id="28679" name="Oval 7"/>
          <p:cNvSpPr>
            <a:spLocks noChangeArrowheads="1"/>
          </p:cNvSpPr>
          <p:nvPr/>
        </p:nvSpPr>
        <p:spPr bwMode="auto">
          <a:xfrm>
            <a:off x="3745726" y="2076916"/>
            <a:ext cx="3873500" cy="1955800"/>
          </a:xfrm>
          <a:prstGeom prst="ellipse">
            <a:avLst/>
          </a:prstGeom>
          <a:solidFill>
            <a:srgbClr val="FFFDB8">
              <a:alpha val="58823"/>
            </a:srgbClr>
          </a:solidFill>
          <a:ln w="38100">
            <a:solidFill>
              <a:srgbClr val="1F1F9F"/>
            </a:solidFill>
            <a:round/>
            <a:headEnd/>
            <a:tailEnd/>
          </a:ln>
        </p:spPr>
        <p:txBody>
          <a:bodyPr>
            <a:prstTxWarp prst="textNoShape">
              <a:avLst/>
            </a:prstTxWarp>
          </a:bodyPr>
          <a:lstStyle/>
          <a:p>
            <a:endParaRPr lang="en-US">
              <a:solidFill>
                <a:srgbClr val="000000"/>
              </a:solidFill>
            </a:endParaRPr>
          </a:p>
        </p:txBody>
      </p:sp>
      <p:sp>
        <p:nvSpPr>
          <p:cNvPr id="28680" name="TextBox 8"/>
          <p:cNvSpPr txBox="1">
            <a:spLocks noChangeArrowheads="1"/>
          </p:cNvSpPr>
          <p:nvPr/>
        </p:nvSpPr>
        <p:spPr bwMode="auto">
          <a:xfrm>
            <a:off x="4329926" y="2191216"/>
            <a:ext cx="1866900" cy="1127125"/>
          </a:xfrm>
          <a:prstGeom prst="rect">
            <a:avLst/>
          </a:prstGeom>
          <a:noFill/>
          <a:ln w="9525">
            <a:noFill/>
            <a:miter lim="800000"/>
            <a:headEnd/>
            <a:tailEnd/>
          </a:ln>
        </p:spPr>
        <p:txBody>
          <a:bodyPr>
            <a:prstTxWarp prst="textNoShape">
              <a:avLst/>
            </a:prstTxWarp>
            <a:spAutoFit/>
          </a:bodyPr>
          <a:lstStyle/>
          <a:p>
            <a:r>
              <a:rPr lang="en-US" sz="2400" i="1">
                <a:solidFill>
                  <a:srgbClr val="01012C"/>
                </a:solidFill>
              </a:rPr>
              <a:t>Assessment events</a:t>
            </a:r>
          </a:p>
          <a:p>
            <a:endParaRPr lang="en-US">
              <a:solidFill>
                <a:srgbClr val="01012C"/>
              </a:solidFill>
            </a:endParaRPr>
          </a:p>
        </p:txBody>
      </p:sp>
      <p:sp>
        <p:nvSpPr>
          <p:cNvPr id="28681" name="TextBox 9"/>
          <p:cNvSpPr txBox="1">
            <a:spLocks noChangeArrowheads="1"/>
          </p:cNvSpPr>
          <p:nvPr/>
        </p:nvSpPr>
        <p:spPr bwMode="auto">
          <a:xfrm>
            <a:off x="4291826" y="2927816"/>
            <a:ext cx="1320800" cy="915988"/>
          </a:xfrm>
          <a:prstGeom prst="rect">
            <a:avLst/>
          </a:prstGeom>
          <a:noFill/>
          <a:ln w="9525">
            <a:noFill/>
            <a:miter lim="800000"/>
            <a:headEnd/>
            <a:tailEnd/>
          </a:ln>
        </p:spPr>
        <p:txBody>
          <a:bodyPr>
            <a:prstTxWarp prst="textNoShape">
              <a:avLst/>
            </a:prstTxWarp>
            <a:spAutoFit/>
          </a:bodyPr>
          <a:lstStyle/>
          <a:p>
            <a:r>
              <a:rPr lang="en-US" sz="1800">
                <a:solidFill>
                  <a:srgbClr val="01012C"/>
                </a:solidFill>
              </a:rPr>
              <a:t>Question, feedback, </a:t>
            </a:r>
            <a:br>
              <a:rPr lang="en-US" sz="1800">
                <a:solidFill>
                  <a:srgbClr val="01012C"/>
                </a:solidFill>
              </a:rPr>
            </a:br>
            <a:r>
              <a:rPr lang="en-US" sz="1800">
                <a:solidFill>
                  <a:srgbClr val="01012C"/>
                </a:solidFill>
              </a:rPr>
              <a:t>step in ITS</a:t>
            </a:r>
          </a:p>
        </p:txBody>
      </p:sp>
      <p:sp>
        <p:nvSpPr>
          <p:cNvPr id="28682" name="Rectangle 10"/>
          <p:cNvSpPr>
            <a:spLocks noChangeArrowheads="1"/>
          </p:cNvSpPr>
          <p:nvPr/>
        </p:nvSpPr>
        <p:spPr bwMode="auto">
          <a:xfrm>
            <a:off x="2526526" y="4832816"/>
            <a:ext cx="1752600" cy="863600"/>
          </a:xfrm>
          <a:prstGeom prst="rect">
            <a:avLst/>
          </a:prstGeom>
          <a:solidFill>
            <a:srgbClr val="85FFE0"/>
          </a:solidFill>
          <a:ln w="38100">
            <a:solidFill>
              <a:srgbClr val="1F1F9F"/>
            </a:solidFill>
            <a:round/>
            <a:headEnd/>
            <a:tailEnd/>
          </a:ln>
        </p:spPr>
        <p:txBody>
          <a:bodyPr>
            <a:prstTxWarp prst="textNoShape">
              <a:avLst/>
            </a:prstTxWarp>
          </a:bodyPr>
          <a:lstStyle/>
          <a:p>
            <a:pPr algn="ctr"/>
            <a:r>
              <a:rPr lang="en-US" sz="2400" i="1">
                <a:solidFill>
                  <a:srgbClr val="01012C"/>
                </a:solidFill>
              </a:rPr>
              <a:t>Learning events</a:t>
            </a:r>
          </a:p>
        </p:txBody>
      </p:sp>
      <p:sp>
        <p:nvSpPr>
          <p:cNvPr id="28683" name="Rectangle 13"/>
          <p:cNvSpPr>
            <a:spLocks noChangeArrowheads="1"/>
          </p:cNvSpPr>
          <p:nvPr/>
        </p:nvSpPr>
        <p:spPr bwMode="auto">
          <a:xfrm>
            <a:off x="5130026" y="4883616"/>
            <a:ext cx="1752600" cy="762000"/>
          </a:xfrm>
          <a:prstGeom prst="rect">
            <a:avLst/>
          </a:prstGeom>
          <a:solidFill>
            <a:srgbClr val="85FFE0"/>
          </a:solidFill>
          <a:ln w="38100">
            <a:solidFill>
              <a:srgbClr val="1F1F9F"/>
            </a:solidFill>
            <a:round/>
            <a:headEnd/>
            <a:tailEnd/>
          </a:ln>
        </p:spPr>
        <p:txBody>
          <a:bodyPr>
            <a:prstTxWarp prst="textNoShape">
              <a:avLst/>
            </a:prstTxWarp>
          </a:bodyPr>
          <a:lstStyle/>
          <a:p>
            <a:pPr algn="ctr"/>
            <a:r>
              <a:rPr lang="en-US">
                <a:solidFill>
                  <a:srgbClr val="01012C"/>
                </a:solidFill>
              </a:rPr>
              <a:t>Knowledge Components</a:t>
            </a:r>
          </a:p>
        </p:txBody>
      </p:sp>
      <p:sp>
        <p:nvSpPr>
          <p:cNvPr id="28684" name="TextBox 18"/>
          <p:cNvSpPr txBox="1">
            <a:spLocks noChangeArrowheads="1"/>
          </p:cNvSpPr>
          <p:nvPr/>
        </p:nvSpPr>
        <p:spPr bwMode="auto">
          <a:xfrm>
            <a:off x="1475486" y="3836695"/>
            <a:ext cx="1725016" cy="830997"/>
          </a:xfrm>
          <a:prstGeom prst="rect">
            <a:avLst/>
          </a:prstGeom>
          <a:noFill/>
          <a:ln w="9525">
            <a:noFill/>
            <a:miter lim="800000"/>
            <a:headEnd/>
            <a:tailEnd/>
          </a:ln>
        </p:spPr>
        <p:txBody>
          <a:bodyPr wrap="square">
            <a:prstTxWarp prst="textNoShape">
              <a:avLst/>
            </a:prstTxWarp>
            <a:spAutoFit/>
          </a:bodyPr>
          <a:lstStyle/>
          <a:p>
            <a:r>
              <a:rPr lang="en-US" sz="1200" u="sng" dirty="0">
                <a:solidFill>
                  <a:srgbClr val="01012C"/>
                </a:solidFill>
              </a:rPr>
              <a:t>KEY</a:t>
            </a:r>
            <a:endParaRPr lang="en-US" sz="1200" dirty="0">
              <a:solidFill>
                <a:srgbClr val="01012C"/>
              </a:solidFill>
            </a:endParaRPr>
          </a:p>
          <a:p>
            <a:r>
              <a:rPr lang="en-US" sz="1200" dirty="0">
                <a:solidFill>
                  <a:srgbClr val="01012C"/>
                </a:solidFill>
              </a:rPr>
              <a:t>Ovals – observable</a:t>
            </a:r>
          </a:p>
          <a:p>
            <a:r>
              <a:rPr lang="en-US" sz="1200" dirty="0">
                <a:solidFill>
                  <a:srgbClr val="01012C"/>
                </a:solidFill>
              </a:rPr>
              <a:t>Rectangles - inferred</a:t>
            </a:r>
          </a:p>
          <a:p>
            <a:r>
              <a:rPr lang="en-US" sz="1200" dirty="0">
                <a:solidFill>
                  <a:srgbClr val="01012C"/>
                </a:solidFill>
              </a:rPr>
              <a:t>Arrows  – causal links</a:t>
            </a:r>
          </a:p>
        </p:txBody>
      </p:sp>
      <p:cxnSp>
        <p:nvCxnSpPr>
          <p:cNvPr id="28685" name="Straight Arrow Connector 20"/>
          <p:cNvCxnSpPr>
            <a:cxnSpLocks noChangeShapeType="1"/>
            <a:endCxn id="28682" idx="0"/>
          </p:cNvCxnSpPr>
          <p:nvPr/>
        </p:nvCxnSpPr>
        <p:spPr bwMode="auto">
          <a:xfrm>
            <a:off x="3129776" y="4127966"/>
            <a:ext cx="273050" cy="685800"/>
          </a:xfrm>
          <a:prstGeom prst="straightConnector1">
            <a:avLst/>
          </a:prstGeom>
          <a:noFill/>
          <a:ln w="57150">
            <a:solidFill>
              <a:srgbClr val="01012C"/>
            </a:solidFill>
            <a:round/>
            <a:headEnd/>
            <a:tailEnd type="arrow" w="med" len="med"/>
          </a:ln>
        </p:spPr>
      </p:cxnSp>
      <p:cxnSp>
        <p:nvCxnSpPr>
          <p:cNvPr id="28686" name="Straight Arrow Connector 22"/>
          <p:cNvCxnSpPr>
            <a:cxnSpLocks noChangeShapeType="1"/>
            <a:stCxn id="28683" idx="0"/>
          </p:cNvCxnSpPr>
          <p:nvPr/>
        </p:nvCxnSpPr>
        <p:spPr bwMode="auto">
          <a:xfrm flipV="1">
            <a:off x="6006326" y="4039066"/>
            <a:ext cx="165100" cy="825500"/>
          </a:xfrm>
          <a:prstGeom prst="straightConnector1">
            <a:avLst/>
          </a:prstGeom>
          <a:noFill/>
          <a:ln w="57150">
            <a:solidFill>
              <a:srgbClr val="01012C"/>
            </a:solidFill>
            <a:round/>
            <a:headEnd/>
            <a:tailEnd type="arrow" w="med" len="med"/>
          </a:ln>
        </p:spPr>
      </p:cxnSp>
      <p:cxnSp>
        <p:nvCxnSpPr>
          <p:cNvPr id="28687" name="Straight Arrow Connector 23"/>
          <p:cNvCxnSpPr>
            <a:cxnSpLocks noChangeShapeType="1"/>
          </p:cNvCxnSpPr>
          <p:nvPr/>
        </p:nvCxnSpPr>
        <p:spPr bwMode="auto">
          <a:xfrm>
            <a:off x="4310876" y="5124916"/>
            <a:ext cx="800100" cy="0"/>
          </a:xfrm>
          <a:prstGeom prst="straightConnector1">
            <a:avLst/>
          </a:prstGeom>
          <a:noFill/>
          <a:ln w="57150">
            <a:solidFill>
              <a:srgbClr val="01012C"/>
            </a:solidFill>
            <a:round/>
            <a:headEnd/>
            <a:tailEnd type="arrow" w="med" len="med"/>
          </a:ln>
        </p:spPr>
      </p:cxnSp>
      <p:sp>
        <p:nvSpPr>
          <p:cNvPr id="28688" name="TextBox 25"/>
          <p:cNvSpPr txBox="1">
            <a:spLocks noChangeArrowheads="1"/>
          </p:cNvSpPr>
          <p:nvPr/>
        </p:nvSpPr>
        <p:spPr bwMode="auto">
          <a:xfrm>
            <a:off x="6412726" y="2826216"/>
            <a:ext cx="1320800" cy="915988"/>
          </a:xfrm>
          <a:prstGeom prst="rect">
            <a:avLst/>
          </a:prstGeom>
          <a:noFill/>
          <a:ln w="9525">
            <a:noFill/>
            <a:miter lim="800000"/>
            <a:headEnd/>
            <a:tailEnd/>
          </a:ln>
        </p:spPr>
        <p:txBody>
          <a:bodyPr>
            <a:prstTxWarp prst="textNoShape">
              <a:avLst/>
            </a:prstTxWarp>
            <a:spAutoFit/>
          </a:bodyPr>
          <a:lstStyle/>
          <a:p>
            <a:r>
              <a:rPr lang="en-US" sz="1800">
                <a:solidFill>
                  <a:srgbClr val="01012C"/>
                </a:solidFill>
              </a:rPr>
              <a:t>Exam, belief survey</a:t>
            </a:r>
          </a:p>
        </p:txBody>
      </p:sp>
      <p:cxnSp>
        <p:nvCxnSpPr>
          <p:cNvPr id="28689" name="Straight Arrow Connector 23"/>
          <p:cNvCxnSpPr>
            <a:cxnSpLocks noChangeShapeType="1"/>
          </p:cNvCxnSpPr>
          <p:nvPr/>
        </p:nvCxnSpPr>
        <p:spPr bwMode="auto">
          <a:xfrm flipH="1">
            <a:off x="4310876" y="5353516"/>
            <a:ext cx="800100" cy="0"/>
          </a:xfrm>
          <a:prstGeom prst="straightConnector1">
            <a:avLst/>
          </a:prstGeom>
          <a:noFill/>
          <a:ln w="57150">
            <a:solidFill>
              <a:srgbClr val="01012C"/>
            </a:solidFill>
            <a:round/>
            <a:headEnd/>
            <a:tailEnd type="arrow" w="med" len="med"/>
          </a:ln>
        </p:spPr>
      </p:cxnSp>
      <p:sp>
        <p:nvSpPr>
          <p:cNvPr id="23" name="Title 22"/>
          <p:cNvSpPr>
            <a:spLocks noGrp="1"/>
          </p:cNvSpPr>
          <p:nvPr>
            <p:ph type="title"/>
          </p:nvPr>
        </p:nvSpPr>
        <p:spPr>
          <a:xfrm>
            <a:off x="662632" y="274638"/>
            <a:ext cx="8272898" cy="1143000"/>
          </a:xfrm>
        </p:spPr>
        <p:txBody>
          <a:bodyPr>
            <a:normAutofit fontScale="90000"/>
          </a:bodyPr>
          <a:lstStyle/>
          <a:p>
            <a:r>
              <a:rPr lang="en-US" dirty="0" smtClean="0"/>
              <a:t>How do definitions compare with KLI?</a:t>
            </a:r>
            <a:endParaRPr lang="en-US" dirty="0"/>
          </a:p>
        </p:txBody>
      </p:sp>
    </p:spTree>
    <p:custDataLst>
      <p:tags r:id="rId1"/>
    </p:custDataLst>
  </p:cSld>
  <p:clrMapOvr>
    <a:masterClrMapping/>
  </p:clrMapOvr>
  <p:transition xmlns:p14="http://schemas.microsoft.com/office/powerpoint/2010/main" advTm="7119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Oval 3"/>
          <p:cNvSpPr>
            <a:spLocks noChangeArrowheads="1"/>
          </p:cNvSpPr>
          <p:nvPr/>
        </p:nvSpPr>
        <p:spPr bwMode="auto">
          <a:xfrm>
            <a:off x="1751826" y="1505416"/>
            <a:ext cx="4724400" cy="2730500"/>
          </a:xfrm>
          <a:prstGeom prst="ellipse">
            <a:avLst/>
          </a:prstGeom>
          <a:solidFill>
            <a:srgbClr val="FFFFA5">
              <a:alpha val="58823"/>
            </a:srgbClr>
          </a:solidFill>
          <a:ln w="38100">
            <a:solidFill>
              <a:srgbClr val="1F1F9F"/>
            </a:solidFill>
            <a:round/>
            <a:headEnd/>
            <a:tailEnd/>
          </a:ln>
        </p:spPr>
        <p:txBody>
          <a:bodyPr>
            <a:prstTxWarp prst="textNoShape">
              <a:avLst/>
            </a:prstTxWarp>
          </a:bodyPr>
          <a:lstStyle/>
          <a:p>
            <a:endParaRPr lang="en-US">
              <a:solidFill>
                <a:srgbClr val="000000"/>
              </a:solidFill>
            </a:endParaRPr>
          </a:p>
        </p:txBody>
      </p:sp>
      <p:sp>
        <p:nvSpPr>
          <p:cNvPr id="28677" name="TextBox 4"/>
          <p:cNvSpPr txBox="1">
            <a:spLocks noChangeArrowheads="1"/>
          </p:cNvSpPr>
          <p:nvPr/>
        </p:nvSpPr>
        <p:spPr bwMode="auto">
          <a:xfrm>
            <a:off x="2475726" y="1708616"/>
            <a:ext cx="2908300" cy="762000"/>
          </a:xfrm>
          <a:prstGeom prst="rect">
            <a:avLst/>
          </a:prstGeom>
          <a:noFill/>
          <a:ln w="9525">
            <a:noFill/>
            <a:miter lim="800000"/>
            <a:headEnd/>
            <a:tailEnd/>
          </a:ln>
        </p:spPr>
        <p:txBody>
          <a:bodyPr>
            <a:prstTxWarp prst="textNoShape">
              <a:avLst/>
            </a:prstTxWarp>
            <a:spAutoFit/>
          </a:bodyPr>
          <a:lstStyle/>
          <a:p>
            <a:r>
              <a:rPr lang="en-US" sz="2400" i="1">
                <a:solidFill>
                  <a:srgbClr val="01012C"/>
                </a:solidFill>
              </a:rPr>
              <a:t>Instructional events</a:t>
            </a:r>
          </a:p>
          <a:p>
            <a:endParaRPr lang="en-US">
              <a:solidFill>
                <a:srgbClr val="01012C"/>
              </a:solidFill>
            </a:endParaRPr>
          </a:p>
        </p:txBody>
      </p:sp>
      <p:sp>
        <p:nvSpPr>
          <p:cNvPr id="28678" name="TextBox 5"/>
          <p:cNvSpPr txBox="1">
            <a:spLocks noChangeArrowheads="1"/>
          </p:cNvSpPr>
          <p:nvPr/>
        </p:nvSpPr>
        <p:spPr bwMode="auto">
          <a:xfrm>
            <a:off x="2069326" y="2267416"/>
            <a:ext cx="1828800" cy="1465263"/>
          </a:xfrm>
          <a:prstGeom prst="rect">
            <a:avLst/>
          </a:prstGeom>
          <a:noFill/>
          <a:ln w="9525">
            <a:noFill/>
            <a:miter lim="800000"/>
            <a:headEnd/>
            <a:tailEnd/>
          </a:ln>
        </p:spPr>
        <p:txBody>
          <a:bodyPr>
            <a:prstTxWarp prst="textNoShape">
              <a:avLst/>
            </a:prstTxWarp>
            <a:spAutoFit/>
          </a:bodyPr>
          <a:lstStyle/>
          <a:p>
            <a:r>
              <a:rPr lang="en-US" sz="1800" dirty="0">
                <a:solidFill>
                  <a:srgbClr val="01012C"/>
                </a:solidFill>
              </a:rPr>
              <a:t>Explanation, practice, text, rule, example, teacher-student discussion</a:t>
            </a:r>
          </a:p>
        </p:txBody>
      </p:sp>
      <p:sp>
        <p:nvSpPr>
          <p:cNvPr id="28679" name="Oval 7"/>
          <p:cNvSpPr>
            <a:spLocks noChangeArrowheads="1"/>
          </p:cNvSpPr>
          <p:nvPr/>
        </p:nvSpPr>
        <p:spPr bwMode="auto">
          <a:xfrm>
            <a:off x="3745726" y="2076916"/>
            <a:ext cx="3873500" cy="1955800"/>
          </a:xfrm>
          <a:prstGeom prst="ellipse">
            <a:avLst/>
          </a:prstGeom>
          <a:solidFill>
            <a:srgbClr val="FFFDB8">
              <a:alpha val="58823"/>
            </a:srgbClr>
          </a:solidFill>
          <a:ln w="38100">
            <a:solidFill>
              <a:srgbClr val="1F1F9F"/>
            </a:solidFill>
            <a:round/>
            <a:headEnd/>
            <a:tailEnd/>
          </a:ln>
        </p:spPr>
        <p:txBody>
          <a:bodyPr>
            <a:prstTxWarp prst="textNoShape">
              <a:avLst/>
            </a:prstTxWarp>
          </a:bodyPr>
          <a:lstStyle/>
          <a:p>
            <a:endParaRPr lang="en-US">
              <a:solidFill>
                <a:srgbClr val="000000"/>
              </a:solidFill>
            </a:endParaRPr>
          </a:p>
        </p:txBody>
      </p:sp>
      <p:sp>
        <p:nvSpPr>
          <p:cNvPr id="28680" name="TextBox 8"/>
          <p:cNvSpPr txBox="1">
            <a:spLocks noChangeArrowheads="1"/>
          </p:cNvSpPr>
          <p:nvPr/>
        </p:nvSpPr>
        <p:spPr bwMode="auto">
          <a:xfrm>
            <a:off x="4329926" y="2191216"/>
            <a:ext cx="1866900" cy="1127125"/>
          </a:xfrm>
          <a:prstGeom prst="rect">
            <a:avLst/>
          </a:prstGeom>
          <a:noFill/>
          <a:ln w="9525">
            <a:noFill/>
            <a:miter lim="800000"/>
            <a:headEnd/>
            <a:tailEnd/>
          </a:ln>
        </p:spPr>
        <p:txBody>
          <a:bodyPr>
            <a:prstTxWarp prst="textNoShape">
              <a:avLst/>
            </a:prstTxWarp>
            <a:spAutoFit/>
          </a:bodyPr>
          <a:lstStyle/>
          <a:p>
            <a:r>
              <a:rPr lang="en-US" sz="2400" i="1">
                <a:solidFill>
                  <a:srgbClr val="01012C"/>
                </a:solidFill>
              </a:rPr>
              <a:t>Assessment events</a:t>
            </a:r>
          </a:p>
          <a:p>
            <a:endParaRPr lang="en-US">
              <a:solidFill>
                <a:srgbClr val="01012C"/>
              </a:solidFill>
            </a:endParaRPr>
          </a:p>
        </p:txBody>
      </p:sp>
      <p:sp>
        <p:nvSpPr>
          <p:cNvPr id="28681" name="TextBox 9"/>
          <p:cNvSpPr txBox="1">
            <a:spLocks noChangeArrowheads="1"/>
          </p:cNvSpPr>
          <p:nvPr/>
        </p:nvSpPr>
        <p:spPr bwMode="auto">
          <a:xfrm>
            <a:off x="4291826" y="2927816"/>
            <a:ext cx="1320800" cy="915988"/>
          </a:xfrm>
          <a:prstGeom prst="rect">
            <a:avLst/>
          </a:prstGeom>
          <a:noFill/>
          <a:ln w="9525">
            <a:noFill/>
            <a:miter lim="800000"/>
            <a:headEnd/>
            <a:tailEnd/>
          </a:ln>
        </p:spPr>
        <p:txBody>
          <a:bodyPr>
            <a:prstTxWarp prst="textNoShape">
              <a:avLst/>
            </a:prstTxWarp>
            <a:spAutoFit/>
          </a:bodyPr>
          <a:lstStyle/>
          <a:p>
            <a:r>
              <a:rPr lang="en-US" sz="1800">
                <a:solidFill>
                  <a:srgbClr val="01012C"/>
                </a:solidFill>
              </a:rPr>
              <a:t>Question, feedback, </a:t>
            </a:r>
            <a:br>
              <a:rPr lang="en-US" sz="1800">
                <a:solidFill>
                  <a:srgbClr val="01012C"/>
                </a:solidFill>
              </a:rPr>
            </a:br>
            <a:r>
              <a:rPr lang="en-US" sz="1800">
                <a:solidFill>
                  <a:srgbClr val="01012C"/>
                </a:solidFill>
              </a:rPr>
              <a:t>step in ITS</a:t>
            </a:r>
          </a:p>
        </p:txBody>
      </p:sp>
      <p:sp>
        <p:nvSpPr>
          <p:cNvPr id="28682" name="Rectangle 10"/>
          <p:cNvSpPr>
            <a:spLocks noChangeArrowheads="1"/>
          </p:cNvSpPr>
          <p:nvPr/>
        </p:nvSpPr>
        <p:spPr bwMode="auto">
          <a:xfrm>
            <a:off x="2526526" y="4832816"/>
            <a:ext cx="1752600" cy="863600"/>
          </a:xfrm>
          <a:prstGeom prst="rect">
            <a:avLst/>
          </a:prstGeom>
          <a:solidFill>
            <a:srgbClr val="85FFE0"/>
          </a:solidFill>
          <a:ln w="38100">
            <a:solidFill>
              <a:srgbClr val="1F1F9F"/>
            </a:solidFill>
            <a:round/>
            <a:headEnd/>
            <a:tailEnd/>
          </a:ln>
        </p:spPr>
        <p:txBody>
          <a:bodyPr>
            <a:prstTxWarp prst="textNoShape">
              <a:avLst/>
            </a:prstTxWarp>
          </a:bodyPr>
          <a:lstStyle/>
          <a:p>
            <a:pPr algn="ctr"/>
            <a:r>
              <a:rPr lang="en-US" sz="2400" i="1">
                <a:solidFill>
                  <a:srgbClr val="01012C"/>
                </a:solidFill>
              </a:rPr>
              <a:t>Learning events</a:t>
            </a:r>
          </a:p>
        </p:txBody>
      </p:sp>
      <p:sp>
        <p:nvSpPr>
          <p:cNvPr id="28683" name="Rectangle 13"/>
          <p:cNvSpPr>
            <a:spLocks noChangeArrowheads="1"/>
          </p:cNvSpPr>
          <p:nvPr/>
        </p:nvSpPr>
        <p:spPr bwMode="auto">
          <a:xfrm>
            <a:off x="5130026" y="4883616"/>
            <a:ext cx="1752600" cy="762000"/>
          </a:xfrm>
          <a:prstGeom prst="rect">
            <a:avLst/>
          </a:prstGeom>
          <a:solidFill>
            <a:srgbClr val="85FFE0"/>
          </a:solidFill>
          <a:ln w="38100">
            <a:solidFill>
              <a:srgbClr val="1F1F9F"/>
            </a:solidFill>
            <a:round/>
            <a:headEnd/>
            <a:tailEnd/>
          </a:ln>
        </p:spPr>
        <p:txBody>
          <a:bodyPr>
            <a:prstTxWarp prst="textNoShape">
              <a:avLst/>
            </a:prstTxWarp>
          </a:bodyPr>
          <a:lstStyle/>
          <a:p>
            <a:pPr algn="ctr"/>
            <a:r>
              <a:rPr lang="en-US">
                <a:solidFill>
                  <a:srgbClr val="01012C"/>
                </a:solidFill>
              </a:rPr>
              <a:t>Knowledge Components</a:t>
            </a:r>
          </a:p>
        </p:txBody>
      </p:sp>
      <p:cxnSp>
        <p:nvCxnSpPr>
          <p:cNvPr id="28685" name="Straight Arrow Connector 20"/>
          <p:cNvCxnSpPr>
            <a:cxnSpLocks noChangeShapeType="1"/>
            <a:endCxn id="28682" idx="0"/>
          </p:cNvCxnSpPr>
          <p:nvPr/>
        </p:nvCxnSpPr>
        <p:spPr bwMode="auto">
          <a:xfrm>
            <a:off x="3129776" y="4127966"/>
            <a:ext cx="273050" cy="685800"/>
          </a:xfrm>
          <a:prstGeom prst="straightConnector1">
            <a:avLst/>
          </a:prstGeom>
          <a:noFill/>
          <a:ln w="57150">
            <a:solidFill>
              <a:srgbClr val="01012C"/>
            </a:solidFill>
            <a:round/>
            <a:headEnd/>
            <a:tailEnd type="arrow" w="med" len="med"/>
          </a:ln>
        </p:spPr>
      </p:cxnSp>
      <p:cxnSp>
        <p:nvCxnSpPr>
          <p:cNvPr id="28686" name="Straight Arrow Connector 22"/>
          <p:cNvCxnSpPr>
            <a:cxnSpLocks noChangeShapeType="1"/>
            <a:stCxn id="28683" idx="0"/>
          </p:cNvCxnSpPr>
          <p:nvPr/>
        </p:nvCxnSpPr>
        <p:spPr bwMode="auto">
          <a:xfrm flipV="1">
            <a:off x="6006326" y="4039066"/>
            <a:ext cx="165100" cy="825500"/>
          </a:xfrm>
          <a:prstGeom prst="straightConnector1">
            <a:avLst/>
          </a:prstGeom>
          <a:noFill/>
          <a:ln w="57150">
            <a:solidFill>
              <a:srgbClr val="01012C"/>
            </a:solidFill>
            <a:round/>
            <a:headEnd/>
            <a:tailEnd type="arrow" w="med" len="med"/>
          </a:ln>
        </p:spPr>
      </p:cxnSp>
      <p:cxnSp>
        <p:nvCxnSpPr>
          <p:cNvPr id="28687" name="Straight Arrow Connector 23"/>
          <p:cNvCxnSpPr>
            <a:cxnSpLocks noChangeShapeType="1"/>
          </p:cNvCxnSpPr>
          <p:nvPr/>
        </p:nvCxnSpPr>
        <p:spPr bwMode="auto">
          <a:xfrm>
            <a:off x="4310876" y="5124916"/>
            <a:ext cx="800100" cy="0"/>
          </a:xfrm>
          <a:prstGeom prst="straightConnector1">
            <a:avLst/>
          </a:prstGeom>
          <a:noFill/>
          <a:ln w="57150">
            <a:solidFill>
              <a:srgbClr val="01012C"/>
            </a:solidFill>
            <a:round/>
            <a:headEnd/>
            <a:tailEnd type="arrow" w="med" len="med"/>
          </a:ln>
        </p:spPr>
      </p:cxnSp>
      <p:sp>
        <p:nvSpPr>
          <p:cNvPr id="28688" name="TextBox 25"/>
          <p:cNvSpPr txBox="1">
            <a:spLocks noChangeArrowheads="1"/>
          </p:cNvSpPr>
          <p:nvPr/>
        </p:nvSpPr>
        <p:spPr bwMode="auto">
          <a:xfrm>
            <a:off x="6412726" y="2826216"/>
            <a:ext cx="1320800" cy="915988"/>
          </a:xfrm>
          <a:prstGeom prst="rect">
            <a:avLst/>
          </a:prstGeom>
          <a:noFill/>
          <a:ln w="9525">
            <a:noFill/>
            <a:miter lim="800000"/>
            <a:headEnd/>
            <a:tailEnd/>
          </a:ln>
        </p:spPr>
        <p:txBody>
          <a:bodyPr>
            <a:prstTxWarp prst="textNoShape">
              <a:avLst/>
            </a:prstTxWarp>
            <a:spAutoFit/>
          </a:bodyPr>
          <a:lstStyle/>
          <a:p>
            <a:r>
              <a:rPr lang="en-US" sz="1800">
                <a:solidFill>
                  <a:srgbClr val="01012C"/>
                </a:solidFill>
              </a:rPr>
              <a:t>Exam, belief survey</a:t>
            </a:r>
          </a:p>
        </p:txBody>
      </p:sp>
      <p:cxnSp>
        <p:nvCxnSpPr>
          <p:cNvPr id="28689" name="Straight Arrow Connector 23"/>
          <p:cNvCxnSpPr>
            <a:cxnSpLocks noChangeShapeType="1"/>
          </p:cNvCxnSpPr>
          <p:nvPr/>
        </p:nvCxnSpPr>
        <p:spPr bwMode="auto">
          <a:xfrm flipH="1">
            <a:off x="4310876" y="5353516"/>
            <a:ext cx="800100" cy="0"/>
          </a:xfrm>
          <a:prstGeom prst="straightConnector1">
            <a:avLst/>
          </a:prstGeom>
          <a:noFill/>
          <a:ln w="57150">
            <a:solidFill>
              <a:srgbClr val="01012C"/>
            </a:solidFill>
            <a:round/>
            <a:headEnd/>
            <a:tailEnd type="arrow" w="med" len="med"/>
          </a:ln>
        </p:spPr>
      </p:cxnSp>
      <p:sp>
        <p:nvSpPr>
          <p:cNvPr id="23" name="Title 22"/>
          <p:cNvSpPr>
            <a:spLocks noGrp="1"/>
          </p:cNvSpPr>
          <p:nvPr>
            <p:ph type="title"/>
          </p:nvPr>
        </p:nvSpPr>
        <p:spPr>
          <a:xfrm>
            <a:off x="662633" y="274638"/>
            <a:ext cx="2734092" cy="1132916"/>
          </a:xfrm>
        </p:spPr>
        <p:txBody>
          <a:bodyPr>
            <a:noAutofit/>
          </a:bodyPr>
          <a:lstStyle/>
          <a:p>
            <a:r>
              <a:rPr lang="en-US" dirty="0" smtClean="0"/>
              <a:t>Mapping onto KLI</a:t>
            </a:r>
            <a:endParaRPr lang="en-US" dirty="0"/>
          </a:p>
        </p:txBody>
      </p:sp>
      <p:sp>
        <p:nvSpPr>
          <p:cNvPr id="19" name="TextBox 18"/>
          <p:cNvSpPr txBox="1"/>
          <p:nvPr/>
        </p:nvSpPr>
        <p:spPr>
          <a:xfrm>
            <a:off x="3829071" y="76508"/>
            <a:ext cx="1439391" cy="400110"/>
          </a:xfrm>
          <a:prstGeom prst="rect">
            <a:avLst/>
          </a:prstGeom>
          <a:solidFill>
            <a:schemeClr val="bg1">
              <a:alpha val="90000"/>
            </a:schemeClr>
          </a:solidFill>
          <a:effectLst/>
        </p:spPr>
        <p:txBody>
          <a:bodyPr wrap="none" rtlCol="0">
            <a:spAutoFit/>
          </a:bodyPr>
          <a:lstStyle/>
          <a:p>
            <a:r>
              <a:rPr lang="en-US" sz="2000" i="1" dirty="0" smtClean="0"/>
              <a:t>Learning </a:t>
            </a:r>
            <a:r>
              <a:rPr lang="en-US" sz="2000" dirty="0" smtClean="0"/>
              <a:t>is</a:t>
            </a:r>
            <a:endParaRPr lang="en-US" sz="2000" dirty="0"/>
          </a:p>
        </p:txBody>
      </p:sp>
      <p:sp>
        <p:nvSpPr>
          <p:cNvPr id="20" name="TextBox 19"/>
          <p:cNvSpPr txBox="1"/>
          <p:nvPr/>
        </p:nvSpPr>
        <p:spPr>
          <a:xfrm>
            <a:off x="5543097" y="76501"/>
            <a:ext cx="1538001" cy="400110"/>
          </a:xfrm>
          <a:prstGeom prst="rect">
            <a:avLst/>
          </a:prstGeom>
          <a:solidFill>
            <a:srgbClr val="FFFFFF">
              <a:alpha val="95000"/>
            </a:srgbClr>
          </a:solidFill>
          <a:effectLst/>
        </p:spPr>
        <p:txBody>
          <a:bodyPr wrap="none" rtlCol="0">
            <a:spAutoFit/>
          </a:bodyPr>
          <a:lstStyle/>
          <a:p>
            <a:r>
              <a:rPr lang="en-US" sz="2000" dirty="0" smtClean="0"/>
              <a:t>a change in </a:t>
            </a:r>
            <a:endParaRPr lang="en-US" sz="2000" dirty="0"/>
          </a:p>
        </p:txBody>
      </p:sp>
      <p:sp>
        <p:nvSpPr>
          <p:cNvPr id="21" name="TextBox 20"/>
          <p:cNvSpPr txBox="1"/>
          <p:nvPr/>
        </p:nvSpPr>
        <p:spPr>
          <a:xfrm>
            <a:off x="3825134" y="502189"/>
            <a:ext cx="3106015" cy="400110"/>
          </a:xfrm>
          <a:prstGeom prst="rect">
            <a:avLst/>
          </a:prstGeom>
          <a:solidFill>
            <a:srgbClr val="FFFFFF">
              <a:alpha val="95000"/>
            </a:srgbClr>
          </a:solidFill>
          <a:effectLst>
            <a:outerShdw blurRad="50800" dir="2700000">
              <a:schemeClr val="bg1">
                <a:alpha val="40000"/>
              </a:schemeClr>
            </a:outerShdw>
          </a:effectLst>
        </p:spPr>
        <p:txBody>
          <a:bodyPr wrap="square" rtlCol="0">
            <a:spAutoFit/>
          </a:bodyPr>
          <a:lstStyle/>
          <a:p>
            <a:r>
              <a:rPr lang="en-US" sz="2000" dirty="0" smtClean="0"/>
              <a:t>what the </a:t>
            </a:r>
            <a:r>
              <a:rPr lang="en-US" sz="2000" dirty="0" smtClean="0">
                <a:solidFill>
                  <a:schemeClr val="tx1">
                    <a:alpha val="95000"/>
                  </a:schemeClr>
                </a:solidFill>
              </a:rPr>
              <a:t>learner</a:t>
            </a:r>
            <a:r>
              <a:rPr lang="en-US" sz="2000" dirty="0" smtClean="0"/>
              <a:t> </a:t>
            </a:r>
            <a:r>
              <a:rPr lang="en-US" sz="2000" dirty="0" smtClean="0">
                <a:solidFill>
                  <a:schemeClr val="tx1">
                    <a:alpha val="95000"/>
                  </a:schemeClr>
                </a:solidFill>
              </a:rPr>
              <a:t>knows</a:t>
            </a:r>
            <a:endParaRPr lang="en-US" sz="2000" dirty="0">
              <a:solidFill>
                <a:schemeClr val="tx1">
                  <a:alpha val="95000"/>
                </a:schemeClr>
              </a:solidFill>
            </a:endParaRPr>
          </a:p>
        </p:txBody>
      </p:sp>
      <p:sp>
        <p:nvSpPr>
          <p:cNvPr id="22" name="TextBox 21"/>
          <p:cNvSpPr txBox="1"/>
          <p:nvPr/>
        </p:nvSpPr>
        <p:spPr>
          <a:xfrm>
            <a:off x="6858000" y="457200"/>
            <a:ext cx="1937434" cy="707886"/>
          </a:xfrm>
          <a:prstGeom prst="rect">
            <a:avLst/>
          </a:prstGeom>
          <a:solidFill>
            <a:srgbClr val="FFFFFF">
              <a:alpha val="95000"/>
            </a:srgbClr>
          </a:solidFill>
          <a:effectLst/>
        </p:spPr>
        <p:txBody>
          <a:bodyPr wrap="square" rtlCol="0">
            <a:spAutoFit/>
          </a:bodyPr>
          <a:lstStyle/>
          <a:p>
            <a:r>
              <a:rPr lang="en-US" sz="2000" dirty="0" smtClean="0"/>
              <a:t>demonstrated by behavior</a:t>
            </a:r>
            <a:endParaRPr lang="en-US" sz="2000" dirty="0"/>
          </a:p>
        </p:txBody>
      </p:sp>
      <p:sp>
        <p:nvSpPr>
          <p:cNvPr id="25" name="TextBox 24"/>
          <p:cNvSpPr txBox="1"/>
          <p:nvPr/>
        </p:nvSpPr>
        <p:spPr>
          <a:xfrm>
            <a:off x="6653332" y="1052362"/>
            <a:ext cx="2414163" cy="1015663"/>
          </a:xfrm>
          <a:prstGeom prst="rect">
            <a:avLst/>
          </a:prstGeom>
          <a:solidFill>
            <a:srgbClr val="FFFFFF">
              <a:alpha val="95000"/>
            </a:srgbClr>
          </a:solidFill>
          <a:effectLst/>
        </p:spPr>
        <p:txBody>
          <a:bodyPr wrap="square" rtlCol="0">
            <a:spAutoFit/>
          </a:bodyPr>
          <a:lstStyle/>
          <a:p>
            <a:r>
              <a:rPr lang="en-US" sz="2000" dirty="0" smtClean="0"/>
              <a:t>Change is caused by the learner’s experience</a:t>
            </a:r>
            <a:endParaRPr lang="en-US" sz="2000" dirty="0"/>
          </a:p>
        </p:txBody>
      </p:sp>
      <p:sp>
        <p:nvSpPr>
          <p:cNvPr id="30" name="TextBox 29"/>
          <p:cNvSpPr txBox="1"/>
          <p:nvPr/>
        </p:nvSpPr>
        <p:spPr>
          <a:xfrm>
            <a:off x="7295358" y="302088"/>
            <a:ext cx="1848642" cy="1938992"/>
          </a:xfrm>
          <a:prstGeom prst="rect">
            <a:avLst/>
          </a:prstGeom>
          <a:solidFill>
            <a:srgbClr val="FFFFFF">
              <a:alpha val="95000"/>
            </a:srgbClr>
          </a:solidFill>
          <a:effectLst/>
        </p:spPr>
        <p:txBody>
          <a:bodyPr wrap="square" rtlCol="0">
            <a:spAutoFit/>
          </a:bodyPr>
          <a:lstStyle/>
          <a:p>
            <a:r>
              <a:rPr lang="en-US" sz="2000" i="1" dirty="0" smtClean="0"/>
              <a:t>Instruction </a:t>
            </a:r>
            <a:r>
              <a:rPr lang="en-US" sz="2000" dirty="0" smtClean="0"/>
              <a:t>is a manipulation of the learner’s experiences to foster learning</a:t>
            </a:r>
            <a:endParaRPr lang="en-US" sz="2000" dirty="0"/>
          </a:p>
        </p:txBody>
      </p:sp>
    </p:spTree>
    <p:custDataLst>
      <p:tags r:id="rId1"/>
    </p:custDataLst>
  </p:cSld>
  <p:clrMapOvr>
    <a:masterClrMapping/>
  </p:clrMapOvr>
  <p:transition xmlns:p14="http://schemas.microsoft.com/office/powerpoint/2010/main" advTm="7119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24705E-6 3.56647E-6 L -0.14695 0.80546 " pathEditMode="relative" rAng="0" ptsTypes="AA">
                                      <p:cBhvr>
                                        <p:cTn id="6" dur="500" fill="hold"/>
                                        <p:tgtEl>
                                          <p:spTgt spid="19"/>
                                        </p:tgtEl>
                                        <p:attrNameLst>
                                          <p:attrName>ppt_x</p:attrName>
                                          <p:attrName>ppt_y</p:attrName>
                                        </p:attrNameLst>
                                      </p:cBhvr>
                                      <p:rCtr x="-7400" y="403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24913E-6 3.56647E-6 L -0.17575 0.64706 " pathEditMode="relative" rAng="0" ptsTypes="AA">
                                      <p:cBhvr>
                                        <p:cTn id="10" dur="500" fill="hold"/>
                                        <p:tgtEl>
                                          <p:spTgt spid="20"/>
                                        </p:tgtEl>
                                        <p:attrNameLst>
                                          <p:attrName>ppt_x</p:attrName>
                                          <p:attrName>ppt_y</p:attrName>
                                        </p:attrNameLst>
                                      </p:cBhvr>
                                      <p:rCtr x="-8800" y="324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74046E-6 -2.20472E-6 L 0.15059 0.7346 " pathEditMode="relative" rAng="0" ptsTypes="AA">
                                      <p:cBhvr>
                                        <p:cTn id="14" dur="500" fill="hold"/>
                                        <p:tgtEl>
                                          <p:spTgt spid="21"/>
                                        </p:tgtEl>
                                        <p:attrNameLst>
                                          <p:attrName>ppt_x</p:attrName>
                                          <p:attrName>ppt_y</p:attrName>
                                        </p:attrNameLst>
                                      </p:cBhvr>
                                      <p:rCtr x="7500" y="367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1.18668E-6 -1.82492E-6 L -0.0687 0.5044 " pathEditMode="relative" rAng="0" ptsTypes="AA">
                                      <p:cBhvr>
                                        <p:cTn id="18" dur="500" fill="hold"/>
                                        <p:tgtEl>
                                          <p:spTgt spid="22"/>
                                        </p:tgtEl>
                                        <p:attrNameLst>
                                          <p:attrName>ppt_x</p:attrName>
                                          <p:attrName>ppt_y</p:attrName>
                                        </p:attrNameLst>
                                      </p:cBhvr>
                                      <p:rCtr x="-3400" y="2520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2.11659E-6 -1.6906E-6 L -0.65354 0.42196 " pathEditMode="relative" rAng="0" ptsTypes="AA">
                                      <p:cBhvr>
                                        <p:cTn id="26" dur="500" fill="hold"/>
                                        <p:tgtEl>
                                          <p:spTgt spid="25"/>
                                        </p:tgtEl>
                                        <p:attrNameLst>
                                          <p:attrName>ppt_x</p:attrName>
                                          <p:attrName>ppt_y</p:attrName>
                                        </p:attrNameLst>
                                      </p:cBhvr>
                                      <p:rCtr x="-32700" y="2110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4.48994E-6 -2.54748E-6 L -0.77775 0.23645 " pathEditMode="relative" rAng="0" ptsTypes="AA">
                                      <p:cBhvr>
                                        <p:cTn id="34" dur="500" fill="hold"/>
                                        <p:tgtEl>
                                          <p:spTgt spid="30"/>
                                        </p:tgtEl>
                                        <p:attrNameLst>
                                          <p:attrName>ppt_x</p:attrName>
                                          <p:attrName>ppt_y</p:attrName>
                                        </p:attrNameLst>
                                      </p:cBhvr>
                                      <p:rCtr x="-38900" y="11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5" grpId="0" animBg="1"/>
      <p:bldP spid="25" grpId="1" animBg="1"/>
      <p:bldP spid="30" grpId="0" animBg="1"/>
      <p:bldP spid="3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mtClean="0"/>
              <a:t>Three metaphors for learning</a:t>
            </a:r>
            <a:endParaRPr lang="en-US" dirty="0"/>
          </a:p>
        </p:txBody>
      </p:sp>
      <p:sp>
        <p:nvSpPr>
          <p:cNvPr id="11" name="Slide Number Placeholder 10"/>
          <p:cNvSpPr>
            <a:spLocks noGrp="1"/>
          </p:cNvSpPr>
          <p:nvPr>
            <p:ph type="sldNum" sz="quarter" idx="12"/>
          </p:nvPr>
        </p:nvSpPr>
        <p:spPr/>
        <p:txBody>
          <a:bodyPr/>
          <a:lstStyle/>
          <a:p>
            <a:fld id="{49A8B6FB-6A65-48C5-B4EE-9AFC4BDB93E1}" type="slidenum">
              <a:rPr lang="en-US" smtClean="0"/>
              <a:pPr/>
              <a:t>18</a:t>
            </a:fld>
            <a:endParaRPr lang="en-US" dirty="0"/>
          </a:p>
        </p:txBody>
      </p:sp>
      <p:sp>
        <p:nvSpPr>
          <p:cNvPr id="13316" name="TextBox 9"/>
          <p:cNvSpPr txBox="1">
            <a:spLocks noChangeArrowheads="1"/>
          </p:cNvSpPr>
          <p:nvPr/>
        </p:nvSpPr>
        <p:spPr bwMode="auto">
          <a:xfrm>
            <a:off x="4800600" y="3244850"/>
            <a:ext cx="1557338" cy="368300"/>
          </a:xfrm>
          <a:prstGeom prst="rect">
            <a:avLst/>
          </a:prstGeom>
          <a:noFill/>
          <a:ln w="9525">
            <a:noFill/>
            <a:miter lim="800000"/>
            <a:headEnd/>
            <a:tailEnd/>
          </a:ln>
        </p:spPr>
        <p:txBody>
          <a:bodyPr wrap="none">
            <a:spAutoFit/>
          </a:bodyPr>
          <a:lstStyle/>
          <a:p>
            <a:r>
              <a:rPr lang="en-US" b="1">
                <a:solidFill>
                  <a:schemeClr val="bg1"/>
                </a:solidFill>
              </a:rPr>
              <a:t>Outsourcing</a:t>
            </a:r>
          </a:p>
        </p:txBody>
      </p:sp>
      <p:sp>
        <p:nvSpPr>
          <p:cNvPr id="13318" name="TextBox 6"/>
          <p:cNvSpPr txBox="1">
            <a:spLocks noChangeArrowheads="1"/>
          </p:cNvSpPr>
          <p:nvPr/>
        </p:nvSpPr>
        <p:spPr bwMode="auto">
          <a:xfrm>
            <a:off x="1426588" y="1600200"/>
            <a:ext cx="2401888" cy="708025"/>
          </a:xfrm>
          <a:prstGeom prst="rect">
            <a:avLst/>
          </a:prstGeom>
          <a:noFill/>
          <a:ln w="9525">
            <a:noFill/>
            <a:miter lim="800000"/>
            <a:headEnd/>
            <a:tailEnd/>
          </a:ln>
        </p:spPr>
        <p:txBody>
          <a:bodyPr wrap="none">
            <a:spAutoFit/>
          </a:bodyPr>
          <a:lstStyle/>
          <a:p>
            <a:r>
              <a:rPr lang="en-US" sz="4000">
                <a:solidFill>
                  <a:srgbClr val="0070C0"/>
                </a:solidFill>
              </a:rPr>
              <a:t>S</a:t>
            </a:r>
            <a:r>
              <a:rPr lang="en-US" sz="2800">
                <a:solidFill>
                  <a:srgbClr val="0070C0"/>
                </a:solidFill>
              </a:rPr>
              <a:t>		</a:t>
            </a:r>
            <a:r>
              <a:rPr lang="en-US" sz="4000">
                <a:solidFill>
                  <a:srgbClr val="0070C0"/>
                </a:solidFill>
              </a:rPr>
              <a:t>R</a:t>
            </a:r>
          </a:p>
        </p:txBody>
      </p:sp>
      <p:sp>
        <p:nvSpPr>
          <p:cNvPr id="8" name="Right Arrow 7"/>
          <p:cNvSpPr/>
          <p:nvPr/>
        </p:nvSpPr>
        <p:spPr>
          <a:xfrm>
            <a:off x="2112388" y="1524000"/>
            <a:ext cx="990600" cy="838200"/>
          </a:xfrm>
          <a:prstGeom prst="right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320" name="Picture 2" descr="C:\Users\Clark\AppData\Local\Microsoft\Windows\Temporary Internet Files\Content.IE5\Q801KRQE\MC900196320[1].wmf"/>
          <p:cNvPicPr>
            <a:picLocks noChangeAspect="1" noChangeArrowheads="1"/>
          </p:cNvPicPr>
          <p:nvPr/>
        </p:nvPicPr>
        <p:blipFill>
          <a:blip r:embed="rId3" cstate="print"/>
          <a:srcRect/>
          <a:stretch>
            <a:fillRect/>
          </a:stretch>
        </p:blipFill>
        <p:spPr bwMode="auto">
          <a:xfrm>
            <a:off x="1426588" y="3276600"/>
            <a:ext cx="1585913" cy="1911350"/>
          </a:xfrm>
          <a:prstGeom prst="rect">
            <a:avLst/>
          </a:prstGeom>
          <a:noFill/>
          <a:ln w="9525">
            <a:noFill/>
            <a:miter lim="800000"/>
            <a:headEnd/>
            <a:tailEnd/>
          </a:ln>
        </p:spPr>
      </p:pic>
      <p:sp>
        <p:nvSpPr>
          <p:cNvPr id="13321" name="TextBox 9"/>
          <p:cNvSpPr txBox="1">
            <a:spLocks noChangeArrowheads="1"/>
          </p:cNvSpPr>
          <p:nvPr/>
        </p:nvSpPr>
        <p:spPr bwMode="auto">
          <a:xfrm>
            <a:off x="816988" y="2286000"/>
            <a:ext cx="4003675" cy="461963"/>
          </a:xfrm>
          <a:prstGeom prst="rect">
            <a:avLst/>
          </a:prstGeom>
          <a:noFill/>
          <a:ln w="9525">
            <a:noFill/>
            <a:miter lim="800000"/>
            <a:headEnd/>
            <a:tailEnd/>
          </a:ln>
        </p:spPr>
        <p:txBody>
          <a:bodyPr wrap="none">
            <a:spAutoFit/>
          </a:bodyPr>
          <a:lstStyle/>
          <a:p>
            <a:r>
              <a:rPr lang="en-US" sz="2400"/>
              <a:t>1. Response Strengthening </a:t>
            </a:r>
          </a:p>
        </p:txBody>
      </p:sp>
      <p:sp>
        <p:nvSpPr>
          <p:cNvPr id="13322" name="TextBox 11"/>
          <p:cNvSpPr txBox="1">
            <a:spLocks noChangeArrowheads="1"/>
          </p:cNvSpPr>
          <p:nvPr/>
        </p:nvSpPr>
        <p:spPr bwMode="auto">
          <a:xfrm>
            <a:off x="816988" y="5334000"/>
            <a:ext cx="3709988" cy="461963"/>
          </a:xfrm>
          <a:prstGeom prst="rect">
            <a:avLst/>
          </a:prstGeom>
          <a:noFill/>
          <a:ln w="9525">
            <a:noFill/>
            <a:miter lim="800000"/>
            <a:headEnd/>
            <a:tailEnd/>
          </a:ln>
        </p:spPr>
        <p:txBody>
          <a:bodyPr wrap="none">
            <a:spAutoFit/>
          </a:bodyPr>
          <a:lstStyle/>
          <a:p>
            <a:r>
              <a:rPr lang="en-US" sz="2400"/>
              <a:t>2.  Information Acquisition</a:t>
            </a:r>
          </a:p>
        </p:txBody>
      </p:sp>
      <p:sp>
        <p:nvSpPr>
          <p:cNvPr id="13323" name="TextBox 12"/>
          <p:cNvSpPr txBox="1">
            <a:spLocks noChangeArrowheads="1"/>
          </p:cNvSpPr>
          <p:nvPr/>
        </p:nvSpPr>
        <p:spPr bwMode="auto">
          <a:xfrm>
            <a:off x="5029200" y="5410200"/>
            <a:ext cx="3867150" cy="461963"/>
          </a:xfrm>
          <a:prstGeom prst="rect">
            <a:avLst/>
          </a:prstGeom>
          <a:noFill/>
          <a:ln w="9525">
            <a:noFill/>
            <a:miter lim="800000"/>
            <a:headEnd/>
            <a:tailEnd/>
          </a:ln>
        </p:spPr>
        <p:txBody>
          <a:bodyPr wrap="none">
            <a:spAutoFit/>
          </a:bodyPr>
          <a:lstStyle/>
          <a:p>
            <a:r>
              <a:rPr lang="en-US" sz="2400"/>
              <a:t>3. Knowledge Construction</a:t>
            </a:r>
          </a:p>
        </p:txBody>
      </p:sp>
      <p:pic>
        <p:nvPicPr>
          <p:cNvPr id="13324" name="Picture 5" descr="C:\Users\Clark\AppData\Local\Microsoft\Windows\Temporary Internet Files\Content.IE5\DN657TYX\MC900187587[1].wmf"/>
          <p:cNvPicPr>
            <a:picLocks noChangeAspect="1" noChangeArrowheads="1"/>
          </p:cNvPicPr>
          <p:nvPr/>
        </p:nvPicPr>
        <p:blipFill>
          <a:blip r:embed="rId4" cstate="print"/>
          <a:srcRect/>
          <a:stretch>
            <a:fillRect/>
          </a:stretch>
        </p:blipFill>
        <p:spPr bwMode="auto">
          <a:xfrm>
            <a:off x="5791200" y="1828800"/>
            <a:ext cx="2514600" cy="29591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39" name="Group 43"/>
          <p:cNvGraphicFramePr>
            <a:graphicFrameLocks noGrp="1"/>
          </p:cNvGraphicFramePr>
          <p:nvPr/>
        </p:nvGraphicFramePr>
        <p:xfrm>
          <a:off x="871988" y="1240366"/>
          <a:ext cx="6978115" cy="4622800"/>
        </p:xfrm>
        <a:graphic>
          <a:graphicData uri="http://schemas.openxmlformats.org/drawingml/2006/table">
            <a:tbl>
              <a:tblPr/>
              <a:tblGrid>
                <a:gridCol w="1703444"/>
                <a:gridCol w="1785613"/>
                <a:gridCol w="1744529"/>
                <a:gridCol w="1744529"/>
              </a:tblGrid>
              <a:tr h="968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Metaphor of </a:t>
                      </a:r>
                      <a:r>
                        <a:rPr kumimoji="0" lang="en-US" sz="1800" b="1" i="0" u="sng" strike="noStrike" cap="none" normalizeH="0" baseline="0" dirty="0" smtClean="0">
                          <a:ln>
                            <a:noFill/>
                          </a:ln>
                          <a:solidFill>
                            <a:schemeClr val="tx1"/>
                          </a:solidFill>
                          <a:effectLst/>
                          <a:latin typeface="Arial" pitchFamily="34" charset="0"/>
                        </a:rPr>
                        <a:t>Learning</a:t>
                      </a:r>
                    </a:p>
                  </a:txBody>
                  <a:tcPr anchor="b"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Learning Is:</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Learner is:</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Instructor is:</a:t>
                      </a:r>
                    </a:p>
                  </a:txBody>
                  <a:tcPr anchor="b"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149479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pitchFamily="34" charset="0"/>
                        </a:rPr>
                        <a:t>Response strengthening</a:t>
                      </a:r>
                    </a:p>
                  </a:txBody>
                  <a:tcPr anchor="ctr" horzOverflow="overflow">
                    <a:lnL w="28575"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Strengthening or weakening of associations</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Passive recipient of rewards and punishments</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Dispenser of rewards and punishments</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107957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pitchFamily="34" charset="0"/>
                        </a:rPr>
                        <a:t>Information acquisition</a:t>
                      </a:r>
                    </a:p>
                  </a:txBody>
                  <a:tcPr anchor="ctr" horzOverflow="overflow">
                    <a:lnL w="28575"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Adding information to memory</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Passive recipient of information</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Dispenser of information</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1079576">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pitchFamily="34" charset="0"/>
                        </a:rPr>
                        <a:t>Knowledge construction</a:t>
                      </a:r>
                    </a:p>
                  </a:txBody>
                  <a:tcPr anchor="ctr" horzOverflow="overflow">
                    <a:lnL w="28575"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Building a mental representation</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Active sense maker</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Cognitive guide</a:t>
                      </a: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
        <p:nvSpPr>
          <p:cNvPr id="6" name="Title 5"/>
          <p:cNvSpPr>
            <a:spLocks noGrp="1"/>
          </p:cNvSpPr>
          <p:nvPr>
            <p:ph type="title"/>
          </p:nvPr>
        </p:nvSpPr>
        <p:spPr/>
        <p:txBody>
          <a:bodyPr/>
          <a:lstStyle/>
          <a:p>
            <a:r>
              <a:rPr lang="en-US" smtClean="0"/>
              <a:t>Three metaphors for learning</a:t>
            </a:r>
            <a:endParaRPr lang="en-US" dirty="0"/>
          </a:p>
        </p:txBody>
      </p:sp>
      <p:sp>
        <p:nvSpPr>
          <p:cNvPr id="10" name="Content Placeholder 9"/>
          <p:cNvSpPr>
            <a:spLocks noGrp="1"/>
          </p:cNvSpPr>
          <p:nvPr>
            <p:ph idx="1"/>
          </p:nvPr>
        </p:nvSpPr>
        <p:spPr>
          <a:xfrm>
            <a:off x="662632" y="5990680"/>
            <a:ext cx="7941337" cy="739356"/>
          </a:xfrm>
        </p:spPr>
        <p:txBody>
          <a:bodyPr>
            <a:normAutofit fontScale="77500" lnSpcReduction="20000"/>
          </a:bodyPr>
          <a:lstStyle/>
          <a:p>
            <a:r>
              <a:rPr lang="en-US" dirty="0" smtClean="0"/>
              <a:t>For later: How are these similar or different from KLI’s learning processes?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a:t>
            </a:r>
            <a:endParaRPr lang="en-US" dirty="0"/>
          </a:p>
        </p:txBody>
      </p:sp>
      <p:sp>
        <p:nvSpPr>
          <p:cNvPr id="3" name="Content Placeholder 2"/>
          <p:cNvSpPr>
            <a:spLocks noGrp="1"/>
          </p:cNvSpPr>
          <p:nvPr>
            <p:ph idx="1"/>
          </p:nvPr>
        </p:nvSpPr>
        <p:spPr/>
        <p:txBody>
          <a:bodyPr>
            <a:normAutofit/>
          </a:bodyPr>
          <a:lstStyle/>
          <a:p>
            <a:r>
              <a:rPr lang="en-US" dirty="0" smtClean="0"/>
              <a:t>Finish introductions from last time (15 min)</a:t>
            </a:r>
          </a:p>
          <a:p>
            <a:r>
              <a:rPr lang="en-US" dirty="0" smtClean="0"/>
              <a:t>Project idea discussion (15 min)</a:t>
            </a:r>
          </a:p>
          <a:p>
            <a:r>
              <a:rPr lang="en-US" dirty="0" smtClean="0"/>
              <a:t>Brief review of </a:t>
            </a:r>
            <a:r>
              <a:rPr lang="en-US" dirty="0" err="1" smtClean="0"/>
              <a:t>Chpt</a:t>
            </a:r>
            <a:r>
              <a:rPr lang="en-US" dirty="0" smtClean="0"/>
              <a:t> 1, quiz, activity (25 min)</a:t>
            </a:r>
          </a:p>
          <a:p>
            <a:r>
              <a:rPr lang="en-US" dirty="0" smtClean="0"/>
              <a:t>Review of </a:t>
            </a:r>
            <a:r>
              <a:rPr lang="en-US" dirty="0" err="1" smtClean="0"/>
              <a:t>Chpt</a:t>
            </a:r>
            <a:r>
              <a:rPr lang="en-US" dirty="0" smtClean="0"/>
              <a:t> 2 &amp; </a:t>
            </a:r>
            <a:r>
              <a:rPr lang="en-US" dirty="0" err="1" smtClean="0"/>
              <a:t>instr</a:t>
            </a:r>
            <a:r>
              <a:rPr lang="en-US" dirty="0" smtClean="0"/>
              <a:t> complexity (25 min)</a:t>
            </a:r>
          </a:p>
          <a:p>
            <a:r>
              <a:rPr lang="en-US" dirty="0" smtClean="0"/>
              <a:t>Next time (5 min)</a:t>
            </a:r>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2</a:t>
            </a:fld>
            <a:endParaRPr lang="en-US"/>
          </a:p>
        </p:txBody>
      </p:sp>
    </p:spTree>
    <p:extLst>
      <p:ext uri="{BB962C8B-B14F-4D97-AF65-F5344CB8AC3E}">
        <p14:creationId xmlns:p14="http://schemas.microsoft.com/office/powerpoint/2010/main" val="11013189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2" descr="C:\Users\Clark\AppData\Local\Microsoft\Windows\Temporary Internet Files\Content.IE5\GNOU93JE\MC900339222[1].wmf"/>
          <p:cNvPicPr>
            <a:picLocks noChangeAspect="1" noChangeArrowheads="1"/>
          </p:cNvPicPr>
          <p:nvPr/>
        </p:nvPicPr>
        <p:blipFill>
          <a:blip r:embed="rId3" cstate="print"/>
          <a:srcRect/>
          <a:stretch>
            <a:fillRect/>
          </a:stretch>
        </p:blipFill>
        <p:spPr bwMode="auto">
          <a:xfrm>
            <a:off x="4912837" y="1754072"/>
            <a:ext cx="3429000" cy="3429000"/>
          </a:xfrm>
          <a:prstGeom prst="rect">
            <a:avLst/>
          </a:prstGeom>
          <a:noFill/>
          <a:ln w="9525">
            <a:noFill/>
            <a:miter lim="800000"/>
            <a:headEnd/>
            <a:tailEnd/>
          </a:ln>
        </p:spPr>
      </p:pic>
      <p:sp>
        <p:nvSpPr>
          <p:cNvPr id="8" name="Title 7"/>
          <p:cNvSpPr>
            <a:spLocks noGrp="1"/>
          </p:cNvSpPr>
          <p:nvPr>
            <p:ph type="title"/>
          </p:nvPr>
        </p:nvSpPr>
        <p:spPr/>
        <p:txBody>
          <a:bodyPr/>
          <a:lstStyle/>
          <a:p>
            <a:r>
              <a:rPr lang="en-US" smtClean="0"/>
              <a:t>Three learning principles</a:t>
            </a:r>
            <a:endParaRPr lang="en-US" dirty="0"/>
          </a:p>
        </p:txBody>
      </p:sp>
      <p:sp>
        <p:nvSpPr>
          <p:cNvPr id="9" name="Content Placeholder 8"/>
          <p:cNvSpPr>
            <a:spLocks noGrp="1"/>
          </p:cNvSpPr>
          <p:nvPr>
            <p:ph sz="half" idx="1"/>
          </p:nvPr>
        </p:nvSpPr>
        <p:spPr/>
        <p:txBody>
          <a:bodyPr>
            <a:normAutofit/>
          </a:bodyPr>
          <a:lstStyle/>
          <a:p>
            <a:r>
              <a:rPr lang="en-US" sz="3200" dirty="0" smtClean="0"/>
              <a:t>Limited capacity</a:t>
            </a:r>
          </a:p>
          <a:p>
            <a:r>
              <a:rPr lang="en-US" sz="3200" dirty="0" smtClean="0"/>
              <a:t>Dual channels</a:t>
            </a:r>
          </a:p>
          <a:p>
            <a:r>
              <a:rPr lang="en-US" sz="3200" dirty="0" smtClean="0"/>
              <a:t>Active processing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smtClean="0"/>
              <a:t>Experiment 				</a:t>
            </a:r>
            <a:endParaRPr lang="en-US" dirty="0" smtClean="0"/>
          </a:p>
        </p:txBody>
      </p:sp>
      <p:sp>
        <p:nvSpPr>
          <p:cNvPr id="45060" name="Rectangle 3"/>
          <p:cNvSpPr>
            <a:spLocks noGrp="1" noChangeArrowheads="1"/>
          </p:cNvSpPr>
          <p:nvPr>
            <p:ph idx="1"/>
          </p:nvPr>
        </p:nvSpPr>
        <p:spPr/>
        <p:txBody>
          <a:bodyPr/>
          <a:lstStyle/>
          <a:p>
            <a:r>
              <a:rPr lang="en-US" dirty="0" smtClean="0"/>
              <a:t>Listen and then write</a:t>
            </a:r>
          </a:p>
          <a:p>
            <a:r>
              <a:rPr lang="en-US" dirty="0" smtClean="0"/>
              <a:t>Pens down, listen to list A</a:t>
            </a:r>
          </a:p>
          <a:p>
            <a:r>
              <a:rPr lang="en-US" dirty="0" smtClean="0"/>
              <a:t>Write as many as you can recall</a:t>
            </a:r>
          </a:p>
          <a:p>
            <a:r>
              <a:rPr lang="en-US" dirty="0" smtClean="0"/>
              <a:t>Pens down, listen to list B</a:t>
            </a:r>
          </a:p>
          <a:p>
            <a:r>
              <a:rPr lang="en-US" dirty="0" smtClean="0"/>
              <a:t>Write as many as you can recall</a:t>
            </a:r>
          </a:p>
        </p:txBody>
      </p:sp>
      <p:sp>
        <p:nvSpPr>
          <p:cNvPr id="10" name="Slide Number Placeholder 9"/>
          <p:cNvSpPr>
            <a:spLocks noGrp="1"/>
          </p:cNvSpPr>
          <p:nvPr>
            <p:ph type="sldNum" sz="quarter" idx="12"/>
          </p:nvPr>
        </p:nvSpPr>
        <p:spPr/>
        <p:txBody>
          <a:bodyPr/>
          <a:lstStyle/>
          <a:p>
            <a:fld id="{8188E1C3-8807-44D5-B583-A63C952F0831}" type="slidenum">
              <a:rPr lang="en-US" smtClean="0"/>
              <a:pPr/>
              <a:t>21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itle 5"/>
          <p:cNvSpPr>
            <a:spLocks noGrp="1"/>
          </p:cNvSpPr>
          <p:nvPr>
            <p:ph type="title"/>
          </p:nvPr>
        </p:nvSpPr>
        <p:spPr>
          <a:xfrm>
            <a:off x="533400" y="228600"/>
            <a:ext cx="8305800" cy="1143000"/>
          </a:xfrm>
        </p:spPr>
        <p:txBody>
          <a:bodyPr/>
          <a:lstStyle/>
          <a:p>
            <a:pPr>
              <a:defRPr/>
            </a:pPr>
            <a:r>
              <a:rPr lang="en-US" sz="4000" dirty="0" smtClean="0">
                <a:latin typeface="Candara" pitchFamily="34" charset="0"/>
              </a:rPr>
              <a:t>Count how many in each list</a:t>
            </a:r>
          </a:p>
        </p:txBody>
      </p:sp>
      <p:sp>
        <p:nvSpPr>
          <p:cNvPr id="7" name="TextBox 6"/>
          <p:cNvSpPr txBox="1"/>
          <p:nvPr/>
        </p:nvSpPr>
        <p:spPr>
          <a:xfrm>
            <a:off x="1600200" y="1524000"/>
            <a:ext cx="2133600" cy="4894263"/>
          </a:xfrm>
          <a:prstGeom prst="rect">
            <a:avLst/>
          </a:prstGeom>
          <a:noFill/>
        </p:spPr>
        <p:txBody>
          <a:bodyPr>
            <a:spAutoFit/>
          </a:bodyPr>
          <a:lstStyle/>
          <a:p>
            <a:pPr>
              <a:defRPr/>
            </a:pPr>
            <a:r>
              <a:rPr lang="en-US" b="1" dirty="0">
                <a:solidFill>
                  <a:srgbClr val="008000"/>
                </a:solidFill>
                <a:latin typeface="Candara" pitchFamily="34" charset="0"/>
              </a:rPr>
              <a:t>List A</a:t>
            </a:r>
          </a:p>
          <a:p>
            <a:pPr marL="457200" indent="-457200">
              <a:buFontTx/>
              <a:buAutoNum type="arabicPeriod"/>
              <a:defRPr/>
            </a:pPr>
            <a:r>
              <a:rPr lang="en-US" dirty="0">
                <a:solidFill>
                  <a:srgbClr val="008000"/>
                </a:solidFill>
                <a:latin typeface="Candara" pitchFamily="34" charset="0"/>
              </a:rPr>
              <a:t>Rose</a:t>
            </a:r>
          </a:p>
          <a:p>
            <a:pPr marL="457200" indent="-457200">
              <a:buFontTx/>
              <a:buAutoNum type="arabicPeriod"/>
              <a:defRPr/>
            </a:pPr>
            <a:r>
              <a:rPr lang="en-US" dirty="0">
                <a:solidFill>
                  <a:srgbClr val="008000"/>
                </a:solidFill>
                <a:latin typeface="Candara" pitchFamily="34" charset="0"/>
              </a:rPr>
              <a:t>Computer</a:t>
            </a:r>
          </a:p>
          <a:p>
            <a:pPr marL="457200" indent="-457200">
              <a:buFontTx/>
              <a:buAutoNum type="arabicPeriod"/>
              <a:defRPr/>
            </a:pPr>
            <a:r>
              <a:rPr lang="en-US" dirty="0">
                <a:solidFill>
                  <a:srgbClr val="008000"/>
                </a:solidFill>
                <a:latin typeface="Candara" pitchFamily="34" charset="0"/>
              </a:rPr>
              <a:t>Bird</a:t>
            </a:r>
          </a:p>
          <a:p>
            <a:pPr marL="457200" indent="-457200">
              <a:buFontTx/>
              <a:buAutoNum type="arabicPeriod"/>
              <a:defRPr/>
            </a:pPr>
            <a:r>
              <a:rPr lang="en-US" dirty="0">
                <a:solidFill>
                  <a:srgbClr val="008000"/>
                </a:solidFill>
                <a:latin typeface="Candara" pitchFamily="34" charset="0"/>
              </a:rPr>
              <a:t>Cloud</a:t>
            </a:r>
          </a:p>
          <a:p>
            <a:pPr marL="457200" indent="-457200">
              <a:buFontTx/>
              <a:buAutoNum type="arabicPeriod"/>
              <a:defRPr/>
            </a:pPr>
            <a:r>
              <a:rPr lang="en-US" dirty="0">
                <a:solidFill>
                  <a:srgbClr val="008000"/>
                </a:solidFill>
                <a:latin typeface="Candara" pitchFamily="34" charset="0"/>
              </a:rPr>
              <a:t>Scissors</a:t>
            </a:r>
          </a:p>
          <a:p>
            <a:pPr marL="457200" indent="-457200">
              <a:buFontTx/>
              <a:buAutoNum type="arabicPeriod"/>
              <a:defRPr/>
            </a:pPr>
            <a:r>
              <a:rPr lang="en-US" dirty="0">
                <a:solidFill>
                  <a:srgbClr val="008000"/>
                </a:solidFill>
                <a:latin typeface="Candara" pitchFamily="34" charset="0"/>
              </a:rPr>
              <a:t>Book</a:t>
            </a:r>
          </a:p>
          <a:p>
            <a:pPr marL="457200" indent="-457200">
              <a:buFontTx/>
              <a:buAutoNum type="arabicPeriod"/>
              <a:defRPr/>
            </a:pPr>
            <a:r>
              <a:rPr lang="en-US" dirty="0">
                <a:solidFill>
                  <a:srgbClr val="008000"/>
                </a:solidFill>
                <a:latin typeface="Candara" pitchFamily="34" charset="0"/>
              </a:rPr>
              <a:t>Dress</a:t>
            </a:r>
          </a:p>
          <a:p>
            <a:pPr marL="457200" indent="-457200">
              <a:buFontTx/>
              <a:buAutoNum type="arabicPeriod"/>
              <a:defRPr/>
            </a:pPr>
            <a:r>
              <a:rPr lang="en-US" dirty="0">
                <a:solidFill>
                  <a:srgbClr val="008000"/>
                </a:solidFill>
                <a:latin typeface="Candara" pitchFamily="34" charset="0"/>
              </a:rPr>
              <a:t>Marker</a:t>
            </a:r>
          </a:p>
          <a:p>
            <a:pPr marL="457200" indent="-457200">
              <a:buFontTx/>
              <a:buAutoNum type="arabicPeriod"/>
              <a:defRPr/>
            </a:pPr>
            <a:r>
              <a:rPr lang="en-US" dirty="0">
                <a:solidFill>
                  <a:srgbClr val="008000"/>
                </a:solidFill>
                <a:latin typeface="Candara" pitchFamily="34" charset="0"/>
              </a:rPr>
              <a:t>Bedroom</a:t>
            </a:r>
          </a:p>
          <a:p>
            <a:pPr marL="457200" indent="-457200">
              <a:buFontTx/>
              <a:buAutoNum type="arabicPeriod"/>
              <a:defRPr/>
            </a:pPr>
            <a:r>
              <a:rPr lang="en-US" dirty="0">
                <a:solidFill>
                  <a:srgbClr val="008000"/>
                </a:solidFill>
                <a:latin typeface="Candara" pitchFamily="34" charset="0"/>
              </a:rPr>
              <a:t>Chair</a:t>
            </a:r>
          </a:p>
          <a:p>
            <a:pPr marL="457200" indent="-457200">
              <a:buFontTx/>
              <a:buAutoNum type="arabicPeriod"/>
              <a:defRPr/>
            </a:pPr>
            <a:r>
              <a:rPr lang="en-US" dirty="0">
                <a:solidFill>
                  <a:srgbClr val="008000"/>
                </a:solidFill>
                <a:latin typeface="Candara" pitchFamily="34" charset="0"/>
              </a:rPr>
              <a:t>Calendar</a:t>
            </a:r>
          </a:p>
          <a:p>
            <a:pPr marL="457200" indent="-457200">
              <a:buFontTx/>
              <a:buAutoNum type="arabicPeriod"/>
              <a:defRPr/>
            </a:pPr>
            <a:r>
              <a:rPr lang="en-US" dirty="0">
                <a:solidFill>
                  <a:srgbClr val="008000"/>
                </a:solidFill>
                <a:latin typeface="Candara" pitchFamily="34" charset="0"/>
              </a:rPr>
              <a:t>Pink</a:t>
            </a:r>
          </a:p>
          <a:p>
            <a:pPr marL="457200" indent="-457200">
              <a:buFontTx/>
              <a:buAutoNum type="arabicPeriod"/>
              <a:defRPr/>
            </a:pPr>
            <a:r>
              <a:rPr lang="en-US" dirty="0">
                <a:solidFill>
                  <a:srgbClr val="008000"/>
                </a:solidFill>
                <a:latin typeface="Candara" pitchFamily="34" charset="0"/>
              </a:rPr>
              <a:t>Ocean</a:t>
            </a:r>
          </a:p>
          <a:p>
            <a:pPr marL="457200" indent="-457200">
              <a:buFontTx/>
              <a:buAutoNum type="arabicPeriod"/>
              <a:defRPr/>
            </a:pPr>
            <a:r>
              <a:rPr lang="en-US" dirty="0">
                <a:solidFill>
                  <a:srgbClr val="008000"/>
                </a:solidFill>
                <a:latin typeface="Candara" pitchFamily="34" charset="0"/>
              </a:rPr>
              <a:t>Gutter</a:t>
            </a:r>
          </a:p>
          <a:p>
            <a:pPr marL="457200" indent="-457200">
              <a:buFontTx/>
              <a:buAutoNum type="arabicPeriod"/>
              <a:defRPr/>
            </a:pPr>
            <a:r>
              <a:rPr lang="en-US" dirty="0">
                <a:solidFill>
                  <a:srgbClr val="008000"/>
                </a:solidFill>
                <a:latin typeface="Candara" pitchFamily="34" charset="0"/>
              </a:rPr>
              <a:t>Bread</a:t>
            </a:r>
          </a:p>
          <a:p>
            <a:pPr marL="457200" indent="-457200">
              <a:buFontTx/>
              <a:buAutoNum type="arabicPeriod"/>
              <a:defRPr/>
            </a:pPr>
            <a:r>
              <a:rPr lang="en-US" dirty="0">
                <a:solidFill>
                  <a:srgbClr val="008000"/>
                </a:solidFill>
                <a:latin typeface="Candara" pitchFamily="34" charset="0"/>
              </a:rPr>
              <a:t>Clock</a:t>
            </a:r>
          </a:p>
        </p:txBody>
      </p:sp>
      <p:sp>
        <p:nvSpPr>
          <p:cNvPr id="8" name="TextBox 7"/>
          <p:cNvSpPr txBox="1"/>
          <p:nvPr/>
        </p:nvSpPr>
        <p:spPr>
          <a:xfrm>
            <a:off x="4876800" y="1600200"/>
            <a:ext cx="2133600" cy="4894263"/>
          </a:xfrm>
          <a:prstGeom prst="rect">
            <a:avLst/>
          </a:prstGeom>
          <a:noFill/>
        </p:spPr>
        <p:txBody>
          <a:bodyPr>
            <a:spAutoFit/>
          </a:bodyPr>
          <a:lstStyle/>
          <a:p>
            <a:pPr>
              <a:defRPr/>
            </a:pPr>
            <a:r>
              <a:rPr lang="en-US" b="1" dirty="0">
                <a:solidFill>
                  <a:schemeClr val="accent1">
                    <a:lumMod val="50000"/>
                  </a:schemeClr>
                </a:solidFill>
                <a:latin typeface="Candara" pitchFamily="34" charset="0"/>
              </a:rPr>
              <a:t>List B</a:t>
            </a:r>
          </a:p>
          <a:p>
            <a:pPr marL="457200" indent="-457200">
              <a:buFontTx/>
              <a:buAutoNum type="arabicPeriod"/>
              <a:defRPr/>
            </a:pPr>
            <a:r>
              <a:rPr lang="en-US" dirty="0">
                <a:solidFill>
                  <a:schemeClr val="accent1">
                    <a:lumMod val="50000"/>
                  </a:schemeClr>
                </a:solidFill>
                <a:latin typeface="Candara" pitchFamily="34" charset="0"/>
              </a:rPr>
              <a:t>Ethics</a:t>
            </a:r>
          </a:p>
          <a:p>
            <a:pPr marL="457200" indent="-457200">
              <a:buFontTx/>
              <a:buAutoNum type="arabicPeriod"/>
              <a:defRPr/>
            </a:pPr>
            <a:r>
              <a:rPr lang="en-US" dirty="0">
                <a:solidFill>
                  <a:schemeClr val="accent1">
                    <a:lumMod val="50000"/>
                  </a:schemeClr>
                </a:solidFill>
                <a:latin typeface="Candara" pitchFamily="34" charset="0"/>
              </a:rPr>
              <a:t>Hire</a:t>
            </a:r>
          </a:p>
          <a:p>
            <a:pPr marL="457200" indent="-457200">
              <a:buFontTx/>
              <a:buAutoNum type="arabicPeriod"/>
              <a:defRPr/>
            </a:pPr>
            <a:r>
              <a:rPr lang="en-US" dirty="0">
                <a:solidFill>
                  <a:schemeClr val="accent1">
                    <a:lumMod val="50000"/>
                  </a:schemeClr>
                </a:solidFill>
                <a:latin typeface="Candara" pitchFamily="34" charset="0"/>
              </a:rPr>
              <a:t>Terse</a:t>
            </a:r>
          </a:p>
          <a:p>
            <a:pPr marL="457200" indent="-457200">
              <a:buFontTx/>
              <a:buAutoNum type="arabicPeriod"/>
              <a:defRPr/>
            </a:pPr>
            <a:r>
              <a:rPr lang="en-US" dirty="0">
                <a:solidFill>
                  <a:schemeClr val="accent1">
                    <a:lumMod val="50000"/>
                  </a:schemeClr>
                </a:solidFill>
                <a:latin typeface="Candara" pitchFamily="34" charset="0"/>
              </a:rPr>
              <a:t>Noun</a:t>
            </a:r>
          </a:p>
          <a:p>
            <a:pPr marL="457200" indent="-457200">
              <a:buFontTx/>
              <a:buAutoNum type="arabicPeriod"/>
              <a:defRPr/>
            </a:pPr>
            <a:r>
              <a:rPr lang="en-US" dirty="0">
                <a:solidFill>
                  <a:schemeClr val="accent1">
                    <a:lumMod val="50000"/>
                  </a:schemeClr>
                </a:solidFill>
                <a:latin typeface="Candara" pitchFamily="34" charset="0"/>
              </a:rPr>
              <a:t>Problem</a:t>
            </a:r>
          </a:p>
          <a:p>
            <a:pPr marL="457200" indent="-457200">
              <a:buFontTx/>
              <a:buAutoNum type="arabicPeriod"/>
              <a:defRPr/>
            </a:pPr>
            <a:r>
              <a:rPr lang="en-US" dirty="0">
                <a:solidFill>
                  <a:schemeClr val="accent1">
                    <a:lumMod val="50000"/>
                  </a:schemeClr>
                </a:solidFill>
                <a:latin typeface="Candara" pitchFamily="34" charset="0"/>
              </a:rPr>
              <a:t>Manage</a:t>
            </a:r>
          </a:p>
          <a:p>
            <a:pPr marL="457200" indent="-457200">
              <a:buFontTx/>
              <a:buAutoNum type="arabicPeriod"/>
              <a:defRPr/>
            </a:pPr>
            <a:r>
              <a:rPr lang="en-US" dirty="0">
                <a:solidFill>
                  <a:schemeClr val="accent1">
                    <a:lumMod val="50000"/>
                  </a:schemeClr>
                </a:solidFill>
                <a:latin typeface="Candara" pitchFamily="34" charset="0"/>
              </a:rPr>
              <a:t>Design</a:t>
            </a:r>
          </a:p>
          <a:p>
            <a:pPr marL="457200" indent="-457200">
              <a:buFontTx/>
              <a:buAutoNum type="arabicPeriod"/>
              <a:defRPr/>
            </a:pPr>
            <a:r>
              <a:rPr lang="en-US" dirty="0">
                <a:solidFill>
                  <a:schemeClr val="accent1">
                    <a:lumMod val="50000"/>
                  </a:schemeClr>
                </a:solidFill>
                <a:latin typeface="Candara" pitchFamily="34" charset="0"/>
              </a:rPr>
              <a:t>Retro</a:t>
            </a:r>
          </a:p>
          <a:p>
            <a:pPr marL="457200" indent="-457200">
              <a:buFontTx/>
              <a:buAutoNum type="arabicPeriod"/>
              <a:defRPr/>
            </a:pPr>
            <a:r>
              <a:rPr lang="en-US" dirty="0">
                <a:solidFill>
                  <a:schemeClr val="accent1">
                    <a:lumMod val="50000"/>
                  </a:schemeClr>
                </a:solidFill>
                <a:latin typeface="Candara" pitchFamily="34" charset="0"/>
              </a:rPr>
              <a:t>First</a:t>
            </a:r>
          </a:p>
          <a:p>
            <a:pPr marL="457200" indent="-457200">
              <a:buFontTx/>
              <a:buAutoNum type="arabicPeriod"/>
              <a:defRPr/>
            </a:pPr>
            <a:r>
              <a:rPr lang="en-US" dirty="0">
                <a:solidFill>
                  <a:schemeClr val="accent1">
                    <a:lumMod val="50000"/>
                  </a:schemeClr>
                </a:solidFill>
                <a:latin typeface="Candara" pitchFamily="34" charset="0"/>
              </a:rPr>
              <a:t>Solution</a:t>
            </a:r>
          </a:p>
          <a:p>
            <a:pPr marL="457200" indent="-457200">
              <a:buFontTx/>
              <a:buAutoNum type="arabicPeriod"/>
              <a:defRPr/>
            </a:pPr>
            <a:r>
              <a:rPr lang="en-US" dirty="0">
                <a:solidFill>
                  <a:schemeClr val="accent1">
                    <a:lumMod val="50000"/>
                  </a:schemeClr>
                </a:solidFill>
                <a:latin typeface="Candara" pitchFamily="34" charset="0"/>
              </a:rPr>
              <a:t>Color</a:t>
            </a:r>
          </a:p>
          <a:p>
            <a:pPr marL="457200" indent="-457200">
              <a:buFontTx/>
              <a:buAutoNum type="arabicPeriod"/>
              <a:defRPr/>
            </a:pPr>
            <a:r>
              <a:rPr lang="en-US" dirty="0">
                <a:solidFill>
                  <a:schemeClr val="accent1">
                    <a:lumMod val="50000"/>
                  </a:schemeClr>
                </a:solidFill>
                <a:latin typeface="Candara" pitchFamily="34" charset="0"/>
              </a:rPr>
              <a:t>Liquid</a:t>
            </a:r>
          </a:p>
          <a:p>
            <a:pPr marL="457200" indent="-457200">
              <a:buFontTx/>
              <a:buAutoNum type="arabicPeriod"/>
              <a:defRPr/>
            </a:pPr>
            <a:r>
              <a:rPr lang="en-US" dirty="0">
                <a:solidFill>
                  <a:schemeClr val="accent1">
                    <a:lumMod val="50000"/>
                  </a:schemeClr>
                </a:solidFill>
                <a:latin typeface="Candara" pitchFamily="34" charset="0"/>
              </a:rPr>
              <a:t>Pattern</a:t>
            </a:r>
          </a:p>
          <a:p>
            <a:pPr marL="457200" indent="-457200">
              <a:buFontTx/>
              <a:buAutoNum type="arabicPeriod"/>
              <a:defRPr/>
            </a:pPr>
            <a:r>
              <a:rPr lang="en-US" dirty="0">
                <a:solidFill>
                  <a:schemeClr val="accent1">
                    <a:lumMod val="50000"/>
                  </a:schemeClr>
                </a:solidFill>
                <a:latin typeface="Candara" pitchFamily="34" charset="0"/>
              </a:rPr>
              <a:t>Basic</a:t>
            </a:r>
          </a:p>
          <a:p>
            <a:pPr marL="457200" indent="-457200">
              <a:buFontTx/>
              <a:buAutoNum type="arabicPeriod"/>
              <a:defRPr/>
            </a:pPr>
            <a:r>
              <a:rPr lang="en-US" dirty="0">
                <a:solidFill>
                  <a:schemeClr val="accent1">
                    <a:lumMod val="50000"/>
                  </a:schemeClr>
                </a:solidFill>
                <a:latin typeface="Candara" pitchFamily="34" charset="0"/>
              </a:rPr>
              <a:t>Account</a:t>
            </a:r>
          </a:p>
          <a:p>
            <a:pPr marL="457200" indent="-457200">
              <a:buFontTx/>
              <a:buAutoNum type="arabicPeriod"/>
              <a:defRPr/>
            </a:pPr>
            <a:r>
              <a:rPr lang="en-US" dirty="0">
                <a:solidFill>
                  <a:schemeClr val="accent1">
                    <a:lumMod val="50000"/>
                  </a:schemeClr>
                </a:solidFill>
                <a:latin typeface="Candara" pitchFamily="34" charset="0"/>
              </a:rPr>
              <a:t>Integrity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How do three learning principles apply to example</a:t>
            </a:r>
            <a:endParaRPr lang="en-US" dirty="0"/>
          </a:p>
        </p:txBody>
      </p:sp>
      <p:sp>
        <p:nvSpPr>
          <p:cNvPr id="9" name="Content Placeholder 8"/>
          <p:cNvSpPr>
            <a:spLocks noGrp="1"/>
          </p:cNvSpPr>
          <p:nvPr>
            <p:ph idx="1"/>
          </p:nvPr>
        </p:nvSpPr>
        <p:spPr>
          <a:xfrm>
            <a:off x="662632" y="1600200"/>
            <a:ext cx="8208873" cy="4525963"/>
          </a:xfrm>
        </p:spPr>
        <p:txBody>
          <a:bodyPr>
            <a:normAutofit fontScale="92500" lnSpcReduction="10000"/>
          </a:bodyPr>
          <a:lstStyle/>
          <a:p>
            <a:pPr>
              <a:buNone/>
            </a:pPr>
            <a:r>
              <a:rPr lang="en-US" sz="3600" dirty="0" smtClean="0"/>
              <a:t>Limited capacity?</a:t>
            </a:r>
          </a:p>
          <a:p>
            <a:r>
              <a:rPr lang="en-US" sz="3027" dirty="0" smtClean="0"/>
              <a:t>You can’t remember all words</a:t>
            </a:r>
          </a:p>
          <a:p>
            <a:pPr>
              <a:buNone/>
            </a:pPr>
            <a:r>
              <a:rPr lang="en-US" sz="3600" dirty="0" smtClean="0"/>
              <a:t>Dual channels</a:t>
            </a:r>
            <a:endParaRPr lang="en-US" sz="3027" dirty="0" smtClean="0"/>
          </a:p>
          <a:p>
            <a:r>
              <a:rPr lang="en-US" sz="3027" dirty="0" smtClean="0"/>
              <a:t>Concrete words are easier because</a:t>
            </a:r>
            <a:br>
              <a:rPr lang="en-US" sz="3027" dirty="0" smtClean="0"/>
            </a:br>
            <a:r>
              <a:rPr lang="en-US" sz="3027" dirty="0" smtClean="0"/>
              <a:t>you can use 2 channels: visual </a:t>
            </a:r>
            <a:r>
              <a:rPr lang="en-US" sz="3027" i="1" dirty="0" smtClean="0"/>
              <a:t>&amp; </a:t>
            </a:r>
            <a:r>
              <a:rPr lang="en-US" sz="3027" dirty="0" smtClean="0"/>
              <a:t>verbal</a:t>
            </a:r>
          </a:p>
          <a:p>
            <a:pPr lvl="1"/>
            <a:r>
              <a:rPr lang="en-US" dirty="0" smtClean="0"/>
              <a:t>Abstract words use only the verbal channel</a:t>
            </a:r>
          </a:p>
          <a:p>
            <a:pPr>
              <a:buNone/>
            </a:pPr>
            <a:r>
              <a:rPr lang="en-US" sz="3600" dirty="0" smtClean="0"/>
              <a:t>Active processing</a:t>
            </a:r>
            <a:endParaRPr lang="en-US" dirty="0" smtClean="0"/>
          </a:p>
          <a:p>
            <a:r>
              <a:rPr lang="en-US" sz="3027" dirty="0" smtClean="0"/>
              <a:t>Recall better words you rehearse more or try to elaborate by connecting to other knowledge</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4"/>
          <p:cNvSpPr>
            <a:spLocks noChangeAspect="1" noChangeArrowheads="1" noTextEdit="1"/>
          </p:cNvSpPr>
          <p:nvPr/>
        </p:nvSpPr>
        <p:spPr bwMode="auto">
          <a:xfrm>
            <a:off x="152400" y="2209800"/>
            <a:ext cx="8712200" cy="2235200"/>
          </a:xfrm>
          <a:prstGeom prst="rect">
            <a:avLst/>
          </a:prstGeom>
          <a:noFill/>
          <a:ln w="9525">
            <a:noFill/>
            <a:miter lim="800000"/>
            <a:headEnd/>
            <a:tailEnd/>
          </a:ln>
        </p:spPr>
        <p:txBody>
          <a:bodyPr/>
          <a:lstStyle/>
          <a:p>
            <a:endParaRPr lang="en-US"/>
          </a:p>
        </p:txBody>
      </p:sp>
      <p:sp>
        <p:nvSpPr>
          <p:cNvPr id="18435" name="AutoShape 6"/>
          <p:cNvSpPr>
            <a:spLocks noChangeArrowheads="1"/>
          </p:cNvSpPr>
          <p:nvPr/>
        </p:nvSpPr>
        <p:spPr bwMode="auto">
          <a:xfrm>
            <a:off x="184150" y="2720975"/>
            <a:ext cx="1141413" cy="1590675"/>
          </a:xfrm>
          <a:prstGeom prst="roundRect">
            <a:avLst>
              <a:gd name="adj" fmla="val 14833"/>
            </a:avLst>
          </a:prstGeom>
          <a:solidFill>
            <a:srgbClr val="FFFFFF"/>
          </a:solidFill>
          <a:ln w="12700">
            <a:solidFill>
              <a:srgbClr val="000000"/>
            </a:solidFill>
            <a:round/>
            <a:headEnd/>
            <a:tailEnd/>
          </a:ln>
        </p:spPr>
        <p:txBody>
          <a:bodyPr/>
          <a:lstStyle/>
          <a:p>
            <a:endParaRPr lang="en-US"/>
          </a:p>
        </p:txBody>
      </p:sp>
      <p:sp>
        <p:nvSpPr>
          <p:cNvPr id="18436" name="Rectangle 7"/>
          <p:cNvSpPr>
            <a:spLocks noChangeArrowheads="1"/>
          </p:cNvSpPr>
          <p:nvPr/>
        </p:nvSpPr>
        <p:spPr bwMode="auto">
          <a:xfrm>
            <a:off x="7412038" y="3289300"/>
            <a:ext cx="12811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37" name="Rectangle 8"/>
          <p:cNvSpPr>
            <a:spLocks noChangeArrowheads="1"/>
          </p:cNvSpPr>
          <p:nvPr/>
        </p:nvSpPr>
        <p:spPr bwMode="auto">
          <a:xfrm>
            <a:off x="3151188" y="2608263"/>
            <a:ext cx="1827212" cy="1817687"/>
          </a:xfrm>
          <a:prstGeom prst="rect">
            <a:avLst/>
          </a:prstGeom>
          <a:solidFill>
            <a:srgbClr val="FFFFFF"/>
          </a:solidFill>
          <a:ln w="12700">
            <a:solidFill>
              <a:srgbClr val="000000"/>
            </a:solidFill>
            <a:miter lim="800000"/>
            <a:headEnd/>
            <a:tailEnd/>
          </a:ln>
        </p:spPr>
        <p:txBody>
          <a:bodyPr/>
          <a:lstStyle/>
          <a:p>
            <a:endParaRPr lang="en-US"/>
          </a:p>
        </p:txBody>
      </p:sp>
      <p:sp>
        <p:nvSpPr>
          <p:cNvPr id="18438" name="Rectangle 9"/>
          <p:cNvSpPr>
            <a:spLocks noChangeArrowheads="1"/>
          </p:cNvSpPr>
          <p:nvPr/>
        </p:nvSpPr>
        <p:spPr bwMode="auto">
          <a:xfrm>
            <a:off x="3494088" y="2835275"/>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39" name="Rectangle 10"/>
          <p:cNvSpPr>
            <a:spLocks noChangeArrowheads="1"/>
          </p:cNvSpPr>
          <p:nvPr/>
        </p:nvSpPr>
        <p:spPr bwMode="auto">
          <a:xfrm>
            <a:off x="3494088" y="3744913"/>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40" name="Rectangle 11"/>
          <p:cNvSpPr>
            <a:spLocks noChangeArrowheads="1"/>
          </p:cNvSpPr>
          <p:nvPr/>
        </p:nvSpPr>
        <p:spPr bwMode="auto">
          <a:xfrm>
            <a:off x="4070350" y="2298700"/>
            <a:ext cx="147478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WORKING MEMORY</a:t>
            </a:r>
            <a:endParaRPr lang="en-US"/>
          </a:p>
        </p:txBody>
      </p:sp>
      <p:sp>
        <p:nvSpPr>
          <p:cNvPr id="18441" name="Rectangle 12"/>
          <p:cNvSpPr>
            <a:spLocks noChangeArrowheads="1"/>
          </p:cNvSpPr>
          <p:nvPr/>
        </p:nvSpPr>
        <p:spPr bwMode="auto">
          <a:xfrm>
            <a:off x="4978400" y="2608263"/>
            <a:ext cx="1825625" cy="1817687"/>
          </a:xfrm>
          <a:prstGeom prst="rect">
            <a:avLst/>
          </a:prstGeom>
          <a:solidFill>
            <a:srgbClr val="FFFFFF"/>
          </a:solidFill>
          <a:ln w="12700">
            <a:solidFill>
              <a:srgbClr val="000000"/>
            </a:solidFill>
            <a:miter lim="800000"/>
            <a:headEnd/>
            <a:tailEnd/>
          </a:ln>
        </p:spPr>
        <p:txBody>
          <a:bodyPr/>
          <a:lstStyle/>
          <a:p>
            <a:endParaRPr lang="en-US"/>
          </a:p>
        </p:txBody>
      </p:sp>
      <p:sp>
        <p:nvSpPr>
          <p:cNvPr id="18442" name="Rectangle 13"/>
          <p:cNvSpPr>
            <a:spLocks noChangeArrowheads="1"/>
          </p:cNvSpPr>
          <p:nvPr/>
        </p:nvSpPr>
        <p:spPr bwMode="auto">
          <a:xfrm>
            <a:off x="5434013" y="2835275"/>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43" name="Rectangle 14"/>
          <p:cNvSpPr>
            <a:spLocks noChangeArrowheads="1"/>
          </p:cNvSpPr>
          <p:nvPr/>
        </p:nvSpPr>
        <p:spPr bwMode="auto">
          <a:xfrm>
            <a:off x="5434013" y="3744913"/>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44" name="Rectangle 15"/>
          <p:cNvSpPr>
            <a:spLocks noChangeArrowheads="1"/>
          </p:cNvSpPr>
          <p:nvPr/>
        </p:nvSpPr>
        <p:spPr bwMode="auto">
          <a:xfrm>
            <a:off x="5605463" y="3776663"/>
            <a:ext cx="582612"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Pictorial </a:t>
            </a:r>
            <a:endParaRPr lang="en-US"/>
          </a:p>
        </p:txBody>
      </p:sp>
      <p:sp>
        <p:nvSpPr>
          <p:cNvPr id="18445" name="Rectangle 16"/>
          <p:cNvSpPr>
            <a:spLocks noChangeArrowheads="1"/>
          </p:cNvSpPr>
          <p:nvPr/>
        </p:nvSpPr>
        <p:spPr bwMode="auto">
          <a:xfrm>
            <a:off x="5668963" y="3927475"/>
            <a:ext cx="4127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Model</a:t>
            </a:r>
            <a:endParaRPr lang="en-US"/>
          </a:p>
        </p:txBody>
      </p:sp>
      <p:sp>
        <p:nvSpPr>
          <p:cNvPr id="18446" name="Rectangle 17"/>
          <p:cNvSpPr>
            <a:spLocks noChangeArrowheads="1"/>
          </p:cNvSpPr>
          <p:nvPr/>
        </p:nvSpPr>
        <p:spPr bwMode="auto">
          <a:xfrm>
            <a:off x="5656263" y="2867025"/>
            <a:ext cx="5238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Verbal  </a:t>
            </a:r>
            <a:endParaRPr lang="en-US"/>
          </a:p>
        </p:txBody>
      </p:sp>
      <p:sp>
        <p:nvSpPr>
          <p:cNvPr id="18447" name="Rectangle 18"/>
          <p:cNvSpPr>
            <a:spLocks noChangeArrowheads="1"/>
          </p:cNvSpPr>
          <p:nvPr/>
        </p:nvSpPr>
        <p:spPr bwMode="auto">
          <a:xfrm>
            <a:off x="5681663" y="3019425"/>
            <a:ext cx="4127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Model</a:t>
            </a:r>
            <a:endParaRPr lang="en-US"/>
          </a:p>
        </p:txBody>
      </p:sp>
      <p:sp>
        <p:nvSpPr>
          <p:cNvPr id="18448" name="Rectangle 19"/>
          <p:cNvSpPr>
            <a:spLocks noChangeArrowheads="1"/>
          </p:cNvSpPr>
          <p:nvPr/>
        </p:nvSpPr>
        <p:spPr bwMode="auto">
          <a:xfrm>
            <a:off x="298450" y="3744913"/>
            <a:ext cx="912813" cy="454025"/>
          </a:xfrm>
          <a:prstGeom prst="rect">
            <a:avLst/>
          </a:prstGeom>
          <a:solidFill>
            <a:srgbClr val="FFFFFF"/>
          </a:solidFill>
          <a:ln w="12700">
            <a:solidFill>
              <a:srgbClr val="000000"/>
            </a:solidFill>
            <a:miter lim="800000"/>
            <a:headEnd/>
            <a:tailEnd/>
          </a:ln>
        </p:spPr>
        <p:txBody>
          <a:bodyPr/>
          <a:lstStyle/>
          <a:p>
            <a:endParaRPr lang="en-US"/>
          </a:p>
        </p:txBody>
      </p:sp>
      <p:sp>
        <p:nvSpPr>
          <p:cNvPr id="18449" name="Rectangle 20"/>
          <p:cNvSpPr>
            <a:spLocks noChangeArrowheads="1"/>
          </p:cNvSpPr>
          <p:nvPr/>
        </p:nvSpPr>
        <p:spPr bwMode="auto">
          <a:xfrm>
            <a:off x="495300" y="3889375"/>
            <a:ext cx="549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Pictures</a:t>
            </a:r>
            <a:endParaRPr lang="en-US"/>
          </a:p>
        </p:txBody>
      </p:sp>
      <p:sp>
        <p:nvSpPr>
          <p:cNvPr id="18450" name="Rectangle 21"/>
          <p:cNvSpPr>
            <a:spLocks noChangeArrowheads="1"/>
          </p:cNvSpPr>
          <p:nvPr/>
        </p:nvSpPr>
        <p:spPr bwMode="auto">
          <a:xfrm>
            <a:off x="298450" y="2835275"/>
            <a:ext cx="912813" cy="454025"/>
          </a:xfrm>
          <a:prstGeom prst="rect">
            <a:avLst/>
          </a:prstGeom>
          <a:solidFill>
            <a:srgbClr val="FFFFFF"/>
          </a:solidFill>
          <a:ln w="12700">
            <a:solidFill>
              <a:srgbClr val="000000"/>
            </a:solidFill>
            <a:miter lim="800000"/>
            <a:headEnd/>
            <a:tailEnd/>
          </a:ln>
        </p:spPr>
        <p:txBody>
          <a:bodyPr/>
          <a:lstStyle/>
          <a:p>
            <a:endParaRPr lang="en-US"/>
          </a:p>
        </p:txBody>
      </p:sp>
      <p:sp>
        <p:nvSpPr>
          <p:cNvPr id="18451" name="Rectangle 22"/>
          <p:cNvSpPr>
            <a:spLocks noChangeArrowheads="1"/>
          </p:cNvSpPr>
          <p:nvPr/>
        </p:nvSpPr>
        <p:spPr bwMode="auto">
          <a:xfrm>
            <a:off x="533400" y="2981325"/>
            <a:ext cx="43973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Words</a:t>
            </a:r>
            <a:endParaRPr lang="en-US"/>
          </a:p>
        </p:txBody>
      </p:sp>
      <p:grpSp>
        <p:nvGrpSpPr>
          <p:cNvPr id="2" name="Group 25"/>
          <p:cNvGrpSpPr>
            <a:grpSpLocks/>
          </p:cNvGrpSpPr>
          <p:nvPr/>
        </p:nvGrpSpPr>
        <p:grpSpPr bwMode="auto">
          <a:xfrm>
            <a:off x="4400550" y="3005138"/>
            <a:ext cx="1027113" cy="101600"/>
            <a:chOff x="2772" y="1893"/>
            <a:chExt cx="647" cy="64"/>
          </a:xfrm>
        </p:grpSpPr>
        <p:sp>
          <p:nvSpPr>
            <p:cNvPr id="18512" name="Freeform 23"/>
            <p:cNvSpPr>
              <a:spLocks/>
            </p:cNvSpPr>
            <p:nvPr/>
          </p:nvSpPr>
          <p:spPr bwMode="auto">
            <a:xfrm>
              <a:off x="3299" y="1893"/>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18513" name="Line 24"/>
            <p:cNvSpPr>
              <a:spLocks noChangeShapeType="1"/>
            </p:cNvSpPr>
            <p:nvPr/>
          </p:nvSpPr>
          <p:spPr bwMode="auto">
            <a:xfrm>
              <a:off x="2772" y="1925"/>
              <a:ext cx="527" cy="1"/>
            </a:xfrm>
            <a:prstGeom prst="line">
              <a:avLst/>
            </a:prstGeom>
            <a:noFill/>
            <a:ln w="12700">
              <a:solidFill>
                <a:srgbClr val="000000"/>
              </a:solidFill>
              <a:round/>
              <a:headEnd/>
              <a:tailEnd/>
            </a:ln>
          </p:spPr>
          <p:txBody>
            <a:bodyPr/>
            <a:lstStyle/>
            <a:p>
              <a:endParaRPr lang="en-US"/>
            </a:p>
          </p:txBody>
        </p:sp>
      </p:grpSp>
      <p:grpSp>
        <p:nvGrpSpPr>
          <p:cNvPr id="3" name="Group 28"/>
          <p:cNvGrpSpPr>
            <a:grpSpLocks/>
          </p:cNvGrpSpPr>
          <p:nvPr/>
        </p:nvGrpSpPr>
        <p:grpSpPr bwMode="auto">
          <a:xfrm>
            <a:off x="4400550" y="3914775"/>
            <a:ext cx="1027113" cy="101600"/>
            <a:chOff x="2772" y="2466"/>
            <a:chExt cx="647" cy="64"/>
          </a:xfrm>
        </p:grpSpPr>
        <p:sp>
          <p:nvSpPr>
            <p:cNvPr id="18510" name="Freeform 26"/>
            <p:cNvSpPr>
              <a:spLocks/>
            </p:cNvSpPr>
            <p:nvPr/>
          </p:nvSpPr>
          <p:spPr bwMode="auto">
            <a:xfrm>
              <a:off x="3299" y="2466"/>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18511" name="Line 27"/>
            <p:cNvSpPr>
              <a:spLocks noChangeShapeType="1"/>
            </p:cNvSpPr>
            <p:nvPr/>
          </p:nvSpPr>
          <p:spPr bwMode="auto">
            <a:xfrm>
              <a:off x="2772" y="2498"/>
              <a:ext cx="527" cy="1"/>
            </a:xfrm>
            <a:prstGeom prst="line">
              <a:avLst/>
            </a:prstGeom>
            <a:noFill/>
            <a:ln w="12700">
              <a:solidFill>
                <a:srgbClr val="000000"/>
              </a:solidFill>
              <a:round/>
              <a:headEnd/>
              <a:tailEnd/>
            </a:ln>
          </p:spPr>
          <p:txBody>
            <a:bodyPr/>
            <a:lstStyle/>
            <a:p>
              <a:endParaRPr lang="en-US"/>
            </a:p>
          </p:txBody>
        </p:sp>
      </p:grpSp>
      <p:sp>
        <p:nvSpPr>
          <p:cNvPr id="18454" name="Rectangle 30"/>
          <p:cNvSpPr>
            <a:spLocks noChangeArrowheads="1"/>
          </p:cNvSpPr>
          <p:nvPr/>
        </p:nvSpPr>
        <p:spPr bwMode="auto">
          <a:xfrm>
            <a:off x="7259638" y="2608263"/>
            <a:ext cx="1598612" cy="1817687"/>
          </a:xfrm>
          <a:prstGeom prst="rect">
            <a:avLst/>
          </a:prstGeom>
          <a:solidFill>
            <a:srgbClr val="FFFFFF"/>
          </a:solidFill>
          <a:ln w="12700">
            <a:solidFill>
              <a:srgbClr val="000000"/>
            </a:solidFill>
            <a:miter lim="800000"/>
            <a:headEnd/>
            <a:tailEnd/>
          </a:ln>
        </p:spPr>
        <p:txBody>
          <a:bodyPr/>
          <a:lstStyle/>
          <a:p>
            <a:endParaRPr lang="en-US"/>
          </a:p>
        </p:txBody>
      </p:sp>
      <p:sp>
        <p:nvSpPr>
          <p:cNvPr id="18455" name="Rectangle 31"/>
          <p:cNvSpPr>
            <a:spLocks noChangeArrowheads="1"/>
          </p:cNvSpPr>
          <p:nvPr/>
        </p:nvSpPr>
        <p:spPr bwMode="auto">
          <a:xfrm>
            <a:off x="7646988" y="2185988"/>
            <a:ext cx="957262"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LONG-TERM </a:t>
            </a:r>
            <a:endParaRPr lang="en-US"/>
          </a:p>
        </p:txBody>
      </p:sp>
      <p:sp>
        <p:nvSpPr>
          <p:cNvPr id="18456" name="Rectangle 32"/>
          <p:cNvSpPr>
            <a:spLocks noChangeArrowheads="1"/>
          </p:cNvSpPr>
          <p:nvPr/>
        </p:nvSpPr>
        <p:spPr bwMode="auto">
          <a:xfrm>
            <a:off x="7761288" y="2336800"/>
            <a:ext cx="6858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MEMORY</a:t>
            </a:r>
            <a:endParaRPr lang="en-US"/>
          </a:p>
        </p:txBody>
      </p:sp>
      <p:sp>
        <p:nvSpPr>
          <p:cNvPr id="18457" name="Rectangle 39"/>
          <p:cNvSpPr>
            <a:spLocks noChangeArrowheads="1"/>
          </p:cNvSpPr>
          <p:nvPr/>
        </p:nvSpPr>
        <p:spPr bwMode="auto">
          <a:xfrm>
            <a:off x="2752725" y="3776663"/>
            <a:ext cx="641350"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selecting </a:t>
            </a:r>
            <a:endParaRPr lang="en-US"/>
          </a:p>
        </p:txBody>
      </p:sp>
      <p:sp>
        <p:nvSpPr>
          <p:cNvPr id="18458" name="Rectangle 40"/>
          <p:cNvSpPr>
            <a:spLocks noChangeArrowheads="1"/>
          </p:cNvSpPr>
          <p:nvPr/>
        </p:nvSpPr>
        <p:spPr bwMode="auto">
          <a:xfrm>
            <a:off x="2803525" y="3927475"/>
            <a:ext cx="4889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images</a:t>
            </a:r>
            <a:endParaRPr lang="en-US"/>
          </a:p>
        </p:txBody>
      </p:sp>
      <p:sp>
        <p:nvSpPr>
          <p:cNvPr id="18459" name="Rectangle 41"/>
          <p:cNvSpPr>
            <a:spLocks noChangeArrowheads="1"/>
          </p:cNvSpPr>
          <p:nvPr/>
        </p:nvSpPr>
        <p:spPr bwMode="auto">
          <a:xfrm>
            <a:off x="2752725" y="2867025"/>
            <a:ext cx="6413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selecting </a:t>
            </a:r>
            <a:endParaRPr lang="en-US"/>
          </a:p>
        </p:txBody>
      </p:sp>
      <p:sp>
        <p:nvSpPr>
          <p:cNvPr id="18460" name="Rectangle 42"/>
          <p:cNvSpPr>
            <a:spLocks noChangeArrowheads="1"/>
          </p:cNvSpPr>
          <p:nvPr/>
        </p:nvSpPr>
        <p:spPr bwMode="auto">
          <a:xfrm>
            <a:off x="2841625" y="3019425"/>
            <a:ext cx="404813"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words</a:t>
            </a:r>
            <a:endParaRPr lang="en-US"/>
          </a:p>
        </p:txBody>
      </p:sp>
      <p:sp>
        <p:nvSpPr>
          <p:cNvPr id="18461" name="Rectangle 43"/>
          <p:cNvSpPr>
            <a:spLocks noChangeArrowheads="1"/>
          </p:cNvSpPr>
          <p:nvPr/>
        </p:nvSpPr>
        <p:spPr bwMode="auto">
          <a:xfrm>
            <a:off x="4514850" y="3776663"/>
            <a:ext cx="741363"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organizing </a:t>
            </a:r>
            <a:endParaRPr lang="en-US"/>
          </a:p>
        </p:txBody>
      </p:sp>
      <p:sp>
        <p:nvSpPr>
          <p:cNvPr id="18462" name="Rectangle 44"/>
          <p:cNvSpPr>
            <a:spLocks noChangeArrowheads="1"/>
          </p:cNvSpPr>
          <p:nvPr/>
        </p:nvSpPr>
        <p:spPr bwMode="auto">
          <a:xfrm>
            <a:off x="4629150" y="3927475"/>
            <a:ext cx="4889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images</a:t>
            </a:r>
            <a:endParaRPr lang="en-US"/>
          </a:p>
        </p:txBody>
      </p:sp>
      <p:sp>
        <p:nvSpPr>
          <p:cNvPr id="18463" name="Rectangle 45"/>
          <p:cNvSpPr>
            <a:spLocks noChangeArrowheads="1"/>
          </p:cNvSpPr>
          <p:nvPr/>
        </p:nvSpPr>
        <p:spPr bwMode="auto">
          <a:xfrm>
            <a:off x="4514850" y="2867025"/>
            <a:ext cx="741363"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organizing </a:t>
            </a:r>
            <a:endParaRPr lang="en-US"/>
          </a:p>
        </p:txBody>
      </p:sp>
      <p:sp>
        <p:nvSpPr>
          <p:cNvPr id="18464" name="Rectangle 46"/>
          <p:cNvSpPr>
            <a:spLocks noChangeArrowheads="1"/>
          </p:cNvSpPr>
          <p:nvPr/>
        </p:nvSpPr>
        <p:spPr bwMode="auto">
          <a:xfrm>
            <a:off x="4654550" y="3019425"/>
            <a:ext cx="404813"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words</a:t>
            </a:r>
            <a:endParaRPr lang="en-US"/>
          </a:p>
        </p:txBody>
      </p:sp>
      <p:sp>
        <p:nvSpPr>
          <p:cNvPr id="18465" name="Rectangle 47"/>
          <p:cNvSpPr>
            <a:spLocks noChangeArrowheads="1"/>
          </p:cNvSpPr>
          <p:nvPr/>
        </p:nvSpPr>
        <p:spPr bwMode="auto">
          <a:xfrm>
            <a:off x="1554163" y="2608263"/>
            <a:ext cx="1141412" cy="1817687"/>
          </a:xfrm>
          <a:prstGeom prst="rect">
            <a:avLst/>
          </a:prstGeom>
          <a:solidFill>
            <a:srgbClr val="FFFFFF"/>
          </a:solidFill>
          <a:ln w="12700">
            <a:solidFill>
              <a:srgbClr val="000000"/>
            </a:solidFill>
            <a:miter lim="800000"/>
            <a:headEnd/>
            <a:tailEnd/>
          </a:ln>
        </p:spPr>
        <p:txBody>
          <a:bodyPr/>
          <a:lstStyle/>
          <a:p>
            <a:endParaRPr lang="en-US"/>
          </a:p>
        </p:txBody>
      </p:sp>
      <p:sp>
        <p:nvSpPr>
          <p:cNvPr id="18466" name="Rectangle 48"/>
          <p:cNvSpPr>
            <a:spLocks noChangeArrowheads="1"/>
          </p:cNvSpPr>
          <p:nvPr/>
        </p:nvSpPr>
        <p:spPr bwMode="auto">
          <a:xfrm>
            <a:off x="1828800" y="2286000"/>
            <a:ext cx="6604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SENSES </a:t>
            </a:r>
            <a:endParaRPr lang="en-US"/>
          </a:p>
        </p:txBody>
      </p:sp>
      <p:sp>
        <p:nvSpPr>
          <p:cNvPr id="18467" name="Rectangle 50"/>
          <p:cNvSpPr>
            <a:spLocks noChangeArrowheads="1"/>
          </p:cNvSpPr>
          <p:nvPr/>
        </p:nvSpPr>
        <p:spPr bwMode="auto">
          <a:xfrm>
            <a:off x="1668463" y="2835275"/>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68" name="Rectangle 51"/>
          <p:cNvSpPr>
            <a:spLocks noChangeArrowheads="1"/>
          </p:cNvSpPr>
          <p:nvPr/>
        </p:nvSpPr>
        <p:spPr bwMode="auto">
          <a:xfrm>
            <a:off x="1668463" y="3744913"/>
            <a:ext cx="912812" cy="454025"/>
          </a:xfrm>
          <a:prstGeom prst="rect">
            <a:avLst/>
          </a:prstGeom>
          <a:solidFill>
            <a:srgbClr val="FFFFFF"/>
          </a:solidFill>
          <a:ln w="12700">
            <a:solidFill>
              <a:srgbClr val="000000"/>
            </a:solidFill>
            <a:miter lim="800000"/>
            <a:headEnd/>
            <a:tailEnd/>
          </a:ln>
        </p:spPr>
        <p:txBody>
          <a:bodyPr/>
          <a:lstStyle/>
          <a:p>
            <a:endParaRPr lang="en-US"/>
          </a:p>
        </p:txBody>
      </p:sp>
      <p:grpSp>
        <p:nvGrpSpPr>
          <p:cNvPr id="4" name="Group 54"/>
          <p:cNvGrpSpPr>
            <a:grpSpLocks/>
          </p:cNvGrpSpPr>
          <p:nvPr/>
        </p:nvGrpSpPr>
        <p:grpSpPr bwMode="auto">
          <a:xfrm>
            <a:off x="1204913" y="3005138"/>
            <a:ext cx="457200" cy="101600"/>
            <a:chOff x="759" y="1893"/>
            <a:chExt cx="288" cy="64"/>
          </a:xfrm>
        </p:grpSpPr>
        <p:sp>
          <p:nvSpPr>
            <p:cNvPr id="18508" name="Freeform 52"/>
            <p:cNvSpPr>
              <a:spLocks/>
            </p:cNvSpPr>
            <p:nvPr/>
          </p:nvSpPr>
          <p:spPr bwMode="auto">
            <a:xfrm>
              <a:off x="927" y="1893"/>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18509" name="Line 53"/>
            <p:cNvSpPr>
              <a:spLocks noChangeShapeType="1"/>
            </p:cNvSpPr>
            <p:nvPr/>
          </p:nvSpPr>
          <p:spPr bwMode="auto">
            <a:xfrm>
              <a:off x="759" y="1925"/>
              <a:ext cx="168" cy="1"/>
            </a:xfrm>
            <a:prstGeom prst="line">
              <a:avLst/>
            </a:prstGeom>
            <a:noFill/>
            <a:ln w="12700">
              <a:solidFill>
                <a:srgbClr val="000000"/>
              </a:solidFill>
              <a:round/>
              <a:headEnd/>
              <a:tailEnd/>
            </a:ln>
          </p:spPr>
          <p:txBody>
            <a:bodyPr/>
            <a:lstStyle/>
            <a:p>
              <a:endParaRPr lang="en-US"/>
            </a:p>
          </p:txBody>
        </p:sp>
      </p:grpSp>
      <p:grpSp>
        <p:nvGrpSpPr>
          <p:cNvPr id="5" name="Group 57"/>
          <p:cNvGrpSpPr>
            <a:grpSpLocks/>
          </p:cNvGrpSpPr>
          <p:nvPr/>
        </p:nvGrpSpPr>
        <p:grpSpPr bwMode="auto">
          <a:xfrm>
            <a:off x="1204913" y="3914775"/>
            <a:ext cx="457200" cy="101600"/>
            <a:chOff x="759" y="2466"/>
            <a:chExt cx="288" cy="64"/>
          </a:xfrm>
        </p:grpSpPr>
        <p:sp>
          <p:nvSpPr>
            <p:cNvPr id="18506" name="Freeform 55"/>
            <p:cNvSpPr>
              <a:spLocks/>
            </p:cNvSpPr>
            <p:nvPr/>
          </p:nvSpPr>
          <p:spPr bwMode="auto">
            <a:xfrm>
              <a:off x="927" y="2466"/>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18507" name="Line 56"/>
            <p:cNvSpPr>
              <a:spLocks noChangeShapeType="1"/>
            </p:cNvSpPr>
            <p:nvPr/>
          </p:nvSpPr>
          <p:spPr bwMode="auto">
            <a:xfrm>
              <a:off x="759" y="2498"/>
              <a:ext cx="168" cy="1"/>
            </a:xfrm>
            <a:prstGeom prst="line">
              <a:avLst/>
            </a:prstGeom>
            <a:noFill/>
            <a:ln w="12700">
              <a:solidFill>
                <a:srgbClr val="000000"/>
              </a:solidFill>
              <a:round/>
              <a:headEnd/>
              <a:tailEnd/>
            </a:ln>
          </p:spPr>
          <p:txBody>
            <a:bodyPr/>
            <a:lstStyle/>
            <a:p>
              <a:endParaRPr lang="en-US"/>
            </a:p>
          </p:txBody>
        </p:sp>
      </p:grpSp>
      <p:grpSp>
        <p:nvGrpSpPr>
          <p:cNvPr id="6" name="Group 60"/>
          <p:cNvGrpSpPr>
            <a:grpSpLocks/>
          </p:cNvGrpSpPr>
          <p:nvPr/>
        </p:nvGrpSpPr>
        <p:grpSpPr bwMode="auto">
          <a:xfrm>
            <a:off x="1204913" y="3055938"/>
            <a:ext cx="457200" cy="682625"/>
            <a:chOff x="759" y="1925"/>
            <a:chExt cx="288" cy="430"/>
          </a:xfrm>
        </p:grpSpPr>
        <p:sp>
          <p:nvSpPr>
            <p:cNvPr id="18504" name="Freeform 58"/>
            <p:cNvSpPr>
              <a:spLocks/>
            </p:cNvSpPr>
            <p:nvPr/>
          </p:nvSpPr>
          <p:spPr bwMode="auto">
            <a:xfrm>
              <a:off x="959" y="2243"/>
              <a:ext cx="88" cy="112"/>
            </a:xfrm>
            <a:custGeom>
              <a:avLst/>
              <a:gdLst>
                <a:gd name="T0" fmla="*/ 88 w 88"/>
                <a:gd name="T1" fmla="*/ 112 h 112"/>
                <a:gd name="T2" fmla="*/ 0 w 88"/>
                <a:gd name="T3" fmla="*/ 32 h 112"/>
                <a:gd name="T4" fmla="*/ 24 w 88"/>
                <a:gd name="T5" fmla="*/ 16 h 112"/>
                <a:gd name="T6" fmla="*/ 48 w 88"/>
                <a:gd name="T7" fmla="*/ 0 h 112"/>
                <a:gd name="T8" fmla="*/ 88 w 88"/>
                <a:gd name="T9" fmla="*/ 112 h 112"/>
                <a:gd name="T10" fmla="*/ 0 60000 65536"/>
                <a:gd name="T11" fmla="*/ 0 60000 65536"/>
                <a:gd name="T12" fmla="*/ 0 60000 65536"/>
                <a:gd name="T13" fmla="*/ 0 60000 65536"/>
                <a:gd name="T14" fmla="*/ 0 60000 65536"/>
                <a:gd name="T15" fmla="*/ 0 w 88"/>
                <a:gd name="T16" fmla="*/ 0 h 112"/>
                <a:gd name="T17" fmla="*/ 88 w 88"/>
                <a:gd name="T18" fmla="*/ 112 h 112"/>
              </a:gdLst>
              <a:ahLst/>
              <a:cxnLst>
                <a:cxn ang="T10">
                  <a:pos x="T0" y="T1"/>
                </a:cxn>
                <a:cxn ang="T11">
                  <a:pos x="T2" y="T3"/>
                </a:cxn>
                <a:cxn ang="T12">
                  <a:pos x="T4" y="T5"/>
                </a:cxn>
                <a:cxn ang="T13">
                  <a:pos x="T6" y="T7"/>
                </a:cxn>
                <a:cxn ang="T14">
                  <a:pos x="T8" y="T9"/>
                </a:cxn>
              </a:cxnLst>
              <a:rect l="T15" t="T16" r="T17" b="T18"/>
              <a:pathLst>
                <a:path w="88" h="112">
                  <a:moveTo>
                    <a:pt x="88" y="112"/>
                  </a:moveTo>
                  <a:lnTo>
                    <a:pt x="0" y="32"/>
                  </a:lnTo>
                  <a:lnTo>
                    <a:pt x="24" y="16"/>
                  </a:lnTo>
                  <a:lnTo>
                    <a:pt x="48" y="0"/>
                  </a:lnTo>
                  <a:lnTo>
                    <a:pt x="88" y="112"/>
                  </a:lnTo>
                  <a:close/>
                </a:path>
              </a:pathLst>
            </a:custGeom>
            <a:solidFill>
              <a:srgbClr val="000000"/>
            </a:solidFill>
            <a:ln w="9525">
              <a:noFill/>
              <a:round/>
              <a:headEnd/>
              <a:tailEnd/>
            </a:ln>
          </p:spPr>
          <p:txBody>
            <a:bodyPr/>
            <a:lstStyle/>
            <a:p>
              <a:endParaRPr lang="en-US"/>
            </a:p>
          </p:txBody>
        </p:sp>
        <p:sp>
          <p:nvSpPr>
            <p:cNvPr id="18505" name="Line 59"/>
            <p:cNvSpPr>
              <a:spLocks noChangeShapeType="1"/>
            </p:cNvSpPr>
            <p:nvPr/>
          </p:nvSpPr>
          <p:spPr bwMode="auto">
            <a:xfrm>
              <a:off x="759" y="1925"/>
              <a:ext cx="224" cy="334"/>
            </a:xfrm>
            <a:prstGeom prst="line">
              <a:avLst/>
            </a:prstGeom>
            <a:noFill/>
            <a:ln w="12700">
              <a:solidFill>
                <a:srgbClr val="000000"/>
              </a:solidFill>
              <a:round/>
              <a:headEnd/>
              <a:tailEnd/>
            </a:ln>
          </p:spPr>
          <p:txBody>
            <a:bodyPr/>
            <a:lstStyle/>
            <a:p>
              <a:endParaRPr lang="en-US"/>
            </a:p>
          </p:txBody>
        </p:sp>
      </p:grpSp>
      <p:sp>
        <p:nvSpPr>
          <p:cNvPr id="18472" name="Rectangle 61"/>
          <p:cNvSpPr>
            <a:spLocks noChangeArrowheads="1"/>
          </p:cNvSpPr>
          <p:nvPr/>
        </p:nvSpPr>
        <p:spPr bwMode="auto">
          <a:xfrm>
            <a:off x="2016125" y="2981325"/>
            <a:ext cx="31273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Ears</a:t>
            </a:r>
            <a:endParaRPr lang="en-US"/>
          </a:p>
        </p:txBody>
      </p:sp>
      <p:sp>
        <p:nvSpPr>
          <p:cNvPr id="18473" name="Rectangle 62"/>
          <p:cNvSpPr>
            <a:spLocks noChangeArrowheads="1"/>
          </p:cNvSpPr>
          <p:nvPr/>
        </p:nvSpPr>
        <p:spPr bwMode="auto">
          <a:xfrm>
            <a:off x="2016125" y="3889375"/>
            <a:ext cx="33813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Eyes</a:t>
            </a:r>
            <a:endParaRPr lang="en-US"/>
          </a:p>
        </p:txBody>
      </p:sp>
      <p:grpSp>
        <p:nvGrpSpPr>
          <p:cNvPr id="7" name="Group 65"/>
          <p:cNvGrpSpPr>
            <a:grpSpLocks/>
          </p:cNvGrpSpPr>
          <p:nvPr/>
        </p:nvGrpSpPr>
        <p:grpSpPr bwMode="auto">
          <a:xfrm>
            <a:off x="2574925" y="3914775"/>
            <a:ext cx="912813" cy="101600"/>
            <a:chOff x="1622" y="2466"/>
            <a:chExt cx="575" cy="64"/>
          </a:xfrm>
        </p:grpSpPr>
        <p:sp>
          <p:nvSpPr>
            <p:cNvPr id="18502" name="Freeform 63"/>
            <p:cNvSpPr>
              <a:spLocks/>
            </p:cNvSpPr>
            <p:nvPr/>
          </p:nvSpPr>
          <p:spPr bwMode="auto">
            <a:xfrm>
              <a:off x="2077" y="2466"/>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18503" name="Line 64"/>
            <p:cNvSpPr>
              <a:spLocks noChangeShapeType="1"/>
            </p:cNvSpPr>
            <p:nvPr/>
          </p:nvSpPr>
          <p:spPr bwMode="auto">
            <a:xfrm>
              <a:off x="1622" y="2498"/>
              <a:ext cx="455" cy="1"/>
            </a:xfrm>
            <a:prstGeom prst="line">
              <a:avLst/>
            </a:prstGeom>
            <a:noFill/>
            <a:ln w="12700">
              <a:solidFill>
                <a:srgbClr val="000000"/>
              </a:solidFill>
              <a:round/>
              <a:headEnd/>
              <a:tailEnd/>
            </a:ln>
          </p:spPr>
          <p:txBody>
            <a:bodyPr/>
            <a:lstStyle/>
            <a:p>
              <a:endParaRPr lang="en-US"/>
            </a:p>
          </p:txBody>
        </p:sp>
      </p:grpSp>
      <p:grpSp>
        <p:nvGrpSpPr>
          <p:cNvPr id="8" name="Group 68"/>
          <p:cNvGrpSpPr>
            <a:grpSpLocks/>
          </p:cNvGrpSpPr>
          <p:nvPr/>
        </p:nvGrpSpPr>
        <p:grpSpPr bwMode="auto">
          <a:xfrm>
            <a:off x="2574925" y="3005138"/>
            <a:ext cx="912813" cy="101600"/>
            <a:chOff x="1622" y="1893"/>
            <a:chExt cx="575" cy="64"/>
          </a:xfrm>
        </p:grpSpPr>
        <p:sp>
          <p:nvSpPr>
            <p:cNvPr id="18500" name="Freeform 66"/>
            <p:cNvSpPr>
              <a:spLocks/>
            </p:cNvSpPr>
            <p:nvPr/>
          </p:nvSpPr>
          <p:spPr bwMode="auto">
            <a:xfrm>
              <a:off x="2077" y="1893"/>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18501" name="Line 67"/>
            <p:cNvSpPr>
              <a:spLocks noChangeShapeType="1"/>
            </p:cNvSpPr>
            <p:nvPr/>
          </p:nvSpPr>
          <p:spPr bwMode="auto">
            <a:xfrm>
              <a:off x="1622" y="1925"/>
              <a:ext cx="455" cy="1"/>
            </a:xfrm>
            <a:prstGeom prst="line">
              <a:avLst/>
            </a:prstGeom>
            <a:noFill/>
            <a:ln w="12700">
              <a:solidFill>
                <a:srgbClr val="000000"/>
              </a:solidFill>
              <a:round/>
              <a:headEnd/>
              <a:tailEnd/>
            </a:ln>
          </p:spPr>
          <p:txBody>
            <a:bodyPr/>
            <a:lstStyle/>
            <a:p>
              <a:endParaRPr lang="en-US"/>
            </a:p>
          </p:txBody>
        </p:sp>
      </p:grpSp>
      <p:grpSp>
        <p:nvGrpSpPr>
          <p:cNvPr id="9" name="Group 71"/>
          <p:cNvGrpSpPr>
            <a:grpSpLocks/>
          </p:cNvGrpSpPr>
          <p:nvPr/>
        </p:nvGrpSpPr>
        <p:grpSpPr bwMode="auto">
          <a:xfrm>
            <a:off x="6569075" y="3460750"/>
            <a:ext cx="1027113" cy="100013"/>
            <a:chOff x="4138" y="2180"/>
            <a:chExt cx="647" cy="63"/>
          </a:xfrm>
        </p:grpSpPr>
        <p:sp>
          <p:nvSpPr>
            <p:cNvPr id="18498" name="Freeform 69"/>
            <p:cNvSpPr>
              <a:spLocks/>
            </p:cNvSpPr>
            <p:nvPr/>
          </p:nvSpPr>
          <p:spPr bwMode="auto">
            <a:xfrm>
              <a:off x="4138" y="2180"/>
              <a:ext cx="112" cy="63"/>
            </a:xfrm>
            <a:custGeom>
              <a:avLst/>
              <a:gdLst>
                <a:gd name="T0" fmla="*/ 0 w 112"/>
                <a:gd name="T1" fmla="*/ 31 h 63"/>
                <a:gd name="T2" fmla="*/ 112 w 112"/>
                <a:gd name="T3" fmla="*/ 0 h 63"/>
                <a:gd name="T4" fmla="*/ 112 w 112"/>
                <a:gd name="T5" fmla="*/ 31 h 63"/>
                <a:gd name="T6" fmla="*/ 112 w 112"/>
                <a:gd name="T7" fmla="*/ 63 h 63"/>
                <a:gd name="T8" fmla="*/ 0 w 112"/>
                <a:gd name="T9" fmla="*/ 31 h 63"/>
                <a:gd name="T10" fmla="*/ 0 60000 65536"/>
                <a:gd name="T11" fmla="*/ 0 60000 65536"/>
                <a:gd name="T12" fmla="*/ 0 60000 65536"/>
                <a:gd name="T13" fmla="*/ 0 60000 65536"/>
                <a:gd name="T14" fmla="*/ 0 60000 65536"/>
                <a:gd name="T15" fmla="*/ 0 w 112"/>
                <a:gd name="T16" fmla="*/ 0 h 63"/>
                <a:gd name="T17" fmla="*/ 112 w 112"/>
                <a:gd name="T18" fmla="*/ 63 h 63"/>
              </a:gdLst>
              <a:ahLst/>
              <a:cxnLst>
                <a:cxn ang="T10">
                  <a:pos x="T0" y="T1"/>
                </a:cxn>
                <a:cxn ang="T11">
                  <a:pos x="T2" y="T3"/>
                </a:cxn>
                <a:cxn ang="T12">
                  <a:pos x="T4" y="T5"/>
                </a:cxn>
                <a:cxn ang="T13">
                  <a:pos x="T6" y="T7"/>
                </a:cxn>
                <a:cxn ang="T14">
                  <a:pos x="T8" y="T9"/>
                </a:cxn>
              </a:cxnLst>
              <a:rect l="T15" t="T16" r="T17" b="T18"/>
              <a:pathLst>
                <a:path w="112" h="63">
                  <a:moveTo>
                    <a:pt x="0" y="31"/>
                  </a:moveTo>
                  <a:lnTo>
                    <a:pt x="112" y="0"/>
                  </a:lnTo>
                  <a:lnTo>
                    <a:pt x="112" y="31"/>
                  </a:lnTo>
                  <a:lnTo>
                    <a:pt x="112" y="63"/>
                  </a:lnTo>
                  <a:lnTo>
                    <a:pt x="0" y="31"/>
                  </a:lnTo>
                  <a:close/>
                </a:path>
              </a:pathLst>
            </a:custGeom>
            <a:solidFill>
              <a:srgbClr val="000000"/>
            </a:solidFill>
            <a:ln w="9525">
              <a:noFill/>
              <a:round/>
              <a:headEnd/>
              <a:tailEnd/>
            </a:ln>
          </p:spPr>
          <p:txBody>
            <a:bodyPr/>
            <a:lstStyle/>
            <a:p>
              <a:endParaRPr lang="en-US"/>
            </a:p>
          </p:txBody>
        </p:sp>
        <p:sp>
          <p:nvSpPr>
            <p:cNvPr id="18499" name="Line 70"/>
            <p:cNvSpPr>
              <a:spLocks noChangeShapeType="1"/>
            </p:cNvSpPr>
            <p:nvPr/>
          </p:nvSpPr>
          <p:spPr bwMode="auto">
            <a:xfrm flipH="1">
              <a:off x="4250" y="2211"/>
              <a:ext cx="535" cy="1"/>
            </a:xfrm>
            <a:prstGeom prst="line">
              <a:avLst/>
            </a:prstGeom>
            <a:noFill/>
            <a:ln w="12700">
              <a:solidFill>
                <a:srgbClr val="000000"/>
              </a:solidFill>
              <a:round/>
              <a:headEnd/>
              <a:tailEnd/>
            </a:ln>
          </p:spPr>
          <p:txBody>
            <a:bodyPr/>
            <a:lstStyle/>
            <a:p>
              <a:endParaRPr lang="en-US"/>
            </a:p>
          </p:txBody>
        </p:sp>
      </p:grpSp>
      <p:sp>
        <p:nvSpPr>
          <p:cNvPr id="18477" name="Rectangle 72"/>
          <p:cNvSpPr>
            <a:spLocks noChangeArrowheads="1"/>
          </p:cNvSpPr>
          <p:nvPr/>
        </p:nvSpPr>
        <p:spPr bwMode="auto">
          <a:xfrm>
            <a:off x="7875588" y="3321050"/>
            <a:ext cx="3635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Prior </a:t>
            </a:r>
            <a:endParaRPr lang="en-US"/>
          </a:p>
        </p:txBody>
      </p:sp>
      <p:sp>
        <p:nvSpPr>
          <p:cNvPr id="18478" name="Rectangle 73"/>
          <p:cNvSpPr>
            <a:spLocks noChangeArrowheads="1"/>
          </p:cNvSpPr>
          <p:nvPr/>
        </p:nvSpPr>
        <p:spPr bwMode="auto">
          <a:xfrm>
            <a:off x="7685088" y="3473450"/>
            <a:ext cx="7493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Knowledge</a:t>
            </a:r>
            <a:endParaRPr lang="en-US"/>
          </a:p>
        </p:txBody>
      </p:sp>
      <p:sp>
        <p:nvSpPr>
          <p:cNvPr id="18479" name="Rectangle 74"/>
          <p:cNvSpPr>
            <a:spLocks noChangeArrowheads="1"/>
          </p:cNvSpPr>
          <p:nvPr/>
        </p:nvSpPr>
        <p:spPr bwMode="auto">
          <a:xfrm>
            <a:off x="7602538" y="3289300"/>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8480" name="Rectangle 75"/>
          <p:cNvSpPr>
            <a:spLocks noChangeArrowheads="1"/>
          </p:cNvSpPr>
          <p:nvPr/>
        </p:nvSpPr>
        <p:spPr bwMode="auto">
          <a:xfrm>
            <a:off x="7939088" y="3359150"/>
            <a:ext cx="3635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Prior </a:t>
            </a:r>
            <a:endParaRPr lang="en-US"/>
          </a:p>
        </p:txBody>
      </p:sp>
      <p:sp>
        <p:nvSpPr>
          <p:cNvPr id="18481" name="Rectangle 76"/>
          <p:cNvSpPr>
            <a:spLocks noChangeArrowheads="1"/>
          </p:cNvSpPr>
          <p:nvPr/>
        </p:nvSpPr>
        <p:spPr bwMode="auto">
          <a:xfrm>
            <a:off x="7735888" y="3511550"/>
            <a:ext cx="7493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Knowledge</a:t>
            </a:r>
            <a:endParaRPr lang="en-US"/>
          </a:p>
        </p:txBody>
      </p:sp>
      <p:sp>
        <p:nvSpPr>
          <p:cNvPr id="18482" name="Rectangle 77"/>
          <p:cNvSpPr>
            <a:spLocks noChangeArrowheads="1"/>
          </p:cNvSpPr>
          <p:nvPr/>
        </p:nvSpPr>
        <p:spPr bwMode="auto">
          <a:xfrm>
            <a:off x="266700" y="2222500"/>
            <a:ext cx="982663" cy="182563"/>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charset="0"/>
              </a:rPr>
              <a:t>MULTIMEDIA </a:t>
            </a:r>
            <a:endParaRPr lang="en-US" dirty="0"/>
          </a:p>
        </p:txBody>
      </p:sp>
      <p:sp>
        <p:nvSpPr>
          <p:cNvPr id="18483" name="Rectangle 78"/>
          <p:cNvSpPr>
            <a:spLocks noChangeArrowheads="1"/>
          </p:cNvSpPr>
          <p:nvPr/>
        </p:nvSpPr>
        <p:spPr bwMode="auto">
          <a:xfrm>
            <a:off x="190500" y="2374900"/>
            <a:ext cx="1185863" cy="182563"/>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charset="0"/>
              </a:rPr>
              <a:t>PRESENTATION</a:t>
            </a:r>
            <a:endParaRPr lang="en-US" dirty="0"/>
          </a:p>
        </p:txBody>
      </p:sp>
      <p:sp>
        <p:nvSpPr>
          <p:cNvPr id="18484" name="Rectangle 79"/>
          <p:cNvSpPr>
            <a:spLocks noChangeArrowheads="1"/>
          </p:cNvSpPr>
          <p:nvPr/>
        </p:nvSpPr>
        <p:spPr bwMode="auto">
          <a:xfrm>
            <a:off x="3690938" y="3814763"/>
            <a:ext cx="4984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Images</a:t>
            </a:r>
            <a:endParaRPr lang="en-US"/>
          </a:p>
        </p:txBody>
      </p:sp>
      <p:sp>
        <p:nvSpPr>
          <p:cNvPr id="18485" name="Rectangle 80"/>
          <p:cNvSpPr>
            <a:spLocks noChangeArrowheads="1"/>
          </p:cNvSpPr>
          <p:nvPr/>
        </p:nvSpPr>
        <p:spPr bwMode="auto">
          <a:xfrm>
            <a:off x="3690938" y="2905125"/>
            <a:ext cx="5143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Sounds</a:t>
            </a:r>
            <a:endParaRPr lang="en-US"/>
          </a:p>
        </p:txBody>
      </p:sp>
      <p:sp>
        <p:nvSpPr>
          <p:cNvPr id="18486" name="AutoShape 81"/>
          <p:cNvSpPr>
            <a:spLocks noChangeArrowheads="1"/>
          </p:cNvSpPr>
          <p:nvPr/>
        </p:nvSpPr>
        <p:spPr bwMode="auto">
          <a:xfrm>
            <a:off x="6346825" y="3403600"/>
            <a:ext cx="228600" cy="227013"/>
          </a:xfrm>
          <a:prstGeom prst="roundRect">
            <a:avLst>
              <a:gd name="adj" fmla="val 50000"/>
            </a:avLst>
          </a:prstGeom>
          <a:solidFill>
            <a:srgbClr val="FFFFFF"/>
          </a:solidFill>
          <a:ln w="12700">
            <a:solidFill>
              <a:srgbClr val="000000"/>
            </a:solidFill>
            <a:round/>
            <a:headEnd/>
            <a:tailEnd/>
          </a:ln>
        </p:spPr>
        <p:txBody>
          <a:bodyPr/>
          <a:lstStyle/>
          <a:p>
            <a:endParaRPr lang="en-US"/>
          </a:p>
        </p:txBody>
      </p:sp>
      <p:sp>
        <p:nvSpPr>
          <p:cNvPr id="18487" name="Line 82"/>
          <p:cNvSpPr>
            <a:spLocks noChangeShapeType="1"/>
          </p:cNvSpPr>
          <p:nvPr/>
        </p:nvSpPr>
        <p:spPr bwMode="auto">
          <a:xfrm>
            <a:off x="6340475" y="3965575"/>
            <a:ext cx="114300" cy="1588"/>
          </a:xfrm>
          <a:prstGeom prst="line">
            <a:avLst/>
          </a:prstGeom>
          <a:noFill/>
          <a:ln w="12700">
            <a:solidFill>
              <a:srgbClr val="000000"/>
            </a:solidFill>
            <a:round/>
            <a:headEnd/>
            <a:tailEnd/>
          </a:ln>
        </p:spPr>
        <p:txBody>
          <a:bodyPr/>
          <a:lstStyle/>
          <a:p>
            <a:endParaRPr lang="en-US"/>
          </a:p>
        </p:txBody>
      </p:sp>
      <p:sp>
        <p:nvSpPr>
          <p:cNvPr id="18488" name="Line 83"/>
          <p:cNvSpPr>
            <a:spLocks noChangeShapeType="1"/>
          </p:cNvSpPr>
          <p:nvPr/>
        </p:nvSpPr>
        <p:spPr bwMode="auto">
          <a:xfrm>
            <a:off x="6454775" y="4078288"/>
            <a:ext cx="1588" cy="1587"/>
          </a:xfrm>
          <a:prstGeom prst="line">
            <a:avLst/>
          </a:prstGeom>
          <a:noFill/>
          <a:ln w="12700">
            <a:solidFill>
              <a:srgbClr val="000000"/>
            </a:solidFill>
            <a:round/>
            <a:headEnd/>
            <a:tailEnd/>
          </a:ln>
        </p:spPr>
        <p:txBody>
          <a:bodyPr/>
          <a:lstStyle/>
          <a:p>
            <a:endParaRPr lang="en-US"/>
          </a:p>
        </p:txBody>
      </p:sp>
      <p:sp>
        <p:nvSpPr>
          <p:cNvPr id="18489" name="Line 84"/>
          <p:cNvSpPr>
            <a:spLocks noChangeShapeType="1"/>
          </p:cNvSpPr>
          <p:nvPr/>
        </p:nvSpPr>
        <p:spPr bwMode="auto">
          <a:xfrm>
            <a:off x="6340475" y="3055938"/>
            <a:ext cx="114300" cy="1587"/>
          </a:xfrm>
          <a:prstGeom prst="line">
            <a:avLst/>
          </a:prstGeom>
          <a:noFill/>
          <a:ln w="12700">
            <a:solidFill>
              <a:srgbClr val="000000"/>
            </a:solidFill>
            <a:round/>
            <a:headEnd/>
            <a:tailEnd/>
          </a:ln>
        </p:spPr>
        <p:txBody>
          <a:bodyPr/>
          <a:lstStyle/>
          <a:p>
            <a:endParaRPr lang="en-US"/>
          </a:p>
        </p:txBody>
      </p:sp>
      <p:grpSp>
        <p:nvGrpSpPr>
          <p:cNvPr id="10" name="Group 87"/>
          <p:cNvGrpSpPr>
            <a:grpSpLocks/>
          </p:cNvGrpSpPr>
          <p:nvPr/>
        </p:nvGrpSpPr>
        <p:grpSpPr bwMode="auto">
          <a:xfrm>
            <a:off x="6403975" y="3055938"/>
            <a:ext cx="88900" cy="341312"/>
            <a:chOff x="4034" y="1925"/>
            <a:chExt cx="56" cy="215"/>
          </a:xfrm>
        </p:grpSpPr>
        <p:sp>
          <p:nvSpPr>
            <p:cNvPr id="18496" name="Freeform 85"/>
            <p:cNvSpPr>
              <a:spLocks/>
            </p:cNvSpPr>
            <p:nvPr/>
          </p:nvSpPr>
          <p:spPr bwMode="auto">
            <a:xfrm>
              <a:off x="4034" y="2028"/>
              <a:ext cx="56" cy="112"/>
            </a:xfrm>
            <a:custGeom>
              <a:avLst/>
              <a:gdLst>
                <a:gd name="T0" fmla="*/ 32 w 56"/>
                <a:gd name="T1" fmla="*/ 112 h 112"/>
                <a:gd name="T2" fmla="*/ 0 w 56"/>
                <a:gd name="T3" fmla="*/ 0 h 112"/>
                <a:gd name="T4" fmla="*/ 32 w 56"/>
                <a:gd name="T5" fmla="*/ 0 h 112"/>
                <a:gd name="T6" fmla="*/ 56 w 56"/>
                <a:gd name="T7" fmla="*/ 0 h 112"/>
                <a:gd name="T8" fmla="*/ 32 w 56"/>
                <a:gd name="T9" fmla="*/ 112 h 112"/>
                <a:gd name="T10" fmla="*/ 0 60000 65536"/>
                <a:gd name="T11" fmla="*/ 0 60000 65536"/>
                <a:gd name="T12" fmla="*/ 0 60000 65536"/>
                <a:gd name="T13" fmla="*/ 0 60000 65536"/>
                <a:gd name="T14" fmla="*/ 0 60000 65536"/>
                <a:gd name="T15" fmla="*/ 0 w 56"/>
                <a:gd name="T16" fmla="*/ 0 h 112"/>
                <a:gd name="T17" fmla="*/ 56 w 56"/>
                <a:gd name="T18" fmla="*/ 112 h 112"/>
              </a:gdLst>
              <a:ahLst/>
              <a:cxnLst>
                <a:cxn ang="T10">
                  <a:pos x="T0" y="T1"/>
                </a:cxn>
                <a:cxn ang="T11">
                  <a:pos x="T2" y="T3"/>
                </a:cxn>
                <a:cxn ang="T12">
                  <a:pos x="T4" y="T5"/>
                </a:cxn>
                <a:cxn ang="T13">
                  <a:pos x="T6" y="T7"/>
                </a:cxn>
                <a:cxn ang="T14">
                  <a:pos x="T8" y="T9"/>
                </a:cxn>
              </a:cxnLst>
              <a:rect l="T15" t="T16" r="T17" b="T18"/>
              <a:pathLst>
                <a:path w="56" h="112">
                  <a:moveTo>
                    <a:pt x="32" y="112"/>
                  </a:moveTo>
                  <a:lnTo>
                    <a:pt x="0" y="0"/>
                  </a:lnTo>
                  <a:lnTo>
                    <a:pt x="32" y="0"/>
                  </a:lnTo>
                  <a:lnTo>
                    <a:pt x="56" y="0"/>
                  </a:lnTo>
                  <a:lnTo>
                    <a:pt x="32" y="112"/>
                  </a:lnTo>
                  <a:close/>
                </a:path>
              </a:pathLst>
            </a:custGeom>
            <a:solidFill>
              <a:srgbClr val="000000"/>
            </a:solidFill>
            <a:ln w="9525">
              <a:noFill/>
              <a:round/>
              <a:headEnd/>
              <a:tailEnd/>
            </a:ln>
          </p:spPr>
          <p:txBody>
            <a:bodyPr/>
            <a:lstStyle/>
            <a:p>
              <a:endParaRPr lang="en-US"/>
            </a:p>
          </p:txBody>
        </p:sp>
        <p:sp>
          <p:nvSpPr>
            <p:cNvPr id="18497" name="Line 86"/>
            <p:cNvSpPr>
              <a:spLocks noChangeShapeType="1"/>
            </p:cNvSpPr>
            <p:nvPr/>
          </p:nvSpPr>
          <p:spPr bwMode="auto">
            <a:xfrm>
              <a:off x="4066" y="1925"/>
              <a:ext cx="1" cy="103"/>
            </a:xfrm>
            <a:prstGeom prst="line">
              <a:avLst/>
            </a:prstGeom>
            <a:noFill/>
            <a:ln w="12700">
              <a:solidFill>
                <a:srgbClr val="000000"/>
              </a:solidFill>
              <a:round/>
              <a:headEnd/>
              <a:tailEnd/>
            </a:ln>
          </p:spPr>
          <p:txBody>
            <a:bodyPr/>
            <a:lstStyle/>
            <a:p>
              <a:endParaRPr lang="en-US"/>
            </a:p>
          </p:txBody>
        </p:sp>
      </p:grpSp>
      <p:grpSp>
        <p:nvGrpSpPr>
          <p:cNvPr id="11" name="Group 90"/>
          <p:cNvGrpSpPr>
            <a:grpSpLocks/>
          </p:cNvGrpSpPr>
          <p:nvPr/>
        </p:nvGrpSpPr>
        <p:grpSpPr bwMode="auto">
          <a:xfrm>
            <a:off x="6403975" y="3624263"/>
            <a:ext cx="88900" cy="341312"/>
            <a:chOff x="4034" y="2283"/>
            <a:chExt cx="56" cy="215"/>
          </a:xfrm>
        </p:grpSpPr>
        <p:sp>
          <p:nvSpPr>
            <p:cNvPr id="18494" name="Freeform 88"/>
            <p:cNvSpPr>
              <a:spLocks/>
            </p:cNvSpPr>
            <p:nvPr/>
          </p:nvSpPr>
          <p:spPr bwMode="auto">
            <a:xfrm>
              <a:off x="4034" y="2283"/>
              <a:ext cx="56" cy="111"/>
            </a:xfrm>
            <a:custGeom>
              <a:avLst/>
              <a:gdLst>
                <a:gd name="T0" fmla="*/ 32 w 56"/>
                <a:gd name="T1" fmla="*/ 0 h 111"/>
                <a:gd name="T2" fmla="*/ 56 w 56"/>
                <a:gd name="T3" fmla="*/ 111 h 111"/>
                <a:gd name="T4" fmla="*/ 32 w 56"/>
                <a:gd name="T5" fmla="*/ 111 h 111"/>
                <a:gd name="T6" fmla="*/ 0 w 56"/>
                <a:gd name="T7" fmla="*/ 111 h 111"/>
                <a:gd name="T8" fmla="*/ 32 w 56"/>
                <a:gd name="T9" fmla="*/ 0 h 111"/>
                <a:gd name="T10" fmla="*/ 0 60000 65536"/>
                <a:gd name="T11" fmla="*/ 0 60000 65536"/>
                <a:gd name="T12" fmla="*/ 0 60000 65536"/>
                <a:gd name="T13" fmla="*/ 0 60000 65536"/>
                <a:gd name="T14" fmla="*/ 0 60000 65536"/>
                <a:gd name="T15" fmla="*/ 0 w 56"/>
                <a:gd name="T16" fmla="*/ 0 h 111"/>
                <a:gd name="T17" fmla="*/ 56 w 56"/>
                <a:gd name="T18" fmla="*/ 111 h 111"/>
              </a:gdLst>
              <a:ahLst/>
              <a:cxnLst>
                <a:cxn ang="T10">
                  <a:pos x="T0" y="T1"/>
                </a:cxn>
                <a:cxn ang="T11">
                  <a:pos x="T2" y="T3"/>
                </a:cxn>
                <a:cxn ang="T12">
                  <a:pos x="T4" y="T5"/>
                </a:cxn>
                <a:cxn ang="T13">
                  <a:pos x="T6" y="T7"/>
                </a:cxn>
                <a:cxn ang="T14">
                  <a:pos x="T8" y="T9"/>
                </a:cxn>
              </a:cxnLst>
              <a:rect l="T15" t="T16" r="T17" b="T18"/>
              <a:pathLst>
                <a:path w="56" h="111">
                  <a:moveTo>
                    <a:pt x="32" y="0"/>
                  </a:moveTo>
                  <a:lnTo>
                    <a:pt x="56" y="111"/>
                  </a:lnTo>
                  <a:lnTo>
                    <a:pt x="32" y="111"/>
                  </a:lnTo>
                  <a:lnTo>
                    <a:pt x="0" y="111"/>
                  </a:lnTo>
                  <a:lnTo>
                    <a:pt x="32" y="0"/>
                  </a:lnTo>
                  <a:close/>
                </a:path>
              </a:pathLst>
            </a:custGeom>
            <a:solidFill>
              <a:srgbClr val="000000"/>
            </a:solidFill>
            <a:ln w="9525">
              <a:noFill/>
              <a:round/>
              <a:headEnd/>
              <a:tailEnd/>
            </a:ln>
          </p:spPr>
          <p:txBody>
            <a:bodyPr/>
            <a:lstStyle/>
            <a:p>
              <a:endParaRPr lang="en-US"/>
            </a:p>
          </p:txBody>
        </p:sp>
        <p:sp>
          <p:nvSpPr>
            <p:cNvPr id="18495" name="Line 89"/>
            <p:cNvSpPr>
              <a:spLocks noChangeShapeType="1"/>
            </p:cNvSpPr>
            <p:nvPr/>
          </p:nvSpPr>
          <p:spPr bwMode="auto">
            <a:xfrm>
              <a:off x="4066" y="2394"/>
              <a:ext cx="1" cy="104"/>
            </a:xfrm>
            <a:prstGeom prst="line">
              <a:avLst/>
            </a:prstGeom>
            <a:noFill/>
            <a:ln w="12700">
              <a:solidFill>
                <a:srgbClr val="000000"/>
              </a:solidFill>
              <a:round/>
              <a:headEnd/>
              <a:tailEnd/>
            </a:ln>
          </p:spPr>
          <p:txBody>
            <a:bodyPr/>
            <a:lstStyle/>
            <a:p>
              <a:endParaRPr lang="en-US"/>
            </a:p>
          </p:txBody>
        </p:sp>
      </p:grpSp>
      <p:sp>
        <p:nvSpPr>
          <p:cNvPr id="18492" name="Rectangle 29"/>
          <p:cNvSpPr>
            <a:spLocks noChangeArrowheads="1"/>
          </p:cNvSpPr>
          <p:nvPr/>
        </p:nvSpPr>
        <p:spPr bwMode="auto">
          <a:xfrm>
            <a:off x="6581775" y="3208338"/>
            <a:ext cx="70802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integrating</a:t>
            </a:r>
            <a:endParaRPr lang="en-US"/>
          </a:p>
        </p:txBody>
      </p:sp>
      <p:sp>
        <p:nvSpPr>
          <p:cNvPr id="84" name="Title 83"/>
          <p:cNvSpPr>
            <a:spLocks noGrp="1"/>
          </p:cNvSpPr>
          <p:nvPr>
            <p:ph type="title"/>
          </p:nvPr>
        </p:nvSpPr>
        <p:spPr/>
        <p:txBody>
          <a:bodyPr>
            <a:normAutofit fontScale="90000"/>
          </a:bodyPr>
          <a:lstStyle/>
          <a:p>
            <a:r>
              <a:rPr lang="en-US" smtClean="0"/>
              <a:t>Cognitive theory of multimedia learning</a:t>
            </a:r>
            <a:endParaRPr lang="en-US" dirty="0"/>
          </a:p>
        </p:txBody>
      </p:sp>
      <p:sp>
        <p:nvSpPr>
          <p:cNvPr id="12" name="Rectangle 11"/>
          <p:cNvSpPr/>
          <p:nvPr/>
        </p:nvSpPr>
        <p:spPr>
          <a:xfrm>
            <a:off x="1329765" y="2181412"/>
            <a:ext cx="1404470" cy="2300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2737228" y="2229224"/>
            <a:ext cx="4150654" cy="2300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6890873" y="2184398"/>
            <a:ext cx="2058892" cy="2300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3" grpId="0" animBg="1"/>
      <p:bldP spid="8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Cognitive load theory</a:t>
            </a:r>
            <a:endParaRPr lang="en-US" dirty="0"/>
          </a:p>
        </p:txBody>
      </p:sp>
      <p:sp>
        <p:nvSpPr>
          <p:cNvPr id="7" name="Content Placeholder 6"/>
          <p:cNvSpPr>
            <a:spLocks noGrp="1"/>
          </p:cNvSpPr>
          <p:nvPr>
            <p:ph idx="1"/>
          </p:nvPr>
        </p:nvSpPr>
        <p:spPr>
          <a:xfrm>
            <a:off x="662632" y="1600200"/>
            <a:ext cx="8481368" cy="4525963"/>
          </a:xfrm>
        </p:spPr>
        <p:txBody>
          <a:bodyPr>
            <a:normAutofit fontScale="92500" lnSpcReduction="20000"/>
          </a:bodyPr>
          <a:lstStyle/>
          <a:p>
            <a:pPr marL="514350" indent="-514350">
              <a:buFont typeface="+mj-lt"/>
              <a:buAutoNum type="arabicPeriod"/>
            </a:pPr>
            <a:r>
              <a:rPr lang="en-US" dirty="0" smtClean="0"/>
              <a:t>Extraneous processing – depresses learning</a:t>
            </a:r>
          </a:p>
          <a:p>
            <a:pPr marL="514350" indent="-514350">
              <a:buFont typeface="+mj-lt"/>
              <a:buAutoNum type="arabicPeriod"/>
            </a:pPr>
            <a:r>
              <a:rPr lang="en-US" dirty="0" smtClean="0"/>
              <a:t>Essential processing – complexity of content</a:t>
            </a:r>
          </a:p>
          <a:p>
            <a:pPr marL="514350" indent="-514350">
              <a:buFont typeface="+mj-lt"/>
              <a:buAutoNum type="arabicPeriod"/>
            </a:pPr>
            <a:r>
              <a:rPr lang="en-US" dirty="0" smtClean="0"/>
              <a:t>Generative processing – facilitates learning </a:t>
            </a:r>
          </a:p>
          <a:p>
            <a:pPr marL="514350" indent="-514350">
              <a:buNone/>
            </a:pPr>
            <a:endParaRPr lang="en-US" dirty="0" smtClean="0"/>
          </a:p>
          <a:p>
            <a:pPr marL="514350" indent="-514350">
              <a:buNone/>
            </a:pPr>
            <a:r>
              <a:rPr lang="en-US" dirty="0" smtClean="0"/>
              <a:t>Note: Above is Mayer’s terminology (which I prefer), but some “cognitive load theorists</a:t>
            </a:r>
            <a:br>
              <a:rPr lang="en-US" dirty="0" smtClean="0"/>
            </a:br>
            <a:r>
              <a:rPr lang="en-US" dirty="0" smtClean="0"/>
              <a:t>Many use the following instead:</a:t>
            </a:r>
          </a:p>
          <a:p>
            <a:pPr marL="914400" lvl="1" indent="-514350">
              <a:buFont typeface="+mj-lt"/>
              <a:buAutoNum type="arabicPeriod"/>
            </a:pPr>
            <a:r>
              <a:rPr lang="en-US" dirty="0" smtClean="0"/>
              <a:t>Extraneous load</a:t>
            </a:r>
          </a:p>
          <a:p>
            <a:pPr marL="914400" lvl="1" indent="-514350">
              <a:buFont typeface="+mj-lt"/>
              <a:buAutoNum type="arabicPeriod"/>
            </a:pPr>
            <a:r>
              <a:rPr lang="en-US" dirty="0" smtClean="0"/>
              <a:t>Intrinsic load</a:t>
            </a:r>
          </a:p>
          <a:p>
            <a:pPr marL="914400" lvl="1" indent="-514350">
              <a:buFont typeface="+mj-lt"/>
              <a:buAutoNum type="arabicPeriod"/>
            </a:pPr>
            <a:r>
              <a:rPr lang="en-US" dirty="0" smtClean="0"/>
              <a:t>Germane load</a:t>
            </a:r>
          </a:p>
          <a:p>
            <a:pPr marL="914400" lvl="1" indent="-514350">
              <a:buFont typeface="+mj-lt"/>
              <a:buAutoNum type="arabicPeriod"/>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5" descr="E:\projects\Clark Training\soi_book\SOI_Test_Bank_R04_revisions\Principle - bls piechart 001a_revised.tif"/>
          <p:cNvPicPr>
            <a:picLocks noChangeAspect="1" noChangeArrowheads="1"/>
          </p:cNvPicPr>
          <p:nvPr/>
        </p:nvPicPr>
        <p:blipFill>
          <a:blip r:embed="rId3" cstate="print"/>
          <a:srcRect/>
          <a:stretch>
            <a:fillRect/>
          </a:stretch>
        </p:blipFill>
        <p:spPr bwMode="auto">
          <a:xfrm>
            <a:off x="1066800" y="1600200"/>
            <a:ext cx="6934200" cy="4672013"/>
          </a:xfrm>
          <a:prstGeom prst="rect">
            <a:avLst/>
          </a:prstGeom>
          <a:noFill/>
          <a:ln w="9525">
            <a:noFill/>
            <a:miter lim="800000"/>
            <a:headEnd/>
            <a:tailEnd/>
          </a:ln>
        </p:spPr>
      </p:pic>
      <p:sp>
        <p:nvSpPr>
          <p:cNvPr id="5" name="Title 4"/>
          <p:cNvSpPr>
            <a:spLocks noGrp="1"/>
          </p:cNvSpPr>
          <p:nvPr>
            <p:ph type="title"/>
          </p:nvPr>
        </p:nvSpPr>
        <p:spPr/>
        <p:txBody>
          <a:bodyPr/>
          <a:lstStyle/>
          <a:p>
            <a:r>
              <a:rPr lang="en-US" smtClean="0"/>
              <a:t>Extraneous processing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Essential processing </a:t>
            </a:r>
            <a:endParaRPr lang="en-US" dirty="0"/>
          </a:p>
        </p:txBody>
      </p:sp>
      <p:sp>
        <p:nvSpPr>
          <p:cNvPr id="3" name="Content Placeholder 2"/>
          <p:cNvSpPr>
            <a:spLocks noGrp="1"/>
          </p:cNvSpPr>
          <p:nvPr>
            <p:ph idx="1"/>
          </p:nvPr>
        </p:nvSpPr>
        <p:spPr/>
        <p:txBody>
          <a:bodyPr>
            <a:normAutofit fontScale="55000" lnSpcReduction="20000"/>
          </a:bodyPr>
          <a:lstStyle/>
          <a:p>
            <a:r>
              <a:rPr lang="en-US" sz="4400" dirty="0"/>
              <a:t>Which demands more mental processing </a:t>
            </a:r>
            <a:r>
              <a:rPr lang="en-US" sz="4400" dirty="0" smtClean="0"/>
              <a:t/>
            </a:r>
            <a:br>
              <a:rPr lang="en-US" sz="4400" dirty="0" smtClean="0"/>
            </a:br>
            <a:r>
              <a:rPr lang="en-US" sz="4400" dirty="0" smtClean="0"/>
              <a:t>(</a:t>
            </a:r>
            <a:r>
              <a:rPr lang="en-US" sz="4400" dirty="0"/>
              <a:t>to correctly respond)?</a:t>
            </a:r>
          </a:p>
          <a:p>
            <a:endParaRPr lang="en-US" sz="4000" dirty="0"/>
          </a:p>
          <a:p>
            <a:pPr marL="457200" indent="-457200">
              <a:buAutoNum type="alphaUcPeriod"/>
            </a:pPr>
            <a:r>
              <a:rPr lang="en-US" dirty="0">
                <a:solidFill>
                  <a:srgbClr val="008000"/>
                </a:solidFill>
              </a:rPr>
              <a:t>Write the meaning of this </a:t>
            </a:r>
            <a:r>
              <a:rPr lang="en-US" i="1" dirty="0">
                <a:solidFill>
                  <a:srgbClr val="008000"/>
                </a:solidFill>
              </a:rPr>
              <a:t>written</a:t>
            </a:r>
            <a:r>
              <a:rPr lang="en-US" dirty="0">
                <a:solidFill>
                  <a:srgbClr val="008000"/>
                </a:solidFill>
              </a:rPr>
              <a:t> phrase: </a:t>
            </a:r>
            <a:br>
              <a:rPr lang="en-US" dirty="0">
                <a:solidFill>
                  <a:srgbClr val="008000"/>
                </a:solidFill>
              </a:rPr>
            </a:br>
            <a:r>
              <a:rPr lang="en-US" dirty="0">
                <a:solidFill>
                  <a:srgbClr val="008000"/>
                </a:solidFill>
              </a:rPr>
              <a:t>A </a:t>
            </a:r>
            <a:r>
              <a:rPr lang="en-US" dirty="0" err="1">
                <a:solidFill>
                  <a:srgbClr val="008000"/>
                </a:solidFill>
              </a:rPr>
              <a:t>che</a:t>
            </a:r>
            <a:r>
              <a:rPr lang="en-US" dirty="0">
                <a:solidFill>
                  <a:srgbClr val="008000"/>
                </a:solidFill>
              </a:rPr>
              <a:t> </a:t>
            </a:r>
            <a:r>
              <a:rPr lang="en-US" dirty="0" err="1">
                <a:solidFill>
                  <a:srgbClr val="008000"/>
                </a:solidFill>
              </a:rPr>
              <a:t>ora</a:t>
            </a:r>
            <a:r>
              <a:rPr lang="en-US" dirty="0">
                <a:solidFill>
                  <a:srgbClr val="008000"/>
                </a:solidFill>
              </a:rPr>
              <a:t> parte </a:t>
            </a:r>
            <a:r>
              <a:rPr lang="en-US" dirty="0" err="1">
                <a:solidFill>
                  <a:srgbClr val="008000"/>
                </a:solidFill>
              </a:rPr>
              <a:t>il</a:t>
            </a:r>
            <a:r>
              <a:rPr lang="en-US" dirty="0">
                <a:solidFill>
                  <a:srgbClr val="008000"/>
                </a:solidFill>
              </a:rPr>
              <a:t> </a:t>
            </a:r>
            <a:r>
              <a:rPr lang="en-US" dirty="0" err="1">
                <a:solidFill>
                  <a:srgbClr val="008000"/>
                </a:solidFill>
              </a:rPr>
              <a:t>treno</a:t>
            </a:r>
            <a:r>
              <a:rPr lang="en-US" dirty="0">
                <a:solidFill>
                  <a:srgbClr val="008000"/>
                </a:solidFill>
              </a:rPr>
              <a:t>?</a:t>
            </a:r>
          </a:p>
          <a:p>
            <a:endParaRPr lang="en-US" dirty="0">
              <a:solidFill>
                <a:srgbClr val="008000"/>
              </a:solidFill>
            </a:endParaRPr>
          </a:p>
          <a:p>
            <a:pPr marL="457200" indent="-457200">
              <a:buAutoNum type="alphaUcPeriod" startAt="2"/>
            </a:pPr>
            <a:r>
              <a:rPr lang="en-US" dirty="0">
                <a:solidFill>
                  <a:srgbClr val="008000"/>
                </a:solidFill>
              </a:rPr>
              <a:t>Respond to this </a:t>
            </a:r>
            <a:r>
              <a:rPr lang="en-US" i="1" dirty="0">
                <a:solidFill>
                  <a:srgbClr val="008000"/>
                </a:solidFill>
              </a:rPr>
              <a:t>spoken</a:t>
            </a:r>
            <a:r>
              <a:rPr lang="en-US" dirty="0">
                <a:solidFill>
                  <a:srgbClr val="008000"/>
                </a:solidFill>
              </a:rPr>
              <a:t> question: </a:t>
            </a:r>
            <a:br>
              <a:rPr lang="en-US" dirty="0">
                <a:solidFill>
                  <a:srgbClr val="008000"/>
                </a:solidFill>
              </a:rPr>
            </a:br>
            <a:r>
              <a:rPr lang="en-US" dirty="0">
                <a:solidFill>
                  <a:srgbClr val="008000"/>
                </a:solidFill>
              </a:rPr>
              <a:t>“Di </a:t>
            </a:r>
            <a:r>
              <a:rPr lang="en-US" dirty="0" err="1">
                <a:solidFill>
                  <a:srgbClr val="008000"/>
                </a:solidFill>
              </a:rPr>
              <a:t>che</a:t>
            </a:r>
            <a:r>
              <a:rPr lang="en-US" dirty="0">
                <a:solidFill>
                  <a:srgbClr val="008000"/>
                </a:solidFill>
              </a:rPr>
              <a:t> </a:t>
            </a:r>
            <a:r>
              <a:rPr lang="en-US" dirty="0" err="1">
                <a:solidFill>
                  <a:srgbClr val="008000"/>
                </a:solidFill>
              </a:rPr>
              <a:t>colore</a:t>
            </a:r>
            <a:r>
              <a:rPr lang="en-US" dirty="0">
                <a:solidFill>
                  <a:srgbClr val="008000"/>
                </a:solidFill>
              </a:rPr>
              <a:t> </a:t>
            </a:r>
            <a:r>
              <a:rPr lang="en-US" dirty="0" err="1">
                <a:solidFill>
                  <a:srgbClr val="008000"/>
                </a:solidFill>
              </a:rPr>
              <a:t>sono</a:t>
            </a:r>
            <a:r>
              <a:rPr lang="en-US" dirty="0">
                <a:solidFill>
                  <a:srgbClr val="008000"/>
                </a:solidFill>
              </a:rPr>
              <a:t> </a:t>
            </a:r>
            <a:r>
              <a:rPr lang="en-US" dirty="0" err="1">
                <a:solidFill>
                  <a:srgbClr val="008000"/>
                </a:solidFill>
              </a:rPr>
              <a:t>i</a:t>
            </a:r>
            <a:r>
              <a:rPr lang="en-US" dirty="0">
                <a:solidFill>
                  <a:srgbClr val="008000"/>
                </a:solidFill>
              </a:rPr>
              <a:t> </a:t>
            </a:r>
            <a:r>
              <a:rPr lang="en-US" dirty="0" err="1">
                <a:solidFill>
                  <a:srgbClr val="008000"/>
                </a:solidFill>
              </a:rPr>
              <a:t>suoi</a:t>
            </a:r>
            <a:r>
              <a:rPr lang="en-US" dirty="0">
                <a:solidFill>
                  <a:srgbClr val="008000"/>
                </a:solidFill>
              </a:rPr>
              <a:t> </a:t>
            </a:r>
            <a:r>
              <a:rPr lang="en-US" dirty="0" err="1">
                <a:solidFill>
                  <a:srgbClr val="008000"/>
                </a:solidFill>
              </a:rPr>
              <a:t>capelli</a:t>
            </a:r>
            <a:r>
              <a:rPr lang="en-US" dirty="0">
                <a:solidFill>
                  <a:srgbClr val="008000"/>
                </a:solidFill>
              </a:rPr>
              <a:t>?”</a:t>
            </a:r>
          </a:p>
          <a:p>
            <a:pPr marL="457200" indent="-457200">
              <a:buAutoNum type="alphaUcPeriod" startAt="2"/>
            </a:pPr>
            <a:endParaRPr lang="en-US" dirty="0">
              <a:solidFill>
                <a:srgbClr val="0070C0"/>
              </a:solidFill>
            </a:endParaRPr>
          </a:p>
          <a:p>
            <a:pPr marL="457200" indent="-457200">
              <a:buAutoNum type="alphaUcPeriod" startAt="2"/>
            </a:pPr>
            <a:r>
              <a:rPr lang="en-US" dirty="0">
                <a:solidFill>
                  <a:srgbClr val="0000FF"/>
                </a:solidFill>
              </a:rPr>
              <a:t>Determine the meaning of this question: </a:t>
            </a:r>
            <a:br>
              <a:rPr lang="en-US" dirty="0">
                <a:solidFill>
                  <a:srgbClr val="0000FF"/>
                </a:solidFill>
              </a:rPr>
            </a:br>
            <a:r>
              <a:rPr lang="en-US" dirty="0">
                <a:solidFill>
                  <a:srgbClr val="0000FF"/>
                </a:solidFill>
              </a:rPr>
              <a:t>What is the best way to get downtown?</a:t>
            </a:r>
          </a:p>
          <a:p>
            <a:pPr marL="457200" indent="-457200">
              <a:buAutoNum type="alphaUcPeriod" startAt="2"/>
            </a:pPr>
            <a:endParaRPr lang="en-US" dirty="0">
              <a:solidFill>
                <a:srgbClr val="0000FF"/>
              </a:solidFill>
            </a:endParaRPr>
          </a:p>
          <a:p>
            <a:pPr marL="457200" indent="-457200">
              <a:buAutoNum type="alphaUcPeriod" startAt="2"/>
            </a:pPr>
            <a:r>
              <a:rPr lang="en-US" dirty="0">
                <a:solidFill>
                  <a:srgbClr val="0000FF"/>
                </a:solidFill>
              </a:rPr>
              <a:t>Respond to this question:</a:t>
            </a:r>
            <a:br>
              <a:rPr lang="en-US" dirty="0">
                <a:solidFill>
                  <a:srgbClr val="0000FF"/>
                </a:solidFill>
              </a:rPr>
            </a:br>
            <a:r>
              <a:rPr lang="en-US" dirty="0">
                <a:solidFill>
                  <a:srgbClr val="0000FF"/>
                </a:solidFill>
              </a:rPr>
              <a:t>What is the best way to get downtown?</a:t>
            </a:r>
          </a:p>
          <a:p>
            <a:pPr marL="457200" indent="-457200">
              <a:buAutoNum type="alphaUcPeriod" startAt="2"/>
            </a:pPr>
            <a:endParaRPr lang="en-US" dirty="0">
              <a:solidFill>
                <a:srgbClr val="0000FF"/>
              </a:solidFill>
            </a:endParaRPr>
          </a:p>
          <a:p>
            <a:r>
              <a:rPr lang="en-US" sz="4400" dirty="0"/>
              <a:t>How might you confirm your hypotheses?</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Essential processing, example 2 </a:t>
            </a:r>
            <a:endParaRPr lang="en-US" dirty="0"/>
          </a:p>
        </p:txBody>
      </p:sp>
      <p:sp>
        <p:nvSpPr>
          <p:cNvPr id="3" name="Content Placeholder 2"/>
          <p:cNvSpPr>
            <a:spLocks noGrp="1"/>
          </p:cNvSpPr>
          <p:nvPr>
            <p:ph idx="1"/>
          </p:nvPr>
        </p:nvSpPr>
        <p:spPr>
          <a:xfrm>
            <a:off x="662632" y="1464236"/>
            <a:ext cx="7941337" cy="4661928"/>
          </a:xfrm>
        </p:spPr>
        <p:txBody>
          <a:bodyPr>
            <a:noAutofit/>
          </a:bodyPr>
          <a:lstStyle/>
          <a:p>
            <a:r>
              <a:rPr lang="en-US" sz="2400" dirty="0"/>
              <a:t>Which demands more mental processing </a:t>
            </a:r>
            <a:r>
              <a:rPr lang="en-US" sz="2400" dirty="0" smtClean="0"/>
              <a:t/>
            </a:r>
            <a:br>
              <a:rPr lang="en-US" sz="2400" dirty="0" smtClean="0"/>
            </a:br>
            <a:r>
              <a:rPr lang="en-US" sz="2400" dirty="0" smtClean="0"/>
              <a:t>(</a:t>
            </a:r>
            <a:r>
              <a:rPr lang="en-US" sz="2400" dirty="0"/>
              <a:t>to correctly respond)</a:t>
            </a:r>
            <a:r>
              <a:rPr lang="en-US" sz="2400" dirty="0" smtClean="0"/>
              <a:t>?</a:t>
            </a:r>
            <a:endParaRPr lang="en-US" sz="2000" dirty="0"/>
          </a:p>
          <a:p>
            <a:pPr marL="457200" indent="-457200">
              <a:buAutoNum type="alphaUcPeriod"/>
            </a:pPr>
            <a:endParaRPr lang="en-US" sz="1600" dirty="0" smtClean="0">
              <a:solidFill>
                <a:srgbClr val="008000"/>
              </a:solidFill>
            </a:endParaRPr>
          </a:p>
          <a:p>
            <a:pPr marL="457200" indent="-457200">
              <a:lnSpc>
                <a:spcPct val="110000"/>
              </a:lnSpc>
              <a:buAutoNum type="alphaUcPeriod"/>
            </a:pPr>
            <a:r>
              <a:rPr lang="en-US" sz="2000" dirty="0" smtClean="0">
                <a:solidFill>
                  <a:srgbClr val="008000"/>
                </a:solidFill>
              </a:rPr>
              <a:t>Solve </a:t>
            </a:r>
            <a:r>
              <a:rPr lang="en-US" sz="2000" dirty="0">
                <a:solidFill>
                  <a:srgbClr val="008000"/>
                </a:solidFill>
              </a:rPr>
              <a:t>for x: </a:t>
            </a:r>
            <a:br>
              <a:rPr lang="en-US" sz="2000" dirty="0">
                <a:solidFill>
                  <a:srgbClr val="008000"/>
                </a:solidFill>
              </a:rPr>
            </a:br>
            <a:r>
              <a:rPr lang="en-US" sz="2000" dirty="0">
                <a:solidFill>
                  <a:srgbClr val="008000"/>
                </a:solidFill>
              </a:rPr>
              <a:t>80 + 10 = </a:t>
            </a:r>
            <a:r>
              <a:rPr lang="en-US" sz="2000" dirty="0" smtClean="0">
                <a:solidFill>
                  <a:srgbClr val="008000"/>
                </a:solidFill>
              </a:rPr>
              <a:t>x</a:t>
            </a:r>
            <a:endParaRPr lang="en-US" sz="2000" dirty="0">
              <a:solidFill>
                <a:srgbClr val="008000"/>
              </a:solidFill>
            </a:endParaRPr>
          </a:p>
          <a:p>
            <a:pPr marL="457200" indent="-457200">
              <a:lnSpc>
                <a:spcPct val="110000"/>
              </a:lnSpc>
              <a:buAutoNum type="alphaUcPeriod"/>
            </a:pPr>
            <a:r>
              <a:rPr lang="en-US" sz="2000" dirty="0">
                <a:solidFill>
                  <a:srgbClr val="008000"/>
                </a:solidFill>
              </a:rPr>
              <a:t>Solve for x: </a:t>
            </a:r>
            <a:br>
              <a:rPr lang="en-US" sz="2000" dirty="0">
                <a:solidFill>
                  <a:srgbClr val="008000"/>
                </a:solidFill>
              </a:rPr>
            </a:br>
            <a:r>
              <a:rPr lang="en-US" sz="2000" dirty="0">
                <a:solidFill>
                  <a:srgbClr val="008000"/>
                </a:solidFill>
              </a:rPr>
              <a:t>20 * 4 + 10 = </a:t>
            </a:r>
            <a:r>
              <a:rPr lang="en-US" sz="2000" dirty="0" smtClean="0">
                <a:solidFill>
                  <a:srgbClr val="008000"/>
                </a:solidFill>
              </a:rPr>
              <a:t>x</a:t>
            </a:r>
            <a:endParaRPr lang="en-US" sz="2000" dirty="0">
              <a:solidFill>
                <a:srgbClr val="008000"/>
              </a:solidFill>
            </a:endParaRPr>
          </a:p>
          <a:p>
            <a:pPr marL="457200" indent="-457200">
              <a:lnSpc>
                <a:spcPct val="110000"/>
              </a:lnSpc>
              <a:buAutoNum type="alphaUcPeriod"/>
            </a:pPr>
            <a:r>
              <a:rPr lang="en-US" sz="2000" dirty="0">
                <a:solidFill>
                  <a:srgbClr val="0000FF"/>
                </a:solidFill>
              </a:rPr>
              <a:t>Starting with 80, if I add 10, I get a number. </a:t>
            </a:r>
            <a:br>
              <a:rPr lang="en-US" sz="2000" dirty="0">
                <a:solidFill>
                  <a:srgbClr val="0000FF"/>
                </a:solidFill>
              </a:rPr>
            </a:br>
            <a:r>
              <a:rPr lang="en-US" sz="2000" dirty="0">
                <a:solidFill>
                  <a:srgbClr val="0000FF"/>
                </a:solidFill>
              </a:rPr>
              <a:t>What number is it</a:t>
            </a:r>
            <a:r>
              <a:rPr lang="en-US" sz="2000" dirty="0" smtClean="0">
                <a:solidFill>
                  <a:srgbClr val="0000FF"/>
                </a:solidFill>
              </a:rPr>
              <a:t>?</a:t>
            </a:r>
            <a:endParaRPr lang="en-US" sz="2000" dirty="0">
              <a:solidFill>
                <a:srgbClr val="0000FF"/>
              </a:solidFill>
            </a:endParaRPr>
          </a:p>
          <a:p>
            <a:pPr marL="457200" indent="-457200">
              <a:lnSpc>
                <a:spcPct val="110000"/>
              </a:lnSpc>
              <a:buAutoNum type="alphaUcPeriod"/>
            </a:pPr>
            <a:r>
              <a:rPr lang="en-US" sz="2000" dirty="0" smtClean="0">
                <a:solidFill>
                  <a:srgbClr val="0000FF"/>
                </a:solidFill>
              </a:rPr>
              <a:t>Starting </a:t>
            </a:r>
            <a:r>
              <a:rPr lang="en-US" sz="2000" dirty="0">
                <a:solidFill>
                  <a:srgbClr val="0000FF"/>
                </a:solidFill>
              </a:rPr>
              <a:t>with 20, if I multiply it by 20 and then add 10, </a:t>
            </a:r>
            <a:br>
              <a:rPr lang="en-US" sz="2000" dirty="0">
                <a:solidFill>
                  <a:srgbClr val="0000FF"/>
                </a:solidFill>
              </a:rPr>
            </a:br>
            <a:r>
              <a:rPr lang="en-US" sz="2000" dirty="0">
                <a:solidFill>
                  <a:srgbClr val="0000FF"/>
                </a:solidFill>
              </a:rPr>
              <a:t>I get a number.  What number is it?</a:t>
            </a:r>
          </a:p>
          <a:p>
            <a:pPr marL="0" indent="0">
              <a:buNone/>
            </a:pPr>
            <a:endParaRPr lang="en-US" sz="1600" dirty="0">
              <a:solidFill>
                <a:srgbClr val="0000FF"/>
              </a:solidFill>
            </a:endParaRPr>
          </a:p>
          <a:p>
            <a:r>
              <a:rPr lang="en-US" sz="2000" dirty="0" smtClean="0"/>
              <a:t>Determining underlying processes needed to do tasks </a:t>
            </a:r>
            <a:br>
              <a:rPr lang="en-US" sz="2000" dirty="0" smtClean="0"/>
            </a:br>
            <a:r>
              <a:rPr lang="en-US" sz="2000" dirty="0" smtClean="0"/>
              <a:t>is the goal of </a:t>
            </a:r>
            <a:r>
              <a:rPr lang="en-US" sz="2000" i="1" dirty="0" smtClean="0"/>
              <a:t>Cognitive Task Analysis</a:t>
            </a:r>
            <a:r>
              <a:rPr lang="en-US" sz="2000" dirty="0" smtClean="0"/>
              <a:t>, which we will discuss later</a:t>
            </a:r>
            <a:endParaRPr lang="en-US" sz="2000" dirty="0"/>
          </a:p>
          <a:p>
            <a:endParaRPr lang="en-US" sz="1600" dirty="0"/>
          </a:p>
        </p:txBody>
      </p:sp>
    </p:spTree>
    <p:extLst>
      <p:ext uri="{BB962C8B-B14F-4D97-AF65-F5344CB8AC3E}">
        <p14:creationId xmlns:p14="http://schemas.microsoft.com/office/powerpoint/2010/main" val="536615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1524000"/>
            <a:ext cx="7848600" cy="4648200"/>
            <a:chOff x="457200" y="228600"/>
            <a:chExt cx="8353425" cy="5638800"/>
          </a:xfrm>
        </p:grpSpPr>
        <p:pic>
          <p:nvPicPr>
            <p:cNvPr id="22532" name="Picture 16" descr="Excel_base_background_02.tif"/>
            <p:cNvPicPr>
              <a:picLocks noChangeAspect="1"/>
            </p:cNvPicPr>
            <p:nvPr/>
          </p:nvPicPr>
          <p:blipFill>
            <a:blip r:embed="rId3" cstate="print"/>
            <a:srcRect/>
            <a:stretch>
              <a:fillRect/>
            </a:stretch>
          </p:blipFill>
          <p:spPr bwMode="auto">
            <a:xfrm>
              <a:off x="457200" y="228600"/>
              <a:ext cx="8353425" cy="5638800"/>
            </a:xfrm>
            <a:prstGeom prst="rect">
              <a:avLst/>
            </a:prstGeom>
            <a:noFill/>
            <a:ln w="9525">
              <a:noFill/>
              <a:miter lim="800000"/>
              <a:headEnd/>
              <a:tailEnd/>
            </a:ln>
          </p:spPr>
        </p:pic>
        <p:sp>
          <p:nvSpPr>
            <p:cNvPr id="5" name="Rectangle 4"/>
            <p:cNvSpPr/>
            <p:nvPr/>
          </p:nvSpPr>
          <p:spPr>
            <a:xfrm>
              <a:off x="1829162" y="685020"/>
              <a:ext cx="4724146" cy="365905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534" name="Picture 3" descr="Excel 10.PNG"/>
            <p:cNvPicPr>
              <a:picLocks noChangeAspect="1"/>
            </p:cNvPicPr>
            <p:nvPr/>
          </p:nvPicPr>
          <p:blipFill>
            <a:blip r:embed="rId4" cstate="print"/>
            <a:srcRect/>
            <a:stretch>
              <a:fillRect/>
            </a:stretch>
          </p:blipFill>
          <p:spPr bwMode="auto">
            <a:xfrm>
              <a:off x="1905000" y="762000"/>
              <a:ext cx="4570413" cy="3505200"/>
            </a:xfrm>
            <a:prstGeom prst="rect">
              <a:avLst/>
            </a:prstGeom>
            <a:noFill/>
            <a:ln w="9525">
              <a:noFill/>
              <a:miter lim="800000"/>
              <a:headEnd/>
              <a:tailEnd/>
            </a:ln>
          </p:spPr>
        </p:pic>
        <p:sp>
          <p:nvSpPr>
            <p:cNvPr id="7" name="Rectangle 6"/>
            <p:cNvSpPr/>
            <p:nvPr/>
          </p:nvSpPr>
          <p:spPr>
            <a:xfrm>
              <a:off x="6325211" y="1524677"/>
              <a:ext cx="2132286" cy="236105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6553308" y="1599784"/>
              <a:ext cx="1981911" cy="2465049"/>
            </a:xfrm>
            <a:prstGeom prst="rect">
              <a:avLst/>
            </a:prstGeom>
            <a:noFill/>
          </p:spPr>
          <p:txBody>
            <a:bodyPr>
              <a:spAutoFit/>
            </a:bodyPr>
            <a:lstStyle/>
            <a:p>
              <a:pPr fontAlgn="auto">
                <a:spcBef>
                  <a:spcPts val="0"/>
                </a:spcBef>
                <a:spcAft>
                  <a:spcPts val="0"/>
                </a:spcAft>
                <a:defRPr/>
              </a:pPr>
              <a:r>
                <a:rPr lang="en-US" sz="1400" dirty="0">
                  <a:latin typeface="+mn-lt"/>
                </a:rPr>
                <a:t>Which formula is</a:t>
              </a:r>
            </a:p>
            <a:p>
              <a:pPr fontAlgn="auto">
                <a:spcBef>
                  <a:spcPts val="0"/>
                </a:spcBef>
                <a:spcAft>
                  <a:spcPts val="0"/>
                </a:spcAft>
                <a:defRPr/>
              </a:pPr>
              <a:r>
                <a:rPr lang="en-US" sz="1400" dirty="0">
                  <a:latin typeface="+mn-lt"/>
                </a:rPr>
                <a:t>most efficient to calculate all commissions:</a:t>
              </a:r>
            </a:p>
            <a:p>
              <a:pPr marL="457200" indent="-457200" fontAlgn="auto">
                <a:spcBef>
                  <a:spcPts val="0"/>
                </a:spcBef>
                <a:spcAft>
                  <a:spcPts val="0"/>
                </a:spcAft>
                <a:defRPr/>
              </a:pPr>
              <a:r>
                <a:rPr lang="en-US" sz="1400" dirty="0">
                  <a:latin typeface="+mn-lt"/>
                </a:rPr>
                <a:t>	= B4*B9</a:t>
              </a:r>
            </a:p>
            <a:p>
              <a:pPr marL="457200" indent="-457200" fontAlgn="auto">
                <a:spcBef>
                  <a:spcPts val="0"/>
                </a:spcBef>
                <a:spcAft>
                  <a:spcPts val="0"/>
                </a:spcAft>
                <a:defRPr/>
              </a:pPr>
              <a:r>
                <a:rPr lang="en-US" sz="1400" dirty="0">
                  <a:latin typeface="+mn-lt"/>
                </a:rPr>
                <a:t>	= B4/B9</a:t>
              </a:r>
            </a:p>
            <a:p>
              <a:pPr marL="457200" indent="-457200" fontAlgn="auto">
                <a:spcBef>
                  <a:spcPts val="0"/>
                </a:spcBef>
                <a:spcAft>
                  <a:spcPts val="0"/>
                </a:spcAft>
                <a:defRPr/>
              </a:pPr>
              <a:r>
                <a:rPr lang="en-US" sz="1400" dirty="0">
                  <a:latin typeface="+mn-lt"/>
                </a:rPr>
                <a:t>	=B4*$B9$</a:t>
              </a:r>
            </a:p>
            <a:p>
              <a:pPr marL="457200" indent="-457200" fontAlgn="auto">
                <a:spcBef>
                  <a:spcPts val="0"/>
                </a:spcBef>
                <a:spcAft>
                  <a:spcPts val="0"/>
                </a:spcAft>
                <a:defRPr/>
              </a:pPr>
              <a:r>
                <a:rPr lang="en-US" sz="1400" dirty="0">
                  <a:latin typeface="+mn-lt"/>
                </a:rPr>
                <a:t>	=B4*$B$9</a:t>
              </a:r>
            </a:p>
            <a:p>
              <a:pPr fontAlgn="auto">
                <a:spcBef>
                  <a:spcPts val="0"/>
                </a:spcBef>
                <a:spcAft>
                  <a:spcPts val="0"/>
                </a:spcAft>
                <a:defRPr/>
              </a:pPr>
              <a:endParaRPr lang="en-US" sz="1400" dirty="0">
                <a:latin typeface="+mn-lt"/>
              </a:endParaRPr>
            </a:p>
          </p:txBody>
        </p:sp>
        <p:pic>
          <p:nvPicPr>
            <p:cNvPr id="22537" name="Picture 13" descr="Excel_base_0002_Small_all.tif"/>
            <p:cNvPicPr>
              <a:picLocks noChangeAspect="1"/>
            </p:cNvPicPr>
            <p:nvPr/>
          </p:nvPicPr>
          <p:blipFill>
            <a:blip r:embed="rId5" cstate="print"/>
            <a:srcRect/>
            <a:stretch>
              <a:fillRect/>
            </a:stretch>
          </p:blipFill>
          <p:spPr bwMode="auto">
            <a:xfrm>
              <a:off x="477838" y="5400675"/>
              <a:ext cx="8304212" cy="461963"/>
            </a:xfrm>
            <a:prstGeom prst="rect">
              <a:avLst/>
            </a:prstGeom>
            <a:noFill/>
            <a:ln w="9525">
              <a:noFill/>
              <a:miter lim="800000"/>
              <a:headEnd/>
              <a:tailEnd/>
            </a:ln>
          </p:spPr>
        </p:pic>
        <p:sp>
          <p:nvSpPr>
            <p:cNvPr id="10" name="Rectangle 9"/>
            <p:cNvSpPr/>
            <p:nvPr/>
          </p:nvSpPr>
          <p:spPr>
            <a:xfrm>
              <a:off x="6783095" y="2724462"/>
              <a:ext cx="155444" cy="1771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6783095" y="3001780"/>
              <a:ext cx="155444" cy="1771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6783095" y="3279098"/>
              <a:ext cx="155444" cy="1771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6783095" y="3556416"/>
              <a:ext cx="155444" cy="1771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42" name="TextBox 31"/>
            <p:cNvSpPr txBox="1">
              <a:spLocks noChangeArrowheads="1"/>
            </p:cNvSpPr>
            <p:nvPr/>
          </p:nvSpPr>
          <p:spPr bwMode="auto">
            <a:xfrm>
              <a:off x="5715000" y="228600"/>
              <a:ext cx="3044825" cy="307975"/>
            </a:xfrm>
            <a:prstGeom prst="rect">
              <a:avLst/>
            </a:prstGeom>
            <a:noFill/>
            <a:ln w="9525">
              <a:noFill/>
              <a:miter lim="800000"/>
              <a:headEnd/>
              <a:tailEnd/>
            </a:ln>
          </p:spPr>
          <p:txBody>
            <a:bodyPr wrap="none">
              <a:spAutoFit/>
            </a:bodyPr>
            <a:lstStyle/>
            <a:p>
              <a:r>
                <a:rPr lang="en-US" sz="1400" b="1">
                  <a:solidFill>
                    <a:srgbClr val="0070C0"/>
                  </a:solidFill>
                </a:rPr>
                <a:t>Lesson 2: Working with Formulas</a:t>
              </a:r>
            </a:p>
          </p:txBody>
        </p:sp>
        <p:pic>
          <p:nvPicPr>
            <p:cNvPr id="22543" name="Picture 20" descr="Excel_nav-bar_03_formulas.png"/>
            <p:cNvPicPr>
              <a:picLocks noChangeAspect="1"/>
            </p:cNvPicPr>
            <p:nvPr/>
          </p:nvPicPr>
          <p:blipFill>
            <a:blip r:embed="rId6" cstate="print"/>
            <a:srcRect/>
            <a:stretch>
              <a:fillRect/>
            </a:stretch>
          </p:blipFill>
          <p:spPr bwMode="auto">
            <a:xfrm>
              <a:off x="619402" y="321039"/>
              <a:ext cx="1117600" cy="5105400"/>
            </a:xfrm>
            <a:prstGeom prst="rect">
              <a:avLst/>
            </a:prstGeom>
            <a:noFill/>
            <a:ln w="9525">
              <a:noFill/>
              <a:miter lim="800000"/>
              <a:headEnd/>
              <a:tailEnd/>
            </a:ln>
          </p:spPr>
        </p:pic>
        <p:sp>
          <p:nvSpPr>
            <p:cNvPr id="22544" name="TextBox 39"/>
            <p:cNvSpPr txBox="1">
              <a:spLocks noChangeArrowheads="1"/>
            </p:cNvSpPr>
            <p:nvPr/>
          </p:nvSpPr>
          <p:spPr bwMode="auto">
            <a:xfrm>
              <a:off x="1676400" y="228600"/>
              <a:ext cx="3332163" cy="307975"/>
            </a:xfrm>
            <a:prstGeom prst="rect">
              <a:avLst/>
            </a:prstGeom>
            <a:noFill/>
            <a:ln w="9525">
              <a:noFill/>
              <a:miter lim="800000"/>
              <a:headEnd/>
              <a:tailEnd/>
            </a:ln>
          </p:spPr>
          <p:txBody>
            <a:bodyPr wrap="none">
              <a:spAutoFit/>
            </a:bodyPr>
            <a:lstStyle/>
            <a:p>
              <a:r>
                <a:rPr lang="en-US" sz="1400" b="1">
                  <a:latin typeface="Calibri" pitchFamily="34" charset="0"/>
                </a:rPr>
                <a:t>Using Spreadsheets in your Small Business</a:t>
              </a:r>
            </a:p>
          </p:txBody>
        </p:sp>
      </p:grpSp>
      <p:sp>
        <p:nvSpPr>
          <p:cNvPr id="18" name="Title 17"/>
          <p:cNvSpPr>
            <a:spLocks noGrp="1"/>
          </p:cNvSpPr>
          <p:nvPr>
            <p:ph type="title"/>
          </p:nvPr>
        </p:nvSpPr>
        <p:spPr/>
        <p:txBody>
          <a:bodyPr/>
          <a:lstStyle/>
          <a:p>
            <a:r>
              <a:rPr lang="en-US" smtClean="0"/>
              <a:t>Generative processing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Introductions</a:t>
            </a:r>
            <a:endParaRPr lang="en-US" dirty="0"/>
          </a:p>
        </p:txBody>
      </p:sp>
      <p:sp>
        <p:nvSpPr>
          <p:cNvPr id="5" name="Content Placeholder 4"/>
          <p:cNvSpPr>
            <a:spLocks noGrp="1"/>
          </p:cNvSpPr>
          <p:nvPr>
            <p:ph idx="1"/>
          </p:nvPr>
        </p:nvSpPr>
        <p:spPr>
          <a:xfrm>
            <a:off x="785655" y="1340556"/>
            <a:ext cx="7901145" cy="4811007"/>
          </a:xfrm>
        </p:spPr>
        <p:txBody>
          <a:bodyPr>
            <a:noAutofit/>
          </a:bodyPr>
          <a:lstStyle/>
          <a:p>
            <a:r>
              <a:rPr lang="en-US" dirty="0" smtClean="0"/>
              <a:t>First and last name</a:t>
            </a:r>
          </a:p>
          <a:p>
            <a:pPr lvl="1"/>
            <a:r>
              <a:rPr lang="en-US" dirty="0" smtClean="0"/>
              <a:t>If either is tricky to pronounce give a clue, </a:t>
            </a:r>
            <a:br>
              <a:rPr lang="en-US" dirty="0" smtClean="0"/>
            </a:br>
            <a:r>
              <a:rPr lang="en-US" dirty="0" smtClean="0"/>
              <a:t>such as “Koedinger” rhymes with “play ringer”</a:t>
            </a:r>
          </a:p>
          <a:p>
            <a:r>
              <a:rPr lang="en-US" dirty="0" smtClean="0"/>
              <a:t>Degree program here at CMU</a:t>
            </a:r>
          </a:p>
          <a:p>
            <a:r>
              <a:rPr lang="en-US" dirty="0" smtClean="0"/>
              <a:t>For a e-learning design project</a:t>
            </a:r>
          </a:p>
          <a:p>
            <a:pPr lvl="1"/>
            <a:r>
              <a:rPr lang="en-US" dirty="0" smtClean="0"/>
              <a:t>Do you have a content area that you are particularly interested in?</a:t>
            </a:r>
          </a:p>
          <a:p>
            <a:pPr lvl="1"/>
            <a:r>
              <a:rPr lang="en-US" dirty="0" smtClean="0"/>
              <a:t>Do you have a technology you are particularly interested in?</a:t>
            </a:r>
          </a:p>
          <a:p>
            <a:pPr lvl="1"/>
            <a:r>
              <a:rPr lang="en-US" dirty="0"/>
              <a:t>Any other ideas for a possible project</a:t>
            </a:r>
            <a:r>
              <a:rPr lang="en-US" dirty="0" smtClean="0"/>
              <a:t>?</a:t>
            </a:r>
            <a:endParaRPr lang="en-US" dirty="0"/>
          </a:p>
        </p:txBody>
      </p:sp>
    </p:spTree>
    <p:extLst>
      <p:ext uri="{BB962C8B-B14F-4D97-AF65-F5344CB8AC3E}">
        <p14:creationId xmlns:p14="http://schemas.microsoft.com/office/powerpoint/2010/main" val="371949776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2632" y="274638"/>
            <a:ext cx="7941337" cy="1143000"/>
          </a:xfrm>
        </p:spPr>
        <p:txBody>
          <a:bodyPr/>
          <a:lstStyle/>
          <a:p>
            <a:r>
              <a:rPr lang="en-US" smtClean="0"/>
              <a:t>Managing cognitive load</a:t>
            </a:r>
            <a:endParaRPr lang="en-US" dirty="0"/>
          </a:p>
        </p:txBody>
      </p:sp>
      <p:sp>
        <p:nvSpPr>
          <p:cNvPr id="23555" name="TextBox 16"/>
          <p:cNvSpPr txBox="1">
            <a:spLocks noChangeArrowheads="1"/>
          </p:cNvSpPr>
          <p:nvPr/>
        </p:nvSpPr>
        <p:spPr bwMode="auto">
          <a:xfrm>
            <a:off x="3733800" y="2743200"/>
            <a:ext cx="1774825" cy="369888"/>
          </a:xfrm>
          <a:prstGeom prst="rect">
            <a:avLst/>
          </a:prstGeom>
          <a:noFill/>
          <a:ln w="9525">
            <a:noFill/>
            <a:miter lim="800000"/>
            <a:headEnd/>
            <a:tailEnd/>
          </a:ln>
        </p:spPr>
        <p:txBody>
          <a:bodyPr wrap="none">
            <a:spAutoFit/>
          </a:bodyPr>
          <a:lstStyle/>
          <a:p>
            <a:r>
              <a:rPr lang="en-US"/>
              <a:t>Insert table 2.2 </a:t>
            </a:r>
          </a:p>
        </p:txBody>
      </p:sp>
      <p:graphicFrame>
        <p:nvGraphicFramePr>
          <p:cNvPr id="4" name="Table 3"/>
          <p:cNvGraphicFramePr>
            <a:graphicFrameLocks noGrp="1"/>
          </p:cNvGraphicFramePr>
          <p:nvPr>
            <p:extLst>
              <p:ext uri="{D42A27DB-BD31-4B8C-83A1-F6EECF244321}">
                <p14:modId xmlns:p14="http://schemas.microsoft.com/office/powerpoint/2010/main" val="1522991119"/>
              </p:ext>
            </p:extLst>
          </p:nvPr>
        </p:nvGraphicFramePr>
        <p:xfrm>
          <a:off x="609600" y="1600200"/>
          <a:ext cx="7772400" cy="4800601"/>
        </p:xfrm>
        <a:graphic>
          <a:graphicData uri="http://schemas.openxmlformats.org/drawingml/2006/table">
            <a:tbl>
              <a:tblPr firstRow="1" bandRow="1">
                <a:tableStyleId>{5C22544A-7EE6-4342-B048-85BDC9FD1C3A}</a:tableStyleId>
              </a:tblPr>
              <a:tblGrid>
                <a:gridCol w="1748790"/>
                <a:gridCol w="2137410"/>
                <a:gridCol w="1943100"/>
                <a:gridCol w="1943100"/>
              </a:tblGrid>
              <a:tr h="396879">
                <a:tc>
                  <a:txBody>
                    <a:bodyPr/>
                    <a:lstStyle/>
                    <a:p>
                      <a:r>
                        <a:rPr lang="en-US" dirty="0" smtClean="0"/>
                        <a:t>Challenge</a:t>
                      </a:r>
                      <a:endParaRPr lang="en-US" dirty="0"/>
                    </a:p>
                  </a:txBody>
                  <a:tcPr/>
                </a:tc>
                <a:tc>
                  <a:txBody>
                    <a:bodyPr/>
                    <a:lstStyle/>
                    <a:p>
                      <a:r>
                        <a:rPr lang="en-US" dirty="0" smtClean="0"/>
                        <a:t>Description</a:t>
                      </a:r>
                      <a:endParaRPr lang="en-US" dirty="0"/>
                    </a:p>
                  </a:txBody>
                  <a:tcPr/>
                </a:tc>
                <a:tc>
                  <a:txBody>
                    <a:bodyPr/>
                    <a:lstStyle/>
                    <a:p>
                      <a:r>
                        <a:rPr lang="en-US" dirty="0" smtClean="0"/>
                        <a:t>Solution</a:t>
                      </a:r>
                      <a:endParaRPr lang="en-US" dirty="0"/>
                    </a:p>
                  </a:txBody>
                  <a:tcPr/>
                </a:tc>
                <a:tc>
                  <a:txBody>
                    <a:bodyPr/>
                    <a:lstStyle/>
                    <a:p>
                      <a:r>
                        <a:rPr lang="en-US" dirty="0" smtClean="0"/>
                        <a:t>Examples</a:t>
                      </a:r>
                      <a:endParaRPr lang="en-US" dirty="0"/>
                    </a:p>
                  </a:txBody>
                  <a:tcPr/>
                </a:tc>
              </a:tr>
              <a:tr h="1859349">
                <a:tc>
                  <a:txBody>
                    <a:bodyPr/>
                    <a:lstStyle/>
                    <a:p>
                      <a:r>
                        <a:rPr lang="en-US" dirty="0" smtClean="0"/>
                        <a:t>Too much extraneous</a:t>
                      </a:r>
                      <a:r>
                        <a:rPr lang="en-US" baseline="0" dirty="0" smtClean="0"/>
                        <a:t> processing</a:t>
                      </a:r>
                      <a:endParaRPr lang="en-US" dirty="0"/>
                    </a:p>
                  </a:txBody>
                  <a:tcPr/>
                </a:tc>
                <a:tc>
                  <a:txBody>
                    <a:bodyPr/>
                    <a:lstStyle/>
                    <a:p>
                      <a:r>
                        <a:rPr lang="en-US" dirty="0" smtClean="0"/>
                        <a:t>The mental load from extraneous and essential processes exceeds capacity</a:t>
                      </a:r>
                      <a:endParaRPr lang="en-US" dirty="0"/>
                    </a:p>
                  </a:txBody>
                  <a:tcPr/>
                </a:tc>
                <a:tc>
                  <a:txBody>
                    <a:bodyPr/>
                    <a:lstStyle/>
                    <a:p>
                      <a:r>
                        <a:rPr lang="en-US" dirty="0" smtClean="0"/>
                        <a:t>Use instructional methods that decrease extraneous processing</a:t>
                      </a:r>
                      <a:endParaRPr lang="en-US" dirty="0"/>
                    </a:p>
                  </a:txBody>
                  <a:tcPr/>
                </a:tc>
                <a:tc>
                  <a:txBody>
                    <a:bodyPr/>
                    <a:lstStyle/>
                    <a:p>
                      <a:pPr>
                        <a:buFont typeface="Arial" pitchFamily="34" charset="0"/>
                        <a:buChar char="•"/>
                      </a:pPr>
                      <a:r>
                        <a:rPr lang="en-US" dirty="0" smtClean="0"/>
                        <a:t> Use audio to describe complex visuals</a:t>
                      </a:r>
                    </a:p>
                    <a:p>
                      <a:pPr>
                        <a:buFont typeface="Arial" pitchFamily="34" charset="0"/>
                        <a:buChar char="•"/>
                      </a:pPr>
                      <a:r>
                        <a:rPr lang="en-US" baseline="0" dirty="0" smtClean="0"/>
                        <a:t> Write lean text and audio narration</a:t>
                      </a:r>
                      <a:endParaRPr lang="en-US" dirty="0"/>
                    </a:p>
                  </a:txBody>
                  <a:tcPr/>
                </a:tc>
              </a:tr>
              <a:tr h="978605">
                <a:tc>
                  <a:txBody>
                    <a:bodyPr/>
                    <a:lstStyle/>
                    <a:p>
                      <a:r>
                        <a:rPr lang="en-US" dirty="0" smtClean="0"/>
                        <a:t>Too much essential processing</a:t>
                      </a:r>
                      <a:endParaRPr lang="en-US" dirty="0"/>
                    </a:p>
                  </a:txBody>
                  <a:tcPr/>
                </a:tc>
                <a:tc>
                  <a:txBody>
                    <a:bodyPr/>
                    <a:lstStyle/>
                    <a:p>
                      <a:r>
                        <a:rPr lang="en-US" dirty="0" smtClean="0"/>
                        <a:t>The content is so complex that it exceeds capacity</a:t>
                      </a:r>
                      <a:endParaRPr lang="en-US" dirty="0"/>
                    </a:p>
                  </a:txBody>
                  <a:tcPr/>
                </a:tc>
                <a:tc>
                  <a:txBody>
                    <a:bodyPr/>
                    <a:lstStyle/>
                    <a:p>
                      <a:r>
                        <a:rPr lang="en-US" dirty="0" smtClean="0"/>
                        <a:t>Use techniques to reduce content complexity</a:t>
                      </a:r>
                      <a:endParaRPr lang="en-US" dirty="0"/>
                    </a:p>
                  </a:txBody>
                  <a:tcPr/>
                </a:tc>
                <a:tc>
                  <a:txBody>
                    <a:bodyPr/>
                    <a:lstStyle/>
                    <a:p>
                      <a:pPr>
                        <a:buFont typeface="Arial" pitchFamily="34" charset="0"/>
                        <a:buChar char="•"/>
                      </a:pPr>
                      <a:r>
                        <a:rPr lang="en-US" dirty="0" smtClean="0"/>
                        <a:t> Segment content</a:t>
                      </a:r>
                    </a:p>
                    <a:p>
                      <a:pPr>
                        <a:buFont typeface="Arial" pitchFamily="34" charset="0"/>
                        <a:buChar char="•"/>
                      </a:pPr>
                      <a:r>
                        <a:rPr lang="en-US" dirty="0" smtClean="0"/>
                        <a:t> Use </a:t>
                      </a:r>
                      <a:r>
                        <a:rPr lang="en-US" dirty="0" err="1" smtClean="0"/>
                        <a:t>pretraining</a:t>
                      </a:r>
                      <a:endParaRPr lang="en-US" dirty="0"/>
                    </a:p>
                  </a:txBody>
                  <a:tcPr/>
                </a:tc>
              </a:tr>
              <a:tr h="1565768">
                <a:tc>
                  <a:txBody>
                    <a:bodyPr/>
                    <a:lstStyle/>
                    <a:p>
                      <a:r>
                        <a:rPr lang="en-US" dirty="0" smtClean="0"/>
                        <a:t>Insufficient generative processing</a:t>
                      </a:r>
                      <a:endParaRPr lang="en-US" dirty="0"/>
                    </a:p>
                  </a:txBody>
                  <a:tcPr/>
                </a:tc>
                <a:tc>
                  <a:txBody>
                    <a:bodyPr/>
                    <a:lstStyle/>
                    <a:p>
                      <a:r>
                        <a:rPr lang="en-US" dirty="0" smtClean="0"/>
                        <a:t>The learner does not engage enough</a:t>
                      </a:r>
                      <a:r>
                        <a:rPr lang="en-US" baseline="0" dirty="0" smtClean="0"/>
                        <a:t> to learn</a:t>
                      </a:r>
                      <a:endParaRPr lang="en-US" dirty="0"/>
                    </a:p>
                  </a:txBody>
                  <a:tcPr/>
                </a:tc>
                <a:tc>
                  <a:txBody>
                    <a:bodyPr/>
                    <a:lstStyle/>
                    <a:p>
                      <a:r>
                        <a:rPr lang="en-US" dirty="0" smtClean="0"/>
                        <a:t>Incorporate methods to promote psychological engagement</a:t>
                      </a:r>
                      <a:endParaRPr lang="en-US" dirty="0"/>
                    </a:p>
                  </a:txBody>
                  <a:tcPr/>
                </a:tc>
                <a:tc>
                  <a:txBody>
                    <a:bodyPr/>
                    <a:lstStyle/>
                    <a:p>
                      <a:pPr>
                        <a:buFont typeface="Arial" pitchFamily="34" charset="0"/>
                        <a:buChar char="•"/>
                      </a:pPr>
                      <a:r>
                        <a:rPr lang="en-US" dirty="0" smtClean="0"/>
                        <a:t> Add practice</a:t>
                      </a:r>
                    </a:p>
                    <a:p>
                      <a:pPr>
                        <a:buFont typeface="Arial" pitchFamily="34" charset="0"/>
                        <a:buChar char="•"/>
                      </a:pPr>
                      <a:r>
                        <a:rPr lang="en-US" dirty="0" smtClean="0"/>
                        <a:t> Add relevant visuals </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Key learning processes</a:t>
            </a:r>
            <a:endParaRPr lang="en-US" dirty="0"/>
          </a:p>
        </p:txBody>
      </p:sp>
      <p:sp>
        <p:nvSpPr>
          <p:cNvPr id="6" name="Content Placeholder 5"/>
          <p:cNvSpPr>
            <a:spLocks noGrp="1"/>
          </p:cNvSpPr>
          <p:nvPr>
            <p:ph idx="1"/>
          </p:nvPr>
        </p:nvSpPr>
        <p:spPr>
          <a:xfrm>
            <a:off x="617809" y="4183528"/>
            <a:ext cx="7941337" cy="1882588"/>
          </a:xfrm>
        </p:spPr>
        <p:txBody>
          <a:bodyPr>
            <a:normAutofit fontScale="92500" lnSpcReduction="20000"/>
          </a:bodyPr>
          <a:lstStyle/>
          <a:p>
            <a:r>
              <a:rPr lang="en-US" dirty="0" smtClean="0">
                <a:solidFill>
                  <a:srgbClr val="FF0000"/>
                </a:solidFill>
              </a:rPr>
              <a:t>Selection</a:t>
            </a:r>
          </a:p>
          <a:p>
            <a:r>
              <a:rPr lang="en-US" dirty="0" smtClean="0">
                <a:solidFill>
                  <a:srgbClr val="660066"/>
                </a:solidFill>
              </a:rPr>
              <a:t>Retrieval </a:t>
            </a:r>
          </a:p>
          <a:p>
            <a:r>
              <a:rPr lang="en-US" dirty="0">
                <a:solidFill>
                  <a:srgbClr val="0000FF"/>
                </a:solidFill>
              </a:rPr>
              <a:t>Integration</a:t>
            </a:r>
          </a:p>
          <a:p>
            <a:r>
              <a:rPr lang="en-US" dirty="0" smtClean="0">
                <a:solidFill>
                  <a:srgbClr val="008000"/>
                </a:solidFill>
              </a:rPr>
              <a:t>Load management</a:t>
            </a:r>
            <a:endParaRPr lang="en-US" dirty="0">
              <a:solidFill>
                <a:srgbClr val="008000"/>
              </a:solidFill>
            </a:endParaRPr>
          </a:p>
        </p:txBody>
      </p:sp>
      <p:sp>
        <p:nvSpPr>
          <p:cNvPr id="4" name="AutoShape 4"/>
          <p:cNvSpPr>
            <a:spLocks noChangeAspect="1" noChangeArrowheads="1" noTextEdit="1"/>
          </p:cNvSpPr>
          <p:nvPr/>
        </p:nvSpPr>
        <p:spPr bwMode="auto">
          <a:xfrm>
            <a:off x="152400" y="1477691"/>
            <a:ext cx="8712200" cy="2235200"/>
          </a:xfrm>
          <a:prstGeom prst="rect">
            <a:avLst/>
          </a:prstGeom>
          <a:noFill/>
          <a:ln w="9525">
            <a:noFill/>
            <a:miter lim="800000"/>
            <a:headEnd/>
            <a:tailEnd/>
          </a:ln>
        </p:spPr>
        <p:txBody>
          <a:bodyPr/>
          <a:lstStyle/>
          <a:p>
            <a:endParaRPr lang="en-US"/>
          </a:p>
        </p:txBody>
      </p:sp>
      <p:sp>
        <p:nvSpPr>
          <p:cNvPr id="7" name="AutoShape 6"/>
          <p:cNvSpPr>
            <a:spLocks noChangeArrowheads="1"/>
          </p:cNvSpPr>
          <p:nvPr/>
        </p:nvSpPr>
        <p:spPr bwMode="auto">
          <a:xfrm>
            <a:off x="184150" y="1988866"/>
            <a:ext cx="1141413" cy="1590675"/>
          </a:xfrm>
          <a:prstGeom prst="roundRect">
            <a:avLst>
              <a:gd name="adj" fmla="val 14833"/>
            </a:avLst>
          </a:prstGeom>
          <a:solidFill>
            <a:srgbClr val="FFFFFF"/>
          </a:solidFill>
          <a:ln w="12700">
            <a:solidFill>
              <a:srgbClr val="000000"/>
            </a:solidFill>
            <a:round/>
            <a:headEnd/>
            <a:tailEnd/>
          </a:ln>
        </p:spPr>
        <p:txBody>
          <a:bodyPr/>
          <a:lstStyle/>
          <a:p>
            <a:endParaRPr lang="en-US"/>
          </a:p>
        </p:txBody>
      </p:sp>
      <p:sp>
        <p:nvSpPr>
          <p:cNvPr id="8" name="Rectangle 7"/>
          <p:cNvSpPr>
            <a:spLocks noChangeArrowheads="1"/>
          </p:cNvSpPr>
          <p:nvPr/>
        </p:nvSpPr>
        <p:spPr bwMode="auto">
          <a:xfrm>
            <a:off x="7412038" y="2557191"/>
            <a:ext cx="1281112" cy="454025"/>
          </a:xfrm>
          <a:prstGeom prst="rect">
            <a:avLst/>
          </a:prstGeom>
          <a:solidFill>
            <a:srgbClr val="FFFFFF"/>
          </a:solidFill>
          <a:ln w="12700">
            <a:solidFill>
              <a:srgbClr val="000000"/>
            </a:solidFill>
            <a:miter lim="800000"/>
            <a:headEnd/>
            <a:tailEnd/>
          </a:ln>
        </p:spPr>
        <p:txBody>
          <a:bodyPr/>
          <a:lstStyle/>
          <a:p>
            <a:endParaRPr lang="en-US"/>
          </a:p>
        </p:txBody>
      </p:sp>
      <p:sp>
        <p:nvSpPr>
          <p:cNvPr id="9" name="Rectangle 8"/>
          <p:cNvSpPr>
            <a:spLocks noChangeArrowheads="1"/>
          </p:cNvSpPr>
          <p:nvPr/>
        </p:nvSpPr>
        <p:spPr bwMode="auto">
          <a:xfrm>
            <a:off x="3151188" y="1876154"/>
            <a:ext cx="1827212" cy="1817687"/>
          </a:xfrm>
          <a:prstGeom prst="rect">
            <a:avLst/>
          </a:prstGeom>
          <a:solidFill>
            <a:srgbClr val="FFFFFF"/>
          </a:solidFill>
          <a:ln w="12700">
            <a:solidFill>
              <a:srgbClr val="000000"/>
            </a:solidFill>
            <a:miter lim="800000"/>
            <a:headEnd/>
            <a:tailEnd/>
          </a:ln>
        </p:spPr>
        <p:txBody>
          <a:bodyPr/>
          <a:lstStyle/>
          <a:p>
            <a:endParaRPr lang="en-US"/>
          </a:p>
        </p:txBody>
      </p:sp>
      <p:sp>
        <p:nvSpPr>
          <p:cNvPr id="10" name="Rectangle 9"/>
          <p:cNvSpPr>
            <a:spLocks noChangeArrowheads="1"/>
          </p:cNvSpPr>
          <p:nvPr/>
        </p:nvSpPr>
        <p:spPr bwMode="auto">
          <a:xfrm>
            <a:off x="3494088" y="2103166"/>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1" name="Rectangle 10"/>
          <p:cNvSpPr>
            <a:spLocks noChangeArrowheads="1"/>
          </p:cNvSpPr>
          <p:nvPr/>
        </p:nvSpPr>
        <p:spPr bwMode="auto">
          <a:xfrm>
            <a:off x="3494088" y="3012804"/>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2" name="Rectangle 11"/>
          <p:cNvSpPr>
            <a:spLocks noChangeArrowheads="1"/>
          </p:cNvSpPr>
          <p:nvPr/>
        </p:nvSpPr>
        <p:spPr bwMode="auto">
          <a:xfrm>
            <a:off x="4070350" y="1566591"/>
            <a:ext cx="147478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WORKING MEMORY</a:t>
            </a:r>
            <a:endParaRPr lang="en-US"/>
          </a:p>
        </p:txBody>
      </p:sp>
      <p:sp>
        <p:nvSpPr>
          <p:cNvPr id="13" name="Rectangle 12"/>
          <p:cNvSpPr>
            <a:spLocks noChangeArrowheads="1"/>
          </p:cNvSpPr>
          <p:nvPr/>
        </p:nvSpPr>
        <p:spPr bwMode="auto">
          <a:xfrm>
            <a:off x="4978400" y="1876154"/>
            <a:ext cx="1825625" cy="1817687"/>
          </a:xfrm>
          <a:prstGeom prst="rect">
            <a:avLst/>
          </a:prstGeom>
          <a:solidFill>
            <a:srgbClr val="FFFFFF"/>
          </a:solidFill>
          <a:ln w="12700">
            <a:solidFill>
              <a:srgbClr val="000000"/>
            </a:solidFill>
            <a:miter lim="800000"/>
            <a:headEnd/>
            <a:tailEnd/>
          </a:ln>
        </p:spPr>
        <p:txBody>
          <a:bodyPr/>
          <a:lstStyle/>
          <a:p>
            <a:endParaRPr lang="en-US"/>
          </a:p>
        </p:txBody>
      </p:sp>
      <p:sp>
        <p:nvSpPr>
          <p:cNvPr id="14" name="Rectangle 13"/>
          <p:cNvSpPr>
            <a:spLocks noChangeArrowheads="1"/>
          </p:cNvSpPr>
          <p:nvPr/>
        </p:nvSpPr>
        <p:spPr bwMode="auto">
          <a:xfrm>
            <a:off x="5434013" y="2103166"/>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5" name="Rectangle 14"/>
          <p:cNvSpPr>
            <a:spLocks noChangeArrowheads="1"/>
          </p:cNvSpPr>
          <p:nvPr/>
        </p:nvSpPr>
        <p:spPr bwMode="auto">
          <a:xfrm>
            <a:off x="5434013" y="3012804"/>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16" name="Rectangle 15"/>
          <p:cNvSpPr>
            <a:spLocks noChangeArrowheads="1"/>
          </p:cNvSpPr>
          <p:nvPr/>
        </p:nvSpPr>
        <p:spPr bwMode="auto">
          <a:xfrm>
            <a:off x="5605463" y="3044554"/>
            <a:ext cx="582612"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Pictorial </a:t>
            </a:r>
            <a:endParaRPr lang="en-US"/>
          </a:p>
        </p:txBody>
      </p:sp>
      <p:sp>
        <p:nvSpPr>
          <p:cNvPr id="17" name="Rectangle 16"/>
          <p:cNvSpPr>
            <a:spLocks noChangeArrowheads="1"/>
          </p:cNvSpPr>
          <p:nvPr/>
        </p:nvSpPr>
        <p:spPr bwMode="auto">
          <a:xfrm>
            <a:off x="5668963" y="3195366"/>
            <a:ext cx="4127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Model</a:t>
            </a:r>
            <a:endParaRPr lang="en-US"/>
          </a:p>
        </p:txBody>
      </p:sp>
      <p:sp>
        <p:nvSpPr>
          <p:cNvPr id="18" name="Rectangle 17"/>
          <p:cNvSpPr>
            <a:spLocks noChangeArrowheads="1"/>
          </p:cNvSpPr>
          <p:nvPr/>
        </p:nvSpPr>
        <p:spPr bwMode="auto">
          <a:xfrm>
            <a:off x="5656263" y="2134916"/>
            <a:ext cx="5238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Verbal  </a:t>
            </a:r>
            <a:endParaRPr lang="en-US"/>
          </a:p>
        </p:txBody>
      </p:sp>
      <p:sp>
        <p:nvSpPr>
          <p:cNvPr id="19" name="Rectangle 18"/>
          <p:cNvSpPr>
            <a:spLocks noChangeArrowheads="1"/>
          </p:cNvSpPr>
          <p:nvPr/>
        </p:nvSpPr>
        <p:spPr bwMode="auto">
          <a:xfrm>
            <a:off x="5681663" y="2287316"/>
            <a:ext cx="4127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Model</a:t>
            </a:r>
            <a:endParaRPr lang="en-US"/>
          </a:p>
        </p:txBody>
      </p:sp>
      <p:sp>
        <p:nvSpPr>
          <p:cNvPr id="20" name="Rectangle 19"/>
          <p:cNvSpPr>
            <a:spLocks noChangeArrowheads="1"/>
          </p:cNvSpPr>
          <p:nvPr/>
        </p:nvSpPr>
        <p:spPr bwMode="auto">
          <a:xfrm>
            <a:off x="298450" y="3012804"/>
            <a:ext cx="912813" cy="454025"/>
          </a:xfrm>
          <a:prstGeom prst="rect">
            <a:avLst/>
          </a:prstGeom>
          <a:solidFill>
            <a:srgbClr val="FFFFFF"/>
          </a:solidFill>
          <a:ln w="12700">
            <a:solidFill>
              <a:srgbClr val="000000"/>
            </a:solidFill>
            <a:miter lim="800000"/>
            <a:headEnd/>
            <a:tailEnd/>
          </a:ln>
        </p:spPr>
        <p:txBody>
          <a:bodyPr/>
          <a:lstStyle/>
          <a:p>
            <a:endParaRPr lang="en-US"/>
          </a:p>
        </p:txBody>
      </p:sp>
      <p:sp>
        <p:nvSpPr>
          <p:cNvPr id="21" name="Rectangle 20"/>
          <p:cNvSpPr>
            <a:spLocks noChangeArrowheads="1"/>
          </p:cNvSpPr>
          <p:nvPr/>
        </p:nvSpPr>
        <p:spPr bwMode="auto">
          <a:xfrm>
            <a:off x="495300" y="3157266"/>
            <a:ext cx="5492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Pictures</a:t>
            </a:r>
            <a:endParaRPr lang="en-US"/>
          </a:p>
        </p:txBody>
      </p:sp>
      <p:sp>
        <p:nvSpPr>
          <p:cNvPr id="22" name="Rectangle 21"/>
          <p:cNvSpPr>
            <a:spLocks noChangeArrowheads="1"/>
          </p:cNvSpPr>
          <p:nvPr/>
        </p:nvSpPr>
        <p:spPr bwMode="auto">
          <a:xfrm>
            <a:off x="298450" y="2103166"/>
            <a:ext cx="912813" cy="454025"/>
          </a:xfrm>
          <a:prstGeom prst="rect">
            <a:avLst/>
          </a:prstGeom>
          <a:solidFill>
            <a:srgbClr val="FFFFFF"/>
          </a:solidFill>
          <a:ln w="12700">
            <a:solidFill>
              <a:srgbClr val="000000"/>
            </a:solidFill>
            <a:miter lim="800000"/>
            <a:headEnd/>
            <a:tailEnd/>
          </a:ln>
        </p:spPr>
        <p:txBody>
          <a:bodyPr/>
          <a:lstStyle/>
          <a:p>
            <a:endParaRPr lang="en-US"/>
          </a:p>
        </p:txBody>
      </p:sp>
      <p:sp>
        <p:nvSpPr>
          <p:cNvPr id="23" name="Rectangle 22"/>
          <p:cNvSpPr>
            <a:spLocks noChangeArrowheads="1"/>
          </p:cNvSpPr>
          <p:nvPr/>
        </p:nvSpPr>
        <p:spPr bwMode="auto">
          <a:xfrm>
            <a:off x="533400" y="2249216"/>
            <a:ext cx="43973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Words</a:t>
            </a:r>
            <a:endParaRPr lang="en-US"/>
          </a:p>
        </p:txBody>
      </p:sp>
      <p:grpSp>
        <p:nvGrpSpPr>
          <p:cNvPr id="24" name="Group 25"/>
          <p:cNvGrpSpPr>
            <a:grpSpLocks/>
          </p:cNvGrpSpPr>
          <p:nvPr/>
        </p:nvGrpSpPr>
        <p:grpSpPr bwMode="auto">
          <a:xfrm>
            <a:off x="4400550" y="2273029"/>
            <a:ext cx="1027113" cy="101600"/>
            <a:chOff x="2772" y="1893"/>
            <a:chExt cx="647" cy="64"/>
          </a:xfrm>
        </p:grpSpPr>
        <p:sp>
          <p:nvSpPr>
            <p:cNvPr id="25" name="Freeform 23"/>
            <p:cNvSpPr>
              <a:spLocks/>
            </p:cNvSpPr>
            <p:nvPr/>
          </p:nvSpPr>
          <p:spPr bwMode="auto">
            <a:xfrm>
              <a:off x="3299" y="1893"/>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26" name="Line 24"/>
            <p:cNvSpPr>
              <a:spLocks noChangeShapeType="1"/>
            </p:cNvSpPr>
            <p:nvPr/>
          </p:nvSpPr>
          <p:spPr bwMode="auto">
            <a:xfrm>
              <a:off x="2772" y="1925"/>
              <a:ext cx="527" cy="1"/>
            </a:xfrm>
            <a:prstGeom prst="line">
              <a:avLst/>
            </a:prstGeom>
            <a:noFill/>
            <a:ln w="12700">
              <a:solidFill>
                <a:srgbClr val="000000"/>
              </a:solidFill>
              <a:round/>
              <a:headEnd/>
              <a:tailEnd/>
            </a:ln>
          </p:spPr>
          <p:txBody>
            <a:bodyPr/>
            <a:lstStyle/>
            <a:p>
              <a:endParaRPr lang="en-US"/>
            </a:p>
          </p:txBody>
        </p:sp>
      </p:grpSp>
      <p:grpSp>
        <p:nvGrpSpPr>
          <p:cNvPr id="27" name="Group 28"/>
          <p:cNvGrpSpPr>
            <a:grpSpLocks/>
          </p:cNvGrpSpPr>
          <p:nvPr/>
        </p:nvGrpSpPr>
        <p:grpSpPr bwMode="auto">
          <a:xfrm>
            <a:off x="4400550" y="3182666"/>
            <a:ext cx="1027113" cy="101600"/>
            <a:chOff x="2772" y="2466"/>
            <a:chExt cx="647" cy="64"/>
          </a:xfrm>
        </p:grpSpPr>
        <p:sp>
          <p:nvSpPr>
            <p:cNvPr id="28" name="Freeform 26"/>
            <p:cNvSpPr>
              <a:spLocks/>
            </p:cNvSpPr>
            <p:nvPr/>
          </p:nvSpPr>
          <p:spPr bwMode="auto">
            <a:xfrm>
              <a:off x="3299" y="2466"/>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29" name="Line 27"/>
            <p:cNvSpPr>
              <a:spLocks noChangeShapeType="1"/>
            </p:cNvSpPr>
            <p:nvPr/>
          </p:nvSpPr>
          <p:spPr bwMode="auto">
            <a:xfrm>
              <a:off x="2772" y="2498"/>
              <a:ext cx="527" cy="1"/>
            </a:xfrm>
            <a:prstGeom prst="line">
              <a:avLst/>
            </a:prstGeom>
            <a:noFill/>
            <a:ln w="12700">
              <a:solidFill>
                <a:srgbClr val="000000"/>
              </a:solidFill>
              <a:round/>
              <a:headEnd/>
              <a:tailEnd/>
            </a:ln>
          </p:spPr>
          <p:txBody>
            <a:bodyPr/>
            <a:lstStyle/>
            <a:p>
              <a:endParaRPr lang="en-US"/>
            </a:p>
          </p:txBody>
        </p:sp>
      </p:grpSp>
      <p:sp>
        <p:nvSpPr>
          <p:cNvPr id="30" name="Rectangle 30"/>
          <p:cNvSpPr>
            <a:spLocks noChangeArrowheads="1"/>
          </p:cNvSpPr>
          <p:nvPr/>
        </p:nvSpPr>
        <p:spPr bwMode="auto">
          <a:xfrm>
            <a:off x="7259638" y="1876154"/>
            <a:ext cx="1598612" cy="1817687"/>
          </a:xfrm>
          <a:prstGeom prst="rect">
            <a:avLst/>
          </a:prstGeom>
          <a:solidFill>
            <a:srgbClr val="FFFFFF"/>
          </a:solidFill>
          <a:ln w="12700">
            <a:solidFill>
              <a:srgbClr val="000000"/>
            </a:solidFill>
            <a:miter lim="800000"/>
            <a:headEnd/>
            <a:tailEnd/>
          </a:ln>
        </p:spPr>
        <p:txBody>
          <a:bodyPr/>
          <a:lstStyle/>
          <a:p>
            <a:endParaRPr lang="en-US"/>
          </a:p>
        </p:txBody>
      </p:sp>
      <p:sp>
        <p:nvSpPr>
          <p:cNvPr id="31" name="Rectangle 31"/>
          <p:cNvSpPr>
            <a:spLocks noChangeArrowheads="1"/>
          </p:cNvSpPr>
          <p:nvPr/>
        </p:nvSpPr>
        <p:spPr bwMode="auto">
          <a:xfrm>
            <a:off x="7646988" y="1453879"/>
            <a:ext cx="957262"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LONG-TERM </a:t>
            </a:r>
            <a:endParaRPr lang="en-US"/>
          </a:p>
        </p:txBody>
      </p:sp>
      <p:sp>
        <p:nvSpPr>
          <p:cNvPr id="32" name="Rectangle 32"/>
          <p:cNvSpPr>
            <a:spLocks noChangeArrowheads="1"/>
          </p:cNvSpPr>
          <p:nvPr/>
        </p:nvSpPr>
        <p:spPr bwMode="auto">
          <a:xfrm>
            <a:off x="7761288" y="1604691"/>
            <a:ext cx="6858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MEMORY</a:t>
            </a:r>
            <a:endParaRPr lang="en-US"/>
          </a:p>
        </p:txBody>
      </p:sp>
      <p:sp>
        <p:nvSpPr>
          <p:cNvPr id="33" name="Rectangle 39"/>
          <p:cNvSpPr>
            <a:spLocks noChangeArrowheads="1"/>
          </p:cNvSpPr>
          <p:nvPr/>
        </p:nvSpPr>
        <p:spPr bwMode="auto">
          <a:xfrm>
            <a:off x="2752725" y="3044554"/>
            <a:ext cx="641350"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selecting </a:t>
            </a:r>
            <a:endParaRPr lang="en-US"/>
          </a:p>
        </p:txBody>
      </p:sp>
      <p:sp>
        <p:nvSpPr>
          <p:cNvPr id="34" name="Rectangle 40"/>
          <p:cNvSpPr>
            <a:spLocks noChangeArrowheads="1"/>
          </p:cNvSpPr>
          <p:nvPr/>
        </p:nvSpPr>
        <p:spPr bwMode="auto">
          <a:xfrm>
            <a:off x="2803525" y="3195366"/>
            <a:ext cx="4889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images</a:t>
            </a:r>
            <a:endParaRPr lang="en-US"/>
          </a:p>
        </p:txBody>
      </p:sp>
      <p:sp>
        <p:nvSpPr>
          <p:cNvPr id="35" name="Rectangle 41"/>
          <p:cNvSpPr>
            <a:spLocks noChangeArrowheads="1"/>
          </p:cNvSpPr>
          <p:nvPr/>
        </p:nvSpPr>
        <p:spPr bwMode="auto">
          <a:xfrm>
            <a:off x="2752725" y="2134916"/>
            <a:ext cx="641350" cy="182563"/>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charset="0"/>
              </a:rPr>
              <a:t>selecting </a:t>
            </a:r>
            <a:endParaRPr lang="en-US" dirty="0"/>
          </a:p>
        </p:txBody>
      </p:sp>
      <p:sp>
        <p:nvSpPr>
          <p:cNvPr id="36" name="Rectangle 42"/>
          <p:cNvSpPr>
            <a:spLocks noChangeArrowheads="1"/>
          </p:cNvSpPr>
          <p:nvPr/>
        </p:nvSpPr>
        <p:spPr bwMode="auto">
          <a:xfrm>
            <a:off x="2841625" y="2287316"/>
            <a:ext cx="404813" cy="182563"/>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charset="0"/>
              </a:rPr>
              <a:t>words</a:t>
            </a:r>
            <a:endParaRPr lang="en-US" dirty="0"/>
          </a:p>
        </p:txBody>
      </p:sp>
      <p:sp>
        <p:nvSpPr>
          <p:cNvPr id="37" name="Rectangle 43"/>
          <p:cNvSpPr>
            <a:spLocks noChangeArrowheads="1"/>
          </p:cNvSpPr>
          <p:nvPr/>
        </p:nvSpPr>
        <p:spPr bwMode="auto">
          <a:xfrm>
            <a:off x="4514850" y="3044554"/>
            <a:ext cx="741363"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organizing </a:t>
            </a:r>
            <a:endParaRPr lang="en-US"/>
          </a:p>
        </p:txBody>
      </p:sp>
      <p:sp>
        <p:nvSpPr>
          <p:cNvPr id="38" name="Rectangle 44"/>
          <p:cNvSpPr>
            <a:spLocks noChangeArrowheads="1"/>
          </p:cNvSpPr>
          <p:nvPr/>
        </p:nvSpPr>
        <p:spPr bwMode="auto">
          <a:xfrm>
            <a:off x="4629150" y="3195366"/>
            <a:ext cx="4889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images</a:t>
            </a:r>
            <a:endParaRPr lang="en-US"/>
          </a:p>
        </p:txBody>
      </p:sp>
      <p:sp>
        <p:nvSpPr>
          <p:cNvPr id="39" name="Rectangle 45"/>
          <p:cNvSpPr>
            <a:spLocks noChangeArrowheads="1"/>
          </p:cNvSpPr>
          <p:nvPr/>
        </p:nvSpPr>
        <p:spPr bwMode="auto">
          <a:xfrm>
            <a:off x="4514850" y="2134916"/>
            <a:ext cx="741363"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organizing </a:t>
            </a:r>
            <a:endParaRPr lang="en-US"/>
          </a:p>
        </p:txBody>
      </p:sp>
      <p:sp>
        <p:nvSpPr>
          <p:cNvPr id="40" name="Rectangle 46"/>
          <p:cNvSpPr>
            <a:spLocks noChangeArrowheads="1"/>
          </p:cNvSpPr>
          <p:nvPr/>
        </p:nvSpPr>
        <p:spPr bwMode="auto">
          <a:xfrm>
            <a:off x="4654550" y="2287316"/>
            <a:ext cx="404813"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words</a:t>
            </a:r>
            <a:endParaRPr lang="en-US"/>
          </a:p>
        </p:txBody>
      </p:sp>
      <p:sp>
        <p:nvSpPr>
          <p:cNvPr id="41" name="Rectangle 47"/>
          <p:cNvSpPr>
            <a:spLocks noChangeArrowheads="1"/>
          </p:cNvSpPr>
          <p:nvPr/>
        </p:nvSpPr>
        <p:spPr bwMode="auto">
          <a:xfrm>
            <a:off x="1554163" y="1876154"/>
            <a:ext cx="1141412" cy="1817687"/>
          </a:xfrm>
          <a:prstGeom prst="rect">
            <a:avLst/>
          </a:prstGeom>
          <a:solidFill>
            <a:srgbClr val="FFFFFF"/>
          </a:solidFill>
          <a:ln w="12700">
            <a:solidFill>
              <a:srgbClr val="000000"/>
            </a:solidFill>
            <a:miter lim="800000"/>
            <a:headEnd/>
            <a:tailEnd/>
          </a:ln>
        </p:spPr>
        <p:txBody>
          <a:bodyPr/>
          <a:lstStyle/>
          <a:p>
            <a:endParaRPr lang="en-US"/>
          </a:p>
        </p:txBody>
      </p:sp>
      <p:sp>
        <p:nvSpPr>
          <p:cNvPr id="42" name="Rectangle 48"/>
          <p:cNvSpPr>
            <a:spLocks noChangeArrowheads="1"/>
          </p:cNvSpPr>
          <p:nvPr/>
        </p:nvSpPr>
        <p:spPr bwMode="auto">
          <a:xfrm>
            <a:off x="1828800" y="1553891"/>
            <a:ext cx="6604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SENSES </a:t>
            </a:r>
            <a:endParaRPr lang="en-US"/>
          </a:p>
        </p:txBody>
      </p:sp>
      <p:sp>
        <p:nvSpPr>
          <p:cNvPr id="43" name="Rectangle 50"/>
          <p:cNvSpPr>
            <a:spLocks noChangeArrowheads="1"/>
          </p:cNvSpPr>
          <p:nvPr/>
        </p:nvSpPr>
        <p:spPr bwMode="auto">
          <a:xfrm>
            <a:off x="1668463" y="2103166"/>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44" name="Rectangle 51"/>
          <p:cNvSpPr>
            <a:spLocks noChangeArrowheads="1"/>
          </p:cNvSpPr>
          <p:nvPr/>
        </p:nvSpPr>
        <p:spPr bwMode="auto">
          <a:xfrm>
            <a:off x="1668463" y="3012804"/>
            <a:ext cx="912812" cy="454025"/>
          </a:xfrm>
          <a:prstGeom prst="rect">
            <a:avLst/>
          </a:prstGeom>
          <a:solidFill>
            <a:srgbClr val="FFFFFF"/>
          </a:solidFill>
          <a:ln w="12700">
            <a:solidFill>
              <a:srgbClr val="000000"/>
            </a:solidFill>
            <a:miter lim="800000"/>
            <a:headEnd/>
            <a:tailEnd/>
          </a:ln>
        </p:spPr>
        <p:txBody>
          <a:bodyPr/>
          <a:lstStyle/>
          <a:p>
            <a:endParaRPr lang="en-US"/>
          </a:p>
        </p:txBody>
      </p:sp>
      <p:grpSp>
        <p:nvGrpSpPr>
          <p:cNvPr id="45" name="Group 54"/>
          <p:cNvGrpSpPr>
            <a:grpSpLocks/>
          </p:cNvGrpSpPr>
          <p:nvPr/>
        </p:nvGrpSpPr>
        <p:grpSpPr bwMode="auto">
          <a:xfrm>
            <a:off x="1204913" y="2273029"/>
            <a:ext cx="457200" cy="101600"/>
            <a:chOff x="759" y="1893"/>
            <a:chExt cx="288" cy="64"/>
          </a:xfrm>
        </p:grpSpPr>
        <p:sp>
          <p:nvSpPr>
            <p:cNvPr id="46" name="Freeform 52"/>
            <p:cNvSpPr>
              <a:spLocks/>
            </p:cNvSpPr>
            <p:nvPr/>
          </p:nvSpPr>
          <p:spPr bwMode="auto">
            <a:xfrm>
              <a:off x="927" y="1893"/>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47" name="Line 53"/>
            <p:cNvSpPr>
              <a:spLocks noChangeShapeType="1"/>
            </p:cNvSpPr>
            <p:nvPr/>
          </p:nvSpPr>
          <p:spPr bwMode="auto">
            <a:xfrm>
              <a:off x="759" y="1925"/>
              <a:ext cx="168" cy="1"/>
            </a:xfrm>
            <a:prstGeom prst="line">
              <a:avLst/>
            </a:prstGeom>
            <a:noFill/>
            <a:ln w="12700">
              <a:solidFill>
                <a:srgbClr val="000000"/>
              </a:solidFill>
              <a:round/>
              <a:headEnd/>
              <a:tailEnd/>
            </a:ln>
          </p:spPr>
          <p:txBody>
            <a:bodyPr/>
            <a:lstStyle/>
            <a:p>
              <a:endParaRPr lang="en-US"/>
            </a:p>
          </p:txBody>
        </p:sp>
      </p:grpSp>
      <p:grpSp>
        <p:nvGrpSpPr>
          <p:cNvPr id="48" name="Group 57"/>
          <p:cNvGrpSpPr>
            <a:grpSpLocks/>
          </p:cNvGrpSpPr>
          <p:nvPr/>
        </p:nvGrpSpPr>
        <p:grpSpPr bwMode="auto">
          <a:xfrm>
            <a:off x="1204913" y="3182666"/>
            <a:ext cx="457200" cy="101600"/>
            <a:chOff x="759" y="2466"/>
            <a:chExt cx="288" cy="64"/>
          </a:xfrm>
        </p:grpSpPr>
        <p:sp>
          <p:nvSpPr>
            <p:cNvPr id="49" name="Freeform 55"/>
            <p:cNvSpPr>
              <a:spLocks/>
            </p:cNvSpPr>
            <p:nvPr/>
          </p:nvSpPr>
          <p:spPr bwMode="auto">
            <a:xfrm>
              <a:off x="927" y="2466"/>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50" name="Line 56"/>
            <p:cNvSpPr>
              <a:spLocks noChangeShapeType="1"/>
            </p:cNvSpPr>
            <p:nvPr/>
          </p:nvSpPr>
          <p:spPr bwMode="auto">
            <a:xfrm>
              <a:off x="759" y="2498"/>
              <a:ext cx="168" cy="1"/>
            </a:xfrm>
            <a:prstGeom prst="line">
              <a:avLst/>
            </a:prstGeom>
            <a:noFill/>
            <a:ln w="12700">
              <a:solidFill>
                <a:srgbClr val="000000"/>
              </a:solidFill>
              <a:round/>
              <a:headEnd/>
              <a:tailEnd/>
            </a:ln>
          </p:spPr>
          <p:txBody>
            <a:bodyPr/>
            <a:lstStyle/>
            <a:p>
              <a:endParaRPr lang="en-US"/>
            </a:p>
          </p:txBody>
        </p:sp>
      </p:grpSp>
      <p:grpSp>
        <p:nvGrpSpPr>
          <p:cNvPr id="51" name="Group 60"/>
          <p:cNvGrpSpPr>
            <a:grpSpLocks/>
          </p:cNvGrpSpPr>
          <p:nvPr/>
        </p:nvGrpSpPr>
        <p:grpSpPr bwMode="auto">
          <a:xfrm>
            <a:off x="1204913" y="2323829"/>
            <a:ext cx="457200" cy="682625"/>
            <a:chOff x="759" y="1925"/>
            <a:chExt cx="288" cy="430"/>
          </a:xfrm>
        </p:grpSpPr>
        <p:sp>
          <p:nvSpPr>
            <p:cNvPr id="52" name="Freeform 58"/>
            <p:cNvSpPr>
              <a:spLocks/>
            </p:cNvSpPr>
            <p:nvPr/>
          </p:nvSpPr>
          <p:spPr bwMode="auto">
            <a:xfrm>
              <a:off x="959" y="2243"/>
              <a:ext cx="88" cy="112"/>
            </a:xfrm>
            <a:custGeom>
              <a:avLst/>
              <a:gdLst>
                <a:gd name="T0" fmla="*/ 88 w 88"/>
                <a:gd name="T1" fmla="*/ 112 h 112"/>
                <a:gd name="T2" fmla="*/ 0 w 88"/>
                <a:gd name="T3" fmla="*/ 32 h 112"/>
                <a:gd name="T4" fmla="*/ 24 w 88"/>
                <a:gd name="T5" fmla="*/ 16 h 112"/>
                <a:gd name="T6" fmla="*/ 48 w 88"/>
                <a:gd name="T7" fmla="*/ 0 h 112"/>
                <a:gd name="T8" fmla="*/ 88 w 88"/>
                <a:gd name="T9" fmla="*/ 112 h 112"/>
                <a:gd name="T10" fmla="*/ 0 60000 65536"/>
                <a:gd name="T11" fmla="*/ 0 60000 65536"/>
                <a:gd name="T12" fmla="*/ 0 60000 65536"/>
                <a:gd name="T13" fmla="*/ 0 60000 65536"/>
                <a:gd name="T14" fmla="*/ 0 60000 65536"/>
                <a:gd name="T15" fmla="*/ 0 w 88"/>
                <a:gd name="T16" fmla="*/ 0 h 112"/>
                <a:gd name="T17" fmla="*/ 88 w 88"/>
                <a:gd name="T18" fmla="*/ 112 h 112"/>
              </a:gdLst>
              <a:ahLst/>
              <a:cxnLst>
                <a:cxn ang="T10">
                  <a:pos x="T0" y="T1"/>
                </a:cxn>
                <a:cxn ang="T11">
                  <a:pos x="T2" y="T3"/>
                </a:cxn>
                <a:cxn ang="T12">
                  <a:pos x="T4" y="T5"/>
                </a:cxn>
                <a:cxn ang="T13">
                  <a:pos x="T6" y="T7"/>
                </a:cxn>
                <a:cxn ang="T14">
                  <a:pos x="T8" y="T9"/>
                </a:cxn>
              </a:cxnLst>
              <a:rect l="T15" t="T16" r="T17" b="T18"/>
              <a:pathLst>
                <a:path w="88" h="112">
                  <a:moveTo>
                    <a:pt x="88" y="112"/>
                  </a:moveTo>
                  <a:lnTo>
                    <a:pt x="0" y="32"/>
                  </a:lnTo>
                  <a:lnTo>
                    <a:pt x="24" y="16"/>
                  </a:lnTo>
                  <a:lnTo>
                    <a:pt x="48" y="0"/>
                  </a:lnTo>
                  <a:lnTo>
                    <a:pt x="88" y="112"/>
                  </a:lnTo>
                  <a:close/>
                </a:path>
              </a:pathLst>
            </a:custGeom>
            <a:solidFill>
              <a:srgbClr val="000000"/>
            </a:solidFill>
            <a:ln w="9525">
              <a:noFill/>
              <a:round/>
              <a:headEnd/>
              <a:tailEnd/>
            </a:ln>
          </p:spPr>
          <p:txBody>
            <a:bodyPr/>
            <a:lstStyle/>
            <a:p>
              <a:endParaRPr lang="en-US"/>
            </a:p>
          </p:txBody>
        </p:sp>
        <p:sp>
          <p:nvSpPr>
            <p:cNvPr id="53" name="Line 59"/>
            <p:cNvSpPr>
              <a:spLocks noChangeShapeType="1"/>
            </p:cNvSpPr>
            <p:nvPr/>
          </p:nvSpPr>
          <p:spPr bwMode="auto">
            <a:xfrm>
              <a:off x="759" y="1925"/>
              <a:ext cx="224" cy="334"/>
            </a:xfrm>
            <a:prstGeom prst="line">
              <a:avLst/>
            </a:prstGeom>
            <a:noFill/>
            <a:ln w="12700">
              <a:solidFill>
                <a:srgbClr val="000000"/>
              </a:solidFill>
              <a:round/>
              <a:headEnd/>
              <a:tailEnd/>
            </a:ln>
          </p:spPr>
          <p:txBody>
            <a:bodyPr/>
            <a:lstStyle/>
            <a:p>
              <a:endParaRPr lang="en-US"/>
            </a:p>
          </p:txBody>
        </p:sp>
      </p:grpSp>
      <p:sp>
        <p:nvSpPr>
          <p:cNvPr id="54" name="Rectangle 61"/>
          <p:cNvSpPr>
            <a:spLocks noChangeArrowheads="1"/>
          </p:cNvSpPr>
          <p:nvPr/>
        </p:nvSpPr>
        <p:spPr bwMode="auto">
          <a:xfrm>
            <a:off x="2016125" y="2249216"/>
            <a:ext cx="31273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Ears</a:t>
            </a:r>
            <a:endParaRPr lang="en-US"/>
          </a:p>
        </p:txBody>
      </p:sp>
      <p:sp>
        <p:nvSpPr>
          <p:cNvPr id="55" name="Rectangle 62"/>
          <p:cNvSpPr>
            <a:spLocks noChangeArrowheads="1"/>
          </p:cNvSpPr>
          <p:nvPr/>
        </p:nvSpPr>
        <p:spPr bwMode="auto">
          <a:xfrm>
            <a:off x="2016125" y="3157266"/>
            <a:ext cx="338138"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Eyes</a:t>
            </a:r>
            <a:endParaRPr lang="en-US"/>
          </a:p>
        </p:txBody>
      </p:sp>
      <p:grpSp>
        <p:nvGrpSpPr>
          <p:cNvPr id="56" name="Group 65"/>
          <p:cNvGrpSpPr>
            <a:grpSpLocks/>
          </p:cNvGrpSpPr>
          <p:nvPr/>
        </p:nvGrpSpPr>
        <p:grpSpPr bwMode="auto">
          <a:xfrm>
            <a:off x="2574925" y="3182666"/>
            <a:ext cx="912813" cy="101600"/>
            <a:chOff x="1622" y="2466"/>
            <a:chExt cx="575" cy="64"/>
          </a:xfrm>
        </p:grpSpPr>
        <p:sp>
          <p:nvSpPr>
            <p:cNvPr id="57" name="Freeform 63"/>
            <p:cNvSpPr>
              <a:spLocks/>
            </p:cNvSpPr>
            <p:nvPr/>
          </p:nvSpPr>
          <p:spPr bwMode="auto">
            <a:xfrm>
              <a:off x="2077" y="2466"/>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58" name="Line 64"/>
            <p:cNvSpPr>
              <a:spLocks noChangeShapeType="1"/>
            </p:cNvSpPr>
            <p:nvPr/>
          </p:nvSpPr>
          <p:spPr bwMode="auto">
            <a:xfrm>
              <a:off x="1622" y="2498"/>
              <a:ext cx="455" cy="1"/>
            </a:xfrm>
            <a:prstGeom prst="line">
              <a:avLst/>
            </a:prstGeom>
            <a:noFill/>
            <a:ln w="12700">
              <a:solidFill>
                <a:srgbClr val="000000"/>
              </a:solidFill>
              <a:round/>
              <a:headEnd/>
              <a:tailEnd/>
            </a:ln>
          </p:spPr>
          <p:txBody>
            <a:bodyPr/>
            <a:lstStyle/>
            <a:p>
              <a:endParaRPr lang="en-US"/>
            </a:p>
          </p:txBody>
        </p:sp>
      </p:grpSp>
      <p:grpSp>
        <p:nvGrpSpPr>
          <p:cNvPr id="59" name="Group 68"/>
          <p:cNvGrpSpPr>
            <a:grpSpLocks/>
          </p:cNvGrpSpPr>
          <p:nvPr/>
        </p:nvGrpSpPr>
        <p:grpSpPr bwMode="auto">
          <a:xfrm>
            <a:off x="2574925" y="2273029"/>
            <a:ext cx="912813" cy="101600"/>
            <a:chOff x="1622" y="1893"/>
            <a:chExt cx="575" cy="64"/>
          </a:xfrm>
        </p:grpSpPr>
        <p:sp>
          <p:nvSpPr>
            <p:cNvPr id="60" name="Freeform 66"/>
            <p:cNvSpPr>
              <a:spLocks/>
            </p:cNvSpPr>
            <p:nvPr/>
          </p:nvSpPr>
          <p:spPr bwMode="auto">
            <a:xfrm>
              <a:off x="2077" y="1893"/>
              <a:ext cx="120" cy="64"/>
            </a:xfrm>
            <a:custGeom>
              <a:avLst/>
              <a:gdLst>
                <a:gd name="T0" fmla="*/ 120 w 120"/>
                <a:gd name="T1" fmla="*/ 32 h 64"/>
                <a:gd name="T2" fmla="*/ 0 w 120"/>
                <a:gd name="T3" fmla="*/ 64 h 64"/>
                <a:gd name="T4" fmla="*/ 0 w 120"/>
                <a:gd name="T5" fmla="*/ 32 h 64"/>
                <a:gd name="T6" fmla="*/ 0 w 120"/>
                <a:gd name="T7" fmla="*/ 0 h 64"/>
                <a:gd name="T8" fmla="*/ 120 w 120"/>
                <a:gd name="T9" fmla="*/ 32 h 64"/>
                <a:gd name="T10" fmla="*/ 0 60000 65536"/>
                <a:gd name="T11" fmla="*/ 0 60000 65536"/>
                <a:gd name="T12" fmla="*/ 0 60000 65536"/>
                <a:gd name="T13" fmla="*/ 0 60000 65536"/>
                <a:gd name="T14" fmla="*/ 0 60000 65536"/>
                <a:gd name="T15" fmla="*/ 0 w 120"/>
                <a:gd name="T16" fmla="*/ 0 h 64"/>
                <a:gd name="T17" fmla="*/ 120 w 120"/>
                <a:gd name="T18" fmla="*/ 64 h 64"/>
              </a:gdLst>
              <a:ahLst/>
              <a:cxnLst>
                <a:cxn ang="T10">
                  <a:pos x="T0" y="T1"/>
                </a:cxn>
                <a:cxn ang="T11">
                  <a:pos x="T2" y="T3"/>
                </a:cxn>
                <a:cxn ang="T12">
                  <a:pos x="T4" y="T5"/>
                </a:cxn>
                <a:cxn ang="T13">
                  <a:pos x="T6" y="T7"/>
                </a:cxn>
                <a:cxn ang="T14">
                  <a:pos x="T8" y="T9"/>
                </a:cxn>
              </a:cxnLst>
              <a:rect l="T15" t="T16" r="T17" b="T18"/>
              <a:pathLst>
                <a:path w="120" h="64">
                  <a:moveTo>
                    <a:pt x="120" y="32"/>
                  </a:moveTo>
                  <a:lnTo>
                    <a:pt x="0" y="64"/>
                  </a:lnTo>
                  <a:lnTo>
                    <a:pt x="0" y="32"/>
                  </a:lnTo>
                  <a:lnTo>
                    <a:pt x="0" y="0"/>
                  </a:lnTo>
                  <a:lnTo>
                    <a:pt x="120" y="32"/>
                  </a:lnTo>
                  <a:close/>
                </a:path>
              </a:pathLst>
            </a:custGeom>
            <a:solidFill>
              <a:srgbClr val="000000"/>
            </a:solidFill>
            <a:ln w="9525">
              <a:noFill/>
              <a:round/>
              <a:headEnd/>
              <a:tailEnd/>
            </a:ln>
          </p:spPr>
          <p:txBody>
            <a:bodyPr/>
            <a:lstStyle/>
            <a:p>
              <a:endParaRPr lang="en-US"/>
            </a:p>
          </p:txBody>
        </p:sp>
        <p:sp>
          <p:nvSpPr>
            <p:cNvPr id="61" name="Line 67"/>
            <p:cNvSpPr>
              <a:spLocks noChangeShapeType="1"/>
            </p:cNvSpPr>
            <p:nvPr/>
          </p:nvSpPr>
          <p:spPr bwMode="auto">
            <a:xfrm>
              <a:off x="1622" y="1925"/>
              <a:ext cx="455" cy="1"/>
            </a:xfrm>
            <a:prstGeom prst="line">
              <a:avLst/>
            </a:prstGeom>
            <a:noFill/>
            <a:ln w="12700">
              <a:solidFill>
                <a:srgbClr val="000000"/>
              </a:solidFill>
              <a:round/>
              <a:headEnd/>
              <a:tailEnd/>
            </a:ln>
          </p:spPr>
          <p:txBody>
            <a:bodyPr/>
            <a:lstStyle/>
            <a:p>
              <a:endParaRPr lang="en-US"/>
            </a:p>
          </p:txBody>
        </p:sp>
      </p:grpSp>
      <p:grpSp>
        <p:nvGrpSpPr>
          <p:cNvPr id="62" name="Group 71"/>
          <p:cNvGrpSpPr>
            <a:grpSpLocks/>
          </p:cNvGrpSpPr>
          <p:nvPr/>
        </p:nvGrpSpPr>
        <p:grpSpPr bwMode="auto">
          <a:xfrm>
            <a:off x="6569075" y="2728641"/>
            <a:ext cx="1027113" cy="100013"/>
            <a:chOff x="4138" y="2180"/>
            <a:chExt cx="647" cy="63"/>
          </a:xfrm>
        </p:grpSpPr>
        <p:sp>
          <p:nvSpPr>
            <p:cNvPr id="63" name="Freeform 69"/>
            <p:cNvSpPr>
              <a:spLocks/>
            </p:cNvSpPr>
            <p:nvPr/>
          </p:nvSpPr>
          <p:spPr bwMode="auto">
            <a:xfrm>
              <a:off x="4138" y="2180"/>
              <a:ext cx="112" cy="63"/>
            </a:xfrm>
            <a:custGeom>
              <a:avLst/>
              <a:gdLst>
                <a:gd name="T0" fmla="*/ 0 w 112"/>
                <a:gd name="T1" fmla="*/ 31 h 63"/>
                <a:gd name="T2" fmla="*/ 112 w 112"/>
                <a:gd name="T3" fmla="*/ 0 h 63"/>
                <a:gd name="T4" fmla="*/ 112 w 112"/>
                <a:gd name="T5" fmla="*/ 31 h 63"/>
                <a:gd name="T6" fmla="*/ 112 w 112"/>
                <a:gd name="T7" fmla="*/ 63 h 63"/>
                <a:gd name="T8" fmla="*/ 0 w 112"/>
                <a:gd name="T9" fmla="*/ 31 h 63"/>
                <a:gd name="T10" fmla="*/ 0 60000 65536"/>
                <a:gd name="T11" fmla="*/ 0 60000 65536"/>
                <a:gd name="T12" fmla="*/ 0 60000 65536"/>
                <a:gd name="T13" fmla="*/ 0 60000 65536"/>
                <a:gd name="T14" fmla="*/ 0 60000 65536"/>
                <a:gd name="T15" fmla="*/ 0 w 112"/>
                <a:gd name="T16" fmla="*/ 0 h 63"/>
                <a:gd name="T17" fmla="*/ 112 w 112"/>
                <a:gd name="T18" fmla="*/ 63 h 63"/>
              </a:gdLst>
              <a:ahLst/>
              <a:cxnLst>
                <a:cxn ang="T10">
                  <a:pos x="T0" y="T1"/>
                </a:cxn>
                <a:cxn ang="T11">
                  <a:pos x="T2" y="T3"/>
                </a:cxn>
                <a:cxn ang="T12">
                  <a:pos x="T4" y="T5"/>
                </a:cxn>
                <a:cxn ang="T13">
                  <a:pos x="T6" y="T7"/>
                </a:cxn>
                <a:cxn ang="T14">
                  <a:pos x="T8" y="T9"/>
                </a:cxn>
              </a:cxnLst>
              <a:rect l="T15" t="T16" r="T17" b="T18"/>
              <a:pathLst>
                <a:path w="112" h="63">
                  <a:moveTo>
                    <a:pt x="0" y="31"/>
                  </a:moveTo>
                  <a:lnTo>
                    <a:pt x="112" y="0"/>
                  </a:lnTo>
                  <a:lnTo>
                    <a:pt x="112" y="31"/>
                  </a:lnTo>
                  <a:lnTo>
                    <a:pt x="112" y="63"/>
                  </a:lnTo>
                  <a:lnTo>
                    <a:pt x="0" y="31"/>
                  </a:lnTo>
                  <a:close/>
                </a:path>
              </a:pathLst>
            </a:custGeom>
            <a:solidFill>
              <a:srgbClr val="000000"/>
            </a:solidFill>
            <a:ln w="9525">
              <a:noFill/>
              <a:round/>
              <a:headEnd/>
              <a:tailEnd/>
            </a:ln>
          </p:spPr>
          <p:txBody>
            <a:bodyPr/>
            <a:lstStyle/>
            <a:p>
              <a:endParaRPr lang="en-US"/>
            </a:p>
          </p:txBody>
        </p:sp>
        <p:sp>
          <p:nvSpPr>
            <p:cNvPr id="64" name="Line 70"/>
            <p:cNvSpPr>
              <a:spLocks noChangeShapeType="1"/>
            </p:cNvSpPr>
            <p:nvPr/>
          </p:nvSpPr>
          <p:spPr bwMode="auto">
            <a:xfrm flipH="1">
              <a:off x="4250" y="2211"/>
              <a:ext cx="535" cy="1"/>
            </a:xfrm>
            <a:prstGeom prst="line">
              <a:avLst/>
            </a:prstGeom>
            <a:noFill/>
            <a:ln w="12700">
              <a:solidFill>
                <a:srgbClr val="000000"/>
              </a:solidFill>
              <a:round/>
              <a:headEnd/>
              <a:tailEnd/>
            </a:ln>
          </p:spPr>
          <p:txBody>
            <a:bodyPr/>
            <a:lstStyle/>
            <a:p>
              <a:endParaRPr lang="en-US"/>
            </a:p>
          </p:txBody>
        </p:sp>
      </p:grpSp>
      <p:sp>
        <p:nvSpPr>
          <p:cNvPr id="65" name="Rectangle 72"/>
          <p:cNvSpPr>
            <a:spLocks noChangeArrowheads="1"/>
          </p:cNvSpPr>
          <p:nvPr/>
        </p:nvSpPr>
        <p:spPr bwMode="auto">
          <a:xfrm>
            <a:off x="7875588" y="2588941"/>
            <a:ext cx="3635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Prior </a:t>
            </a:r>
            <a:endParaRPr lang="en-US"/>
          </a:p>
        </p:txBody>
      </p:sp>
      <p:sp>
        <p:nvSpPr>
          <p:cNvPr id="66" name="Rectangle 73"/>
          <p:cNvSpPr>
            <a:spLocks noChangeArrowheads="1"/>
          </p:cNvSpPr>
          <p:nvPr/>
        </p:nvSpPr>
        <p:spPr bwMode="auto">
          <a:xfrm>
            <a:off x="7685088" y="2741341"/>
            <a:ext cx="74930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Knowledge</a:t>
            </a:r>
            <a:endParaRPr lang="en-US"/>
          </a:p>
        </p:txBody>
      </p:sp>
      <p:sp>
        <p:nvSpPr>
          <p:cNvPr id="67" name="Rectangle 74"/>
          <p:cNvSpPr>
            <a:spLocks noChangeArrowheads="1"/>
          </p:cNvSpPr>
          <p:nvPr/>
        </p:nvSpPr>
        <p:spPr bwMode="auto">
          <a:xfrm>
            <a:off x="7602538" y="2557191"/>
            <a:ext cx="912812" cy="454025"/>
          </a:xfrm>
          <a:prstGeom prst="rect">
            <a:avLst/>
          </a:prstGeom>
          <a:solidFill>
            <a:srgbClr val="FFFFFF"/>
          </a:solidFill>
          <a:ln w="12700">
            <a:solidFill>
              <a:srgbClr val="000000"/>
            </a:solidFill>
            <a:miter lim="800000"/>
            <a:headEnd/>
            <a:tailEnd/>
          </a:ln>
        </p:spPr>
        <p:txBody>
          <a:bodyPr/>
          <a:lstStyle/>
          <a:p>
            <a:endParaRPr lang="en-US"/>
          </a:p>
        </p:txBody>
      </p:sp>
      <p:sp>
        <p:nvSpPr>
          <p:cNvPr id="68" name="Rectangle 75"/>
          <p:cNvSpPr>
            <a:spLocks noChangeArrowheads="1"/>
          </p:cNvSpPr>
          <p:nvPr/>
        </p:nvSpPr>
        <p:spPr bwMode="auto">
          <a:xfrm>
            <a:off x="7939088" y="2627041"/>
            <a:ext cx="36353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Prior </a:t>
            </a:r>
            <a:endParaRPr lang="en-US"/>
          </a:p>
        </p:txBody>
      </p:sp>
      <p:sp>
        <p:nvSpPr>
          <p:cNvPr id="69" name="Rectangle 76"/>
          <p:cNvSpPr>
            <a:spLocks noChangeArrowheads="1"/>
          </p:cNvSpPr>
          <p:nvPr/>
        </p:nvSpPr>
        <p:spPr bwMode="auto">
          <a:xfrm>
            <a:off x="7735888" y="2779441"/>
            <a:ext cx="749300" cy="182563"/>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charset="0"/>
              </a:rPr>
              <a:t>Knowledge</a:t>
            </a:r>
            <a:endParaRPr lang="en-US" dirty="0"/>
          </a:p>
        </p:txBody>
      </p:sp>
      <p:sp>
        <p:nvSpPr>
          <p:cNvPr id="70" name="Rectangle 77"/>
          <p:cNvSpPr>
            <a:spLocks noChangeArrowheads="1"/>
          </p:cNvSpPr>
          <p:nvPr/>
        </p:nvSpPr>
        <p:spPr bwMode="auto">
          <a:xfrm>
            <a:off x="266700" y="1490391"/>
            <a:ext cx="982663" cy="182563"/>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charset="0"/>
              </a:rPr>
              <a:t>MULTIMEDIA </a:t>
            </a:r>
            <a:endParaRPr lang="en-US" dirty="0"/>
          </a:p>
        </p:txBody>
      </p:sp>
      <p:sp>
        <p:nvSpPr>
          <p:cNvPr id="71" name="Rectangle 78"/>
          <p:cNvSpPr>
            <a:spLocks noChangeArrowheads="1"/>
          </p:cNvSpPr>
          <p:nvPr/>
        </p:nvSpPr>
        <p:spPr bwMode="auto">
          <a:xfrm>
            <a:off x="190500" y="1642791"/>
            <a:ext cx="1185863" cy="182563"/>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Times" charset="0"/>
              </a:rPr>
              <a:t>PRESENTATION</a:t>
            </a:r>
            <a:endParaRPr lang="en-US" dirty="0"/>
          </a:p>
        </p:txBody>
      </p:sp>
      <p:sp>
        <p:nvSpPr>
          <p:cNvPr id="72" name="Rectangle 79"/>
          <p:cNvSpPr>
            <a:spLocks noChangeArrowheads="1"/>
          </p:cNvSpPr>
          <p:nvPr/>
        </p:nvSpPr>
        <p:spPr bwMode="auto">
          <a:xfrm>
            <a:off x="3690938" y="3082654"/>
            <a:ext cx="4984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Images</a:t>
            </a:r>
            <a:endParaRPr lang="en-US"/>
          </a:p>
        </p:txBody>
      </p:sp>
      <p:sp>
        <p:nvSpPr>
          <p:cNvPr id="73" name="Rectangle 80"/>
          <p:cNvSpPr>
            <a:spLocks noChangeArrowheads="1"/>
          </p:cNvSpPr>
          <p:nvPr/>
        </p:nvSpPr>
        <p:spPr bwMode="auto">
          <a:xfrm>
            <a:off x="3690938" y="2173016"/>
            <a:ext cx="514350"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Sounds</a:t>
            </a:r>
            <a:endParaRPr lang="en-US"/>
          </a:p>
        </p:txBody>
      </p:sp>
      <p:sp>
        <p:nvSpPr>
          <p:cNvPr id="74" name="AutoShape 81"/>
          <p:cNvSpPr>
            <a:spLocks noChangeArrowheads="1"/>
          </p:cNvSpPr>
          <p:nvPr/>
        </p:nvSpPr>
        <p:spPr bwMode="auto">
          <a:xfrm>
            <a:off x="6346825" y="2671491"/>
            <a:ext cx="228600" cy="227013"/>
          </a:xfrm>
          <a:prstGeom prst="roundRect">
            <a:avLst>
              <a:gd name="adj" fmla="val 50000"/>
            </a:avLst>
          </a:prstGeom>
          <a:solidFill>
            <a:srgbClr val="FFFFFF"/>
          </a:solidFill>
          <a:ln w="12700">
            <a:solidFill>
              <a:srgbClr val="000000"/>
            </a:solidFill>
            <a:round/>
            <a:headEnd/>
            <a:tailEnd/>
          </a:ln>
        </p:spPr>
        <p:txBody>
          <a:bodyPr/>
          <a:lstStyle/>
          <a:p>
            <a:endParaRPr lang="en-US"/>
          </a:p>
        </p:txBody>
      </p:sp>
      <p:sp>
        <p:nvSpPr>
          <p:cNvPr id="75" name="Line 82"/>
          <p:cNvSpPr>
            <a:spLocks noChangeShapeType="1"/>
          </p:cNvSpPr>
          <p:nvPr/>
        </p:nvSpPr>
        <p:spPr bwMode="auto">
          <a:xfrm>
            <a:off x="6340475" y="3233466"/>
            <a:ext cx="114300" cy="1588"/>
          </a:xfrm>
          <a:prstGeom prst="line">
            <a:avLst/>
          </a:prstGeom>
          <a:noFill/>
          <a:ln w="12700">
            <a:solidFill>
              <a:srgbClr val="000000"/>
            </a:solidFill>
            <a:round/>
            <a:headEnd/>
            <a:tailEnd/>
          </a:ln>
        </p:spPr>
        <p:txBody>
          <a:bodyPr/>
          <a:lstStyle/>
          <a:p>
            <a:endParaRPr lang="en-US"/>
          </a:p>
        </p:txBody>
      </p:sp>
      <p:sp>
        <p:nvSpPr>
          <p:cNvPr id="76" name="Line 83"/>
          <p:cNvSpPr>
            <a:spLocks noChangeShapeType="1"/>
          </p:cNvSpPr>
          <p:nvPr/>
        </p:nvSpPr>
        <p:spPr bwMode="auto">
          <a:xfrm>
            <a:off x="6454775" y="3346179"/>
            <a:ext cx="1588" cy="1587"/>
          </a:xfrm>
          <a:prstGeom prst="line">
            <a:avLst/>
          </a:prstGeom>
          <a:noFill/>
          <a:ln w="12700">
            <a:solidFill>
              <a:srgbClr val="000000"/>
            </a:solidFill>
            <a:round/>
            <a:headEnd/>
            <a:tailEnd/>
          </a:ln>
        </p:spPr>
        <p:txBody>
          <a:bodyPr/>
          <a:lstStyle/>
          <a:p>
            <a:endParaRPr lang="en-US"/>
          </a:p>
        </p:txBody>
      </p:sp>
      <p:sp>
        <p:nvSpPr>
          <p:cNvPr id="77" name="Line 84"/>
          <p:cNvSpPr>
            <a:spLocks noChangeShapeType="1"/>
          </p:cNvSpPr>
          <p:nvPr/>
        </p:nvSpPr>
        <p:spPr bwMode="auto">
          <a:xfrm>
            <a:off x="6340475" y="2323829"/>
            <a:ext cx="114300" cy="1587"/>
          </a:xfrm>
          <a:prstGeom prst="line">
            <a:avLst/>
          </a:prstGeom>
          <a:noFill/>
          <a:ln w="12700">
            <a:solidFill>
              <a:srgbClr val="000000"/>
            </a:solidFill>
            <a:round/>
            <a:headEnd/>
            <a:tailEnd/>
          </a:ln>
        </p:spPr>
        <p:txBody>
          <a:bodyPr/>
          <a:lstStyle/>
          <a:p>
            <a:endParaRPr lang="en-US"/>
          </a:p>
        </p:txBody>
      </p:sp>
      <p:grpSp>
        <p:nvGrpSpPr>
          <p:cNvPr id="78" name="Group 87"/>
          <p:cNvGrpSpPr>
            <a:grpSpLocks/>
          </p:cNvGrpSpPr>
          <p:nvPr/>
        </p:nvGrpSpPr>
        <p:grpSpPr bwMode="auto">
          <a:xfrm>
            <a:off x="6403975" y="2323829"/>
            <a:ext cx="88900" cy="341312"/>
            <a:chOff x="4034" y="1925"/>
            <a:chExt cx="56" cy="215"/>
          </a:xfrm>
        </p:grpSpPr>
        <p:sp>
          <p:nvSpPr>
            <p:cNvPr id="79" name="Freeform 85"/>
            <p:cNvSpPr>
              <a:spLocks/>
            </p:cNvSpPr>
            <p:nvPr/>
          </p:nvSpPr>
          <p:spPr bwMode="auto">
            <a:xfrm>
              <a:off x="4034" y="2028"/>
              <a:ext cx="56" cy="112"/>
            </a:xfrm>
            <a:custGeom>
              <a:avLst/>
              <a:gdLst>
                <a:gd name="T0" fmla="*/ 32 w 56"/>
                <a:gd name="T1" fmla="*/ 112 h 112"/>
                <a:gd name="T2" fmla="*/ 0 w 56"/>
                <a:gd name="T3" fmla="*/ 0 h 112"/>
                <a:gd name="T4" fmla="*/ 32 w 56"/>
                <a:gd name="T5" fmla="*/ 0 h 112"/>
                <a:gd name="T6" fmla="*/ 56 w 56"/>
                <a:gd name="T7" fmla="*/ 0 h 112"/>
                <a:gd name="T8" fmla="*/ 32 w 56"/>
                <a:gd name="T9" fmla="*/ 112 h 112"/>
                <a:gd name="T10" fmla="*/ 0 60000 65536"/>
                <a:gd name="T11" fmla="*/ 0 60000 65536"/>
                <a:gd name="T12" fmla="*/ 0 60000 65536"/>
                <a:gd name="T13" fmla="*/ 0 60000 65536"/>
                <a:gd name="T14" fmla="*/ 0 60000 65536"/>
                <a:gd name="T15" fmla="*/ 0 w 56"/>
                <a:gd name="T16" fmla="*/ 0 h 112"/>
                <a:gd name="T17" fmla="*/ 56 w 56"/>
                <a:gd name="T18" fmla="*/ 112 h 112"/>
              </a:gdLst>
              <a:ahLst/>
              <a:cxnLst>
                <a:cxn ang="T10">
                  <a:pos x="T0" y="T1"/>
                </a:cxn>
                <a:cxn ang="T11">
                  <a:pos x="T2" y="T3"/>
                </a:cxn>
                <a:cxn ang="T12">
                  <a:pos x="T4" y="T5"/>
                </a:cxn>
                <a:cxn ang="T13">
                  <a:pos x="T6" y="T7"/>
                </a:cxn>
                <a:cxn ang="T14">
                  <a:pos x="T8" y="T9"/>
                </a:cxn>
              </a:cxnLst>
              <a:rect l="T15" t="T16" r="T17" b="T18"/>
              <a:pathLst>
                <a:path w="56" h="112">
                  <a:moveTo>
                    <a:pt x="32" y="112"/>
                  </a:moveTo>
                  <a:lnTo>
                    <a:pt x="0" y="0"/>
                  </a:lnTo>
                  <a:lnTo>
                    <a:pt x="32" y="0"/>
                  </a:lnTo>
                  <a:lnTo>
                    <a:pt x="56" y="0"/>
                  </a:lnTo>
                  <a:lnTo>
                    <a:pt x="32" y="112"/>
                  </a:lnTo>
                  <a:close/>
                </a:path>
              </a:pathLst>
            </a:custGeom>
            <a:solidFill>
              <a:srgbClr val="000000"/>
            </a:solidFill>
            <a:ln w="9525">
              <a:noFill/>
              <a:round/>
              <a:headEnd/>
              <a:tailEnd/>
            </a:ln>
          </p:spPr>
          <p:txBody>
            <a:bodyPr/>
            <a:lstStyle/>
            <a:p>
              <a:endParaRPr lang="en-US"/>
            </a:p>
          </p:txBody>
        </p:sp>
        <p:sp>
          <p:nvSpPr>
            <p:cNvPr id="80" name="Line 86"/>
            <p:cNvSpPr>
              <a:spLocks noChangeShapeType="1"/>
            </p:cNvSpPr>
            <p:nvPr/>
          </p:nvSpPr>
          <p:spPr bwMode="auto">
            <a:xfrm>
              <a:off x="4066" y="1925"/>
              <a:ext cx="1" cy="103"/>
            </a:xfrm>
            <a:prstGeom prst="line">
              <a:avLst/>
            </a:prstGeom>
            <a:noFill/>
            <a:ln w="12700">
              <a:solidFill>
                <a:srgbClr val="000000"/>
              </a:solidFill>
              <a:round/>
              <a:headEnd/>
              <a:tailEnd/>
            </a:ln>
          </p:spPr>
          <p:txBody>
            <a:bodyPr/>
            <a:lstStyle/>
            <a:p>
              <a:endParaRPr lang="en-US"/>
            </a:p>
          </p:txBody>
        </p:sp>
      </p:grpSp>
      <p:grpSp>
        <p:nvGrpSpPr>
          <p:cNvPr id="81" name="Group 90"/>
          <p:cNvGrpSpPr>
            <a:grpSpLocks/>
          </p:cNvGrpSpPr>
          <p:nvPr/>
        </p:nvGrpSpPr>
        <p:grpSpPr bwMode="auto">
          <a:xfrm>
            <a:off x="6403975" y="2892154"/>
            <a:ext cx="88900" cy="341312"/>
            <a:chOff x="4034" y="2283"/>
            <a:chExt cx="56" cy="215"/>
          </a:xfrm>
        </p:grpSpPr>
        <p:sp>
          <p:nvSpPr>
            <p:cNvPr id="82" name="Freeform 88"/>
            <p:cNvSpPr>
              <a:spLocks/>
            </p:cNvSpPr>
            <p:nvPr/>
          </p:nvSpPr>
          <p:spPr bwMode="auto">
            <a:xfrm>
              <a:off x="4034" y="2283"/>
              <a:ext cx="56" cy="111"/>
            </a:xfrm>
            <a:custGeom>
              <a:avLst/>
              <a:gdLst>
                <a:gd name="T0" fmla="*/ 32 w 56"/>
                <a:gd name="T1" fmla="*/ 0 h 111"/>
                <a:gd name="T2" fmla="*/ 56 w 56"/>
                <a:gd name="T3" fmla="*/ 111 h 111"/>
                <a:gd name="T4" fmla="*/ 32 w 56"/>
                <a:gd name="T5" fmla="*/ 111 h 111"/>
                <a:gd name="T6" fmla="*/ 0 w 56"/>
                <a:gd name="T7" fmla="*/ 111 h 111"/>
                <a:gd name="T8" fmla="*/ 32 w 56"/>
                <a:gd name="T9" fmla="*/ 0 h 111"/>
                <a:gd name="T10" fmla="*/ 0 60000 65536"/>
                <a:gd name="T11" fmla="*/ 0 60000 65536"/>
                <a:gd name="T12" fmla="*/ 0 60000 65536"/>
                <a:gd name="T13" fmla="*/ 0 60000 65536"/>
                <a:gd name="T14" fmla="*/ 0 60000 65536"/>
                <a:gd name="T15" fmla="*/ 0 w 56"/>
                <a:gd name="T16" fmla="*/ 0 h 111"/>
                <a:gd name="T17" fmla="*/ 56 w 56"/>
                <a:gd name="T18" fmla="*/ 111 h 111"/>
              </a:gdLst>
              <a:ahLst/>
              <a:cxnLst>
                <a:cxn ang="T10">
                  <a:pos x="T0" y="T1"/>
                </a:cxn>
                <a:cxn ang="T11">
                  <a:pos x="T2" y="T3"/>
                </a:cxn>
                <a:cxn ang="T12">
                  <a:pos x="T4" y="T5"/>
                </a:cxn>
                <a:cxn ang="T13">
                  <a:pos x="T6" y="T7"/>
                </a:cxn>
                <a:cxn ang="T14">
                  <a:pos x="T8" y="T9"/>
                </a:cxn>
              </a:cxnLst>
              <a:rect l="T15" t="T16" r="T17" b="T18"/>
              <a:pathLst>
                <a:path w="56" h="111">
                  <a:moveTo>
                    <a:pt x="32" y="0"/>
                  </a:moveTo>
                  <a:lnTo>
                    <a:pt x="56" y="111"/>
                  </a:lnTo>
                  <a:lnTo>
                    <a:pt x="32" y="111"/>
                  </a:lnTo>
                  <a:lnTo>
                    <a:pt x="0" y="111"/>
                  </a:lnTo>
                  <a:lnTo>
                    <a:pt x="32" y="0"/>
                  </a:lnTo>
                  <a:close/>
                </a:path>
              </a:pathLst>
            </a:custGeom>
            <a:solidFill>
              <a:srgbClr val="000000"/>
            </a:solidFill>
            <a:ln w="9525">
              <a:noFill/>
              <a:round/>
              <a:headEnd/>
              <a:tailEnd/>
            </a:ln>
          </p:spPr>
          <p:txBody>
            <a:bodyPr/>
            <a:lstStyle/>
            <a:p>
              <a:endParaRPr lang="en-US"/>
            </a:p>
          </p:txBody>
        </p:sp>
        <p:sp>
          <p:nvSpPr>
            <p:cNvPr id="83" name="Line 89"/>
            <p:cNvSpPr>
              <a:spLocks noChangeShapeType="1"/>
            </p:cNvSpPr>
            <p:nvPr/>
          </p:nvSpPr>
          <p:spPr bwMode="auto">
            <a:xfrm>
              <a:off x="4066" y="2394"/>
              <a:ext cx="1" cy="104"/>
            </a:xfrm>
            <a:prstGeom prst="line">
              <a:avLst/>
            </a:prstGeom>
            <a:noFill/>
            <a:ln w="12700">
              <a:solidFill>
                <a:srgbClr val="000000"/>
              </a:solidFill>
              <a:round/>
              <a:headEnd/>
              <a:tailEnd/>
            </a:ln>
          </p:spPr>
          <p:txBody>
            <a:bodyPr/>
            <a:lstStyle/>
            <a:p>
              <a:endParaRPr lang="en-US"/>
            </a:p>
          </p:txBody>
        </p:sp>
      </p:grpSp>
      <p:sp>
        <p:nvSpPr>
          <p:cNvPr id="84" name="Rectangle 29"/>
          <p:cNvSpPr>
            <a:spLocks noChangeArrowheads="1"/>
          </p:cNvSpPr>
          <p:nvPr/>
        </p:nvSpPr>
        <p:spPr bwMode="auto">
          <a:xfrm>
            <a:off x="6581775" y="2476229"/>
            <a:ext cx="70802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charset="0"/>
              </a:rPr>
              <a:t>integrating</a:t>
            </a:r>
            <a:endParaRPr lang="en-US"/>
          </a:p>
        </p:txBody>
      </p:sp>
      <p:sp>
        <p:nvSpPr>
          <p:cNvPr id="2" name="Oval 1"/>
          <p:cNvSpPr/>
          <p:nvPr/>
        </p:nvSpPr>
        <p:spPr>
          <a:xfrm>
            <a:off x="1150471" y="1374588"/>
            <a:ext cx="2450353" cy="268941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3349812" y="1272988"/>
            <a:ext cx="3702423" cy="2689412"/>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6006353" y="2420471"/>
            <a:ext cx="866588" cy="657411"/>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512234" y="4347881"/>
            <a:ext cx="4631765" cy="461665"/>
          </a:xfrm>
          <a:prstGeom prst="rect">
            <a:avLst/>
          </a:prstGeom>
          <a:noFill/>
        </p:spPr>
        <p:txBody>
          <a:bodyPr wrap="square" rtlCol="0">
            <a:spAutoFit/>
          </a:bodyPr>
          <a:lstStyle/>
          <a:p>
            <a:r>
              <a:rPr lang="en-US" sz="2400" dirty="0" smtClean="0"/>
              <a:t>What’s missing in this diagram?</a:t>
            </a:r>
            <a:endParaRPr lang="en-US" sz="2400" dirty="0"/>
          </a:p>
        </p:txBody>
      </p:sp>
      <p:sp>
        <p:nvSpPr>
          <p:cNvPr id="91" name="TextBox 90"/>
          <p:cNvSpPr txBox="1"/>
          <p:nvPr/>
        </p:nvSpPr>
        <p:spPr>
          <a:xfrm>
            <a:off x="4512234" y="4784164"/>
            <a:ext cx="4486562" cy="461665"/>
          </a:xfrm>
          <a:prstGeom prst="rect">
            <a:avLst/>
          </a:prstGeom>
          <a:noFill/>
        </p:spPr>
        <p:txBody>
          <a:bodyPr wrap="square" rtlCol="0">
            <a:spAutoFit/>
          </a:bodyPr>
          <a:lstStyle/>
          <a:p>
            <a:r>
              <a:rPr lang="en-US" sz="2400" dirty="0" smtClean="0">
                <a:solidFill>
                  <a:srgbClr val="800000"/>
                </a:solidFill>
              </a:rPr>
              <a:t>Cues to retrieve</a:t>
            </a:r>
            <a:endParaRPr lang="en-US" sz="2400" dirty="0">
              <a:solidFill>
                <a:srgbClr val="800000"/>
              </a:solidFill>
            </a:endParaRPr>
          </a:p>
        </p:txBody>
      </p:sp>
      <p:sp>
        <p:nvSpPr>
          <p:cNvPr id="92" name="TextBox 91"/>
          <p:cNvSpPr txBox="1"/>
          <p:nvPr/>
        </p:nvSpPr>
        <p:spPr>
          <a:xfrm>
            <a:off x="4512234" y="5205504"/>
            <a:ext cx="4486562" cy="461665"/>
          </a:xfrm>
          <a:prstGeom prst="rect">
            <a:avLst/>
          </a:prstGeom>
          <a:noFill/>
        </p:spPr>
        <p:txBody>
          <a:bodyPr wrap="square" rtlCol="0">
            <a:spAutoFit/>
          </a:bodyPr>
          <a:lstStyle/>
          <a:p>
            <a:r>
              <a:rPr lang="en-US" sz="2400" dirty="0" smtClean="0">
                <a:solidFill>
                  <a:srgbClr val="FF6600"/>
                </a:solidFill>
              </a:rPr>
              <a:t>Update to long-term memory</a:t>
            </a:r>
            <a:endParaRPr lang="en-US" sz="2400" dirty="0">
              <a:solidFill>
                <a:srgbClr val="FF6600"/>
              </a:solidFill>
            </a:endParaRPr>
          </a:p>
        </p:txBody>
      </p:sp>
      <p:grpSp>
        <p:nvGrpSpPr>
          <p:cNvPr id="98" name="Group 97"/>
          <p:cNvGrpSpPr/>
          <p:nvPr/>
        </p:nvGrpSpPr>
        <p:grpSpPr>
          <a:xfrm>
            <a:off x="6332296" y="2198968"/>
            <a:ext cx="931792" cy="1143731"/>
            <a:chOff x="6332296" y="2184027"/>
            <a:chExt cx="931792" cy="1143731"/>
          </a:xfrm>
        </p:grpSpPr>
        <p:cxnSp>
          <p:nvCxnSpPr>
            <p:cNvPr id="94" name="Straight Arrow Connector 93"/>
            <p:cNvCxnSpPr/>
            <p:nvPr/>
          </p:nvCxnSpPr>
          <p:spPr>
            <a:xfrm>
              <a:off x="6350269" y="2184027"/>
              <a:ext cx="913819" cy="0"/>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6332296" y="3327758"/>
              <a:ext cx="913819" cy="0"/>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08" name="Group 107"/>
          <p:cNvGrpSpPr/>
          <p:nvPr/>
        </p:nvGrpSpPr>
        <p:grpSpPr>
          <a:xfrm>
            <a:off x="6505154" y="2741650"/>
            <a:ext cx="2013499" cy="725591"/>
            <a:chOff x="6505154" y="2741650"/>
            <a:chExt cx="2013499" cy="725591"/>
          </a:xfrm>
        </p:grpSpPr>
        <p:cxnSp>
          <p:nvCxnSpPr>
            <p:cNvPr id="100" name="Curved Connector 99"/>
            <p:cNvCxnSpPr>
              <a:endCxn id="106" idx="1"/>
            </p:cNvCxnSpPr>
            <p:nvPr/>
          </p:nvCxnSpPr>
          <p:spPr>
            <a:xfrm>
              <a:off x="6505154" y="2741650"/>
              <a:ext cx="1099680" cy="540925"/>
            </a:xfrm>
            <a:prstGeom prst="curvedConnector3">
              <a:avLst>
                <a:gd name="adj1" fmla="val 5000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06" name="Rectangle 76"/>
            <p:cNvSpPr>
              <a:spLocks noChangeArrowheads="1"/>
            </p:cNvSpPr>
            <p:nvPr/>
          </p:nvSpPr>
          <p:spPr bwMode="auto">
            <a:xfrm>
              <a:off x="7604834" y="3097909"/>
              <a:ext cx="913819" cy="369332"/>
            </a:xfrm>
            <a:prstGeom prst="rect">
              <a:avLst/>
            </a:prstGeom>
            <a:noFill/>
            <a:ln w="28575" cmpd="sng">
              <a:solidFill>
                <a:srgbClr val="FF6600"/>
              </a:solidFill>
              <a:miter lim="800000"/>
              <a:headEnd/>
              <a:tailEnd/>
            </a:ln>
          </p:spPr>
          <p:txBody>
            <a:bodyPr wrap="square" lIns="0" tIns="0" rIns="0" bIns="0">
              <a:spAutoFit/>
            </a:bodyPr>
            <a:lstStyle/>
            <a:p>
              <a:pPr algn="ctr"/>
              <a:r>
                <a:rPr lang="en-US" sz="1200" dirty="0" smtClean="0">
                  <a:solidFill>
                    <a:srgbClr val="000000"/>
                  </a:solidFill>
                  <a:latin typeface="Times" charset="0"/>
                </a:rPr>
                <a:t>New</a:t>
              </a:r>
              <a:br>
                <a:rPr lang="en-US" sz="1200" dirty="0" smtClean="0">
                  <a:solidFill>
                    <a:srgbClr val="000000"/>
                  </a:solidFill>
                  <a:latin typeface="Times" charset="0"/>
                </a:rPr>
              </a:br>
              <a:r>
                <a:rPr lang="en-US" sz="1200" dirty="0" smtClean="0">
                  <a:solidFill>
                    <a:srgbClr val="000000"/>
                  </a:solidFill>
                  <a:latin typeface="Times" charset="0"/>
                </a:rPr>
                <a:t>Knowledge</a:t>
              </a:r>
              <a:endParaRPr lang="en-US" dirty="0"/>
            </a:p>
          </p:txBody>
        </p:sp>
      </p:grpSp>
      <p:cxnSp>
        <p:nvCxnSpPr>
          <p:cNvPr id="111" name="Straight Arrow Connector 110"/>
          <p:cNvCxnSpPr/>
          <p:nvPr/>
        </p:nvCxnSpPr>
        <p:spPr>
          <a:xfrm flipH="1">
            <a:off x="6559834" y="2762364"/>
            <a:ext cx="1036354" cy="21220"/>
          </a:xfrm>
          <a:prstGeom prst="straightConnector1">
            <a:avLst/>
          </a:prstGeom>
          <a:ln w="76200"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8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P spid="2" grpId="1" animBg="1"/>
      <p:bldP spid="88" grpId="0" animBg="1"/>
      <p:bldP spid="88" grpId="1" animBg="1"/>
      <p:bldP spid="89" grpId="0" animBg="1"/>
      <p:bldP spid="89" grpId="1" animBg="1"/>
      <p:bldP spid="3" grpId="0"/>
      <p:bldP spid="91" grpId="0"/>
      <p:bldP spid="9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1752600"/>
            <a:ext cx="7772400" cy="4572000"/>
            <a:chOff x="457200" y="228600"/>
            <a:chExt cx="8353425" cy="5638800"/>
          </a:xfrm>
        </p:grpSpPr>
        <p:pic>
          <p:nvPicPr>
            <p:cNvPr id="25604" name="Picture 11" descr="Excel_base_background_02.tif"/>
            <p:cNvPicPr>
              <a:picLocks noChangeAspect="1"/>
            </p:cNvPicPr>
            <p:nvPr/>
          </p:nvPicPr>
          <p:blipFill>
            <a:blip r:embed="rId3" cstate="print"/>
            <a:srcRect/>
            <a:stretch>
              <a:fillRect/>
            </a:stretch>
          </p:blipFill>
          <p:spPr bwMode="auto">
            <a:xfrm>
              <a:off x="457200" y="228600"/>
              <a:ext cx="8353425" cy="5638800"/>
            </a:xfrm>
            <a:prstGeom prst="rect">
              <a:avLst/>
            </a:prstGeom>
            <a:noFill/>
            <a:ln w="9525">
              <a:noFill/>
              <a:miter lim="800000"/>
              <a:headEnd/>
              <a:tailEnd/>
            </a:ln>
          </p:spPr>
        </p:pic>
        <p:sp>
          <p:nvSpPr>
            <p:cNvPr id="5" name="Rectangle 4"/>
            <p:cNvSpPr/>
            <p:nvPr/>
          </p:nvSpPr>
          <p:spPr>
            <a:xfrm>
              <a:off x="2514845" y="761153"/>
              <a:ext cx="4495767" cy="2819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5606" name="Picture 26" descr="excel 8.PNG"/>
            <p:cNvPicPr>
              <a:picLocks noChangeAspect="1"/>
            </p:cNvPicPr>
            <p:nvPr/>
          </p:nvPicPr>
          <p:blipFill>
            <a:blip r:embed="rId4" cstate="print"/>
            <a:srcRect/>
            <a:stretch>
              <a:fillRect/>
            </a:stretch>
          </p:blipFill>
          <p:spPr bwMode="auto">
            <a:xfrm>
              <a:off x="2667000" y="838200"/>
              <a:ext cx="4191000" cy="2590800"/>
            </a:xfrm>
            <a:prstGeom prst="rect">
              <a:avLst/>
            </a:prstGeom>
            <a:noFill/>
            <a:ln w="9525">
              <a:noFill/>
              <a:miter lim="800000"/>
              <a:headEnd/>
              <a:tailEnd/>
            </a:ln>
          </p:spPr>
        </p:pic>
        <p:sp>
          <p:nvSpPr>
            <p:cNvPr id="25607" name="TextBox 29"/>
            <p:cNvSpPr txBox="1">
              <a:spLocks noChangeArrowheads="1"/>
            </p:cNvSpPr>
            <p:nvPr/>
          </p:nvSpPr>
          <p:spPr bwMode="auto">
            <a:xfrm>
              <a:off x="2057400" y="3687763"/>
              <a:ext cx="6629400" cy="1600200"/>
            </a:xfrm>
            <a:prstGeom prst="rect">
              <a:avLst/>
            </a:prstGeom>
            <a:solidFill>
              <a:schemeClr val="bg1"/>
            </a:solidFill>
            <a:ln w="9525">
              <a:noFill/>
              <a:miter lim="800000"/>
              <a:headEnd/>
              <a:tailEnd/>
            </a:ln>
          </p:spPr>
          <p:txBody>
            <a:bodyPr>
              <a:spAutoFit/>
            </a:bodyPr>
            <a:lstStyle/>
            <a:p>
              <a:r>
                <a:rPr lang="en-US" sz="1400">
                  <a:latin typeface="Calibri" pitchFamily="34" charset="0"/>
                </a:rPr>
                <a:t>When you want to keep a cell value in a copied formula the same, you need to use an absolute cell reference. Place a dollar sign in front of the column  letter and row number of the cell value you want to maintain.</a:t>
              </a:r>
            </a:p>
            <a:p>
              <a:endParaRPr lang="en-US" sz="1400">
                <a:latin typeface="Calibri" pitchFamily="34" charset="0"/>
              </a:endParaRPr>
            </a:p>
            <a:p>
              <a:r>
                <a:rPr lang="en-US" sz="1400">
                  <a:latin typeface="Calibri" pitchFamily="34" charset="0"/>
                </a:rPr>
                <a:t>Note above in column C the value in each B column will be multiplied by 10%</a:t>
              </a:r>
            </a:p>
            <a:p>
              <a:r>
                <a:rPr lang="en-US" sz="1400">
                  <a:latin typeface="Calibri" pitchFamily="34" charset="0"/>
                </a:rPr>
                <a:t>when the formula in Cell C4 is copied to C5 –C7. </a:t>
              </a:r>
            </a:p>
            <a:p>
              <a:endParaRPr lang="en-US" sz="1400">
                <a:latin typeface="Calibri" pitchFamily="34" charset="0"/>
              </a:endParaRPr>
            </a:p>
          </p:txBody>
        </p:sp>
        <p:sp>
          <p:nvSpPr>
            <p:cNvPr id="8" name="Oval 7"/>
            <p:cNvSpPr/>
            <p:nvPr/>
          </p:nvSpPr>
          <p:spPr>
            <a:xfrm>
              <a:off x="4647562" y="837513"/>
              <a:ext cx="1371763" cy="4581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ular Callout 8"/>
            <p:cNvSpPr/>
            <p:nvPr/>
          </p:nvSpPr>
          <p:spPr>
            <a:xfrm rot="10800000" flipV="1">
              <a:off x="6705207" y="837513"/>
              <a:ext cx="1905796" cy="1067064"/>
            </a:xfrm>
            <a:prstGeom prst="wedgeRectCallout">
              <a:avLst>
                <a:gd name="adj1" fmla="val 90925"/>
                <a:gd name="adj2" fmla="val -28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dirty="0">
                  <a:solidFill>
                    <a:schemeClr val="tx1"/>
                  </a:solidFill>
                </a:rPr>
                <a:t>Cell B9 is designated as an absolute cell reference.</a:t>
              </a:r>
            </a:p>
          </p:txBody>
        </p:sp>
        <p:pic>
          <p:nvPicPr>
            <p:cNvPr id="25610" name="Picture 11" descr="Excel_base_0002_Small_all.tif"/>
            <p:cNvPicPr>
              <a:picLocks noChangeAspect="1"/>
            </p:cNvPicPr>
            <p:nvPr/>
          </p:nvPicPr>
          <p:blipFill>
            <a:blip r:embed="rId5" cstate="print"/>
            <a:srcRect/>
            <a:stretch>
              <a:fillRect/>
            </a:stretch>
          </p:blipFill>
          <p:spPr bwMode="auto">
            <a:xfrm>
              <a:off x="477838" y="5400675"/>
              <a:ext cx="8304212" cy="461963"/>
            </a:xfrm>
            <a:prstGeom prst="rect">
              <a:avLst/>
            </a:prstGeom>
            <a:noFill/>
            <a:ln w="9525">
              <a:noFill/>
              <a:miter lim="800000"/>
              <a:headEnd/>
              <a:tailEnd/>
            </a:ln>
          </p:spPr>
        </p:pic>
        <p:pic>
          <p:nvPicPr>
            <p:cNvPr id="25611" name="Picture 12" descr="Excel_nav-bar_05_absolute.png"/>
            <p:cNvPicPr>
              <a:picLocks noChangeAspect="1"/>
            </p:cNvPicPr>
            <p:nvPr/>
          </p:nvPicPr>
          <p:blipFill>
            <a:blip r:embed="rId6" cstate="print"/>
            <a:srcRect/>
            <a:stretch>
              <a:fillRect/>
            </a:stretch>
          </p:blipFill>
          <p:spPr bwMode="auto">
            <a:xfrm>
              <a:off x="558800" y="304800"/>
              <a:ext cx="1117600" cy="5105400"/>
            </a:xfrm>
            <a:prstGeom prst="rect">
              <a:avLst/>
            </a:prstGeom>
            <a:noFill/>
            <a:ln w="9525">
              <a:noFill/>
              <a:miter lim="800000"/>
              <a:headEnd/>
              <a:tailEnd/>
            </a:ln>
          </p:spPr>
        </p:pic>
        <p:sp>
          <p:nvSpPr>
            <p:cNvPr id="25612" name="TextBox 31"/>
            <p:cNvSpPr txBox="1">
              <a:spLocks noChangeArrowheads="1"/>
            </p:cNvSpPr>
            <p:nvPr/>
          </p:nvSpPr>
          <p:spPr bwMode="auto">
            <a:xfrm>
              <a:off x="5095875" y="228600"/>
              <a:ext cx="3209925" cy="307975"/>
            </a:xfrm>
            <a:prstGeom prst="rect">
              <a:avLst/>
            </a:prstGeom>
            <a:noFill/>
            <a:ln w="9525">
              <a:noFill/>
              <a:miter lim="800000"/>
              <a:headEnd/>
              <a:tailEnd/>
            </a:ln>
          </p:spPr>
          <p:txBody>
            <a:bodyPr wrap="none">
              <a:spAutoFit/>
            </a:bodyPr>
            <a:lstStyle/>
            <a:p>
              <a:r>
                <a:rPr lang="en-US" sz="1400" b="1">
                  <a:solidFill>
                    <a:srgbClr val="0070C0"/>
                  </a:solidFill>
                </a:rPr>
                <a:t>Lesson 4: Absolute Vs Relative Cell</a:t>
              </a:r>
            </a:p>
          </p:txBody>
        </p:sp>
        <p:sp>
          <p:nvSpPr>
            <p:cNvPr id="25613" name="TextBox 39"/>
            <p:cNvSpPr txBox="1">
              <a:spLocks noChangeArrowheads="1"/>
            </p:cNvSpPr>
            <p:nvPr/>
          </p:nvSpPr>
          <p:spPr bwMode="auto">
            <a:xfrm>
              <a:off x="1676400" y="228600"/>
              <a:ext cx="3332163" cy="307975"/>
            </a:xfrm>
            <a:prstGeom prst="rect">
              <a:avLst/>
            </a:prstGeom>
            <a:noFill/>
            <a:ln w="9525">
              <a:noFill/>
              <a:miter lim="800000"/>
              <a:headEnd/>
              <a:tailEnd/>
            </a:ln>
          </p:spPr>
          <p:txBody>
            <a:bodyPr wrap="none">
              <a:spAutoFit/>
            </a:bodyPr>
            <a:lstStyle/>
            <a:p>
              <a:r>
                <a:rPr lang="en-US" sz="1400" b="1">
                  <a:latin typeface="Calibri" pitchFamily="34" charset="0"/>
                </a:rPr>
                <a:t>Using Spreadsheets in your Small Business</a:t>
              </a:r>
            </a:p>
          </p:txBody>
        </p:sp>
      </p:grpSp>
      <p:sp>
        <p:nvSpPr>
          <p:cNvPr id="15" name="Title 14"/>
          <p:cNvSpPr>
            <a:spLocks noGrp="1"/>
          </p:cNvSpPr>
          <p:nvPr>
            <p:ph type="title"/>
          </p:nvPr>
        </p:nvSpPr>
        <p:spPr/>
        <p:txBody>
          <a:bodyPr>
            <a:normAutofit fontScale="90000"/>
          </a:bodyPr>
          <a:lstStyle/>
          <a:p>
            <a:r>
              <a:rPr lang="en-US" dirty="0" smtClean="0"/>
              <a:t>Selection, load management,</a:t>
            </a:r>
            <a:br>
              <a:rPr lang="en-US" dirty="0" smtClean="0"/>
            </a:br>
            <a:r>
              <a:rPr lang="en-US" dirty="0" smtClean="0"/>
              <a:t> integration, retrieval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9554" name="Rectangle 2"/>
          <p:cNvSpPr>
            <a:spLocks noGrp="1" noChangeArrowheads="1"/>
          </p:cNvSpPr>
          <p:nvPr>
            <p:ph type="title"/>
          </p:nvPr>
        </p:nvSpPr>
        <p:spPr>
          <a:xfrm>
            <a:off x="282575" y="237115"/>
            <a:ext cx="8407400" cy="558460"/>
          </a:xfrm>
        </p:spPr>
        <p:txBody>
          <a:bodyPr>
            <a:normAutofit/>
          </a:bodyPr>
          <a:lstStyle/>
          <a:p>
            <a:r>
              <a:rPr lang="en-US" sz="2800" dirty="0" smtClean="0"/>
              <a:t>Selection, load management, integration, retrieval</a:t>
            </a:r>
            <a:endParaRPr lang="en-US" sz="2800" dirty="0"/>
          </a:p>
        </p:txBody>
      </p:sp>
      <p:pic>
        <p:nvPicPr>
          <p:cNvPr id="2199555" name="Picture 3"/>
          <p:cNvPicPr>
            <a:picLocks noChangeAspect="1" noChangeArrowheads="1"/>
          </p:cNvPicPr>
          <p:nvPr/>
        </p:nvPicPr>
        <p:blipFill>
          <a:blip r:embed="rId4"/>
          <a:srcRect/>
          <a:stretch>
            <a:fillRect/>
          </a:stretch>
        </p:blipFill>
        <p:spPr bwMode="auto">
          <a:xfrm>
            <a:off x="228600" y="1019175"/>
            <a:ext cx="8732838" cy="5324475"/>
          </a:xfrm>
          <a:prstGeom prst="rect">
            <a:avLst/>
          </a:prstGeom>
          <a:noFill/>
          <a:ln w="12700">
            <a:noFill/>
            <a:miter lim="800000"/>
            <a:headEnd/>
            <a:tailEnd/>
          </a:ln>
          <a:effectLst/>
        </p:spPr>
      </p:pic>
      <p:pic>
        <p:nvPicPr>
          <p:cNvPr id="2199556" name="Picture 4"/>
          <p:cNvPicPr>
            <a:picLocks noChangeAspect="1" noChangeArrowheads="1"/>
          </p:cNvPicPr>
          <p:nvPr/>
        </p:nvPicPr>
        <p:blipFill>
          <a:blip r:embed="rId5"/>
          <a:srcRect/>
          <a:stretch>
            <a:fillRect/>
          </a:stretch>
        </p:blipFill>
        <p:spPr bwMode="auto">
          <a:xfrm>
            <a:off x="230188" y="1684338"/>
            <a:ext cx="4540250" cy="3697287"/>
          </a:xfrm>
          <a:prstGeom prst="rect">
            <a:avLst/>
          </a:prstGeom>
          <a:noFill/>
          <a:ln w="12700">
            <a:noFill/>
            <a:miter lim="800000"/>
            <a:headEnd/>
            <a:tailEnd/>
          </a:ln>
          <a:effectLst/>
        </p:spPr>
      </p:pic>
      <p:pic>
        <p:nvPicPr>
          <p:cNvPr id="2199557" name="Picture 5" descr="a3.tiff                                                        0006F3F3HD                             C3226EEA:"/>
          <p:cNvPicPr>
            <a:picLocks noChangeAspect="1" noChangeArrowheads="1"/>
          </p:cNvPicPr>
          <p:nvPr/>
        </p:nvPicPr>
        <p:blipFill>
          <a:blip r:embed="rId6"/>
          <a:srcRect l="43076" t="12312" r="8760" b="60219"/>
          <a:stretch>
            <a:fillRect/>
          </a:stretch>
        </p:blipFill>
        <p:spPr bwMode="auto">
          <a:xfrm>
            <a:off x="1293813" y="927100"/>
            <a:ext cx="7829550" cy="2790825"/>
          </a:xfrm>
          <a:prstGeom prst="rect">
            <a:avLst/>
          </a:prstGeom>
          <a:noFill/>
        </p:spPr>
      </p:pic>
      <p:pic>
        <p:nvPicPr>
          <p:cNvPr id="2199558" name="Picture 6"/>
          <p:cNvPicPr>
            <a:picLocks noChangeAspect="1" noChangeArrowheads="1"/>
          </p:cNvPicPr>
          <p:nvPr/>
        </p:nvPicPr>
        <p:blipFill>
          <a:blip r:embed="rId7"/>
          <a:srcRect l="24826" t="12427" r="7906" b="26184"/>
          <a:stretch>
            <a:fillRect/>
          </a:stretch>
        </p:blipFill>
        <p:spPr bwMode="auto">
          <a:xfrm>
            <a:off x="4240213" y="3678238"/>
            <a:ext cx="4903787" cy="2635250"/>
          </a:xfrm>
          <a:prstGeom prst="rect">
            <a:avLst/>
          </a:prstGeom>
          <a:noFill/>
          <a:ln w="12700">
            <a:noFill/>
            <a:miter lim="800000"/>
            <a:headEnd/>
            <a:tailEnd/>
          </a:ln>
          <a:effectLst/>
        </p:spPr>
      </p:pic>
    </p:spTree>
    <p:custDataLst>
      <p:tags r:id="rId1"/>
    </p:custDataLst>
  </p:cSld>
  <p:clrMapOvr>
    <a:masterClrMapping/>
  </p:clrMapOvr>
  <p:transition xmlns:p14="http://schemas.microsoft.com/office/powerpoint/2010/main" advTm="9381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199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99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199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Instructional Complexity paper</a:t>
            </a:r>
            <a:endParaRPr lang="en-US" dirty="0"/>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34</a:t>
            </a:fld>
            <a:endParaRPr lang="en-US"/>
          </a:p>
        </p:txBody>
      </p:sp>
    </p:spTree>
    <p:extLst>
      <p:ext uri="{BB962C8B-B14F-4D97-AF65-F5344CB8AC3E}">
        <p14:creationId xmlns:p14="http://schemas.microsoft.com/office/powerpoint/2010/main" val="348630022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idx="4294967295"/>
          </p:nvPr>
        </p:nvSpPr>
        <p:spPr>
          <a:xfrm>
            <a:off x="0" y="38100"/>
            <a:ext cx="3111500" cy="1143000"/>
          </a:xfrm>
          <a:ln/>
        </p:spPr>
        <p:txBody>
          <a:bodyPr>
            <a:noAutofit/>
          </a:bodyPr>
          <a:lstStyle/>
          <a:p>
            <a:r>
              <a:rPr lang="en-US" sz="1800" i="1" dirty="0" smtClean="0">
                <a:ea typeface="ＭＳ Ｐゴシック" pitchFamily="1" charset="-128"/>
                <a:cs typeface="ＭＳ Ｐゴシック" pitchFamily="1" charset="-128"/>
              </a:rPr>
              <a:t>Instructional Complexity</a:t>
            </a:r>
            <a:r>
              <a:rPr lang="en-US" sz="1800" dirty="0" smtClean="0">
                <a:ea typeface="ＭＳ Ｐゴシック" pitchFamily="1" charset="-128"/>
                <a:cs typeface="ＭＳ Ｐゴシック" pitchFamily="1" charset="-128"/>
              </a:rPr>
              <a:t/>
            </a:r>
            <a:br>
              <a:rPr lang="en-US" sz="1800" dirty="0" smtClean="0">
                <a:ea typeface="ＭＳ Ｐゴシック" pitchFamily="1" charset="-128"/>
                <a:cs typeface="ＭＳ Ｐゴシック" pitchFamily="1" charset="-128"/>
              </a:rPr>
            </a:br>
            <a:r>
              <a:rPr lang="en-US" sz="1800" dirty="0" smtClean="0">
                <a:ea typeface="ＭＳ Ｐゴシック" pitchFamily="1" charset="-128"/>
                <a:cs typeface="ＭＳ Ｐゴシック" pitchFamily="1" charset="-128"/>
              </a:rPr>
              <a:t>How many instructional options are there? </a:t>
            </a:r>
            <a:endParaRPr lang="en-US" sz="1800" dirty="0">
              <a:solidFill>
                <a:srgbClr val="AC1A2F"/>
              </a:solidFill>
              <a:latin typeface="Verdana" pitchFamily="1" charset="0"/>
            </a:endParaRPr>
          </a:p>
        </p:txBody>
      </p:sp>
      <p:sp>
        <p:nvSpPr>
          <p:cNvPr id="293891" name="Text Box 3"/>
          <p:cNvSpPr txBox="1">
            <a:spLocks noChangeArrowheads="1"/>
          </p:cNvSpPr>
          <p:nvPr/>
        </p:nvSpPr>
        <p:spPr bwMode="auto">
          <a:xfrm>
            <a:off x="4762500" y="509410"/>
            <a:ext cx="1854200" cy="396875"/>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What’s best?</a:t>
            </a:r>
          </a:p>
        </p:txBody>
      </p:sp>
      <p:grpSp>
        <p:nvGrpSpPr>
          <p:cNvPr id="13" name="Group 12"/>
          <p:cNvGrpSpPr/>
          <p:nvPr/>
        </p:nvGrpSpPr>
        <p:grpSpPr>
          <a:xfrm>
            <a:off x="3416300" y="920396"/>
            <a:ext cx="3937000" cy="1001889"/>
            <a:chOff x="3416300" y="779286"/>
            <a:chExt cx="3937000" cy="1001889"/>
          </a:xfrm>
        </p:grpSpPr>
        <p:sp>
          <p:nvSpPr>
            <p:cNvPr id="293892" name="Text Box 4"/>
            <p:cNvSpPr txBox="1">
              <a:spLocks noChangeArrowheads="1"/>
            </p:cNvSpPr>
            <p:nvPr/>
          </p:nvSpPr>
          <p:spPr bwMode="auto">
            <a:xfrm>
              <a:off x="3416300" y="1079500"/>
              <a:ext cx="1308100" cy="701675"/>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dirty="0">
                  <a:ea typeface="Geneva" pitchFamily="1" charset="0"/>
                  <a:cs typeface="Geneva" pitchFamily="1" charset="0"/>
                </a:rPr>
                <a:t>Focused practice</a:t>
              </a:r>
            </a:p>
          </p:txBody>
        </p:sp>
        <p:sp>
          <p:nvSpPr>
            <p:cNvPr id="293893" name="Text Box 5"/>
            <p:cNvSpPr txBox="1">
              <a:spLocks noChangeArrowheads="1"/>
            </p:cNvSpPr>
            <p:nvPr/>
          </p:nvSpPr>
          <p:spPr bwMode="auto">
            <a:xfrm>
              <a:off x="5905500" y="1079500"/>
              <a:ext cx="1447800" cy="701675"/>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Distributed practice</a:t>
              </a:r>
            </a:p>
          </p:txBody>
        </p:sp>
        <p:cxnSp>
          <p:nvCxnSpPr>
            <p:cNvPr id="293894" name="AutoShape 6"/>
            <p:cNvCxnSpPr>
              <a:cxnSpLocks noChangeShapeType="1"/>
              <a:stCxn id="293891" idx="2"/>
              <a:endCxn id="293892" idx="0"/>
            </p:cNvCxnSpPr>
            <p:nvPr/>
          </p:nvCxnSpPr>
          <p:spPr bwMode="auto">
            <a:xfrm flipH="1">
              <a:off x="4070350" y="779286"/>
              <a:ext cx="1619250" cy="300214"/>
            </a:xfrm>
            <a:prstGeom prst="straightConnector1">
              <a:avLst/>
            </a:prstGeom>
            <a:noFill/>
            <a:ln w="38100">
              <a:solidFill>
                <a:schemeClr val="tx1"/>
              </a:solidFill>
              <a:round/>
              <a:headEnd/>
              <a:tailEnd type="triangle" w="med" len="med"/>
            </a:ln>
          </p:spPr>
        </p:cxnSp>
        <p:cxnSp>
          <p:nvCxnSpPr>
            <p:cNvPr id="293895" name="AutoShape 7"/>
            <p:cNvCxnSpPr>
              <a:cxnSpLocks noChangeShapeType="1"/>
              <a:stCxn id="293891" idx="2"/>
              <a:endCxn id="293893" idx="0"/>
            </p:cNvCxnSpPr>
            <p:nvPr/>
          </p:nvCxnSpPr>
          <p:spPr bwMode="auto">
            <a:xfrm>
              <a:off x="5689600" y="779286"/>
              <a:ext cx="939800" cy="300214"/>
            </a:xfrm>
            <a:prstGeom prst="straightConnector1">
              <a:avLst/>
            </a:prstGeom>
            <a:noFill/>
            <a:ln w="38100">
              <a:solidFill>
                <a:schemeClr val="tx1"/>
              </a:solidFill>
              <a:round/>
              <a:headEnd/>
              <a:tailEnd type="triangle" w="med" len="med"/>
            </a:ln>
          </p:spPr>
        </p:cxnSp>
      </p:grpSp>
      <p:grpSp>
        <p:nvGrpSpPr>
          <p:cNvPr id="2" name="Group 8"/>
          <p:cNvGrpSpPr>
            <a:grpSpLocks/>
          </p:cNvGrpSpPr>
          <p:nvPr/>
        </p:nvGrpSpPr>
        <p:grpSpPr bwMode="auto">
          <a:xfrm>
            <a:off x="711200" y="1936573"/>
            <a:ext cx="3492500" cy="1049338"/>
            <a:chOff x="448" y="1131"/>
            <a:chExt cx="2200" cy="661"/>
          </a:xfrm>
        </p:grpSpPr>
        <p:sp>
          <p:nvSpPr>
            <p:cNvPr id="293897" name="Text Box 9"/>
            <p:cNvSpPr txBox="1">
              <a:spLocks noChangeArrowheads="1"/>
            </p:cNvSpPr>
            <p:nvPr/>
          </p:nvSpPr>
          <p:spPr bwMode="auto">
            <a:xfrm>
              <a:off x="448" y="1336"/>
              <a:ext cx="872" cy="442"/>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Study examples</a:t>
              </a:r>
            </a:p>
          </p:txBody>
        </p:sp>
        <p:sp>
          <p:nvSpPr>
            <p:cNvPr id="293898" name="Text Box 10"/>
            <p:cNvSpPr txBox="1">
              <a:spLocks noChangeArrowheads="1"/>
            </p:cNvSpPr>
            <p:nvPr/>
          </p:nvSpPr>
          <p:spPr bwMode="auto">
            <a:xfrm>
              <a:off x="1856" y="1346"/>
              <a:ext cx="792" cy="446"/>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dirty="0">
                  <a:ea typeface="Geneva" pitchFamily="1" charset="0"/>
                  <a:cs typeface="Geneva" pitchFamily="1" charset="0"/>
                </a:rPr>
                <a:t>Test on</a:t>
              </a:r>
              <a:br>
                <a:rPr lang="en-US" sz="2000" dirty="0">
                  <a:ea typeface="Geneva" pitchFamily="1" charset="0"/>
                  <a:cs typeface="Geneva" pitchFamily="1" charset="0"/>
                </a:rPr>
              </a:br>
              <a:r>
                <a:rPr lang="en-US" sz="2000" dirty="0">
                  <a:ea typeface="Geneva" pitchFamily="1" charset="0"/>
                  <a:cs typeface="Geneva" pitchFamily="1" charset="0"/>
                </a:rPr>
                <a:t>problems</a:t>
              </a:r>
            </a:p>
          </p:txBody>
        </p:sp>
        <p:sp>
          <p:nvSpPr>
            <p:cNvPr id="293899" name="Text Box 11"/>
            <p:cNvSpPr txBox="1">
              <a:spLocks noChangeArrowheads="1"/>
            </p:cNvSpPr>
            <p:nvPr/>
          </p:nvSpPr>
          <p:spPr bwMode="auto">
            <a:xfrm>
              <a:off x="1320" y="1336"/>
              <a:ext cx="552" cy="442"/>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50/50Mix</a:t>
              </a:r>
            </a:p>
          </p:txBody>
        </p:sp>
        <p:cxnSp>
          <p:nvCxnSpPr>
            <p:cNvPr id="293900" name="AutoShape 12"/>
            <p:cNvCxnSpPr>
              <a:cxnSpLocks noChangeShapeType="1"/>
              <a:stCxn id="293892" idx="2"/>
              <a:endCxn id="293899" idx="0"/>
            </p:cNvCxnSpPr>
            <p:nvPr/>
          </p:nvCxnSpPr>
          <p:spPr bwMode="auto">
            <a:xfrm flipH="1">
              <a:off x="1596" y="1131"/>
              <a:ext cx="968" cy="205"/>
            </a:xfrm>
            <a:prstGeom prst="straightConnector1">
              <a:avLst/>
            </a:prstGeom>
            <a:noFill/>
            <a:ln w="38100">
              <a:solidFill>
                <a:schemeClr val="tx1"/>
              </a:solidFill>
              <a:round/>
              <a:headEnd/>
              <a:tailEnd type="triangle" w="med" len="med"/>
            </a:ln>
          </p:spPr>
        </p:cxnSp>
        <p:cxnSp>
          <p:nvCxnSpPr>
            <p:cNvPr id="293901" name="AutoShape 13"/>
            <p:cNvCxnSpPr>
              <a:cxnSpLocks noChangeShapeType="1"/>
              <a:stCxn id="293892" idx="2"/>
              <a:endCxn id="293898" idx="0"/>
            </p:cNvCxnSpPr>
            <p:nvPr/>
          </p:nvCxnSpPr>
          <p:spPr bwMode="auto">
            <a:xfrm flipH="1">
              <a:off x="2252" y="1131"/>
              <a:ext cx="312" cy="215"/>
            </a:xfrm>
            <a:prstGeom prst="straightConnector1">
              <a:avLst/>
            </a:prstGeom>
            <a:noFill/>
            <a:ln w="38100">
              <a:solidFill>
                <a:schemeClr val="tx1"/>
              </a:solidFill>
              <a:round/>
              <a:headEnd/>
              <a:tailEnd type="triangle" w="med" len="med"/>
            </a:ln>
          </p:spPr>
        </p:cxnSp>
        <p:cxnSp>
          <p:nvCxnSpPr>
            <p:cNvPr id="293902" name="AutoShape 14"/>
            <p:cNvCxnSpPr>
              <a:cxnSpLocks noChangeShapeType="1"/>
              <a:stCxn id="293892" idx="2"/>
              <a:endCxn id="293897" idx="0"/>
            </p:cNvCxnSpPr>
            <p:nvPr/>
          </p:nvCxnSpPr>
          <p:spPr bwMode="auto">
            <a:xfrm flipH="1">
              <a:off x="884" y="1131"/>
              <a:ext cx="1680" cy="205"/>
            </a:xfrm>
            <a:prstGeom prst="straightConnector1">
              <a:avLst/>
            </a:prstGeom>
            <a:noFill/>
            <a:ln w="38100">
              <a:solidFill>
                <a:schemeClr val="tx1"/>
              </a:solidFill>
              <a:round/>
              <a:headEnd/>
              <a:tailEnd type="triangle" w="med" len="med"/>
            </a:ln>
          </p:spPr>
        </p:cxnSp>
      </p:grpSp>
      <p:grpSp>
        <p:nvGrpSpPr>
          <p:cNvPr id="293889" name="Group 293888"/>
          <p:cNvGrpSpPr/>
          <p:nvPr/>
        </p:nvGrpSpPr>
        <p:grpSpPr>
          <a:xfrm>
            <a:off x="660400" y="2977797"/>
            <a:ext cx="3492500" cy="798688"/>
            <a:chOff x="660400" y="2836687"/>
            <a:chExt cx="3492500" cy="798688"/>
          </a:xfrm>
        </p:grpSpPr>
        <p:grpSp>
          <p:nvGrpSpPr>
            <p:cNvPr id="293888" name="Group 293887"/>
            <p:cNvGrpSpPr/>
            <p:nvPr/>
          </p:nvGrpSpPr>
          <p:grpSpPr>
            <a:xfrm>
              <a:off x="660400" y="2836687"/>
              <a:ext cx="3492500" cy="798688"/>
              <a:chOff x="660400" y="2836687"/>
              <a:chExt cx="3492500" cy="798688"/>
            </a:xfrm>
          </p:grpSpPr>
          <p:sp>
            <p:nvSpPr>
              <p:cNvPr id="293904" name="Text Box 16"/>
              <p:cNvSpPr txBox="1">
                <a:spLocks noChangeArrowheads="1"/>
              </p:cNvSpPr>
              <p:nvPr/>
            </p:nvSpPr>
            <p:spPr bwMode="auto">
              <a:xfrm>
                <a:off x="660400" y="3238500"/>
                <a:ext cx="1384300" cy="396875"/>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dirty="0">
                    <a:ea typeface="Geneva" pitchFamily="1" charset="0"/>
                    <a:cs typeface="Geneva" pitchFamily="1" charset="0"/>
                  </a:rPr>
                  <a:t>Concrete</a:t>
                </a:r>
              </a:p>
            </p:txBody>
          </p:sp>
          <p:sp>
            <p:nvSpPr>
              <p:cNvPr id="293905" name="Text Box 17"/>
              <p:cNvSpPr txBox="1">
                <a:spLocks noChangeArrowheads="1"/>
              </p:cNvSpPr>
              <p:nvPr/>
            </p:nvSpPr>
            <p:spPr bwMode="auto">
              <a:xfrm>
                <a:off x="2895600" y="3238500"/>
                <a:ext cx="1257300" cy="396875"/>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dirty="0">
                    <a:ea typeface="Geneva" pitchFamily="1" charset="0"/>
                    <a:cs typeface="Geneva" pitchFamily="1" charset="0"/>
                  </a:rPr>
                  <a:t>Abstract</a:t>
                </a:r>
              </a:p>
            </p:txBody>
          </p:sp>
          <p:sp>
            <p:nvSpPr>
              <p:cNvPr id="293906" name="Text Box 18"/>
              <p:cNvSpPr txBox="1">
                <a:spLocks noChangeArrowheads="1"/>
              </p:cNvSpPr>
              <p:nvPr/>
            </p:nvSpPr>
            <p:spPr bwMode="auto">
              <a:xfrm>
                <a:off x="1993900" y="3238500"/>
                <a:ext cx="673100" cy="396875"/>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dirty="0">
                    <a:ea typeface="Geneva" pitchFamily="1" charset="0"/>
                    <a:cs typeface="Geneva" pitchFamily="1" charset="0"/>
                  </a:rPr>
                  <a:t>Mix</a:t>
                </a:r>
              </a:p>
            </p:txBody>
          </p:sp>
          <p:cxnSp>
            <p:nvCxnSpPr>
              <p:cNvPr id="293907" name="AutoShape 19"/>
              <p:cNvCxnSpPr>
                <a:cxnSpLocks noChangeShapeType="1"/>
                <a:stCxn id="293899" idx="2"/>
                <a:endCxn id="293906" idx="0"/>
              </p:cNvCxnSpPr>
              <p:nvPr/>
            </p:nvCxnSpPr>
            <p:spPr bwMode="auto">
              <a:xfrm flipH="1">
                <a:off x="2330450" y="2836687"/>
                <a:ext cx="203200" cy="401813"/>
              </a:xfrm>
              <a:prstGeom prst="straightConnector1">
                <a:avLst/>
              </a:prstGeom>
              <a:noFill/>
              <a:ln w="38100">
                <a:solidFill>
                  <a:schemeClr val="tx1"/>
                </a:solidFill>
                <a:round/>
                <a:headEnd/>
                <a:tailEnd type="triangle" w="med" len="med"/>
              </a:ln>
            </p:spPr>
          </p:cxnSp>
        </p:grpSp>
        <p:cxnSp>
          <p:nvCxnSpPr>
            <p:cNvPr id="293908" name="AutoShape 20"/>
            <p:cNvCxnSpPr>
              <a:cxnSpLocks noChangeShapeType="1"/>
              <a:stCxn id="293899" idx="2"/>
              <a:endCxn id="293905" idx="0"/>
            </p:cNvCxnSpPr>
            <p:nvPr/>
          </p:nvCxnSpPr>
          <p:spPr bwMode="auto">
            <a:xfrm>
              <a:off x="2533650" y="2836687"/>
              <a:ext cx="990600" cy="401813"/>
            </a:xfrm>
            <a:prstGeom prst="straightConnector1">
              <a:avLst/>
            </a:prstGeom>
            <a:noFill/>
            <a:ln w="38100">
              <a:solidFill>
                <a:schemeClr val="tx1"/>
              </a:solidFill>
              <a:round/>
              <a:headEnd/>
              <a:tailEnd type="triangle" w="med" len="med"/>
            </a:ln>
          </p:spPr>
        </p:cxnSp>
        <p:cxnSp>
          <p:nvCxnSpPr>
            <p:cNvPr id="293909" name="AutoShape 21"/>
            <p:cNvCxnSpPr>
              <a:cxnSpLocks noChangeShapeType="1"/>
              <a:stCxn id="293899" idx="2"/>
              <a:endCxn id="293904" idx="0"/>
            </p:cNvCxnSpPr>
            <p:nvPr/>
          </p:nvCxnSpPr>
          <p:spPr bwMode="auto">
            <a:xfrm flipH="1">
              <a:off x="1352550" y="2836687"/>
              <a:ext cx="1181100" cy="401813"/>
            </a:xfrm>
            <a:prstGeom prst="straightConnector1">
              <a:avLst/>
            </a:prstGeom>
            <a:noFill/>
            <a:ln w="38100">
              <a:solidFill>
                <a:schemeClr val="tx1"/>
              </a:solidFill>
              <a:round/>
              <a:headEnd/>
              <a:tailEnd type="triangle" w="med" len="med"/>
            </a:ln>
          </p:spPr>
        </p:cxnSp>
      </p:grpSp>
      <p:grpSp>
        <p:nvGrpSpPr>
          <p:cNvPr id="22" name="Group 21"/>
          <p:cNvGrpSpPr/>
          <p:nvPr/>
        </p:nvGrpSpPr>
        <p:grpSpPr>
          <a:xfrm>
            <a:off x="254000" y="3790596"/>
            <a:ext cx="4572000" cy="2192514"/>
            <a:chOff x="254000" y="3649486"/>
            <a:chExt cx="4572000" cy="2192514"/>
          </a:xfrm>
        </p:grpSpPr>
        <p:sp>
          <p:nvSpPr>
            <p:cNvPr id="293910" name="Text Box 22"/>
            <p:cNvSpPr txBox="1">
              <a:spLocks noChangeArrowheads="1"/>
            </p:cNvSpPr>
            <p:nvPr/>
          </p:nvSpPr>
          <p:spPr bwMode="auto">
            <a:xfrm>
              <a:off x="2806700" y="3843338"/>
              <a:ext cx="952500" cy="3365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Delayed</a:t>
              </a:r>
            </a:p>
          </p:txBody>
        </p:sp>
        <p:sp>
          <p:nvSpPr>
            <p:cNvPr id="293911" name="Text Box 23"/>
            <p:cNvSpPr txBox="1">
              <a:spLocks noChangeArrowheads="1"/>
            </p:cNvSpPr>
            <p:nvPr/>
          </p:nvSpPr>
          <p:spPr bwMode="auto">
            <a:xfrm>
              <a:off x="3683000" y="3759200"/>
              <a:ext cx="1143000" cy="581025"/>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1600">
                  <a:ea typeface="Geneva" pitchFamily="1" charset="0"/>
                  <a:cs typeface="Geneva" pitchFamily="1" charset="0"/>
                </a:rPr>
                <a:t>No feedback</a:t>
              </a:r>
            </a:p>
          </p:txBody>
        </p:sp>
        <p:sp>
          <p:nvSpPr>
            <p:cNvPr id="293912" name="Text Box 24"/>
            <p:cNvSpPr txBox="1">
              <a:spLocks noChangeArrowheads="1"/>
            </p:cNvSpPr>
            <p:nvPr/>
          </p:nvSpPr>
          <p:spPr bwMode="auto">
            <a:xfrm>
              <a:off x="1689100" y="3843338"/>
              <a:ext cx="1295400" cy="3365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Immediate</a:t>
              </a:r>
            </a:p>
          </p:txBody>
        </p:sp>
        <p:cxnSp>
          <p:nvCxnSpPr>
            <p:cNvPr id="293913" name="AutoShape 25"/>
            <p:cNvCxnSpPr>
              <a:cxnSpLocks noChangeShapeType="1"/>
              <a:stCxn id="293905" idx="2"/>
              <a:endCxn id="293912" idx="0"/>
            </p:cNvCxnSpPr>
            <p:nvPr/>
          </p:nvCxnSpPr>
          <p:spPr bwMode="auto">
            <a:xfrm flipH="1">
              <a:off x="2336800" y="3649486"/>
              <a:ext cx="1187450" cy="193852"/>
            </a:xfrm>
            <a:prstGeom prst="straightConnector1">
              <a:avLst/>
            </a:prstGeom>
            <a:noFill/>
            <a:ln w="38100">
              <a:solidFill>
                <a:schemeClr val="tx1"/>
              </a:solidFill>
              <a:round/>
              <a:headEnd/>
              <a:tailEnd type="triangle" w="med" len="med"/>
            </a:ln>
          </p:spPr>
        </p:cxnSp>
        <p:cxnSp>
          <p:nvCxnSpPr>
            <p:cNvPr id="293914" name="AutoShape 26"/>
            <p:cNvCxnSpPr>
              <a:cxnSpLocks noChangeShapeType="1"/>
              <a:stCxn id="293905" idx="2"/>
              <a:endCxn id="293911" idx="0"/>
            </p:cNvCxnSpPr>
            <p:nvPr/>
          </p:nvCxnSpPr>
          <p:spPr bwMode="auto">
            <a:xfrm>
              <a:off x="3524250" y="3649486"/>
              <a:ext cx="730250" cy="109714"/>
            </a:xfrm>
            <a:prstGeom prst="straightConnector1">
              <a:avLst/>
            </a:prstGeom>
            <a:noFill/>
            <a:ln w="38100">
              <a:solidFill>
                <a:schemeClr val="tx1"/>
              </a:solidFill>
              <a:round/>
              <a:headEnd/>
              <a:tailEnd type="triangle" w="med" len="med"/>
            </a:ln>
          </p:spPr>
        </p:cxnSp>
        <p:cxnSp>
          <p:nvCxnSpPr>
            <p:cNvPr id="293915" name="AutoShape 27"/>
            <p:cNvCxnSpPr>
              <a:cxnSpLocks noChangeShapeType="1"/>
              <a:stCxn id="293905" idx="2"/>
              <a:endCxn id="293910" idx="0"/>
            </p:cNvCxnSpPr>
            <p:nvPr/>
          </p:nvCxnSpPr>
          <p:spPr bwMode="auto">
            <a:xfrm flipH="1">
              <a:off x="3282950" y="3649486"/>
              <a:ext cx="241300" cy="193852"/>
            </a:xfrm>
            <a:prstGeom prst="straightConnector1">
              <a:avLst/>
            </a:prstGeom>
            <a:noFill/>
            <a:ln w="38100">
              <a:solidFill>
                <a:schemeClr val="tx1"/>
              </a:solidFill>
              <a:round/>
              <a:headEnd/>
              <a:tailEnd type="triangle" w="med" len="med"/>
            </a:ln>
          </p:spPr>
        </p:cxnSp>
        <p:sp>
          <p:nvSpPr>
            <p:cNvPr id="293916" name="Text Box 28"/>
            <p:cNvSpPr txBox="1">
              <a:spLocks noChangeArrowheads="1"/>
            </p:cNvSpPr>
            <p:nvPr/>
          </p:nvSpPr>
          <p:spPr bwMode="auto">
            <a:xfrm>
              <a:off x="254000" y="4386263"/>
              <a:ext cx="1384300" cy="581025"/>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Block topics in chapters</a:t>
              </a:r>
            </a:p>
          </p:txBody>
        </p:sp>
        <p:sp>
          <p:nvSpPr>
            <p:cNvPr id="293917" name="Text Box 29"/>
            <p:cNvSpPr txBox="1">
              <a:spLocks noChangeArrowheads="1"/>
            </p:cNvSpPr>
            <p:nvPr/>
          </p:nvSpPr>
          <p:spPr bwMode="auto">
            <a:xfrm>
              <a:off x="2387600" y="4384675"/>
              <a:ext cx="1143000" cy="581025"/>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1600">
                  <a:ea typeface="Geneva" pitchFamily="1" charset="0"/>
                  <a:cs typeface="Geneva" pitchFamily="1" charset="0"/>
                </a:rPr>
                <a:t>Interleave topics</a:t>
              </a:r>
            </a:p>
          </p:txBody>
        </p:sp>
        <p:sp>
          <p:nvSpPr>
            <p:cNvPr id="293918" name="Text Box 30"/>
            <p:cNvSpPr txBox="1">
              <a:spLocks noChangeArrowheads="1"/>
            </p:cNvSpPr>
            <p:nvPr/>
          </p:nvSpPr>
          <p:spPr bwMode="auto">
            <a:xfrm>
              <a:off x="1511300" y="4506913"/>
              <a:ext cx="647700" cy="3365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Fade</a:t>
              </a:r>
            </a:p>
          </p:txBody>
        </p:sp>
        <p:cxnSp>
          <p:nvCxnSpPr>
            <p:cNvPr id="293919" name="AutoShape 31"/>
            <p:cNvCxnSpPr>
              <a:cxnSpLocks noChangeShapeType="1"/>
              <a:stCxn id="293912" idx="2"/>
              <a:endCxn id="293918" idx="0"/>
            </p:cNvCxnSpPr>
            <p:nvPr/>
          </p:nvCxnSpPr>
          <p:spPr bwMode="auto">
            <a:xfrm flipH="1">
              <a:off x="1835150" y="4179888"/>
              <a:ext cx="501650" cy="327025"/>
            </a:xfrm>
            <a:prstGeom prst="straightConnector1">
              <a:avLst/>
            </a:prstGeom>
            <a:noFill/>
            <a:ln w="38100">
              <a:solidFill>
                <a:schemeClr val="tx1"/>
              </a:solidFill>
              <a:round/>
              <a:headEnd/>
              <a:tailEnd type="triangle" w="med" len="med"/>
            </a:ln>
          </p:spPr>
        </p:cxnSp>
        <p:cxnSp>
          <p:nvCxnSpPr>
            <p:cNvPr id="293920" name="AutoShape 32"/>
            <p:cNvCxnSpPr>
              <a:cxnSpLocks noChangeShapeType="1"/>
              <a:stCxn id="293912" idx="2"/>
              <a:endCxn id="293917" idx="0"/>
            </p:cNvCxnSpPr>
            <p:nvPr/>
          </p:nvCxnSpPr>
          <p:spPr bwMode="auto">
            <a:xfrm>
              <a:off x="2336800" y="4179888"/>
              <a:ext cx="622300" cy="204788"/>
            </a:xfrm>
            <a:prstGeom prst="straightConnector1">
              <a:avLst/>
            </a:prstGeom>
            <a:noFill/>
            <a:ln w="38100">
              <a:solidFill>
                <a:schemeClr val="tx1"/>
              </a:solidFill>
              <a:round/>
              <a:headEnd/>
              <a:tailEnd type="triangle" w="med" len="med"/>
            </a:ln>
          </p:spPr>
        </p:cxnSp>
        <p:cxnSp>
          <p:nvCxnSpPr>
            <p:cNvPr id="293921" name="AutoShape 33"/>
            <p:cNvCxnSpPr>
              <a:cxnSpLocks noChangeShapeType="1"/>
              <a:stCxn id="293912" idx="2"/>
              <a:endCxn id="293916" idx="0"/>
            </p:cNvCxnSpPr>
            <p:nvPr/>
          </p:nvCxnSpPr>
          <p:spPr bwMode="auto">
            <a:xfrm flipH="1">
              <a:off x="946150" y="4179888"/>
              <a:ext cx="1390650" cy="206375"/>
            </a:xfrm>
            <a:prstGeom prst="straightConnector1">
              <a:avLst/>
            </a:prstGeom>
            <a:noFill/>
            <a:ln w="38100">
              <a:solidFill>
                <a:schemeClr val="tx1"/>
              </a:solidFill>
              <a:round/>
              <a:headEnd/>
              <a:tailEnd type="triangle" w="med" len="med"/>
            </a:ln>
          </p:spPr>
        </p:cxnSp>
        <p:sp>
          <p:nvSpPr>
            <p:cNvPr id="293922" name="Text Box 34"/>
            <p:cNvSpPr txBox="1">
              <a:spLocks noChangeArrowheads="1"/>
            </p:cNvSpPr>
            <p:nvPr/>
          </p:nvSpPr>
          <p:spPr bwMode="auto">
            <a:xfrm>
              <a:off x="1955800" y="5338763"/>
              <a:ext cx="901700" cy="3365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Explain</a:t>
              </a:r>
            </a:p>
          </p:txBody>
        </p:sp>
        <p:sp>
          <p:nvSpPr>
            <p:cNvPr id="293923" name="Text Box 35"/>
            <p:cNvSpPr txBox="1">
              <a:spLocks noChangeArrowheads="1"/>
            </p:cNvSpPr>
            <p:nvPr/>
          </p:nvSpPr>
          <p:spPr bwMode="auto">
            <a:xfrm>
              <a:off x="3365500" y="5260975"/>
              <a:ext cx="1358900" cy="581025"/>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1600">
                  <a:ea typeface="Geneva" pitchFamily="1" charset="0"/>
                  <a:cs typeface="Geneva" pitchFamily="1" charset="0"/>
                </a:rPr>
                <a:t>Ask for explanations</a:t>
              </a:r>
            </a:p>
          </p:txBody>
        </p:sp>
        <p:sp>
          <p:nvSpPr>
            <p:cNvPr id="293924" name="Text Box 36"/>
            <p:cNvSpPr txBox="1">
              <a:spLocks noChangeArrowheads="1"/>
            </p:cNvSpPr>
            <p:nvPr/>
          </p:nvSpPr>
          <p:spPr bwMode="auto">
            <a:xfrm>
              <a:off x="2870200" y="5307013"/>
              <a:ext cx="647700" cy="3365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Mix</a:t>
              </a:r>
            </a:p>
          </p:txBody>
        </p:sp>
        <p:cxnSp>
          <p:nvCxnSpPr>
            <p:cNvPr id="293925" name="AutoShape 37"/>
            <p:cNvCxnSpPr>
              <a:cxnSpLocks noChangeShapeType="1"/>
              <a:stCxn id="293917" idx="2"/>
              <a:endCxn id="293924" idx="0"/>
            </p:cNvCxnSpPr>
            <p:nvPr/>
          </p:nvCxnSpPr>
          <p:spPr bwMode="auto">
            <a:xfrm>
              <a:off x="2959100" y="4965700"/>
              <a:ext cx="234950" cy="341313"/>
            </a:xfrm>
            <a:prstGeom prst="straightConnector1">
              <a:avLst/>
            </a:prstGeom>
            <a:noFill/>
            <a:ln w="38100">
              <a:solidFill>
                <a:schemeClr val="tx1"/>
              </a:solidFill>
              <a:round/>
              <a:headEnd/>
              <a:tailEnd type="triangle" w="med" len="med"/>
            </a:ln>
          </p:spPr>
        </p:cxnSp>
        <p:cxnSp>
          <p:nvCxnSpPr>
            <p:cNvPr id="293926" name="AutoShape 38"/>
            <p:cNvCxnSpPr>
              <a:cxnSpLocks noChangeShapeType="1"/>
              <a:stCxn id="293917" idx="2"/>
              <a:endCxn id="293923" idx="0"/>
            </p:cNvCxnSpPr>
            <p:nvPr/>
          </p:nvCxnSpPr>
          <p:spPr bwMode="auto">
            <a:xfrm>
              <a:off x="2959100" y="4965700"/>
              <a:ext cx="1085850" cy="295275"/>
            </a:xfrm>
            <a:prstGeom prst="straightConnector1">
              <a:avLst/>
            </a:prstGeom>
            <a:noFill/>
            <a:ln w="38100">
              <a:solidFill>
                <a:schemeClr val="tx1"/>
              </a:solidFill>
              <a:round/>
              <a:headEnd/>
              <a:tailEnd type="triangle" w="med" len="med"/>
            </a:ln>
          </p:spPr>
        </p:cxnSp>
        <p:cxnSp>
          <p:nvCxnSpPr>
            <p:cNvPr id="293927" name="AutoShape 39"/>
            <p:cNvCxnSpPr>
              <a:cxnSpLocks noChangeShapeType="1"/>
              <a:stCxn id="293917" idx="2"/>
              <a:endCxn id="293922" idx="0"/>
            </p:cNvCxnSpPr>
            <p:nvPr/>
          </p:nvCxnSpPr>
          <p:spPr bwMode="auto">
            <a:xfrm flipH="1">
              <a:off x="2406650" y="4965700"/>
              <a:ext cx="552450" cy="373063"/>
            </a:xfrm>
            <a:prstGeom prst="straightConnector1">
              <a:avLst/>
            </a:prstGeom>
            <a:noFill/>
            <a:ln w="38100">
              <a:solidFill>
                <a:schemeClr val="tx1"/>
              </a:solidFill>
              <a:round/>
              <a:headEnd/>
              <a:tailEnd type="triangle" w="med" len="med"/>
            </a:ln>
          </p:spPr>
        </p:cxnSp>
      </p:grpSp>
      <p:sp>
        <p:nvSpPr>
          <p:cNvPr id="164904" name="Text Box 40"/>
          <p:cNvSpPr txBox="1">
            <a:spLocks noChangeArrowheads="1"/>
          </p:cNvSpPr>
          <p:nvPr/>
        </p:nvSpPr>
        <p:spPr bwMode="auto">
          <a:xfrm>
            <a:off x="2984500" y="5975173"/>
            <a:ext cx="5740400" cy="274637"/>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200">
                <a:ea typeface="Geneva" pitchFamily="1" charset="0"/>
                <a:cs typeface="Geneva" pitchFamily="1" charset="0"/>
              </a:rPr>
              <a:t>Many other choices: animations vs. diagrams vs. not, audio vs. text vs. both, …</a:t>
            </a:r>
          </a:p>
        </p:txBody>
      </p:sp>
      <p:grpSp>
        <p:nvGrpSpPr>
          <p:cNvPr id="4" name="Group 41"/>
          <p:cNvGrpSpPr>
            <a:grpSpLocks/>
          </p:cNvGrpSpPr>
          <p:nvPr/>
        </p:nvGrpSpPr>
        <p:grpSpPr bwMode="auto">
          <a:xfrm>
            <a:off x="4572000" y="1049160"/>
            <a:ext cx="1447800" cy="873125"/>
            <a:chOff x="2880" y="572"/>
            <a:chExt cx="912" cy="550"/>
          </a:xfrm>
        </p:grpSpPr>
        <p:cxnSp>
          <p:nvCxnSpPr>
            <p:cNvPr id="293930" name="AutoShape 42"/>
            <p:cNvCxnSpPr>
              <a:cxnSpLocks noChangeShapeType="1"/>
              <a:stCxn id="293891" idx="2"/>
            </p:cNvCxnSpPr>
            <p:nvPr/>
          </p:nvCxnSpPr>
          <p:spPr bwMode="auto">
            <a:xfrm flipH="1">
              <a:off x="3352" y="572"/>
              <a:ext cx="232" cy="182"/>
            </a:xfrm>
            <a:prstGeom prst="straightConnector1">
              <a:avLst/>
            </a:prstGeom>
            <a:noFill/>
            <a:ln w="38100">
              <a:solidFill>
                <a:schemeClr val="tx1"/>
              </a:solidFill>
              <a:round/>
              <a:headEnd/>
              <a:tailEnd type="triangle" w="med" len="med"/>
            </a:ln>
          </p:spPr>
        </p:cxnSp>
        <p:sp>
          <p:nvSpPr>
            <p:cNvPr id="293931" name="Text Box 43"/>
            <p:cNvSpPr txBox="1">
              <a:spLocks noChangeArrowheads="1"/>
            </p:cNvSpPr>
            <p:nvPr/>
          </p:nvSpPr>
          <p:spPr bwMode="auto">
            <a:xfrm>
              <a:off x="2880" y="680"/>
              <a:ext cx="912" cy="442"/>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2000" dirty="0">
                  <a:ea typeface="Geneva" pitchFamily="1" charset="0"/>
                  <a:cs typeface="Geneva" pitchFamily="1" charset="0"/>
                </a:rPr>
                <a:t>Gradually widen</a:t>
              </a:r>
            </a:p>
          </p:txBody>
        </p:sp>
      </p:grpSp>
      <p:grpSp>
        <p:nvGrpSpPr>
          <p:cNvPr id="5" name="Group 44"/>
          <p:cNvGrpSpPr>
            <a:grpSpLocks/>
          </p:cNvGrpSpPr>
          <p:nvPr/>
        </p:nvGrpSpPr>
        <p:grpSpPr bwMode="auto">
          <a:xfrm>
            <a:off x="4191000" y="1936574"/>
            <a:ext cx="4762500" cy="890588"/>
            <a:chOff x="2640" y="1131"/>
            <a:chExt cx="3000" cy="561"/>
          </a:xfrm>
        </p:grpSpPr>
        <p:grpSp>
          <p:nvGrpSpPr>
            <p:cNvPr id="6" name="Group 45"/>
            <p:cNvGrpSpPr>
              <a:grpSpLocks/>
            </p:cNvGrpSpPr>
            <p:nvPr/>
          </p:nvGrpSpPr>
          <p:grpSpPr bwMode="auto">
            <a:xfrm>
              <a:off x="2640" y="1131"/>
              <a:ext cx="1488" cy="561"/>
              <a:chOff x="2640" y="1131"/>
              <a:chExt cx="1488" cy="561"/>
            </a:xfrm>
          </p:grpSpPr>
          <p:sp>
            <p:nvSpPr>
              <p:cNvPr id="293934" name="Text Box 46"/>
              <p:cNvSpPr txBox="1">
                <a:spLocks noChangeArrowheads="1"/>
              </p:cNvSpPr>
              <p:nvPr/>
            </p:nvSpPr>
            <p:spPr bwMode="auto">
              <a:xfrm>
                <a:off x="2640" y="1432"/>
                <a:ext cx="584" cy="2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Study</a:t>
                </a:r>
              </a:p>
            </p:txBody>
          </p:sp>
          <p:sp>
            <p:nvSpPr>
              <p:cNvPr id="293935" name="Text Box 47"/>
              <p:cNvSpPr txBox="1">
                <a:spLocks noChangeArrowheads="1"/>
              </p:cNvSpPr>
              <p:nvPr/>
            </p:nvSpPr>
            <p:spPr bwMode="auto">
              <a:xfrm>
                <a:off x="3640" y="1442"/>
                <a:ext cx="488" cy="2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Test</a:t>
                </a:r>
              </a:p>
            </p:txBody>
          </p:sp>
          <p:sp>
            <p:nvSpPr>
              <p:cNvPr id="293936" name="Text Box 48"/>
              <p:cNvSpPr txBox="1">
                <a:spLocks noChangeArrowheads="1"/>
              </p:cNvSpPr>
              <p:nvPr/>
            </p:nvSpPr>
            <p:spPr bwMode="auto">
              <a:xfrm>
                <a:off x="3144" y="1440"/>
                <a:ext cx="552" cy="2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50/50</a:t>
                </a:r>
              </a:p>
            </p:txBody>
          </p:sp>
          <p:cxnSp>
            <p:nvCxnSpPr>
              <p:cNvPr id="293937" name="AutoShape 49"/>
              <p:cNvCxnSpPr>
                <a:cxnSpLocks noChangeShapeType="1"/>
                <a:stCxn id="293931" idx="2"/>
                <a:endCxn id="293936" idx="0"/>
              </p:cNvCxnSpPr>
              <p:nvPr/>
            </p:nvCxnSpPr>
            <p:spPr bwMode="auto">
              <a:xfrm>
                <a:off x="3336" y="1131"/>
                <a:ext cx="84" cy="309"/>
              </a:xfrm>
              <a:prstGeom prst="straightConnector1">
                <a:avLst/>
              </a:prstGeom>
              <a:noFill/>
              <a:ln w="38100">
                <a:solidFill>
                  <a:schemeClr val="tx1"/>
                </a:solidFill>
                <a:round/>
                <a:headEnd/>
                <a:tailEnd type="triangle" w="med" len="med"/>
              </a:ln>
            </p:spPr>
          </p:cxnSp>
          <p:cxnSp>
            <p:nvCxnSpPr>
              <p:cNvPr id="293938" name="AutoShape 50"/>
              <p:cNvCxnSpPr>
                <a:cxnSpLocks noChangeShapeType="1"/>
                <a:stCxn id="293931" idx="2"/>
                <a:endCxn id="293935" idx="0"/>
              </p:cNvCxnSpPr>
              <p:nvPr/>
            </p:nvCxnSpPr>
            <p:spPr bwMode="auto">
              <a:xfrm>
                <a:off x="3336" y="1131"/>
                <a:ext cx="548" cy="311"/>
              </a:xfrm>
              <a:prstGeom prst="straightConnector1">
                <a:avLst/>
              </a:prstGeom>
              <a:noFill/>
              <a:ln w="38100">
                <a:solidFill>
                  <a:schemeClr val="tx1"/>
                </a:solidFill>
                <a:round/>
                <a:headEnd/>
                <a:tailEnd type="triangle" w="med" len="med"/>
              </a:ln>
            </p:spPr>
          </p:cxnSp>
          <p:cxnSp>
            <p:nvCxnSpPr>
              <p:cNvPr id="293939" name="AutoShape 51"/>
              <p:cNvCxnSpPr>
                <a:cxnSpLocks noChangeShapeType="1"/>
                <a:stCxn id="293931" idx="2"/>
                <a:endCxn id="293934" idx="0"/>
              </p:cNvCxnSpPr>
              <p:nvPr/>
            </p:nvCxnSpPr>
            <p:spPr bwMode="auto">
              <a:xfrm flipH="1">
                <a:off x="2932" y="1131"/>
                <a:ext cx="404" cy="301"/>
              </a:xfrm>
              <a:prstGeom prst="straightConnector1">
                <a:avLst/>
              </a:prstGeom>
              <a:noFill/>
              <a:ln w="38100">
                <a:solidFill>
                  <a:schemeClr val="tx1"/>
                </a:solidFill>
                <a:round/>
                <a:headEnd/>
                <a:tailEnd type="triangle" w="med" len="med"/>
              </a:ln>
            </p:spPr>
          </p:cxnSp>
        </p:grpSp>
        <p:grpSp>
          <p:nvGrpSpPr>
            <p:cNvPr id="7" name="Group 52"/>
            <p:cNvGrpSpPr>
              <a:grpSpLocks/>
            </p:cNvGrpSpPr>
            <p:nvPr/>
          </p:nvGrpSpPr>
          <p:grpSpPr bwMode="auto">
            <a:xfrm>
              <a:off x="4128" y="1131"/>
              <a:ext cx="1512" cy="489"/>
              <a:chOff x="4128" y="1131"/>
              <a:chExt cx="1512" cy="489"/>
            </a:xfrm>
          </p:grpSpPr>
          <p:sp>
            <p:nvSpPr>
              <p:cNvPr id="293941" name="Text Box 53"/>
              <p:cNvSpPr txBox="1">
                <a:spLocks noChangeArrowheads="1"/>
              </p:cNvSpPr>
              <p:nvPr/>
            </p:nvSpPr>
            <p:spPr bwMode="auto">
              <a:xfrm>
                <a:off x="4152" y="1360"/>
                <a:ext cx="584" cy="2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Study</a:t>
                </a:r>
              </a:p>
            </p:txBody>
          </p:sp>
          <p:sp>
            <p:nvSpPr>
              <p:cNvPr id="293942" name="Text Box 54"/>
              <p:cNvSpPr txBox="1">
                <a:spLocks noChangeArrowheads="1"/>
              </p:cNvSpPr>
              <p:nvPr/>
            </p:nvSpPr>
            <p:spPr bwMode="auto">
              <a:xfrm>
                <a:off x="5152" y="1370"/>
                <a:ext cx="488" cy="2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Test</a:t>
                </a:r>
              </a:p>
            </p:txBody>
          </p:sp>
          <p:sp>
            <p:nvSpPr>
              <p:cNvPr id="293943" name="Text Box 55"/>
              <p:cNvSpPr txBox="1">
                <a:spLocks noChangeArrowheads="1"/>
              </p:cNvSpPr>
              <p:nvPr/>
            </p:nvSpPr>
            <p:spPr bwMode="auto">
              <a:xfrm>
                <a:off x="4656" y="1368"/>
                <a:ext cx="552" cy="2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50/50</a:t>
                </a:r>
              </a:p>
            </p:txBody>
          </p:sp>
          <p:cxnSp>
            <p:nvCxnSpPr>
              <p:cNvPr id="293944" name="AutoShape 56"/>
              <p:cNvCxnSpPr>
                <a:cxnSpLocks noChangeShapeType="1"/>
                <a:stCxn id="293893" idx="2"/>
                <a:endCxn id="293943" idx="0"/>
              </p:cNvCxnSpPr>
              <p:nvPr/>
            </p:nvCxnSpPr>
            <p:spPr bwMode="auto">
              <a:xfrm>
                <a:off x="4176" y="1131"/>
                <a:ext cx="756" cy="237"/>
              </a:xfrm>
              <a:prstGeom prst="straightConnector1">
                <a:avLst/>
              </a:prstGeom>
              <a:noFill/>
              <a:ln w="38100">
                <a:solidFill>
                  <a:schemeClr val="tx1"/>
                </a:solidFill>
                <a:round/>
                <a:headEnd/>
                <a:tailEnd type="triangle" w="med" len="med"/>
              </a:ln>
            </p:spPr>
          </p:cxnSp>
          <p:cxnSp>
            <p:nvCxnSpPr>
              <p:cNvPr id="293945" name="AutoShape 57"/>
              <p:cNvCxnSpPr>
                <a:cxnSpLocks noChangeShapeType="1"/>
                <a:stCxn id="293893" idx="2"/>
                <a:endCxn id="293942" idx="0"/>
              </p:cNvCxnSpPr>
              <p:nvPr/>
            </p:nvCxnSpPr>
            <p:spPr bwMode="auto">
              <a:xfrm>
                <a:off x="4176" y="1131"/>
                <a:ext cx="1220" cy="239"/>
              </a:xfrm>
              <a:prstGeom prst="straightConnector1">
                <a:avLst/>
              </a:prstGeom>
              <a:noFill/>
              <a:ln w="38100">
                <a:solidFill>
                  <a:schemeClr val="tx1"/>
                </a:solidFill>
                <a:round/>
                <a:headEnd/>
                <a:tailEnd type="triangle" w="med" len="med"/>
              </a:ln>
            </p:spPr>
          </p:cxnSp>
          <p:cxnSp>
            <p:nvCxnSpPr>
              <p:cNvPr id="293946" name="AutoShape 58"/>
              <p:cNvCxnSpPr>
                <a:cxnSpLocks noChangeShapeType="1"/>
                <a:stCxn id="293893" idx="2"/>
                <a:endCxn id="293941" idx="0"/>
              </p:cNvCxnSpPr>
              <p:nvPr/>
            </p:nvCxnSpPr>
            <p:spPr bwMode="auto">
              <a:xfrm>
                <a:off x="4176" y="1131"/>
                <a:ext cx="268" cy="229"/>
              </a:xfrm>
              <a:prstGeom prst="straightConnector1">
                <a:avLst/>
              </a:prstGeom>
              <a:noFill/>
              <a:ln w="38100">
                <a:solidFill>
                  <a:schemeClr val="tx1"/>
                </a:solidFill>
                <a:round/>
                <a:headEnd/>
                <a:tailEnd type="triangle" w="med" len="med"/>
              </a:ln>
            </p:spPr>
          </p:cxnSp>
          <p:sp>
            <p:nvSpPr>
              <p:cNvPr id="293947" name="Text Box 59"/>
              <p:cNvSpPr txBox="1">
                <a:spLocks noChangeArrowheads="1"/>
              </p:cNvSpPr>
              <p:nvPr/>
            </p:nvSpPr>
            <p:spPr bwMode="auto">
              <a:xfrm>
                <a:off x="4128" y="1360"/>
                <a:ext cx="552" cy="250"/>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Study</a:t>
                </a:r>
              </a:p>
            </p:txBody>
          </p:sp>
        </p:grpSp>
      </p:grpSp>
      <p:grpSp>
        <p:nvGrpSpPr>
          <p:cNvPr id="21" name="Group 20"/>
          <p:cNvGrpSpPr/>
          <p:nvPr/>
        </p:nvGrpSpPr>
        <p:grpSpPr>
          <a:xfrm>
            <a:off x="5118100" y="2711273"/>
            <a:ext cx="3797300" cy="3259137"/>
            <a:chOff x="5118100" y="2570163"/>
            <a:chExt cx="3797300" cy="3259137"/>
          </a:xfrm>
        </p:grpSpPr>
        <p:grpSp>
          <p:nvGrpSpPr>
            <p:cNvPr id="8" name="Group 60"/>
            <p:cNvGrpSpPr>
              <a:grpSpLocks/>
            </p:cNvGrpSpPr>
            <p:nvPr/>
          </p:nvGrpSpPr>
          <p:grpSpPr bwMode="auto">
            <a:xfrm>
              <a:off x="5118100" y="2570163"/>
              <a:ext cx="3403600" cy="698500"/>
              <a:chOff x="3224" y="1619"/>
              <a:chExt cx="2144" cy="440"/>
            </a:xfrm>
          </p:grpSpPr>
          <p:sp>
            <p:nvSpPr>
              <p:cNvPr id="293949" name="Text Box 61"/>
              <p:cNvSpPr txBox="1">
                <a:spLocks noChangeArrowheads="1"/>
              </p:cNvSpPr>
              <p:nvPr/>
            </p:nvSpPr>
            <p:spPr bwMode="auto">
              <a:xfrm>
                <a:off x="3224" y="1808"/>
                <a:ext cx="872" cy="250"/>
              </a:xfrm>
              <a:prstGeom prst="rect">
                <a:avLst/>
              </a:prstGeom>
              <a:solidFill>
                <a:schemeClr val="bg1"/>
              </a:solidFill>
              <a:ln w="12700">
                <a:noFill/>
                <a:miter lim="800000"/>
                <a:headEnd/>
                <a:tailEnd/>
              </a:ln>
            </p:spPr>
            <p:txBody>
              <a:bodyPr>
                <a:prstTxWarp prst="textNoShape">
                  <a:avLst/>
                </a:prstTxWarp>
                <a:spAutoFit/>
              </a:bodyPr>
              <a:lstStyle/>
              <a:p>
                <a:pPr eaLnBrk="0" hangingPunct="0">
                  <a:spcBef>
                    <a:spcPct val="50000"/>
                  </a:spcBef>
                </a:pPr>
                <a:r>
                  <a:rPr lang="en-US" sz="2000">
                    <a:ea typeface="Geneva" pitchFamily="1" charset="0"/>
                    <a:cs typeface="Geneva" pitchFamily="1" charset="0"/>
                  </a:rPr>
                  <a:t>Concrete</a:t>
                </a:r>
              </a:p>
            </p:txBody>
          </p:sp>
          <p:sp>
            <p:nvSpPr>
              <p:cNvPr id="293950" name="Text Box 62"/>
              <p:cNvSpPr txBox="1">
                <a:spLocks noChangeArrowheads="1"/>
              </p:cNvSpPr>
              <p:nvPr/>
            </p:nvSpPr>
            <p:spPr bwMode="auto">
              <a:xfrm>
                <a:off x="4024" y="1808"/>
                <a:ext cx="792" cy="250"/>
              </a:xfrm>
              <a:prstGeom prst="rect">
                <a:avLst/>
              </a:prstGeom>
              <a:solidFill>
                <a:schemeClr val="bg1"/>
              </a:solidFill>
              <a:ln w="12700">
                <a:noFill/>
                <a:miter lim="800000"/>
                <a:headEnd/>
                <a:tailEnd/>
              </a:ln>
            </p:spPr>
            <p:txBody>
              <a:bodyPr>
                <a:prstTxWarp prst="textNoShape">
                  <a:avLst/>
                </a:prstTxWarp>
                <a:spAutoFit/>
              </a:bodyPr>
              <a:lstStyle/>
              <a:p>
                <a:pPr algn="ctr" eaLnBrk="0" hangingPunct="0">
                  <a:spcBef>
                    <a:spcPct val="50000"/>
                  </a:spcBef>
                </a:pPr>
                <a:r>
                  <a:rPr lang="en-US" sz="2000" dirty="0" smtClean="0">
                    <a:ea typeface="Geneva" pitchFamily="1" charset="0"/>
                    <a:cs typeface="Geneva" pitchFamily="1" charset="0"/>
                  </a:rPr>
                  <a:t>Mix</a:t>
                </a:r>
                <a:endParaRPr lang="en-US" sz="2000" dirty="0">
                  <a:ea typeface="Geneva" pitchFamily="1" charset="0"/>
                  <a:cs typeface="Geneva" pitchFamily="1" charset="0"/>
                </a:endParaRPr>
              </a:p>
            </p:txBody>
          </p:sp>
          <p:sp>
            <p:nvSpPr>
              <p:cNvPr id="293951" name="Text Box 63"/>
              <p:cNvSpPr txBox="1">
                <a:spLocks noChangeArrowheads="1"/>
              </p:cNvSpPr>
              <p:nvPr/>
            </p:nvSpPr>
            <p:spPr bwMode="auto">
              <a:xfrm>
                <a:off x="4696" y="1807"/>
                <a:ext cx="672" cy="252"/>
              </a:xfrm>
              <a:prstGeom prst="rect">
                <a:avLst/>
              </a:prstGeom>
              <a:solidFill>
                <a:schemeClr val="bg1"/>
              </a:solidFill>
              <a:ln w="12700">
                <a:noFill/>
                <a:miter lim="800000"/>
                <a:headEnd/>
                <a:tailEnd/>
              </a:ln>
            </p:spPr>
            <p:txBody>
              <a:bodyPr wrap="square">
                <a:prstTxWarp prst="textNoShape">
                  <a:avLst/>
                </a:prstTxWarp>
                <a:spAutoFit/>
              </a:bodyPr>
              <a:lstStyle/>
              <a:p>
                <a:pPr eaLnBrk="0" hangingPunct="0">
                  <a:spcBef>
                    <a:spcPct val="50000"/>
                  </a:spcBef>
                </a:pPr>
                <a:r>
                  <a:rPr lang="en-US" sz="2000" dirty="0" smtClean="0">
                    <a:ea typeface="Geneva" pitchFamily="1" charset="0"/>
                    <a:cs typeface="Geneva" pitchFamily="1" charset="0"/>
                  </a:rPr>
                  <a:t>Abstract</a:t>
                </a:r>
                <a:endParaRPr lang="en-US" sz="2000" dirty="0">
                  <a:ea typeface="Geneva" pitchFamily="1" charset="0"/>
                  <a:cs typeface="Geneva" pitchFamily="1" charset="0"/>
                </a:endParaRPr>
              </a:p>
            </p:txBody>
          </p:sp>
          <p:cxnSp>
            <p:nvCxnSpPr>
              <p:cNvPr id="293952" name="AutoShape 64"/>
              <p:cNvCxnSpPr>
                <a:cxnSpLocks noChangeShapeType="1"/>
                <a:stCxn id="293947" idx="2"/>
                <a:endCxn id="293951" idx="0"/>
              </p:cNvCxnSpPr>
              <p:nvPr/>
            </p:nvCxnSpPr>
            <p:spPr bwMode="auto">
              <a:xfrm>
                <a:off x="4404" y="1619"/>
                <a:ext cx="628" cy="188"/>
              </a:xfrm>
              <a:prstGeom prst="straightConnector1">
                <a:avLst/>
              </a:prstGeom>
              <a:noFill/>
              <a:ln w="38100">
                <a:solidFill>
                  <a:schemeClr val="tx1"/>
                </a:solidFill>
                <a:round/>
                <a:headEnd/>
                <a:tailEnd type="triangle" w="med" len="med"/>
              </a:ln>
            </p:spPr>
          </p:cxnSp>
          <p:cxnSp>
            <p:nvCxnSpPr>
              <p:cNvPr id="293953" name="AutoShape 65"/>
              <p:cNvCxnSpPr>
                <a:cxnSpLocks noChangeShapeType="1"/>
                <a:stCxn id="293947" idx="2"/>
                <a:endCxn id="293950" idx="0"/>
              </p:cNvCxnSpPr>
              <p:nvPr/>
            </p:nvCxnSpPr>
            <p:spPr bwMode="auto">
              <a:xfrm>
                <a:off x="4404" y="1619"/>
                <a:ext cx="16" cy="189"/>
              </a:xfrm>
              <a:prstGeom prst="straightConnector1">
                <a:avLst/>
              </a:prstGeom>
              <a:noFill/>
              <a:ln w="38100">
                <a:solidFill>
                  <a:schemeClr val="tx1"/>
                </a:solidFill>
                <a:round/>
                <a:headEnd/>
                <a:tailEnd type="triangle" w="med" len="med"/>
              </a:ln>
            </p:spPr>
          </p:cxnSp>
          <p:cxnSp>
            <p:nvCxnSpPr>
              <p:cNvPr id="293954" name="AutoShape 66"/>
              <p:cNvCxnSpPr>
                <a:cxnSpLocks noChangeShapeType="1"/>
                <a:stCxn id="293947" idx="2"/>
                <a:endCxn id="293949" idx="0"/>
              </p:cNvCxnSpPr>
              <p:nvPr/>
            </p:nvCxnSpPr>
            <p:spPr bwMode="auto">
              <a:xfrm flipH="1">
                <a:off x="3660" y="1619"/>
                <a:ext cx="744" cy="189"/>
              </a:xfrm>
              <a:prstGeom prst="straightConnector1">
                <a:avLst/>
              </a:prstGeom>
              <a:noFill/>
              <a:ln w="38100">
                <a:solidFill>
                  <a:schemeClr val="tx1"/>
                </a:solidFill>
                <a:round/>
                <a:headEnd/>
                <a:tailEnd type="triangle" w="med" len="med"/>
              </a:ln>
            </p:spPr>
          </p:cxnSp>
        </p:grpSp>
        <p:grpSp>
          <p:nvGrpSpPr>
            <p:cNvPr id="9" name="Group 67"/>
            <p:cNvGrpSpPr>
              <a:grpSpLocks/>
            </p:cNvGrpSpPr>
            <p:nvPr/>
          </p:nvGrpSpPr>
          <p:grpSpPr bwMode="auto">
            <a:xfrm>
              <a:off x="5194300" y="3267075"/>
              <a:ext cx="3721100" cy="2562225"/>
              <a:chOff x="3272" y="2058"/>
              <a:chExt cx="2344" cy="1614"/>
            </a:xfrm>
          </p:grpSpPr>
          <p:grpSp>
            <p:nvGrpSpPr>
              <p:cNvPr id="10" name="Group 67"/>
              <p:cNvGrpSpPr>
                <a:grpSpLocks/>
              </p:cNvGrpSpPr>
              <p:nvPr/>
            </p:nvGrpSpPr>
            <p:grpSpPr bwMode="auto">
              <a:xfrm>
                <a:off x="3272" y="2058"/>
                <a:ext cx="2312" cy="493"/>
                <a:chOff x="3272" y="2058"/>
                <a:chExt cx="2312" cy="493"/>
              </a:xfrm>
            </p:grpSpPr>
            <p:sp>
              <p:nvSpPr>
                <p:cNvPr id="293957" name="Text Box 68"/>
                <p:cNvSpPr txBox="1">
                  <a:spLocks noChangeArrowheads="1"/>
                </p:cNvSpPr>
                <p:nvPr/>
              </p:nvSpPr>
              <p:spPr bwMode="auto">
                <a:xfrm>
                  <a:off x="3272" y="2263"/>
                  <a:ext cx="728" cy="212"/>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Immediate</a:t>
                  </a:r>
                </a:p>
              </p:txBody>
            </p:sp>
            <p:sp>
              <p:nvSpPr>
                <p:cNvPr id="293958" name="Text Box 69"/>
                <p:cNvSpPr txBox="1">
                  <a:spLocks noChangeArrowheads="1"/>
                </p:cNvSpPr>
                <p:nvPr/>
              </p:nvSpPr>
              <p:spPr bwMode="auto">
                <a:xfrm>
                  <a:off x="4864" y="2185"/>
                  <a:ext cx="720" cy="366"/>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1600">
                      <a:ea typeface="Geneva" pitchFamily="1" charset="0"/>
                      <a:cs typeface="Geneva" pitchFamily="1" charset="0"/>
                    </a:rPr>
                    <a:t>No feedback</a:t>
                  </a:r>
                </a:p>
              </p:txBody>
            </p:sp>
            <p:sp>
              <p:nvSpPr>
                <p:cNvPr id="293959" name="Text Box 70"/>
                <p:cNvSpPr txBox="1">
                  <a:spLocks noChangeArrowheads="1"/>
                </p:cNvSpPr>
                <p:nvPr/>
              </p:nvSpPr>
              <p:spPr bwMode="auto">
                <a:xfrm>
                  <a:off x="4152" y="2263"/>
                  <a:ext cx="624" cy="212"/>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Delayed</a:t>
                  </a:r>
                </a:p>
              </p:txBody>
            </p:sp>
            <p:cxnSp>
              <p:nvCxnSpPr>
                <p:cNvPr id="293960" name="AutoShape 71"/>
                <p:cNvCxnSpPr>
                  <a:cxnSpLocks noChangeShapeType="1"/>
                  <a:stCxn id="293950" idx="2"/>
                  <a:endCxn id="293959" idx="0"/>
                </p:cNvCxnSpPr>
                <p:nvPr/>
              </p:nvCxnSpPr>
              <p:spPr bwMode="auto">
                <a:xfrm>
                  <a:off x="4420" y="2058"/>
                  <a:ext cx="44" cy="205"/>
                </a:xfrm>
                <a:prstGeom prst="straightConnector1">
                  <a:avLst/>
                </a:prstGeom>
                <a:noFill/>
                <a:ln w="38100">
                  <a:solidFill>
                    <a:schemeClr val="tx1"/>
                  </a:solidFill>
                  <a:round/>
                  <a:headEnd/>
                  <a:tailEnd type="triangle" w="med" len="med"/>
                </a:ln>
              </p:spPr>
            </p:cxnSp>
            <p:cxnSp>
              <p:nvCxnSpPr>
                <p:cNvPr id="293961" name="AutoShape 72"/>
                <p:cNvCxnSpPr>
                  <a:cxnSpLocks noChangeShapeType="1"/>
                  <a:stCxn id="293950" idx="2"/>
                  <a:endCxn id="293958" idx="0"/>
                </p:cNvCxnSpPr>
                <p:nvPr/>
              </p:nvCxnSpPr>
              <p:spPr bwMode="auto">
                <a:xfrm>
                  <a:off x="4420" y="2058"/>
                  <a:ext cx="804" cy="127"/>
                </a:xfrm>
                <a:prstGeom prst="straightConnector1">
                  <a:avLst/>
                </a:prstGeom>
                <a:noFill/>
                <a:ln w="38100">
                  <a:solidFill>
                    <a:schemeClr val="tx1"/>
                  </a:solidFill>
                  <a:round/>
                  <a:headEnd/>
                  <a:tailEnd type="triangle" w="med" len="med"/>
                </a:ln>
              </p:spPr>
            </p:cxnSp>
            <p:cxnSp>
              <p:nvCxnSpPr>
                <p:cNvPr id="293962" name="AutoShape 73"/>
                <p:cNvCxnSpPr>
                  <a:cxnSpLocks noChangeShapeType="1"/>
                  <a:stCxn id="293950" idx="2"/>
                  <a:endCxn id="293957" idx="0"/>
                </p:cNvCxnSpPr>
                <p:nvPr/>
              </p:nvCxnSpPr>
              <p:spPr bwMode="auto">
                <a:xfrm flipH="1">
                  <a:off x="3636" y="2058"/>
                  <a:ext cx="784" cy="205"/>
                </a:xfrm>
                <a:prstGeom prst="straightConnector1">
                  <a:avLst/>
                </a:prstGeom>
                <a:noFill/>
                <a:ln w="38100">
                  <a:solidFill>
                    <a:schemeClr val="tx1"/>
                  </a:solidFill>
                  <a:round/>
                  <a:headEnd/>
                  <a:tailEnd type="triangle" w="med" len="med"/>
                </a:ln>
              </p:spPr>
            </p:cxnSp>
          </p:grpSp>
          <p:grpSp>
            <p:nvGrpSpPr>
              <p:cNvPr id="11" name="Group 74"/>
              <p:cNvGrpSpPr>
                <a:grpSpLocks/>
              </p:cNvGrpSpPr>
              <p:nvPr/>
            </p:nvGrpSpPr>
            <p:grpSpPr bwMode="auto">
              <a:xfrm>
                <a:off x="3280" y="2475"/>
                <a:ext cx="2008" cy="582"/>
                <a:chOff x="3280" y="2475"/>
                <a:chExt cx="2008" cy="582"/>
              </a:xfrm>
            </p:grpSpPr>
            <p:sp>
              <p:nvSpPr>
                <p:cNvPr id="293964" name="Text Box 75"/>
                <p:cNvSpPr txBox="1">
                  <a:spLocks noChangeArrowheads="1"/>
                </p:cNvSpPr>
                <p:nvPr/>
              </p:nvSpPr>
              <p:spPr bwMode="auto">
                <a:xfrm>
                  <a:off x="3280" y="2682"/>
                  <a:ext cx="872" cy="366"/>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Block topics in chapters</a:t>
                  </a:r>
                </a:p>
              </p:txBody>
            </p:sp>
            <p:sp>
              <p:nvSpPr>
                <p:cNvPr id="293965" name="Text Box 76"/>
                <p:cNvSpPr txBox="1">
                  <a:spLocks noChangeArrowheads="1"/>
                </p:cNvSpPr>
                <p:nvPr/>
              </p:nvSpPr>
              <p:spPr bwMode="auto">
                <a:xfrm>
                  <a:off x="4096" y="2759"/>
                  <a:ext cx="408" cy="212"/>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Fade</a:t>
                  </a:r>
                </a:p>
              </p:txBody>
            </p:sp>
            <p:cxnSp>
              <p:nvCxnSpPr>
                <p:cNvPr id="293966" name="AutoShape 77"/>
                <p:cNvCxnSpPr>
                  <a:cxnSpLocks noChangeShapeType="1"/>
                  <a:stCxn id="293959" idx="2"/>
                  <a:endCxn id="293965" idx="0"/>
                </p:cNvCxnSpPr>
                <p:nvPr/>
              </p:nvCxnSpPr>
              <p:spPr bwMode="auto">
                <a:xfrm flipH="1">
                  <a:off x="4300" y="2475"/>
                  <a:ext cx="164" cy="284"/>
                </a:xfrm>
                <a:prstGeom prst="straightConnector1">
                  <a:avLst/>
                </a:prstGeom>
                <a:noFill/>
                <a:ln w="38100">
                  <a:solidFill>
                    <a:schemeClr val="tx1"/>
                  </a:solidFill>
                  <a:round/>
                  <a:headEnd/>
                  <a:tailEnd type="triangle" w="med" len="med"/>
                </a:ln>
              </p:spPr>
            </p:cxnSp>
            <p:cxnSp>
              <p:nvCxnSpPr>
                <p:cNvPr id="293967" name="AutoShape 78"/>
                <p:cNvCxnSpPr>
                  <a:cxnSpLocks noChangeShapeType="1"/>
                  <a:stCxn id="293959" idx="2"/>
                  <a:endCxn id="293969" idx="0"/>
                </p:cNvCxnSpPr>
                <p:nvPr/>
              </p:nvCxnSpPr>
              <p:spPr bwMode="auto">
                <a:xfrm>
                  <a:off x="4464" y="2475"/>
                  <a:ext cx="464" cy="216"/>
                </a:xfrm>
                <a:prstGeom prst="straightConnector1">
                  <a:avLst/>
                </a:prstGeom>
                <a:noFill/>
                <a:ln w="38100">
                  <a:solidFill>
                    <a:schemeClr val="tx1"/>
                  </a:solidFill>
                  <a:round/>
                  <a:headEnd/>
                  <a:tailEnd type="triangle" w="med" len="med"/>
                </a:ln>
              </p:spPr>
            </p:cxnSp>
            <p:cxnSp>
              <p:nvCxnSpPr>
                <p:cNvPr id="293968" name="AutoShape 79"/>
                <p:cNvCxnSpPr>
                  <a:cxnSpLocks noChangeShapeType="1"/>
                  <a:stCxn id="293959" idx="2"/>
                  <a:endCxn id="293964" idx="0"/>
                </p:cNvCxnSpPr>
                <p:nvPr/>
              </p:nvCxnSpPr>
              <p:spPr bwMode="auto">
                <a:xfrm flipH="1">
                  <a:off x="3716" y="2475"/>
                  <a:ext cx="748" cy="207"/>
                </a:xfrm>
                <a:prstGeom prst="straightConnector1">
                  <a:avLst/>
                </a:prstGeom>
                <a:noFill/>
                <a:ln w="38100">
                  <a:solidFill>
                    <a:schemeClr val="tx1"/>
                  </a:solidFill>
                  <a:round/>
                  <a:headEnd/>
                  <a:tailEnd type="triangle" w="med" len="med"/>
                </a:ln>
              </p:spPr>
            </p:cxnSp>
            <p:sp>
              <p:nvSpPr>
                <p:cNvPr id="293969" name="Text Box 80"/>
                <p:cNvSpPr txBox="1">
                  <a:spLocks noChangeArrowheads="1"/>
                </p:cNvSpPr>
                <p:nvPr/>
              </p:nvSpPr>
              <p:spPr bwMode="auto">
                <a:xfrm>
                  <a:off x="4568" y="2691"/>
                  <a:ext cx="720" cy="366"/>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1600">
                      <a:ea typeface="Geneva" pitchFamily="1" charset="0"/>
                      <a:cs typeface="Geneva" pitchFamily="1" charset="0"/>
                    </a:rPr>
                    <a:t>Interleave topics</a:t>
                  </a:r>
                </a:p>
              </p:txBody>
            </p:sp>
          </p:grpSp>
          <p:grpSp>
            <p:nvGrpSpPr>
              <p:cNvPr id="12" name="Group 81"/>
              <p:cNvGrpSpPr>
                <a:grpSpLocks/>
              </p:cNvGrpSpPr>
              <p:nvPr/>
            </p:nvGrpSpPr>
            <p:grpSpPr bwMode="auto">
              <a:xfrm>
                <a:off x="3872" y="3057"/>
                <a:ext cx="1744" cy="615"/>
                <a:chOff x="3872" y="3057"/>
                <a:chExt cx="1744" cy="615"/>
              </a:xfrm>
            </p:grpSpPr>
            <p:sp>
              <p:nvSpPr>
                <p:cNvPr id="293971" name="Text Box 82"/>
                <p:cNvSpPr txBox="1">
                  <a:spLocks noChangeArrowheads="1"/>
                </p:cNvSpPr>
                <p:nvPr/>
              </p:nvSpPr>
              <p:spPr bwMode="auto">
                <a:xfrm>
                  <a:off x="3872" y="3355"/>
                  <a:ext cx="568" cy="212"/>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Explain</a:t>
                  </a:r>
                </a:p>
              </p:txBody>
            </p:sp>
            <p:sp>
              <p:nvSpPr>
                <p:cNvPr id="293972" name="Text Box 83"/>
                <p:cNvSpPr txBox="1">
                  <a:spLocks noChangeArrowheads="1"/>
                </p:cNvSpPr>
                <p:nvPr/>
              </p:nvSpPr>
              <p:spPr bwMode="auto">
                <a:xfrm>
                  <a:off x="4760" y="3306"/>
                  <a:ext cx="856" cy="366"/>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1600">
                      <a:ea typeface="Geneva" pitchFamily="1" charset="0"/>
                      <a:cs typeface="Geneva" pitchFamily="1" charset="0"/>
                    </a:rPr>
                    <a:t>Ask for explanations</a:t>
                  </a:r>
                </a:p>
              </p:txBody>
            </p:sp>
            <p:sp>
              <p:nvSpPr>
                <p:cNvPr id="293973" name="Text Box 84"/>
                <p:cNvSpPr txBox="1">
                  <a:spLocks noChangeArrowheads="1"/>
                </p:cNvSpPr>
                <p:nvPr/>
              </p:nvSpPr>
              <p:spPr bwMode="auto">
                <a:xfrm>
                  <a:off x="4448" y="3335"/>
                  <a:ext cx="408" cy="212"/>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600">
                      <a:ea typeface="Geneva" pitchFamily="1" charset="0"/>
                      <a:cs typeface="Geneva" pitchFamily="1" charset="0"/>
                    </a:rPr>
                    <a:t>Mix</a:t>
                  </a:r>
                </a:p>
              </p:txBody>
            </p:sp>
            <p:cxnSp>
              <p:nvCxnSpPr>
                <p:cNvPr id="293974" name="AutoShape 85"/>
                <p:cNvCxnSpPr>
                  <a:cxnSpLocks noChangeShapeType="1"/>
                  <a:stCxn id="293969" idx="2"/>
                  <a:endCxn id="293973" idx="0"/>
                </p:cNvCxnSpPr>
                <p:nvPr/>
              </p:nvCxnSpPr>
              <p:spPr bwMode="auto">
                <a:xfrm flipH="1">
                  <a:off x="4652" y="3057"/>
                  <a:ext cx="276" cy="278"/>
                </a:xfrm>
                <a:prstGeom prst="straightConnector1">
                  <a:avLst/>
                </a:prstGeom>
                <a:noFill/>
                <a:ln w="38100">
                  <a:solidFill>
                    <a:schemeClr val="tx1"/>
                  </a:solidFill>
                  <a:round/>
                  <a:headEnd/>
                  <a:tailEnd type="triangle" w="med" len="med"/>
                </a:ln>
              </p:spPr>
            </p:cxnSp>
            <p:cxnSp>
              <p:nvCxnSpPr>
                <p:cNvPr id="293975" name="AutoShape 86"/>
                <p:cNvCxnSpPr>
                  <a:cxnSpLocks noChangeShapeType="1"/>
                  <a:stCxn id="293969" idx="2"/>
                  <a:endCxn id="293972" idx="0"/>
                </p:cNvCxnSpPr>
                <p:nvPr/>
              </p:nvCxnSpPr>
              <p:spPr bwMode="auto">
                <a:xfrm>
                  <a:off x="4928" y="3057"/>
                  <a:ext cx="260" cy="249"/>
                </a:xfrm>
                <a:prstGeom prst="straightConnector1">
                  <a:avLst/>
                </a:prstGeom>
                <a:noFill/>
                <a:ln w="38100">
                  <a:solidFill>
                    <a:schemeClr val="tx1"/>
                  </a:solidFill>
                  <a:round/>
                  <a:headEnd/>
                  <a:tailEnd type="triangle" w="med" len="med"/>
                </a:ln>
              </p:spPr>
            </p:cxnSp>
            <p:cxnSp>
              <p:nvCxnSpPr>
                <p:cNvPr id="293976" name="AutoShape 87"/>
                <p:cNvCxnSpPr>
                  <a:cxnSpLocks noChangeShapeType="1"/>
                  <a:stCxn id="293969" idx="2"/>
                  <a:endCxn id="293971" idx="0"/>
                </p:cNvCxnSpPr>
                <p:nvPr/>
              </p:nvCxnSpPr>
              <p:spPr bwMode="auto">
                <a:xfrm flipH="1">
                  <a:off x="4156" y="3057"/>
                  <a:ext cx="772" cy="298"/>
                </a:xfrm>
                <a:prstGeom prst="straightConnector1">
                  <a:avLst/>
                </a:prstGeom>
                <a:noFill/>
                <a:ln w="38100">
                  <a:solidFill>
                    <a:schemeClr val="tx1"/>
                  </a:solidFill>
                  <a:round/>
                  <a:headEnd/>
                  <a:tailEnd type="triangle" w="med" len="med"/>
                </a:ln>
              </p:spPr>
            </p:cxnSp>
          </p:grpSp>
        </p:grpSp>
      </p:grpSp>
      <p:sp>
        <p:nvSpPr>
          <p:cNvPr id="293977" name="Text Box 88"/>
          <p:cNvSpPr txBox="1">
            <a:spLocks noChangeArrowheads="1"/>
          </p:cNvSpPr>
          <p:nvPr/>
        </p:nvSpPr>
        <p:spPr bwMode="auto">
          <a:xfrm>
            <a:off x="3149600" y="103010"/>
            <a:ext cx="1524000" cy="707886"/>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2000" dirty="0">
                <a:ea typeface="Geneva" pitchFamily="1" charset="0"/>
                <a:cs typeface="Geneva" pitchFamily="1" charset="0"/>
              </a:rPr>
              <a:t>More </a:t>
            </a:r>
            <a:r>
              <a:rPr lang="en-US" sz="2000" dirty="0" smtClean="0">
                <a:ea typeface="Geneva" pitchFamily="1" charset="0"/>
                <a:cs typeface="Geneva" pitchFamily="1" charset="0"/>
              </a:rPr>
              <a:t>help,</a:t>
            </a:r>
            <a:r>
              <a:rPr lang="en-US" sz="2000" dirty="0">
                <a:ea typeface="Geneva" pitchFamily="1" charset="0"/>
                <a:cs typeface="Geneva" pitchFamily="1" charset="0"/>
              </a:rPr>
              <a:t/>
            </a:r>
            <a:br>
              <a:rPr lang="en-US" sz="2000" dirty="0">
                <a:ea typeface="Geneva" pitchFamily="1" charset="0"/>
                <a:cs typeface="Geneva" pitchFamily="1" charset="0"/>
              </a:rPr>
            </a:br>
            <a:r>
              <a:rPr lang="en-US" sz="2000" i="1" dirty="0" smtClean="0">
                <a:ea typeface="Geneva" pitchFamily="1" charset="0"/>
                <a:cs typeface="Geneva" pitchFamily="1" charset="0"/>
              </a:rPr>
              <a:t>passive</a:t>
            </a:r>
            <a:endParaRPr lang="en-US" sz="2000" i="1" dirty="0">
              <a:ea typeface="Geneva" pitchFamily="1" charset="0"/>
              <a:cs typeface="Geneva" pitchFamily="1" charset="0"/>
            </a:endParaRPr>
          </a:p>
        </p:txBody>
      </p:sp>
      <p:sp>
        <p:nvSpPr>
          <p:cNvPr id="293978" name="Text Box 89"/>
          <p:cNvSpPr txBox="1">
            <a:spLocks noChangeArrowheads="1"/>
          </p:cNvSpPr>
          <p:nvPr/>
        </p:nvSpPr>
        <p:spPr bwMode="auto">
          <a:xfrm>
            <a:off x="6756400" y="112535"/>
            <a:ext cx="1993900" cy="707886"/>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2000" dirty="0">
                <a:ea typeface="Geneva" pitchFamily="1" charset="0"/>
                <a:cs typeface="Geneva" pitchFamily="1" charset="0"/>
              </a:rPr>
              <a:t>More </a:t>
            </a:r>
            <a:r>
              <a:rPr lang="en-US" sz="2000" dirty="0" smtClean="0">
                <a:ea typeface="Geneva" pitchFamily="1" charset="0"/>
                <a:cs typeface="Geneva" pitchFamily="1" charset="0"/>
              </a:rPr>
              <a:t>challenge, </a:t>
            </a:r>
            <a:r>
              <a:rPr lang="en-US" sz="2000" i="1" dirty="0" smtClean="0">
                <a:ea typeface="Geneva" pitchFamily="1" charset="0"/>
                <a:cs typeface="Geneva" pitchFamily="1" charset="0"/>
              </a:rPr>
              <a:t>active</a:t>
            </a:r>
            <a:endParaRPr lang="en-US" sz="2000" i="1" dirty="0">
              <a:ea typeface="Geneva" pitchFamily="1" charset="0"/>
              <a:cs typeface="Geneva" pitchFamily="1" charset="0"/>
            </a:endParaRPr>
          </a:p>
        </p:txBody>
      </p:sp>
      <p:sp>
        <p:nvSpPr>
          <p:cNvPr id="293979" name="Line 90"/>
          <p:cNvSpPr>
            <a:spLocks noChangeShapeType="1"/>
          </p:cNvSpPr>
          <p:nvPr/>
        </p:nvSpPr>
        <p:spPr bwMode="auto">
          <a:xfrm>
            <a:off x="4559300" y="382410"/>
            <a:ext cx="2082800" cy="0"/>
          </a:xfrm>
          <a:prstGeom prst="line">
            <a:avLst/>
          </a:prstGeom>
          <a:noFill/>
          <a:ln w="381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93" name="Rectangle 92"/>
          <p:cNvSpPr/>
          <p:nvPr/>
        </p:nvSpPr>
        <p:spPr>
          <a:xfrm>
            <a:off x="4126039" y="6361878"/>
            <a:ext cx="3901628" cy="400110"/>
          </a:xfrm>
          <a:prstGeom prst="rect">
            <a:avLst/>
          </a:prstGeom>
          <a:solidFill>
            <a:srgbClr val="FFFF00"/>
          </a:solidFill>
        </p:spPr>
        <p:txBody>
          <a:bodyPr wrap="none">
            <a:spAutoFit/>
          </a:bodyPr>
          <a:lstStyle/>
          <a:p>
            <a:pPr defTabSz="457200" eaLnBrk="1" hangingPunct="1"/>
            <a:r>
              <a:rPr lang="en-US" sz="2000" dirty="0" smtClean="0">
                <a:solidFill>
                  <a:srgbClr val="01012C"/>
                </a:solidFill>
                <a:latin typeface="Verdana" pitchFamily="1" charset="0"/>
                <a:ea typeface="ＭＳ Ｐゴシック" pitchFamily="1" charset="-128"/>
                <a:cs typeface="ＭＳ Ｐゴシック" pitchFamily="1" charset="-128"/>
              </a:rPr>
              <a:t>&gt;3</a:t>
            </a:r>
            <a:r>
              <a:rPr lang="en-US" sz="2000" baseline="30000" dirty="0" smtClean="0">
                <a:solidFill>
                  <a:srgbClr val="01012C"/>
                </a:solidFill>
                <a:latin typeface="Verdana" pitchFamily="1" charset="0"/>
                <a:ea typeface="ＭＳ Ｐゴシック" pitchFamily="1" charset="-128"/>
                <a:cs typeface="ＭＳ Ｐゴシック" pitchFamily="1" charset="-128"/>
              </a:rPr>
              <a:t>15*2</a:t>
            </a:r>
            <a:r>
              <a:rPr lang="en-US" sz="2000" dirty="0" smtClean="0">
                <a:solidFill>
                  <a:srgbClr val="01012C"/>
                </a:solidFill>
                <a:latin typeface="Verdana" pitchFamily="1" charset="0"/>
                <a:ea typeface="ＭＳ Ｐゴシック" pitchFamily="1" charset="-128"/>
                <a:cs typeface="ＭＳ Ｐゴシック" pitchFamily="1" charset="-128"/>
              </a:rPr>
              <a:t> = 205 trillion options!</a:t>
            </a:r>
            <a:endParaRPr lang="en-US" sz="2000" dirty="0">
              <a:solidFill>
                <a:srgbClr val="01012C"/>
              </a:solidFill>
              <a:latin typeface="Verdana" pitchFamily="1" charset="0"/>
              <a:ea typeface="ＭＳ Ｐゴシック" pitchFamily="1" charset="-128"/>
              <a:cs typeface="ＭＳ Ｐゴシック" pitchFamily="1" charset="-128"/>
            </a:endParaRPr>
          </a:p>
        </p:txBody>
      </p:sp>
      <p:sp>
        <p:nvSpPr>
          <p:cNvPr id="94" name="Text Box 11"/>
          <p:cNvSpPr txBox="1">
            <a:spLocks noChangeArrowheads="1"/>
          </p:cNvSpPr>
          <p:nvPr/>
        </p:nvSpPr>
        <p:spPr bwMode="auto">
          <a:xfrm>
            <a:off x="139700" y="6360846"/>
            <a:ext cx="3721100" cy="430887"/>
          </a:xfrm>
          <a:prstGeom prst="rect">
            <a:avLst/>
          </a:prstGeom>
          <a:solidFill>
            <a:srgbClr val="FFFF00"/>
          </a:solidFill>
          <a:ln w="12700">
            <a:noFill/>
            <a:miter lim="800000"/>
            <a:headEnd/>
            <a:tailEnd/>
          </a:ln>
        </p:spPr>
        <p:txBody>
          <a:bodyPr wrap="square">
            <a:prstTxWarp prst="textNoShape">
              <a:avLst/>
            </a:prstTxWarp>
            <a:spAutoFit/>
          </a:bodyPr>
          <a:lstStyle/>
          <a:p>
            <a:pPr eaLnBrk="1" hangingPunct="1">
              <a:spcBef>
                <a:spcPct val="50000"/>
              </a:spcBef>
            </a:pPr>
            <a:r>
              <a:rPr lang="en-US" sz="1100" dirty="0" smtClean="0">
                <a:solidFill>
                  <a:srgbClr val="01012C"/>
                </a:solidFill>
                <a:latin typeface="Arial" charset="0"/>
                <a:ea typeface="ＭＳ Ｐゴシック" pitchFamily="1" charset="-128"/>
                <a:cs typeface="ＭＳ Ｐゴシック" pitchFamily="1" charset="-128"/>
              </a:rPr>
              <a:t>Koedinger, Booth, </a:t>
            </a:r>
            <a:r>
              <a:rPr lang="en-US" sz="1100" dirty="0" err="1" smtClean="0">
                <a:solidFill>
                  <a:srgbClr val="01012C"/>
                </a:solidFill>
                <a:latin typeface="Arial" charset="0"/>
                <a:ea typeface="ＭＳ Ｐゴシック" pitchFamily="1" charset="-128"/>
                <a:cs typeface="ＭＳ Ｐゴシック" pitchFamily="1" charset="-128"/>
              </a:rPr>
              <a:t>Klahr</a:t>
            </a:r>
            <a:r>
              <a:rPr lang="en-US" sz="1100" dirty="0" smtClean="0">
                <a:solidFill>
                  <a:srgbClr val="01012C"/>
                </a:solidFill>
                <a:latin typeface="Arial" charset="0"/>
                <a:ea typeface="ＭＳ Ｐゴシック" pitchFamily="1" charset="-128"/>
                <a:cs typeface="ＭＳ Ｐゴシック" pitchFamily="1" charset="-128"/>
              </a:rPr>
              <a:t> (2013).  Instructional Complexity and the Science to Constrain It. </a:t>
            </a:r>
            <a:r>
              <a:rPr lang="en-US" sz="1100" i="1" dirty="0" smtClean="0">
                <a:solidFill>
                  <a:srgbClr val="01012C"/>
                </a:solidFill>
                <a:latin typeface="Arial" charset="0"/>
                <a:ea typeface="ＭＳ Ｐゴシック" pitchFamily="1" charset="-128"/>
                <a:cs typeface="ＭＳ Ｐゴシック" pitchFamily="1" charset="-128"/>
              </a:rPr>
              <a:t>Science.</a:t>
            </a:r>
          </a:p>
        </p:txBody>
      </p:sp>
    </p:spTree>
    <p:custDataLst>
      <p:tags r:id="rId1"/>
    </p:custDataLst>
    <p:extLst>
      <p:ext uri="{BB962C8B-B14F-4D97-AF65-F5344CB8AC3E}">
        <p14:creationId xmlns:p14="http://schemas.microsoft.com/office/powerpoint/2010/main" val="207241737"/>
      </p:ext>
    </p:extLst>
  </p:cSld>
  <p:clrMapOvr>
    <a:masterClrMapping/>
  </p:clrMapOvr>
  <p:transition xmlns:p14="http://schemas.microsoft.com/office/powerpoint/2010/main" advTm="281738"/>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Recommendations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3200" dirty="0" smtClean="0"/>
              <a:t>Search in the “function space”</a:t>
            </a:r>
          </a:p>
          <a:p>
            <a:pPr marL="514350" indent="-514350">
              <a:buFont typeface="+mj-lt"/>
              <a:buAutoNum type="arabicPeriod"/>
            </a:pPr>
            <a:r>
              <a:rPr lang="en-US" sz="3200" dirty="0" smtClean="0"/>
              <a:t>Experimental tests of instructional function decomposability</a:t>
            </a:r>
          </a:p>
          <a:p>
            <a:pPr marL="514350" indent="-514350">
              <a:buFont typeface="+mj-lt"/>
              <a:buAutoNum type="arabicPeriod"/>
            </a:pPr>
            <a:r>
              <a:rPr lang="en-US" sz="3200" dirty="0" smtClean="0"/>
              <a:t>Massive online multifactor studies</a:t>
            </a:r>
          </a:p>
          <a:p>
            <a:pPr marL="514350" indent="-514350">
              <a:buFont typeface="+mj-lt"/>
              <a:buAutoNum type="arabicPeriod"/>
            </a:pPr>
            <a:r>
              <a:rPr lang="en-US" sz="3200" dirty="0" smtClean="0"/>
              <a:t>Learning data infrastructure</a:t>
            </a:r>
          </a:p>
          <a:p>
            <a:pPr marL="514350" indent="-514350">
              <a:buFont typeface="+mj-lt"/>
              <a:buAutoNum type="arabicPeriod"/>
            </a:pPr>
            <a:r>
              <a:rPr lang="en-US" sz="3200" dirty="0" smtClean="0"/>
              <a:t>School-researcher partnerships</a:t>
            </a:r>
            <a:endParaRPr lang="en-US" sz="3200" dirty="0"/>
          </a:p>
        </p:txBody>
      </p:sp>
      <p:sp>
        <p:nvSpPr>
          <p:cNvPr id="4" name="Text Box 11"/>
          <p:cNvSpPr txBox="1">
            <a:spLocks noChangeArrowheads="1"/>
          </p:cNvSpPr>
          <p:nvPr/>
        </p:nvSpPr>
        <p:spPr bwMode="auto">
          <a:xfrm>
            <a:off x="139700" y="6219736"/>
            <a:ext cx="3721100" cy="430887"/>
          </a:xfrm>
          <a:prstGeom prst="rect">
            <a:avLst/>
          </a:prstGeom>
          <a:solidFill>
            <a:srgbClr val="FFFF00"/>
          </a:solidFill>
          <a:ln w="12700">
            <a:noFill/>
            <a:miter lim="800000"/>
            <a:headEnd/>
            <a:tailEnd/>
          </a:ln>
        </p:spPr>
        <p:txBody>
          <a:bodyPr wrap="square">
            <a:prstTxWarp prst="textNoShape">
              <a:avLst/>
            </a:prstTxWarp>
            <a:spAutoFit/>
          </a:bodyPr>
          <a:lstStyle/>
          <a:p>
            <a:pPr eaLnBrk="1" hangingPunct="1">
              <a:spcBef>
                <a:spcPct val="50000"/>
              </a:spcBef>
            </a:pPr>
            <a:r>
              <a:rPr lang="en-US" sz="1100" dirty="0" smtClean="0">
                <a:solidFill>
                  <a:srgbClr val="01012C"/>
                </a:solidFill>
                <a:latin typeface="Arial" charset="0"/>
                <a:ea typeface="ＭＳ Ｐゴシック" pitchFamily="1" charset="-128"/>
                <a:cs typeface="ＭＳ Ｐゴシック" pitchFamily="1" charset="-128"/>
              </a:rPr>
              <a:t>Koedinger, Booth, </a:t>
            </a:r>
            <a:r>
              <a:rPr lang="en-US" sz="1100" dirty="0" err="1" smtClean="0">
                <a:solidFill>
                  <a:srgbClr val="01012C"/>
                </a:solidFill>
                <a:latin typeface="Arial" charset="0"/>
                <a:ea typeface="ＭＳ Ｐゴシック" pitchFamily="1" charset="-128"/>
                <a:cs typeface="ＭＳ Ｐゴシック" pitchFamily="1" charset="-128"/>
              </a:rPr>
              <a:t>Klahr</a:t>
            </a:r>
            <a:r>
              <a:rPr lang="en-US" sz="1100" dirty="0" smtClean="0">
                <a:solidFill>
                  <a:srgbClr val="01012C"/>
                </a:solidFill>
                <a:latin typeface="Arial" charset="0"/>
                <a:ea typeface="ＭＳ Ｐゴシック" pitchFamily="1" charset="-128"/>
                <a:cs typeface="ＭＳ Ｐゴシック" pitchFamily="1" charset="-128"/>
              </a:rPr>
              <a:t> (2013).  Instructional Complexity and the Science to Constrain It. </a:t>
            </a:r>
            <a:r>
              <a:rPr lang="en-US" sz="1100" i="1" dirty="0" smtClean="0">
                <a:solidFill>
                  <a:srgbClr val="01012C"/>
                </a:solidFill>
                <a:latin typeface="Arial" charset="0"/>
                <a:ea typeface="ＭＳ Ｐゴシック" pitchFamily="1" charset="-128"/>
                <a:cs typeface="ＭＳ Ｐゴシック" pitchFamily="1" charset="-128"/>
              </a:rPr>
              <a:t>Science.</a:t>
            </a:r>
          </a:p>
        </p:txBody>
      </p:sp>
    </p:spTree>
    <p:extLst>
      <p:ext uri="{BB962C8B-B14F-4D97-AF65-F5344CB8AC3E}">
        <p14:creationId xmlns:p14="http://schemas.microsoft.com/office/powerpoint/2010/main" val="221328699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Need better theory to guide experimentation!</a:t>
            </a:r>
            <a:endParaRPr lang="en-US" dirty="0"/>
          </a:p>
        </p:txBody>
      </p:sp>
      <p:sp>
        <p:nvSpPr>
          <p:cNvPr id="3" name="Content Placeholder 2"/>
          <p:cNvSpPr>
            <a:spLocks noGrp="1"/>
          </p:cNvSpPr>
          <p:nvPr>
            <p:ph idx="1"/>
          </p:nvPr>
        </p:nvSpPr>
        <p:spPr>
          <a:xfrm>
            <a:off x="685800" y="1981200"/>
            <a:ext cx="6182360" cy="4114800"/>
          </a:xfrm>
        </p:spPr>
        <p:txBody>
          <a:bodyPr/>
          <a:lstStyle/>
          <a:p>
            <a:r>
              <a:rPr lang="en-US" sz="2400" dirty="0" smtClean="0"/>
              <a:t>Newell: </a:t>
            </a:r>
            <a:r>
              <a:rPr lang="en-US" sz="2400" dirty="0"/>
              <a:t>Can’t play 20 questions with nature and </a:t>
            </a:r>
            <a:r>
              <a:rPr lang="en-US" sz="2400" dirty="0" smtClean="0"/>
              <a:t>win</a:t>
            </a:r>
          </a:p>
          <a:p>
            <a:endParaRPr lang="en-US" sz="2400" dirty="0"/>
          </a:p>
          <a:p>
            <a:r>
              <a:rPr lang="en-US" sz="2400" dirty="0" smtClean="0"/>
              <a:t>Bradshaw: Why Wright brothers won the race to create first airplane</a:t>
            </a:r>
          </a:p>
          <a:p>
            <a:pPr lvl="1"/>
            <a:r>
              <a:rPr lang="en-US" sz="2000" dirty="0" smtClean="0"/>
              <a:t>Others searched in design space: </a:t>
            </a:r>
            <a:br>
              <a:rPr lang="en-US" sz="2000" dirty="0" smtClean="0"/>
            </a:br>
            <a:r>
              <a:rPr lang="en-US" sz="2000" dirty="0" smtClean="0"/>
              <a:t>what features lead to flying</a:t>
            </a:r>
          </a:p>
          <a:p>
            <a:pPr lvl="1"/>
            <a:r>
              <a:rPr lang="en-US" sz="2000" dirty="0" smtClean="0"/>
              <a:t>They searched in the </a:t>
            </a:r>
            <a:r>
              <a:rPr lang="en-US" sz="2000" i="1" dirty="0" smtClean="0"/>
              <a:t>function space</a:t>
            </a:r>
            <a:r>
              <a:rPr lang="en-US" sz="2000" dirty="0" smtClean="0"/>
              <a:t>:</a:t>
            </a:r>
            <a:br>
              <a:rPr lang="en-US" sz="2000" dirty="0" smtClean="0"/>
            </a:br>
            <a:r>
              <a:rPr lang="en-US" sz="2000" dirty="0" smtClean="0"/>
              <a:t>what features achieve needed functions, such as lift or thrust</a:t>
            </a:r>
          </a:p>
        </p:txBody>
      </p:sp>
      <p:sp>
        <p:nvSpPr>
          <p:cNvPr id="4" name="TextBox 3"/>
          <p:cNvSpPr txBox="1"/>
          <p:nvPr/>
        </p:nvSpPr>
        <p:spPr>
          <a:xfrm>
            <a:off x="6979920" y="3881120"/>
            <a:ext cx="2082800" cy="954107"/>
          </a:xfrm>
          <a:prstGeom prst="rect">
            <a:avLst/>
          </a:prstGeom>
          <a:noFill/>
        </p:spPr>
        <p:txBody>
          <a:bodyPr wrap="square" rtlCol="0">
            <a:spAutoFit/>
          </a:bodyPr>
          <a:lstStyle/>
          <a:p>
            <a:r>
              <a:rPr lang="en-US" sz="1400" dirty="0" smtClean="0">
                <a:solidFill>
                  <a:srgbClr val="FFFFFF"/>
                </a:solidFill>
              </a:rPr>
              <a:t>Bradshaw, G. </a:t>
            </a:r>
            <a:r>
              <a:rPr lang="en-US" sz="1400" dirty="0">
                <a:solidFill>
                  <a:srgbClr val="FFFFFF"/>
                </a:solidFill>
              </a:rPr>
              <a:t>(1992). The airplane and the logic of invention. </a:t>
            </a:r>
            <a:r>
              <a:rPr lang="en-US" sz="1400" dirty="0" smtClean="0">
                <a:solidFill>
                  <a:srgbClr val="FFFFFF"/>
                </a:solidFill>
              </a:rPr>
              <a:t>In </a:t>
            </a:r>
            <a:r>
              <a:rPr lang="en-US" sz="1400" i="1" dirty="0">
                <a:solidFill>
                  <a:srgbClr val="FFFFFF"/>
                </a:solidFill>
              </a:rPr>
              <a:t>Cognitive Models of </a:t>
            </a:r>
            <a:r>
              <a:rPr lang="en-US" sz="1400" i="1" dirty="0" smtClean="0">
                <a:solidFill>
                  <a:srgbClr val="FFFFFF"/>
                </a:solidFill>
              </a:rPr>
              <a:t>Science</a:t>
            </a:r>
            <a:r>
              <a:rPr lang="en-US" sz="1400" dirty="0" smtClean="0">
                <a:solidFill>
                  <a:srgbClr val="FFFFFF"/>
                </a:solidFill>
              </a:rPr>
              <a:t>.</a:t>
            </a:r>
            <a:endParaRPr lang="en-US" sz="1400" dirty="0">
              <a:solidFill>
                <a:srgbClr val="FFFFFF"/>
              </a:solidFill>
            </a:endParaRPr>
          </a:p>
        </p:txBody>
      </p:sp>
      <p:sp>
        <p:nvSpPr>
          <p:cNvPr id="5" name="TextBox 4"/>
          <p:cNvSpPr txBox="1"/>
          <p:nvPr/>
        </p:nvSpPr>
        <p:spPr>
          <a:xfrm>
            <a:off x="6939280" y="1788160"/>
            <a:ext cx="2204720" cy="954107"/>
          </a:xfrm>
          <a:prstGeom prst="rect">
            <a:avLst/>
          </a:prstGeom>
          <a:noFill/>
        </p:spPr>
        <p:txBody>
          <a:bodyPr wrap="square" rtlCol="0">
            <a:spAutoFit/>
          </a:bodyPr>
          <a:lstStyle/>
          <a:p>
            <a:r>
              <a:rPr lang="en-US" sz="1400" dirty="0"/>
              <a:t>Newell, A. (1973).  You can't play 20 questions with nature and </a:t>
            </a:r>
            <a:r>
              <a:rPr lang="en-US" sz="1400" dirty="0" smtClean="0"/>
              <a:t>win.  In </a:t>
            </a:r>
            <a:r>
              <a:rPr lang="en-US" sz="1400" i="1" dirty="0"/>
              <a:t>Visual Information Processing</a:t>
            </a:r>
            <a:r>
              <a:rPr lang="en-US" sz="1400" dirty="0"/>
              <a:t>. </a:t>
            </a:r>
          </a:p>
        </p:txBody>
      </p:sp>
    </p:spTree>
    <p:extLst>
      <p:ext uri="{BB962C8B-B14F-4D97-AF65-F5344CB8AC3E}">
        <p14:creationId xmlns:p14="http://schemas.microsoft.com/office/powerpoint/2010/main" val="968908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39800" y="571500"/>
            <a:ext cx="5080000" cy="1143000"/>
          </a:xfrm>
        </p:spPr>
        <p:txBody>
          <a:bodyPr/>
          <a:lstStyle/>
          <a:p>
            <a:r>
              <a:rPr lang="en-US">
                <a:ea typeface="ＭＳ Ｐゴシック" pitchFamily="1" charset="-128"/>
                <a:cs typeface="ＭＳ Ｐゴシック" pitchFamily="1" charset="-128"/>
              </a:rPr>
              <a:t>PSLC Vision</a:t>
            </a:r>
          </a:p>
        </p:txBody>
      </p:sp>
      <p:sp>
        <p:nvSpPr>
          <p:cNvPr id="1907715" name="Rectangle 3"/>
          <p:cNvSpPr>
            <a:spLocks noGrp="1" noChangeArrowheads="1"/>
          </p:cNvSpPr>
          <p:nvPr>
            <p:ph type="body" idx="4294967295"/>
          </p:nvPr>
        </p:nvSpPr>
        <p:spPr>
          <a:xfrm>
            <a:off x="711200" y="1879600"/>
            <a:ext cx="8013700" cy="4318000"/>
          </a:xfrm>
        </p:spPr>
        <p:txBody>
          <a:bodyPr/>
          <a:lstStyle/>
          <a:p>
            <a:r>
              <a:rPr lang="en-US" sz="3200" dirty="0">
                <a:solidFill>
                  <a:schemeClr val="tx2"/>
                </a:solidFill>
                <a:ea typeface="ＭＳ Ｐゴシック" pitchFamily="1" charset="-128"/>
                <a:cs typeface="ＭＳ Ｐゴシック" pitchFamily="1" charset="-128"/>
              </a:rPr>
              <a:t>Why?</a:t>
            </a:r>
            <a:r>
              <a:rPr lang="en-US" sz="3200" dirty="0">
                <a:ea typeface="ＭＳ Ｐゴシック" pitchFamily="1" charset="-128"/>
                <a:cs typeface="ＭＳ Ｐゴシック" pitchFamily="1" charset="-128"/>
              </a:rPr>
              <a:t> </a:t>
            </a:r>
            <a:r>
              <a:rPr lang="en-US" sz="2400" i="1" dirty="0">
                <a:ea typeface="ＭＳ Ｐゴシック" pitchFamily="1" charset="-128"/>
                <a:cs typeface="ＭＳ Ｐゴシック" pitchFamily="1" charset="-128"/>
              </a:rPr>
              <a:t>Chasm</a:t>
            </a:r>
            <a:r>
              <a:rPr lang="en-US" sz="2400" dirty="0">
                <a:ea typeface="ＭＳ Ｐゴシック" pitchFamily="1" charset="-128"/>
                <a:cs typeface="ＭＳ Ｐゴシック" pitchFamily="1" charset="-128"/>
              </a:rPr>
              <a:t> between science &amp; </a:t>
            </a:r>
            <a:r>
              <a:rPr lang="en-US" sz="2400" dirty="0" smtClean="0">
                <a:ea typeface="ＭＳ Ｐゴシック" pitchFamily="1" charset="-128"/>
                <a:cs typeface="ＭＳ Ｐゴシック" pitchFamily="1" charset="-128"/>
              </a:rPr>
              <a:t>educational </a:t>
            </a:r>
            <a:r>
              <a:rPr lang="en-US" sz="2400" dirty="0">
                <a:ea typeface="ＭＳ Ｐゴシック" pitchFamily="1" charset="-128"/>
                <a:cs typeface="ＭＳ Ｐゴシック" pitchFamily="1" charset="-128"/>
              </a:rPr>
              <a:t>practice</a:t>
            </a:r>
            <a:endParaRPr lang="en-US" sz="2400" dirty="0" smtClean="0">
              <a:ea typeface="ＭＳ Ｐゴシック" pitchFamily="1" charset="-128"/>
              <a:cs typeface="ＭＳ Ｐゴシック" pitchFamily="1" charset="-128"/>
            </a:endParaRPr>
          </a:p>
          <a:p>
            <a:r>
              <a:rPr lang="en-US" sz="3200" dirty="0" err="1" smtClean="0">
                <a:solidFill>
                  <a:schemeClr val="tx2"/>
                </a:solidFill>
                <a:ea typeface="ＭＳ Ｐゴシック" pitchFamily="1" charset="-128"/>
                <a:cs typeface="ＭＳ Ｐゴシック" pitchFamily="1" charset="-128"/>
              </a:rPr>
              <a:t>LearnLab</a:t>
            </a:r>
            <a:r>
              <a:rPr lang="en-US" sz="3200" dirty="0" smtClean="0">
                <a:solidFill>
                  <a:schemeClr val="tx2"/>
                </a:solidFill>
                <a:ea typeface="ＭＳ Ｐゴシック" pitchFamily="1" charset="-128"/>
                <a:cs typeface="ＭＳ Ｐゴシック" pitchFamily="1" charset="-128"/>
              </a:rPr>
              <a:t> </a:t>
            </a:r>
            <a:r>
              <a:rPr lang="en-US" sz="3200" dirty="0">
                <a:solidFill>
                  <a:schemeClr val="tx2"/>
                </a:solidFill>
                <a:ea typeface="ＭＳ Ｐゴシック" pitchFamily="1" charset="-128"/>
                <a:cs typeface="ＭＳ Ｐゴシック" pitchFamily="1" charset="-128"/>
              </a:rPr>
              <a:t>=</a:t>
            </a:r>
            <a:r>
              <a:rPr lang="en-US" sz="3200" dirty="0" smtClean="0">
                <a:solidFill>
                  <a:schemeClr val="tx2"/>
                </a:solidFill>
                <a:ea typeface="ＭＳ Ｐゴシック" pitchFamily="1" charset="-128"/>
                <a:cs typeface="ＭＳ Ｐゴシック" pitchFamily="1" charset="-128"/>
              </a:rPr>
              <a:t> bridging infrastructure</a:t>
            </a:r>
          </a:p>
          <a:p>
            <a:pPr lvl="1"/>
            <a:r>
              <a:rPr lang="en-US" dirty="0" smtClean="0"/>
              <a:t>Educational technology as scientific instrument</a:t>
            </a:r>
          </a:p>
          <a:p>
            <a:pPr lvl="1"/>
            <a:r>
              <a:rPr lang="en-US" dirty="0" smtClean="0"/>
              <a:t>Science-practice collaboration structure </a:t>
            </a:r>
          </a:p>
          <a:p>
            <a:r>
              <a:rPr lang="en-US" sz="3200" dirty="0" smtClean="0">
                <a:solidFill>
                  <a:schemeClr val="tx2"/>
                </a:solidFill>
                <a:ea typeface="ＭＳ Ｐゴシック" pitchFamily="1" charset="-128"/>
                <a:cs typeface="ＭＳ Ｐゴシック" pitchFamily="1" charset="-128"/>
              </a:rPr>
              <a:t>Purpose</a:t>
            </a:r>
            <a:r>
              <a:rPr lang="en-US" sz="3200" dirty="0">
                <a:ea typeface="ＭＳ Ｐゴシック" pitchFamily="1" charset="-128"/>
                <a:cs typeface="ＭＳ Ｐゴシック" pitchFamily="1" charset="-128"/>
              </a:rPr>
              <a:t>: </a:t>
            </a:r>
            <a:r>
              <a:rPr lang="en-US" sz="3200" i="1" dirty="0">
                <a:ea typeface="__ _____" charset="0"/>
                <a:cs typeface="__ _____" charset="0"/>
              </a:rPr>
              <a:t>I</a:t>
            </a:r>
            <a:r>
              <a:rPr lang="en-US" sz="3200" i="1" dirty="0">
                <a:ea typeface="ＭＳ Ｐゴシック" pitchFamily="1" charset="-128"/>
                <a:cs typeface="ＭＳ Ｐゴシック" pitchFamily="1" charset="-128"/>
              </a:rPr>
              <a:t>dentify the conditions that cause robust student </a:t>
            </a:r>
            <a:r>
              <a:rPr lang="en-US" sz="3200" i="1" dirty="0" smtClean="0">
                <a:ea typeface="ＭＳ Ｐゴシック" pitchFamily="1" charset="-128"/>
                <a:cs typeface="ＭＳ Ｐゴシック" pitchFamily="1" charset="-128"/>
              </a:rPr>
              <a:t>learning</a:t>
            </a:r>
          </a:p>
          <a:p>
            <a:r>
              <a:rPr lang="en-US" dirty="0" smtClean="0">
                <a:solidFill>
                  <a:schemeClr val="tx2"/>
                </a:solidFill>
                <a:ea typeface="ＭＳ Ｐゴシック" pitchFamily="1" charset="-128"/>
                <a:cs typeface="ＭＳ Ｐゴシック" pitchFamily="1" charset="-128"/>
              </a:rPr>
              <a:t>A Key Output</a:t>
            </a:r>
            <a:r>
              <a:rPr lang="en-US" dirty="0" smtClean="0">
                <a:ea typeface="ＭＳ Ｐゴシック" pitchFamily="1" charset="-128"/>
                <a:cs typeface="ＭＳ Ｐゴシック" pitchFamily="1" charset="-128"/>
              </a:rPr>
              <a:t>: KLI Framework</a:t>
            </a:r>
            <a:endParaRPr lang="en-US" dirty="0">
              <a:ea typeface="ＭＳ Ｐゴシック" pitchFamily="1" charset="-128"/>
              <a:cs typeface="ＭＳ Ｐゴシック" pitchFamily="1" charset="-128"/>
            </a:endParaRPr>
          </a:p>
        </p:txBody>
      </p:sp>
      <p:pic>
        <p:nvPicPr>
          <p:cNvPr id="52228" name="Picture 4" descr="LearnLabLogo"/>
          <p:cNvPicPr>
            <a:picLocks noChangeAspect="1" noChangeArrowheads="1"/>
          </p:cNvPicPr>
          <p:nvPr/>
        </p:nvPicPr>
        <p:blipFill>
          <a:blip r:embed="rId4"/>
          <a:srcRect/>
          <a:stretch>
            <a:fillRect/>
          </a:stretch>
        </p:blipFill>
        <p:spPr bwMode="auto">
          <a:xfrm>
            <a:off x="850900" y="369888"/>
            <a:ext cx="4765675" cy="1384300"/>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advTm="145566"/>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57188" y="601663"/>
          <a:ext cx="8458200" cy="5980116"/>
        </p:xfrm>
        <a:graphic>
          <a:graphicData uri="http://schemas.openxmlformats.org/drawingml/2006/table">
            <a:tbl>
              <a:tblPr/>
              <a:tblGrid>
                <a:gridCol w="1590537"/>
                <a:gridCol w="567168"/>
                <a:gridCol w="1713834"/>
                <a:gridCol w="4586661"/>
              </a:tblGrid>
              <a:tr h="192398">
                <a:tc rowSpan="6">
                  <a:txBody>
                    <a:bodyPr/>
                    <a:lstStyle/>
                    <a:p>
                      <a:pPr algn="ctr" fontAlgn="ctr">
                        <a:spcAft>
                          <a:spcPts val="300"/>
                        </a:spcAft>
                      </a:pPr>
                      <a:r>
                        <a:rPr lang="en-US" sz="1600" b="0" i="0" u="none" strike="noStrike" dirty="0">
                          <a:solidFill>
                            <a:schemeClr val="tx1"/>
                          </a:solidFill>
                          <a:effectLst/>
                          <a:latin typeface="Verdana"/>
                          <a:cs typeface="Verdana"/>
                        </a:rPr>
                        <a:t>Memory/Fluency</a:t>
                      </a:r>
                    </a:p>
                  </a:txBody>
                  <a:tcPr marL="1762" marR="1762" marT="1762" marB="0" anchor="ctr">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ctr" fontAlgn="b">
                        <a:spcAft>
                          <a:spcPts val="300"/>
                        </a:spcAft>
                      </a:pPr>
                      <a:r>
                        <a:rPr lang="en-US" sz="1100" b="0" i="0" u="none" strike="noStrike" dirty="0">
                          <a:solidFill>
                            <a:schemeClr val="tx1"/>
                          </a:solidFill>
                          <a:effectLst/>
                          <a:latin typeface="Verdana"/>
                          <a:cs typeface="Verdana"/>
                        </a:rPr>
                        <a:t>1</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dirty="0">
                          <a:solidFill>
                            <a:schemeClr val="tx1"/>
                          </a:solidFill>
                          <a:effectLst/>
                          <a:latin typeface="Verdana"/>
                          <a:cs typeface="Verdana"/>
                        </a:rPr>
                        <a:t>Spacing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dirty="0">
                          <a:solidFill>
                            <a:schemeClr val="tx1"/>
                          </a:solidFill>
                          <a:effectLst/>
                          <a:latin typeface="Verdana"/>
                          <a:cs typeface="Verdana"/>
                        </a:rPr>
                        <a:t>Space practice across time &gt; mass practice all at once</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dirty="0">
                          <a:solidFill>
                            <a:schemeClr val="tx1"/>
                          </a:solidFill>
                          <a:effectLst/>
                          <a:latin typeface="Verdana"/>
                          <a:cs typeface="Verdana"/>
                        </a:rPr>
                        <a:t>2</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Scaffolding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Sequence instruction toward higher goals &gt; no sequencing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3</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Exam expectations</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Students expect to be tested &gt; no testing expected</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4</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Testing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Quiz for retrieval practice &gt; study same material</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232596">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5</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Segmenting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Present lesson in learner-paced segments &gt; as a continuous unit</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6</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Feedback</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Provide feedback during learning &gt; no feedback provided</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rowSpan="11">
                  <a:txBody>
                    <a:bodyPr/>
                    <a:lstStyle/>
                    <a:p>
                      <a:pPr algn="ctr" fontAlgn="ctr">
                        <a:spcAft>
                          <a:spcPts val="300"/>
                        </a:spcAft>
                      </a:pPr>
                      <a:r>
                        <a:rPr lang="en-US" sz="1600" b="0" i="0" u="none" strike="noStrike">
                          <a:solidFill>
                            <a:schemeClr val="tx1"/>
                          </a:solidFill>
                          <a:effectLst/>
                          <a:latin typeface="Verdana"/>
                          <a:cs typeface="Verdana"/>
                        </a:rPr>
                        <a:t>Induction/Refinement</a:t>
                      </a:r>
                    </a:p>
                  </a:txBody>
                  <a:tcPr marL="1762" marR="1762" marT="1762" marB="0" anchor="ctr">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ctr" fontAlgn="b">
                        <a:spcAft>
                          <a:spcPts val="300"/>
                        </a:spcAft>
                      </a:pPr>
                      <a:r>
                        <a:rPr lang="en-US" sz="1100" b="0" i="0" u="none" strike="noStrike">
                          <a:solidFill>
                            <a:schemeClr val="tx1"/>
                          </a:solidFill>
                          <a:effectLst/>
                          <a:latin typeface="Verdana"/>
                          <a:cs typeface="Verdana"/>
                        </a:rPr>
                        <a:t>7</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Pretraining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Practice key prior skills before lesson &gt; jump in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203773">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8</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Worked example</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Worked examples + problem-solving practice &gt; practice alone</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9</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Concreteness fading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Concrete to abstract representations &gt; starting with abstract</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203773">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10</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Guided attention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dirty="0">
                          <a:solidFill>
                            <a:schemeClr val="tx1"/>
                          </a:solidFill>
                          <a:effectLst/>
                          <a:latin typeface="Verdana"/>
                          <a:cs typeface="Verdana"/>
                        </a:rPr>
                        <a:t>Words include cues about organization &gt; no organization cues</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11</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Linking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Integrate instructional components &gt; no integration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12</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Goldilocks</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Instruct at intermediate difficulty level &gt; too hard or too easy</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70227">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13</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Activate preconceptions</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Cue student's prior knowledge &gt; no prior knowledge cues</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14</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Feedback timing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Immediate feedback on errors &gt; delayed feedback</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15</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Interleaving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Intermix practice on different skills &gt; block practice all at once</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16</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Application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Practice applying new knowledge &gt; no application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17</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Variability</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Practice with varied instances &gt; similar instances</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rowSpan="13">
                  <a:txBody>
                    <a:bodyPr/>
                    <a:lstStyle/>
                    <a:p>
                      <a:pPr algn="ctr" fontAlgn="ctr">
                        <a:spcAft>
                          <a:spcPts val="300"/>
                        </a:spcAft>
                      </a:pPr>
                      <a:r>
                        <a:rPr lang="en-US" sz="1600" b="0" i="0" u="none" strike="noStrike" dirty="0" smtClean="0">
                          <a:solidFill>
                            <a:schemeClr val="tx1"/>
                          </a:solidFill>
                          <a:effectLst/>
                          <a:latin typeface="Verdana"/>
                          <a:cs typeface="Verdana"/>
                        </a:rPr>
                        <a:t>Sense</a:t>
                      </a:r>
                      <a:r>
                        <a:rPr lang="en-US" sz="1600" b="0" i="0" u="none" strike="noStrike" dirty="0">
                          <a:solidFill>
                            <a:schemeClr val="tx1"/>
                          </a:solidFill>
                          <a:effectLst/>
                          <a:latin typeface="Verdana"/>
                          <a:cs typeface="Verdana"/>
                        </a:rPr>
                        <a:t>-making/Understanding</a:t>
                      </a:r>
                    </a:p>
                  </a:txBody>
                  <a:tcPr marL="1762" marR="1762" marT="1762" marB="0" anchor="ctr">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ctr" fontAlgn="b">
                        <a:spcAft>
                          <a:spcPts val="300"/>
                        </a:spcAft>
                      </a:pPr>
                      <a:r>
                        <a:rPr lang="en-US" sz="1100" b="0" i="0" u="none" strike="noStrike">
                          <a:solidFill>
                            <a:schemeClr val="tx1"/>
                          </a:solidFill>
                          <a:effectLst/>
                          <a:latin typeface="Verdana"/>
                          <a:cs typeface="Verdana"/>
                        </a:rPr>
                        <a:t>18</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Comparison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Compare multiple instances &gt; only one instance</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19</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Multimedia</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Graphics + verbal descriptions &gt; verbal descriptions alone</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20</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Modality</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Verbal descriptions presented in audio &gt; in written form</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21</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Redundancy</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Verbal descriptions in audio &gt; both audio &amp; written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337047">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22</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Spatial contiguity</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Present description next to image element described &gt; separated</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203773">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23</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Temporal contiguity</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Present audio &amp; image element at the same time &gt; separated</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24</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Coherence</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Extraneous words, pictures, sounds excluded &gt; included</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25</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Anchored learning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Real-world problems &gt; abstract problems</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203773">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26</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Metacognition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Metacognition supported &gt; no support for metacognition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27</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Explanation</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Prompt for self-explanation &gt; give explanation &gt; no prompt</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28</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Questioning</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Time for reflection &amp; questioning &gt; instruction alone</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a:solidFill>
                            <a:schemeClr val="tx1"/>
                          </a:solidFill>
                          <a:effectLst/>
                          <a:latin typeface="Verdana"/>
                          <a:cs typeface="Verdana"/>
                        </a:rPr>
                        <a:t>29</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Cognitive dissonance</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Present incorrect or alternate perspectives &gt; only correct</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r h="192398">
                <a:tc vMerge="1">
                  <a:txBody>
                    <a:bodyPr/>
                    <a:lstStyle/>
                    <a:p>
                      <a:endParaRPr lang="en-US"/>
                    </a:p>
                  </a:txBody>
                  <a:tcPr/>
                </a:tc>
                <a:tc>
                  <a:txBody>
                    <a:bodyPr/>
                    <a:lstStyle/>
                    <a:p>
                      <a:pPr algn="ctr" fontAlgn="b">
                        <a:spcAft>
                          <a:spcPts val="300"/>
                        </a:spcAft>
                      </a:pPr>
                      <a:r>
                        <a:rPr lang="en-US" sz="1100" b="0" i="0" u="none" strike="noStrike" dirty="0">
                          <a:solidFill>
                            <a:schemeClr val="tx1"/>
                          </a:solidFill>
                          <a:effectLst/>
                          <a:latin typeface="Verdana"/>
                          <a:cs typeface="Verdana"/>
                        </a:rPr>
                        <a:t>30</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a:solidFill>
                            <a:schemeClr val="tx1"/>
                          </a:solidFill>
                          <a:effectLst/>
                          <a:latin typeface="Verdana"/>
                          <a:cs typeface="Verdana"/>
                        </a:rPr>
                        <a:t>Interest</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c>
                  <a:txBody>
                    <a:bodyPr/>
                    <a:lstStyle/>
                    <a:p>
                      <a:pPr algn="l" fontAlgn="b">
                        <a:spcAft>
                          <a:spcPts val="300"/>
                        </a:spcAft>
                      </a:pPr>
                      <a:r>
                        <a:rPr lang="en-US" sz="1100" b="0" i="0" u="none" strike="noStrike" dirty="0">
                          <a:solidFill>
                            <a:schemeClr val="tx1"/>
                          </a:solidFill>
                          <a:effectLst/>
                          <a:latin typeface="Verdana"/>
                          <a:cs typeface="Verdana"/>
                        </a:rPr>
                        <a:t>Instruction relevant to student interests &gt; not relevant</a:t>
                      </a:r>
                    </a:p>
                  </a:txBody>
                  <a:tcPr marL="1762" marR="1762" marT="1762" marB="0" anchor="b">
                    <a:lnL w="12700" cap="flat" cmpd="sng" algn="ctr">
                      <a:solidFill>
                        <a:srgbClr val="2D2DB9">
                          <a:lumMod val="40000"/>
                          <a:lumOff val="60000"/>
                        </a:srgbClr>
                      </a:solidFill>
                      <a:prstDash val="solid"/>
                      <a:round/>
                      <a:headEnd type="none" w="med" len="med"/>
                      <a:tailEnd type="none" w="med" len="med"/>
                    </a:lnL>
                    <a:lnR w="12700" cap="flat" cmpd="sng" algn="ctr">
                      <a:solidFill>
                        <a:srgbClr val="2D2DB9">
                          <a:lumMod val="40000"/>
                          <a:lumOff val="60000"/>
                        </a:srgbClr>
                      </a:solidFill>
                      <a:prstDash val="solid"/>
                      <a:round/>
                      <a:headEnd type="none" w="med" len="med"/>
                      <a:tailEnd type="none" w="med" len="med"/>
                    </a:lnR>
                    <a:lnT w="12700" cap="flat" cmpd="sng" algn="ctr">
                      <a:solidFill>
                        <a:srgbClr val="2D2DB9">
                          <a:lumMod val="40000"/>
                          <a:lumOff val="60000"/>
                        </a:srgbClr>
                      </a:solidFill>
                      <a:prstDash val="solid"/>
                      <a:round/>
                      <a:headEnd type="none" w="med" len="med"/>
                      <a:tailEnd type="none" w="med" len="med"/>
                    </a:lnT>
                    <a:lnB w="12700" cap="flat" cmpd="sng" algn="ctr">
                      <a:solidFill>
                        <a:srgbClr val="2D2DB9">
                          <a:lumMod val="40000"/>
                          <a:lumOff val="60000"/>
                        </a:srgbClr>
                      </a:solidFill>
                      <a:prstDash val="solid"/>
                      <a:round/>
                      <a:headEnd type="none" w="med" len="med"/>
                      <a:tailEnd type="none" w="med" len="med"/>
                    </a:lnB>
                  </a:tcPr>
                </a:tc>
              </a:tr>
            </a:tbl>
          </a:graphicData>
        </a:graphic>
      </p:graphicFrame>
      <p:sp>
        <p:nvSpPr>
          <p:cNvPr id="62595" name="Title 1"/>
          <p:cNvSpPr txBox="1">
            <a:spLocks/>
          </p:cNvSpPr>
          <p:nvPr/>
        </p:nvSpPr>
        <p:spPr bwMode="auto">
          <a:xfrm>
            <a:off x="193675" y="74613"/>
            <a:ext cx="3086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nchor="ct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3200">
                <a:solidFill>
                  <a:schemeClr val="tx2"/>
                </a:solidFill>
                <a:latin typeface="Verdana" charset="0"/>
                <a:ea typeface="ＭＳ Ｐゴシック" charset="0"/>
                <a:cs typeface="ＭＳ Ｐゴシック" charset="0"/>
              </a:rPr>
              <a:t>The Short List</a:t>
            </a:r>
            <a:endParaRPr lang="en-US" sz="1800">
              <a:solidFill>
                <a:schemeClr val="tx2"/>
              </a:solidFill>
              <a:latin typeface="Verdana" charset="0"/>
              <a:ea typeface="ＭＳ Ｐゴシック" charset="0"/>
              <a:cs typeface="ＭＳ Ｐゴシック" charset="0"/>
            </a:endParaRPr>
          </a:p>
        </p:txBody>
      </p:sp>
      <p:sp>
        <p:nvSpPr>
          <p:cNvPr id="2" name="TextBox 1"/>
          <p:cNvSpPr txBox="1"/>
          <p:nvPr/>
        </p:nvSpPr>
        <p:spPr>
          <a:xfrm>
            <a:off x="3546475" y="173038"/>
            <a:ext cx="5597525" cy="414337"/>
          </a:xfrm>
          <a:prstGeom prst="rect">
            <a:avLst/>
          </a:prstGeom>
          <a:noFill/>
        </p:spPr>
        <p:txBody>
          <a:bodyPr>
            <a:spAutoFit/>
          </a:bodyPr>
          <a:lstStyle/>
          <a:p>
            <a:pPr>
              <a:defRPr/>
            </a:pPr>
            <a:r>
              <a:rPr lang="en-US" sz="1050" dirty="0" err="1">
                <a:solidFill>
                  <a:srgbClr val="0000FF"/>
                </a:solidFill>
                <a:latin typeface="Verdana" charset="0"/>
                <a:cs typeface="Verdana" charset="0"/>
              </a:rPr>
              <a:t>Koedinger</a:t>
            </a:r>
            <a:r>
              <a:rPr lang="en-US" sz="1050" dirty="0">
                <a:solidFill>
                  <a:srgbClr val="0000FF"/>
                </a:solidFill>
                <a:latin typeface="Verdana" charset="0"/>
                <a:cs typeface="Verdana" charset="0"/>
              </a:rPr>
              <a:t>, K. R., Booth, J. L., &amp; </a:t>
            </a:r>
            <a:r>
              <a:rPr lang="en-US" sz="1050" dirty="0" err="1">
                <a:solidFill>
                  <a:srgbClr val="0000FF"/>
                </a:solidFill>
                <a:latin typeface="Verdana" charset="0"/>
                <a:cs typeface="Verdana" charset="0"/>
              </a:rPr>
              <a:t>Klahr</a:t>
            </a:r>
            <a:r>
              <a:rPr lang="en-US" sz="1050" dirty="0">
                <a:solidFill>
                  <a:srgbClr val="0000FF"/>
                </a:solidFill>
                <a:latin typeface="Verdana" charset="0"/>
                <a:cs typeface="Verdana" charset="0"/>
              </a:rPr>
              <a:t>, D. (</a:t>
            </a:r>
            <a:r>
              <a:rPr lang="en-US" sz="1050" dirty="0" smtClean="0">
                <a:solidFill>
                  <a:srgbClr val="0000FF"/>
                </a:solidFill>
                <a:latin typeface="Verdana" charset="0"/>
                <a:cs typeface="Verdana" charset="0"/>
              </a:rPr>
              <a:t>2013)</a:t>
            </a:r>
            <a:r>
              <a:rPr lang="en-US" sz="1050" dirty="0">
                <a:solidFill>
                  <a:srgbClr val="0000FF"/>
                </a:solidFill>
                <a:latin typeface="Verdana" charset="0"/>
                <a:cs typeface="Verdana" charset="0"/>
              </a:rPr>
              <a:t>. Instructional complexity and the science to constrain it. </a:t>
            </a:r>
            <a:r>
              <a:rPr lang="en-US" sz="1050" i="1" dirty="0">
                <a:solidFill>
                  <a:srgbClr val="0000FF"/>
                </a:solidFill>
                <a:latin typeface="Verdana" charset="0"/>
                <a:cs typeface="Verdana" charset="0"/>
              </a:rPr>
              <a:t>Science, 342</a:t>
            </a:r>
            <a:r>
              <a:rPr lang="en-US" sz="1050" dirty="0">
                <a:solidFill>
                  <a:srgbClr val="0000FF"/>
                </a:solidFill>
                <a:latin typeface="Verdana" charset="0"/>
                <a:cs typeface="Verdana" charset="0"/>
              </a:rPr>
              <a:t>(6161), 935-937. </a:t>
            </a:r>
            <a:endParaRPr lang="en-US" sz="1050" dirty="0">
              <a:solidFill>
                <a:srgbClr val="0000FF"/>
              </a:solidFill>
            </a:endParaRPr>
          </a:p>
        </p:txBody>
      </p:sp>
    </p:spTree>
    <p:extLst>
      <p:ext uri="{BB962C8B-B14F-4D97-AF65-F5344CB8AC3E}">
        <p14:creationId xmlns:p14="http://schemas.microsoft.com/office/powerpoint/2010/main" val="33076895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ideas</a:t>
            </a:r>
            <a:endParaRPr lang="en-US" dirty="0"/>
          </a:p>
        </p:txBody>
      </p:sp>
      <p:sp>
        <p:nvSpPr>
          <p:cNvPr id="3" name="Content Placeholder 2"/>
          <p:cNvSpPr>
            <a:spLocks noGrp="1"/>
          </p:cNvSpPr>
          <p:nvPr>
            <p:ph idx="1"/>
          </p:nvPr>
        </p:nvSpPr>
        <p:spPr/>
        <p:txBody>
          <a:bodyPr>
            <a:normAutofit lnSpcReduction="10000"/>
          </a:bodyPr>
          <a:lstStyle/>
          <a:p>
            <a:r>
              <a:rPr lang="en-US" dirty="0" smtClean="0"/>
              <a:t>Get on Blackboard</a:t>
            </a:r>
          </a:p>
          <a:p>
            <a:pPr lvl="1"/>
            <a:r>
              <a:rPr lang="en-US" dirty="0" smtClean="0"/>
              <a:t>An example project final report</a:t>
            </a:r>
          </a:p>
          <a:p>
            <a:pPr lvl="1"/>
            <a:r>
              <a:rPr lang="en-US" dirty="0" smtClean="0"/>
              <a:t>Rubric for step 1 with embedded examples</a:t>
            </a:r>
          </a:p>
          <a:p>
            <a:r>
              <a:rPr lang="en-US" dirty="0" smtClean="0"/>
              <a:t>Questions about projects?</a:t>
            </a:r>
          </a:p>
          <a:p>
            <a:pPr lvl="1"/>
            <a:r>
              <a:rPr lang="en-US" dirty="0" smtClean="0"/>
              <a:t>Questions about step 1?</a:t>
            </a:r>
          </a:p>
          <a:p>
            <a:r>
              <a:rPr lang="en-US" dirty="0" smtClean="0"/>
              <a:t>Take a look at Discussion board posts</a:t>
            </a:r>
          </a:p>
          <a:p>
            <a:pPr lvl="1"/>
            <a:r>
              <a:rPr lang="en-US" dirty="0" smtClean="0"/>
              <a:t>Who’s decided on a project domain?</a:t>
            </a:r>
          </a:p>
          <a:p>
            <a:pPr lvl="1"/>
            <a:r>
              <a:rPr lang="en-US" dirty="0" smtClean="0"/>
              <a:t>Who has a partner?</a:t>
            </a:r>
          </a:p>
          <a:p>
            <a:pPr lvl="1"/>
            <a:r>
              <a:rPr lang="en-US" dirty="0" smtClean="0"/>
              <a:t>Who wants a partner?</a:t>
            </a:r>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4</a:t>
            </a:fld>
            <a:endParaRPr lang="en-US"/>
          </a:p>
        </p:txBody>
      </p:sp>
    </p:spTree>
    <p:extLst>
      <p:ext uri="{BB962C8B-B14F-4D97-AF65-F5344CB8AC3E}">
        <p14:creationId xmlns:p14="http://schemas.microsoft.com/office/powerpoint/2010/main" val="213651332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next time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By Monday: Hand in Examples Assignment</a:t>
            </a:r>
          </a:p>
          <a:p>
            <a:pPr marL="0" indent="0">
              <a:buNone/>
            </a:pPr>
            <a:r>
              <a:rPr lang="en-US" dirty="0" smtClean="0"/>
              <a:t>By Tuesday:</a:t>
            </a:r>
          </a:p>
          <a:p>
            <a:r>
              <a:rPr lang="en-US" dirty="0" smtClean="0"/>
              <a:t>Readings</a:t>
            </a:r>
          </a:p>
          <a:p>
            <a:pPr lvl="1"/>
            <a:r>
              <a:rPr lang="en-US" dirty="0" smtClean="0"/>
              <a:t>Full read of</a:t>
            </a:r>
          </a:p>
          <a:p>
            <a:pPr lvl="2"/>
            <a:r>
              <a:rPr lang="en-US" dirty="0" smtClean="0"/>
              <a:t>Carver paper</a:t>
            </a:r>
          </a:p>
          <a:p>
            <a:pPr lvl="2"/>
            <a:r>
              <a:rPr lang="en-US" dirty="0" smtClean="0"/>
              <a:t>KLI Framework, sections 1-3</a:t>
            </a:r>
          </a:p>
          <a:p>
            <a:pPr lvl="1"/>
            <a:r>
              <a:rPr lang="en-US" dirty="0" smtClean="0"/>
              <a:t>Skim Bloom’s taxonomy</a:t>
            </a:r>
          </a:p>
          <a:p>
            <a:r>
              <a:rPr lang="en-US" dirty="0" smtClean="0"/>
              <a:t>Discussion board posts on readings</a:t>
            </a:r>
          </a:p>
          <a:p>
            <a:r>
              <a:rPr lang="en-US" dirty="0" smtClean="0"/>
              <a:t>Quiz on KLI</a:t>
            </a:r>
          </a:p>
          <a:p>
            <a:r>
              <a:rPr lang="en-US" dirty="0" smtClean="0"/>
              <a:t>Two of you will provide summaries of KLI &amp; </a:t>
            </a:r>
            <a:r>
              <a:rPr lang="en-US" smtClean="0"/>
              <a:t>Bloom’s </a:t>
            </a:r>
            <a:r>
              <a:rPr lang="en-US" smtClean="0"/>
              <a:t>taxonomy</a:t>
            </a:r>
            <a:endParaRPr lang="en-US" dirty="0" smtClean="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40</a:t>
            </a:fld>
            <a:endParaRPr lang="en-US"/>
          </a:p>
        </p:txBody>
      </p:sp>
    </p:spTree>
    <p:extLst>
      <p:ext uri="{BB962C8B-B14F-4D97-AF65-F5344CB8AC3E}">
        <p14:creationId xmlns:p14="http://schemas.microsoft.com/office/powerpoint/2010/main" val="38210418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Volunteers for summary on Thursday?</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41</a:t>
            </a:fld>
            <a:endParaRPr lang="en-US"/>
          </a:p>
        </p:txBody>
      </p:sp>
    </p:spTree>
    <p:extLst>
      <p:ext uri="{BB962C8B-B14F-4D97-AF65-F5344CB8AC3E}">
        <p14:creationId xmlns:p14="http://schemas.microsoft.com/office/powerpoint/2010/main" val="17886769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Finish introductions from last time (15 min)</a:t>
            </a:r>
          </a:p>
          <a:p>
            <a:r>
              <a:rPr lang="en-US" dirty="0" smtClean="0"/>
              <a:t>Project idea discussion (15 min)</a:t>
            </a:r>
          </a:p>
          <a:p>
            <a:r>
              <a:rPr lang="en-US" b="1" i="1" dirty="0" smtClean="0"/>
              <a:t>Brief review of </a:t>
            </a:r>
            <a:r>
              <a:rPr lang="en-US" b="1" i="1" dirty="0" err="1" smtClean="0"/>
              <a:t>Chpt</a:t>
            </a:r>
            <a:r>
              <a:rPr lang="en-US" b="1" i="1" dirty="0" smtClean="0"/>
              <a:t> 1, quiz, activity (25 min)</a:t>
            </a:r>
          </a:p>
          <a:p>
            <a:pPr lvl="1"/>
            <a:r>
              <a:rPr lang="en-US" dirty="0" smtClean="0"/>
              <a:t>See </a:t>
            </a:r>
            <a:r>
              <a:rPr lang="en-US" dirty="0"/>
              <a:t>Chpt1 slides available online</a:t>
            </a:r>
          </a:p>
          <a:p>
            <a:pPr lvl="1"/>
            <a:r>
              <a:rPr lang="en-US" dirty="0"/>
              <a:t>Quiz results were good …</a:t>
            </a:r>
          </a:p>
          <a:p>
            <a:pPr lvl="1"/>
            <a:r>
              <a:rPr lang="en-US" dirty="0"/>
              <a:t>Questions?</a:t>
            </a:r>
          </a:p>
          <a:p>
            <a:pPr lvl="1"/>
            <a:r>
              <a:rPr lang="en-US" dirty="0"/>
              <a:t>Class activity: Promises &amp; pitfalls review of e-learning examples</a:t>
            </a:r>
          </a:p>
          <a:p>
            <a:r>
              <a:rPr lang="en-US" dirty="0" smtClean="0"/>
              <a:t>Review of </a:t>
            </a:r>
            <a:r>
              <a:rPr lang="en-US" dirty="0" err="1" smtClean="0"/>
              <a:t>Chpt</a:t>
            </a:r>
            <a:r>
              <a:rPr lang="en-US" dirty="0" smtClean="0"/>
              <a:t> 2 &amp; </a:t>
            </a:r>
            <a:r>
              <a:rPr lang="en-US" dirty="0" err="1" smtClean="0"/>
              <a:t>instr</a:t>
            </a:r>
            <a:r>
              <a:rPr lang="en-US" dirty="0" smtClean="0"/>
              <a:t> complexity (25 min)</a:t>
            </a:r>
          </a:p>
          <a:p>
            <a:r>
              <a:rPr lang="en-US" dirty="0" smtClean="0"/>
              <a:t>Next time (5 min)</a:t>
            </a:r>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5</a:t>
            </a:fld>
            <a:endParaRPr lang="en-US"/>
          </a:p>
        </p:txBody>
      </p:sp>
    </p:spTree>
    <p:extLst>
      <p:ext uri="{BB962C8B-B14F-4D97-AF65-F5344CB8AC3E}">
        <p14:creationId xmlns:p14="http://schemas.microsoft.com/office/powerpoint/2010/main" val="31766817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dirty="0" smtClean="0"/>
              <a:t>Class activity: Step 1</a:t>
            </a:r>
          </a:p>
        </p:txBody>
      </p:sp>
      <p:sp>
        <p:nvSpPr>
          <p:cNvPr id="9" name="Content Placeholder 8"/>
          <p:cNvSpPr>
            <a:spLocks noGrp="1"/>
          </p:cNvSpPr>
          <p:nvPr>
            <p:ph idx="1"/>
          </p:nvPr>
        </p:nvSpPr>
        <p:spPr/>
        <p:txBody>
          <a:bodyPr>
            <a:normAutofit/>
          </a:bodyPr>
          <a:lstStyle/>
          <a:p>
            <a:pPr marL="514350" indent="-514350">
              <a:buFont typeface="+mj-lt"/>
              <a:buAutoNum type="arabicPeriod"/>
            </a:pPr>
            <a:r>
              <a:rPr lang="en-US" dirty="0" smtClean="0"/>
              <a:t>Review your example of </a:t>
            </a:r>
            <a:r>
              <a:rPr lang="en-US" dirty="0" err="1" smtClean="0"/>
              <a:t>e</a:t>
            </a:r>
            <a:r>
              <a:rPr lang="en-US" dirty="0" smtClean="0"/>
              <a:t>-learning you brought to class</a:t>
            </a:r>
          </a:p>
          <a:p>
            <a:pPr marL="514350" indent="-514350">
              <a:buFont typeface="+mj-lt"/>
              <a:buAutoNum type="arabicPeriod"/>
            </a:pPr>
            <a:r>
              <a:rPr lang="en-US" dirty="0" smtClean="0"/>
              <a:t>Identify the following:</a:t>
            </a:r>
          </a:p>
          <a:p>
            <a:pPr lvl="1"/>
            <a:r>
              <a:rPr lang="en-US" dirty="0" smtClean="0"/>
              <a:t>Promises</a:t>
            </a:r>
          </a:p>
          <a:p>
            <a:pPr lvl="1"/>
            <a:r>
              <a:rPr lang="en-US" dirty="0" smtClean="0"/>
              <a:t>Pitfalls</a:t>
            </a:r>
          </a:p>
          <a:p>
            <a:pPr lvl="1"/>
            <a:r>
              <a:rPr lang="en-US" dirty="0" smtClean="0"/>
              <a:t>Is it inform or perform?</a:t>
            </a:r>
          </a:p>
          <a:p>
            <a:pPr lvl="1"/>
            <a:r>
              <a:rPr lang="en-US" dirty="0" smtClean="0"/>
              <a:t>If perform, is it near or far transfer?</a:t>
            </a:r>
          </a:p>
          <a:p>
            <a:pPr lvl="1"/>
            <a:r>
              <a:rPr lang="en-US" dirty="0" smtClean="0"/>
              <a:t>What </a:t>
            </a:r>
            <a:r>
              <a:rPr lang="en-US" dirty="0" err="1" smtClean="0"/>
              <a:t>architecture(s</a:t>
            </a:r>
            <a:r>
              <a:rPr lang="en-US" dirty="0" smtClean="0"/>
              <a:t>) do you see?</a:t>
            </a:r>
          </a:p>
          <a:p>
            <a:endParaRPr lang="en-US" dirty="0"/>
          </a:p>
        </p:txBody>
      </p:sp>
      <p:sp>
        <p:nvSpPr>
          <p:cNvPr id="22530" name="Slide Number Placeholder 2"/>
          <p:cNvSpPr>
            <a:spLocks noGrp="1"/>
          </p:cNvSpPr>
          <p:nvPr>
            <p:ph type="sldNum" sz="quarter" idx="12"/>
          </p:nvPr>
        </p:nvSpPr>
        <p:spPr/>
        <p:txBody>
          <a:bodyPr/>
          <a:lstStyle/>
          <a:p>
            <a:fld id="{2974C331-B828-4050-8295-C4ABA161B499}" type="slidenum">
              <a:rPr lang="en-US" smtClean="0"/>
              <a:pPr/>
              <a:t>6</a:t>
            </a:fld>
            <a:endParaRPr lang="en-US" dirty="0" smtClean="0"/>
          </a:p>
        </p:txBody>
      </p:sp>
      <p:sp>
        <p:nvSpPr>
          <p:cNvPr id="39940" name="Text Box 3"/>
          <p:cNvSpPr txBox="1">
            <a:spLocks noChangeArrowheads="1"/>
          </p:cNvSpPr>
          <p:nvPr/>
        </p:nvSpPr>
        <p:spPr bwMode="auto">
          <a:xfrm>
            <a:off x="3413125" y="3087688"/>
            <a:ext cx="184150" cy="457200"/>
          </a:xfrm>
          <a:prstGeom prst="rect">
            <a:avLst/>
          </a:prstGeom>
          <a:noFill/>
          <a:ln w="9525">
            <a:noFill/>
            <a:miter lim="800000"/>
            <a:headEnd/>
            <a:tailEnd/>
          </a:ln>
        </p:spPr>
        <p:txBody>
          <a:bodyPr wrap="none">
            <a:spAutoFit/>
          </a:bodyPr>
          <a:lstStyle/>
          <a:p>
            <a:endParaRPr lang="en-US" sz="2400"/>
          </a:p>
        </p:txBody>
      </p:sp>
      <p:sp>
        <p:nvSpPr>
          <p:cNvPr id="2" name="TextBox 1"/>
          <p:cNvSpPr txBox="1"/>
          <p:nvPr/>
        </p:nvSpPr>
        <p:spPr>
          <a:xfrm>
            <a:off x="6333436" y="293042"/>
            <a:ext cx="2686419" cy="923330"/>
          </a:xfrm>
          <a:prstGeom prst="rect">
            <a:avLst/>
          </a:prstGeom>
          <a:solidFill>
            <a:srgbClr val="FFFF00"/>
          </a:solidFill>
        </p:spPr>
        <p:txBody>
          <a:bodyPr wrap="square" rtlCol="0">
            <a:spAutoFit/>
          </a:bodyPr>
          <a:lstStyle/>
          <a:p>
            <a:r>
              <a:rPr lang="en-US" dirty="0" smtClean="0"/>
              <a:t>Note: Please turn in your example &amp; the 2 reviews of it</a:t>
            </a:r>
            <a:endParaRPr lang="en-US" dirty="0"/>
          </a:p>
        </p:txBody>
      </p:sp>
    </p:spTree>
    <p:extLst>
      <p:ext uri="{BB962C8B-B14F-4D97-AF65-F5344CB8AC3E}">
        <p14:creationId xmlns:p14="http://schemas.microsoft.com/office/powerpoint/2010/main" val="659783768"/>
      </p:ext>
    </p:extLst>
  </p:cSld>
  <p:clrMapOvr>
    <a:masterClrMapping/>
  </p:clrMapOvr>
  <p:transition xmlns:p14="http://schemas.microsoft.com/office/powerpoint/2010/main">
    <p:cover dir="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dirty="0" smtClean="0"/>
              <a:t>Class activity: Step 2</a:t>
            </a:r>
          </a:p>
        </p:txBody>
      </p:sp>
      <p:sp>
        <p:nvSpPr>
          <p:cNvPr id="9" name="Content Placeholder 8"/>
          <p:cNvSpPr>
            <a:spLocks noGrp="1"/>
          </p:cNvSpPr>
          <p:nvPr>
            <p:ph idx="1"/>
          </p:nvPr>
        </p:nvSpPr>
        <p:spPr/>
        <p:txBody>
          <a:bodyPr>
            <a:normAutofit/>
          </a:bodyPr>
          <a:lstStyle/>
          <a:p>
            <a:pPr marL="514350" indent="-514350">
              <a:buFont typeface="+mj-lt"/>
              <a:buAutoNum type="arabicPeriod"/>
            </a:pPr>
            <a:r>
              <a:rPr lang="en-US" dirty="0" smtClean="0"/>
              <a:t>Find a partner &amp; exchange examples</a:t>
            </a:r>
          </a:p>
          <a:p>
            <a:pPr marL="514350" indent="-514350">
              <a:buFont typeface="+mj-lt"/>
              <a:buAutoNum type="arabicPeriod"/>
            </a:pPr>
            <a:r>
              <a:rPr lang="en-US" dirty="0" smtClean="0"/>
              <a:t>Review their example</a:t>
            </a:r>
          </a:p>
          <a:p>
            <a:pPr marL="514350" indent="-514350">
              <a:buFont typeface="+mj-lt"/>
              <a:buAutoNum type="arabicPeriod"/>
            </a:pPr>
            <a:r>
              <a:rPr lang="en-US" dirty="0" smtClean="0"/>
              <a:t>Identify:</a:t>
            </a:r>
          </a:p>
          <a:p>
            <a:pPr lvl="1"/>
            <a:r>
              <a:rPr lang="en-US" dirty="0" smtClean="0"/>
              <a:t>Promises</a:t>
            </a:r>
          </a:p>
          <a:p>
            <a:pPr lvl="1"/>
            <a:r>
              <a:rPr lang="en-US" dirty="0" smtClean="0"/>
              <a:t>Pitfalls</a:t>
            </a:r>
          </a:p>
          <a:p>
            <a:pPr lvl="1"/>
            <a:r>
              <a:rPr lang="en-US" dirty="0" smtClean="0"/>
              <a:t>Is it inform or perform?</a:t>
            </a:r>
          </a:p>
          <a:p>
            <a:pPr lvl="1"/>
            <a:r>
              <a:rPr lang="en-US" dirty="0" smtClean="0"/>
              <a:t>If perform, is it near or far transfer?</a:t>
            </a:r>
          </a:p>
          <a:p>
            <a:pPr lvl="1"/>
            <a:r>
              <a:rPr lang="en-US" dirty="0" smtClean="0"/>
              <a:t>What </a:t>
            </a:r>
            <a:r>
              <a:rPr lang="en-US" dirty="0" err="1" smtClean="0"/>
              <a:t>architecture(s</a:t>
            </a:r>
            <a:r>
              <a:rPr lang="en-US" dirty="0" smtClean="0"/>
              <a:t>) do you see?</a:t>
            </a:r>
          </a:p>
          <a:p>
            <a:endParaRPr lang="en-US" dirty="0"/>
          </a:p>
        </p:txBody>
      </p:sp>
      <p:sp>
        <p:nvSpPr>
          <p:cNvPr id="22530" name="Slide Number Placeholder 2"/>
          <p:cNvSpPr>
            <a:spLocks noGrp="1"/>
          </p:cNvSpPr>
          <p:nvPr>
            <p:ph type="sldNum" sz="quarter" idx="12"/>
          </p:nvPr>
        </p:nvSpPr>
        <p:spPr/>
        <p:txBody>
          <a:bodyPr/>
          <a:lstStyle/>
          <a:p>
            <a:fld id="{2974C331-B828-4050-8295-C4ABA161B499}" type="slidenum">
              <a:rPr lang="en-US" smtClean="0"/>
              <a:pPr/>
              <a:t>7</a:t>
            </a:fld>
            <a:endParaRPr lang="en-US" dirty="0" smtClean="0"/>
          </a:p>
        </p:txBody>
      </p:sp>
      <p:sp>
        <p:nvSpPr>
          <p:cNvPr id="39940" name="Text Box 3"/>
          <p:cNvSpPr txBox="1">
            <a:spLocks noChangeArrowheads="1"/>
          </p:cNvSpPr>
          <p:nvPr/>
        </p:nvSpPr>
        <p:spPr bwMode="auto">
          <a:xfrm>
            <a:off x="3413125" y="3087688"/>
            <a:ext cx="184150" cy="457200"/>
          </a:xfrm>
          <a:prstGeom prst="rect">
            <a:avLst/>
          </a:prstGeom>
          <a:noFill/>
          <a:ln w="9525">
            <a:noFill/>
            <a:miter lim="800000"/>
            <a:headEnd/>
            <a:tailEnd/>
          </a:ln>
        </p:spPr>
        <p:txBody>
          <a:bodyPr wrap="none">
            <a:spAutoFit/>
          </a:bodyPr>
          <a:lstStyle/>
          <a:p>
            <a:endParaRPr lang="en-US" sz="2400"/>
          </a:p>
        </p:txBody>
      </p:sp>
      <p:sp>
        <p:nvSpPr>
          <p:cNvPr id="6" name="TextBox 5"/>
          <p:cNvSpPr txBox="1"/>
          <p:nvPr/>
        </p:nvSpPr>
        <p:spPr>
          <a:xfrm>
            <a:off x="6333436" y="293042"/>
            <a:ext cx="2686419" cy="923330"/>
          </a:xfrm>
          <a:prstGeom prst="rect">
            <a:avLst/>
          </a:prstGeom>
          <a:solidFill>
            <a:srgbClr val="FFFF00"/>
          </a:solidFill>
        </p:spPr>
        <p:txBody>
          <a:bodyPr wrap="square" rtlCol="0">
            <a:spAutoFit/>
          </a:bodyPr>
          <a:lstStyle/>
          <a:p>
            <a:r>
              <a:rPr lang="en-US" dirty="0" smtClean="0"/>
              <a:t>Note: Please turn in your example &amp; the 2 reviews of it</a:t>
            </a:r>
            <a:endParaRPr lang="en-US" dirty="0"/>
          </a:p>
        </p:txBody>
      </p:sp>
    </p:spTree>
    <p:extLst>
      <p:ext uri="{BB962C8B-B14F-4D97-AF65-F5344CB8AC3E}">
        <p14:creationId xmlns:p14="http://schemas.microsoft.com/office/powerpoint/2010/main" val="2091334339"/>
      </p:ext>
    </p:extLst>
  </p:cSld>
  <p:clrMapOvr>
    <a:masterClrMapping/>
  </p:clrMapOvr>
  <p:transition xmlns:p14="http://schemas.microsoft.com/office/powerpoint/2010/main">
    <p:cover dir="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Class activity: Step 3</a:t>
            </a:r>
            <a:endParaRPr lang="en-US" dirty="0"/>
          </a:p>
        </p:txBody>
      </p:sp>
      <p:sp>
        <p:nvSpPr>
          <p:cNvPr id="3" name="Content Placeholder 2"/>
          <p:cNvSpPr>
            <a:spLocks noGrp="1"/>
          </p:cNvSpPr>
          <p:nvPr>
            <p:ph idx="1"/>
          </p:nvPr>
        </p:nvSpPr>
        <p:spPr/>
        <p:txBody>
          <a:bodyPr/>
          <a:lstStyle/>
          <a:p>
            <a:r>
              <a:rPr lang="en-US" dirty="0" smtClean="0"/>
              <a:t>Compare your answers</a:t>
            </a:r>
          </a:p>
          <a:p>
            <a:r>
              <a:rPr lang="en-US" dirty="0" smtClean="0"/>
              <a:t>Try to resolve differences</a:t>
            </a:r>
          </a:p>
          <a:p>
            <a:r>
              <a:rPr lang="en-US" dirty="0" smtClean="0"/>
              <a:t>Any hard to resolve?</a:t>
            </a:r>
            <a:endParaRPr lang="en-US" dirty="0"/>
          </a:p>
        </p:txBody>
      </p:sp>
      <p:sp>
        <p:nvSpPr>
          <p:cNvPr id="4" name="Slide Number Placeholder 3"/>
          <p:cNvSpPr>
            <a:spLocks noGrp="1"/>
          </p:cNvSpPr>
          <p:nvPr>
            <p:ph type="sldNum" sz="quarter" idx="12"/>
          </p:nvPr>
        </p:nvSpPr>
        <p:spPr/>
        <p:txBody>
          <a:bodyPr/>
          <a:lstStyle/>
          <a:p>
            <a:fld id="{AE0A364F-8594-40CC-8555-8B80B5103C69}" type="slidenum">
              <a:rPr lang="en-US" smtClean="0"/>
              <a:pPr/>
              <a:t>8</a:t>
            </a:fld>
            <a:endParaRPr lang="en-US"/>
          </a:p>
        </p:txBody>
      </p:sp>
      <p:sp>
        <p:nvSpPr>
          <p:cNvPr id="5" name="TextBox 4"/>
          <p:cNvSpPr txBox="1"/>
          <p:nvPr/>
        </p:nvSpPr>
        <p:spPr>
          <a:xfrm>
            <a:off x="6333436" y="293042"/>
            <a:ext cx="2686419" cy="923330"/>
          </a:xfrm>
          <a:prstGeom prst="rect">
            <a:avLst/>
          </a:prstGeom>
          <a:solidFill>
            <a:srgbClr val="FFFF00"/>
          </a:solidFill>
        </p:spPr>
        <p:txBody>
          <a:bodyPr wrap="square" rtlCol="0">
            <a:spAutoFit/>
          </a:bodyPr>
          <a:lstStyle/>
          <a:p>
            <a:r>
              <a:rPr lang="en-US" dirty="0" smtClean="0"/>
              <a:t>Note: Please turn in your example &amp; the 2 reviews of it</a:t>
            </a:r>
            <a:endParaRPr lang="en-US" dirty="0"/>
          </a:p>
        </p:txBody>
      </p:sp>
    </p:spTree>
    <p:extLst>
      <p:ext uri="{BB962C8B-B14F-4D97-AF65-F5344CB8AC3E}">
        <p14:creationId xmlns:p14="http://schemas.microsoft.com/office/powerpoint/2010/main" val="11191614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a:t>
            </a:r>
            <a:endParaRPr lang="en-US" dirty="0"/>
          </a:p>
        </p:txBody>
      </p:sp>
      <p:sp>
        <p:nvSpPr>
          <p:cNvPr id="3" name="Content Placeholder 2"/>
          <p:cNvSpPr>
            <a:spLocks noGrp="1"/>
          </p:cNvSpPr>
          <p:nvPr>
            <p:ph idx="1"/>
          </p:nvPr>
        </p:nvSpPr>
        <p:spPr/>
        <p:txBody>
          <a:bodyPr>
            <a:normAutofit/>
          </a:bodyPr>
          <a:lstStyle/>
          <a:p>
            <a:r>
              <a:rPr lang="en-US" dirty="0" smtClean="0"/>
              <a:t>Finish introductions from last time</a:t>
            </a:r>
          </a:p>
          <a:p>
            <a:r>
              <a:rPr lang="en-US" dirty="0" smtClean="0"/>
              <a:t>Project idea discussion</a:t>
            </a:r>
          </a:p>
          <a:p>
            <a:r>
              <a:rPr lang="en-US" dirty="0" smtClean="0"/>
              <a:t>Reading discussion </a:t>
            </a:r>
          </a:p>
          <a:p>
            <a:pPr lvl="1"/>
            <a:r>
              <a:rPr lang="en-US" dirty="0" smtClean="0"/>
              <a:t>Brief review of </a:t>
            </a:r>
            <a:r>
              <a:rPr lang="en-US" dirty="0" err="1" smtClean="0"/>
              <a:t>Chpt</a:t>
            </a:r>
            <a:r>
              <a:rPr lang="en-US" dirty="0" smtClean="0"/>
              <a:t> 1 &amp; quiz</a:t>
            </a:r>
          </a:p>
          <a:p>
            <a:pPr lvl="1"/>
            <a:r>
              <a:rPr lang="en-US" b="1" i="1" dirty="0" smtClean="0"/>
              <a:t>Review of </a:t>
            </a:r>
            <a:r>
              <a:rPr lang="en-US" b="1" i="1" dirty="0" err="1" smtClean="0"/>
              <a:t>Chpt</a:t>
            </a:r>
            <a:r>
              <a:rPr lang="en-US" b="1" i="1" dirty="0" smtClean="0"/>
              <a:t> 2 &amp; instructional complexity</a:t>
            </a:r>
          </a:p>
          <a:p>
            <a:r>
              <a:rPr lang="en-US" dirty="0"/>
              <a:t>Class activity: Promises &amp; pitfalls review of e-learning </a:t>
            </a:r>
            <a:r>
              <a:rPr lang="en-US" dirty="0" smtClean="0"/>
              <a:t>examples</a:t>
            </a:r>
          </a:p>
          <a:p>
            <a:r>
              <a:rPr lang="en-US" dirty="0" smtClean="0"/>
              <a:t>Next time </a:t>
            </a:r>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9</a:t>
            </a:fld>
            <a:endParaRPr lang="en-US"/>
          </a:p>
        </p:txBody>
      </p:sp>
    </p:spTree>
    <p:extLst>
      <p:ext uri="{BB962C8B-B14F-4D97-AF65-F5344CB8AC3E}">
        <p14:creationId xmlns:p14="http://schemas.microsoft.com/office/powerpoint/2010/main" val="120953354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8.8"/>
</p:tagLst>
</file>

<file path=ppt/tags/tag2.xml><?xml version="1.0" encoding="utf-8"?>
<p:tagLst xmlns:a="http://schemas.openxmlformats.org/drawingml/2006/main" xmlns:r="http://schemas.openxmlformats.org/officeDocument/2006/relationships" xmlns:p="http://schemas.openxmlformats.org/presentationml/2006/main">
  <p:tag name="TIMING" val="|58.8"/>
</p:tagLst>
</file>

<file path=ppt/tags/tag3.xml><?xml version="1.0" encoding="utf-8"?>
<p:tagLst xmlns:a="http://schemas.openxmlformats.org/drawingml/2006/main" xmlns:r="http://schemas.openxmlformats.org/officeDocument/2006/relationships" xmlns:p="http://schemas.openxmlformats.org/presentationml/2006/main">
  <p:tag name="TIMING" val="|2.6|32.4|42.6"/>
</p:tagLst>
</file>

<file path=ppt/tags/tag4.xml><?xml version="1.0" encoding="utf-8"?>
<p:tagLst xmlns:a="http://schemas.openxmlformats.org/drawingml/2006/main" xmlns:r="http://schemas.openxmlformats.org/officeDocument/2006/relationships" xmlns:p="http://schemas.openxmlformats.org/presentationml/2006/main">
  <p:tag name="TIMING" val="|30.8|9.6|20.6|14.4|69.2|2.3|3.9|13.9|34.6|13.8|40"/>
</p:tagLst>
</file>

<file path=ppt/tags/tag5.xml><?xml version="1.0" encoding="utf-8"?>
<p:tagLst xmlns:a="http://schemas.openxmlformats.org/drawingml/2006/main" xmlns:r="http://schemas.openxmlformats.org/officeDocument/2006/relationships" xmlns:p="http://schemas.openxmlformats.org/presentationml/2006/main">
  <p:tag name="TIMING" val="|26.8|59.7|33.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15868</TotalTime>
  <Words>3114</Words>
  <Application>Microsoft Macintosh PowerPoint</Application>
  <PresentationFormat>On-screen Show (4:3)</PresentationFormat>
  <Paragraphs>615</Paragraphs>
  <Slides>41</Slides>
  <Notes>31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How Do People Learn From e-Courses? Chapter 2</vt:lpstr>
      <vt:lpstr>Plan for today</vt:lpstr>
      <vt:lpstr>Introductions</vt:lpstr>
      <vt:lpstr>Project ideas</vt:lpstr>
      <vt:lpstr>Plan for today</vt:lpstr>
      <vt:lpstr>Class activity: Step 1</vt:lpstr>
      <vt:lpstr>Class activity: Step 2</vt:lpstr>
      <vt:lpstr>Class activity: Step 3</vt:lpstr>
      <vt:lpstr>Plan for today</vt:lpstr>
      <vt:lpstr>Plan for today</vt:lpstr>
      <vt:lpstr>Chapter 2 objectives</vt:lpstr>
      <vt:lpstr>Hot technologies that are or may be relevant to learning?</vt:lpstr>
      <vt:lpstr>A technology-centered vs. learner-centered approach to e-learning</vt:lpstr>
      <vt:lpstr>What is learning?</vt:lpstr>
      <vt:lpstr>What is instruction?</vt:lpstr>
      <vt:lpstr>How do definitions compare with KLI?</vt:lpstr>
      <vt:lpstr>Mapping onto KLI</vt:lpstr>
      <vt:lpstr>Three metaphors for learning</vt:lpstr>
      <vt:lpstr>Three metaphors for learning</vt:lpstr>
      <vt:lpstr>Three learning principles</vt:lpstr>
      <vt:lpstr>Experiment     </vt:lpstr>
      <vt:lpstr>Count how many in each list</vt:lpstr>
      <vt:lpstr>How do three learning principles apply to example</vt:lpstr>
      <vt:lpstr>Cognitive theory of multimedia learning</vt:lpstr>
      <vt:lpstr>Cognitive load theory</vt:lpstr>
      <vt:lpstr>Extraneous processing </vt:lpstr>
      <vt:lpstr>Essential processing </vt:lpstr>
      <vt:lpstr>Essential processing, example 2 </vt:lpstr>
      <vt:lpstr>Generative processing </vt:lpstr>
      <vt:lpstr>Managing cognitive load</vt:lpstr>
      <vt:lpstr>Key learning processes</vt:lpstr>
      <vt:lpstr>Selection, load management,  integration, retrieval</vt:lpstr>
      <vt:lpstr>Selection, load management, integration, retrieval</vt:lpstr>
      <vt:lpstr>Instructional Complexity paper</vt:lpstr>
      <vt:lpstr>Instructional Complexity How many instructional options are there? </vt:lpstr>
      <vt:lpstr>Five Recommendations</vt:lpstr>
      <vt:lpstr>Need better theory to guide experimentation!</vt:lpstr>
      <vt:lpstr>PSLC Vision</vt:lpstr>
      <vt:lpstr>PowerPoint Presentation</vt:lpstr>
      <vt:lpstr>For next time</vt:lpstr>
      <vt:lpstr>Volunteers for summary on Thursday?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dc:creator>
  <cp:lastModifiedBy>Mimi</cp:lastModifiedBy>
  <cp:revision>448</cp:revision>
  <cp:lastPrinted>2013-08-29T17:19:44Z</cp:lastPrinted>
  <dcterms:created xsi:type="dcterms:W3CDTF">2013-09-05T14:35:26Z</dcterms:created>
  <dcterms:modified xsi:type="dcterms:W3CDTF">2016-08-12T17:00:53Z</dcterms:modified>
</cp:coreProperties>
</file>