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2.bin" ContentType="application/vnd.openxmlformats-officedocument.oleObject"/>
  <Override PartName="/ppt/notesSlides/notesSlide5.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embeddings/oleObject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6" r:id="rId1"/>
  </p:sldMasterIdLst>
  <p:notesMasterIdLst>
    <p:notesMasterId r:id="rId37"/>
  </p:notesMasterIdLst>
  <p:handoutMasterIdLst>
    <p:handoutMasterId r:id="rId38"/>
  </p:handoutMasterIdLst>
  <p:sldIdLst>
    <p:sldId id="266" r:id="rId2"/>
    <p:sldId id="824" r:id="rId3"/>
    <p:sldId id="897" r:id="rId4"/>
    <p:sldId id="862" r:id="rId5"/>
    <p:sldId id="874" r:id="rId6"/>
    <p:sldId id="875" r:id="rId7"/>
    <p:sldId id="865" r:id="rId8"/>
    <p:sldId id="880" r:id="rId9"/>
    <p:sldId id="881" r:id="rId10"/>
    <p:sldId id="882" r:id="rId11"/>
    <p:sldId id="896" r:id="rId12"/>
    <p:sldId id="883" r:id="rId13"/>
    <p:sldId id="884" r:id="rId14"/>
    <p:sldId id="885" r:id="rId15"/>
    <p:sldId id="886" r:id="rId16"/>
    <p:sldId id="887" r:id="rId17"/>
    <p:sldId id="893" r:id="rId18"/>
    <p:sldId id="894" r:id="rId19"/>
    <p:sldId id="895" r:id="rId20"/>
    <p:sldId id="888" r:id="rId21"/>
    <p:sldId id="889" r:id="rId22"/>
    <p:sldId id="890" r:id="rId23"/>
    <p:sldId id="891" r:id="rId24"/>
    <p:sldId id="892" r:id="rId25"/>
    <p:sldId id="879" r:id="rId26"/>
    <p:sldId id="878" r:id="rId27"/>
    <p:sldId id="866" r:id="rId28"/>
    <p:sldId id="867" r:id="rId29"/>
    <p:sldId id="868" r:id="rId30"/>
    <p:sldId id="869" r:id="rId31"/>
    <p:sldId id="870" r:id="rId32"/>
    <p:sldId id="873" r:id="rId33"/>
    <p:sldId id="871" r:id="rId34"/>
    <p:sldId id="872" r:id="rId35"/>
    <p:sldId id="900"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DFF"/>
    <a:srgbClr val="008000"/>
    <a:srgbClr val="00CC00"/>
    <a:srgbClr val="009900"/>
    <a:srgbClr val="FF0000"/>
    <a:srgbClr val="CCFFCC"/>
    <a:srgbClr val="339933"/>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33" autoAdjust="0"/>
  </p:normalViewPr>
  <p:slideViewPr>
    <p:cSldViewPr snapToGrid="0">
      <p:cViewPr varScale="1">
        <p:scale>
          <a:sx n="60" d="100"/>
          <a:sy n="60" d="100"/>
        </p:scale>
        <p:origin x="-125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25A9B6F5-9872-494C-98E8-50B22C72B9D1}" type="datetimeFigureOut">
              <a:rPr lang="en-US"/>
              <a:pPr>
                <a:defRPr/>
              </a:pPr>
              <a:t>9/17/15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7AF5CCC6-22B8-4641-886E-81DE612D1960}" type="slidenum">
              <a:rPr lang="en-US"/>
              <a:pPr>
                <a:defRPr/>
              </a:pPr>
              <a:t>‹#›</a:t>
            </a:fld>
            <a:endParaRPr lang="en-US"/>
          </a:p>
        </p:txBody>
      </p:sp>
    </p:spTree>
    <p:extLst>
      <p:ext uri="{BB962C8B-B14F-4D97-AF65-F5344CB8AC3E}">
        <p14:creationId xmlns:p14="http://schemas.microsoft.com/office/powerpoint/2010/main" val="761833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1FB4182-7140-4311-A13D-1A2B0929463C}" type="datetimeFigureOut">
              <a:rPr lang="en-US"/>
              <a:pPr>
                <a:defRPr/>
              </a:pPr>
              <a:t>9/17/15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B7BB70B-E9ED-4118-B081-36010168CF09}" type="slidenum">
              <a:rPr lang="en-US"/>
              <a:pPr>
                <a:defRPr/>
              </a:pPr>
              <a:t>‹#›</a:t>
            </a:fld>
            <a:endParaRPr lang="en-US"/>
          </a:p>
        </p:txBody>
      </p:sp>
    </p:spTree>
    <p:extLst>
      <p:ext uri="{BB962C8B-B14F-4D97-AF65-F5344CB8AC3E}">
        <p14:creationId xmlns:p14="http://schemas.microsoft.com/office/powerpoint/2010/main" val="28923166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E10C2-37A7-4496-8C01-687BECC5D7E9}" type="slidenum">
              <a:rPr lang="en-US" smtClean="0"/>
              <a:pPr fontAlgn="base">
                <a:spcBef>
                  <a:spcPct val="0"/>
                </a:spcBef>
                <a:spcAft>
                  <a:spcPct val="0"/>
                </a:spcAft>
                <a:defRPr/>
              </a:pPr>
              <a:t>1</a:t>
            </a:fld>
            <a:endParaRPr lang="en-US" dirty="0"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50938" y="692150"/>
            <a:ext cx="4556125" cy="3416300"/>
          </a:xfrm>
          <a:ln/>
        </p:spPr>
      </p:sp>
      <p:sp>
        <p:nvSpPr>
          <p:cNvPr id="24579" name="Rectangle 3"/>
          <p:cNvSpPr>
            <a:spLocks noGrp="1" noChangeArrowheads="1"/>
          </p:cNvSpPr>
          <p:nvPr>
            <p:ph type="body" idx="1"/>
          </p:nvPr>
        </p:nvSpPr>
        <p:spPr>
          <a:noFill/>
          <a:ln w="9525"/>
        </p:spPr>
        <p:txBody>
          <a:bodyPr/>
          <a:lstStyle/>
          <a:p>
            <a:r>
              <a:rPr lang="en-US" dirty="0" smtClean="0"/>
              <a:t>Clark and Estes (1996) define Cognitive Task Analysis (CTA) as "the general term used to describe a set of methods and techniques that specify the cognitive structures and processes associated with task performance. The focal point is the underlying cognitive processes, rather than observable behaviors. Another defining characteristic of CTA is an attempt to describe the differences between novices and experts in the development of knowledge about tasks (Redding, 1989)."</a:t>
            </a:r>
          </a:p>
          <a:p>
            <a:r>
              <a:rPr lang="en-US" dirty="0" smtClean="0"/>
              <a:t>The definition of CTA suggested by this quote from </a:t>
            </a:r>
            <a:r>
              <a:rPr lang="en-US" dirty="0" err="1" smtClean="0"/>
              <a:t>Feldon</a:t>
            </a:r>
            <a:r>
              <a:rPr lang="en-US" dirty="0" smtClean="0"/>
              <a:t> (2007) "the use of structured knowledge elicitation techniques (e.g., cognitive task analysis)" emphasizes the approach of eliciting knowledge from experts, presumably through more direct approaches of interviews or think </a:t>
            </a:r>
            <a:r>
              <a:rPr lang="en-US" dirty="0" err="1" smtClean="0"/>
              <a:t>alouds</a:t>
            </a:r>
            <a:r>
              <a:rPr lang="en-US" dirty="0" smtClean="0"/>
              <a:t>. Whether the more indirect approach of using extensive student performance data to do knowledge component analysis via educational data mining would be a version of CTA is thus perhaps open.</a:t>
            </a:r>
          </a:p>
          <a:p>
            <a:r>
              <a:rPr lang="en-US" dirty="0" smtClean="0"/>
              <a:t>Clark and Estes (1996) highlight the general value of task analysis: "Prior to task analysis, job training was accomplished almost exclusively by observational learning on-the-job ("sit by Nelly") and formal apprenticeships. Both these methods required a great deal of time and produced variable results for a couple of reasons. First, the role model did not always know what behaviors to highlight for the learner, for reasons discussed later. Second, some very critical steps or decisions occur very rarely and so are inefficient to observe in real-time." </a:t>
            </a:r>
          </a:p>
          <a:p>
            <a:r>
              <a:rPr lang="en-US" dirty="0" smtClean="0"/>
              <a:t>Clark &amp; Estes reference:</a:t>
            </a:r>
          </a:p>
          <a:p>
            <a:r>
              <a:rPr lang="en-US" dirty="0" smtClean="0"/>
              <a:t>Cooke, N.J. (1992). The implications of cognitive task analyses for the revision of the Dictionary of Occupational Titles. In W. J. </a:t>
            </a:r>
            <a:r>
              <a:rPr lang="en-US" dirty="0" err="1" smtClean="0"/>
              <a:t>Camara</a:t>
            </a:r>
            <a:r>
              <a:rPr lang="en-US" dirty="0" smtClean="0"/>
              <a:t> (Ed.), Implications of Cognitive Psychology and Cognitive Task Analysis for the Revision of the Dictionary of Occupational Titles, Washington D.C.: American Psychological Association.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Redding, R.E. (1989). Perspectives on cognitive task analysis: The state of the state of the art. Proceedings of the Human Factors Society 33rd Annual Meeting. </a:t>
            </a:r>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p:cNvSpPr>
          <p:nvPr>
            <p:ph type="sldImg"/>
          </p:nvPr>
        </p:nvSpPr>
        <p:spPr>
          <a:xfrm>
            <a:off x="1143000" y="685800"/>
            <a:ext cx="4572000" cy="3429000"/>
          </a:xfrm>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p:cNvSpPr>
          <p:nvPr>
            <p:ph type="sldImg"/>
          </p:nvPr>
        </p:nvSpPr>
        <p:spPr>
          <a:xfrm>
            <a:off x="1143000" y="685800"/>
            <a:ext cx="4572000" cy="3429000"/>
          </a:xfrm>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5C5427D-72FC-5E4D-BC10-57638E3F8411}" type="slidenum">
              <a:rPr lang="en-US">
                <a:latin typeface="Times" charset="0"/>
              </a:rPr>
              <a:pPr/>
              <a:t>24</a:t>
            </a:fld>
            <a:endParaRPr lang="en-US">
              <a:latin typeface="Times" charset="0"/>
            </a:endParaRPr>
          </a:p>
        </p:txBody>
      </p:sp>
      <p:sp>
        <p:nvSpPr>
          <p:cNvPr id="56323" name="Rectangle 2"/>
          <p:cNvSpPr>
            <a:spLocks noGrp="1" noRot="1" noChangeAspect="1" noChangeArrowheads="1"/>
          </p:cNvSpPr>
          <p:nvPr>
            <p:ph type="sldImg"/>
          </p:nvPr>
        </p:nvSpPr>
        <p:spPr>
          <a:xfrm>
            <a:off x="1027113" y="95250"/>
            <a:ext cx="4537075" cy="3403600"/>
          </a:xfrm>
          <a:ln w="12700" cap="flat">
            <a:solidFill>
              <a:schemeClr val="tx1"/>
            </a:solidFill>
          </a:ln>
        </p:spPr>
      </p:sp>
      <p:sp>
        <p:nvSpPr>
          <p:cNvPr id="56324" name="Oval 3"/>
          <p:cNvSpPr>
            <a:spLocks noChangeArrowheads="1"/>
          </p:cNvSpPr>
          <p:nvPr/>
        </p:nvSpPr>
        <p:spPr bwMode="auto">
          <a:xfrm>
            <a:off x="4349750" y="3879850"/>
            <a:ext cx="533400" cy="468313"/>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56325" name="Rectangle 4"/>
          <p:cNvSpPr>
            <a:spLocks noChangeArrowheads="1"/>
          </p:cNvSpPr>
          <p:nvPr/>
        </p:nvSpPr>
        <p:spPr bwMode="auto">
          <a:xfrm>
            <a:off x="4418013" y="3463925"/>
            <a:ext cx="1476375" cy="268288"/>
          </a:xfrm>
          <a:prstGeom prst="rect">
            <a:avLst/>
          </a:prstGeom>
          <a:noFill/>
          <a:ln w="12700">
            <a:noFill/>
            <a:miter lim="800000"/>
            <a:headEnd/>
            <a:tailEnd/>
          </a:ln>
        </p:spPr>
        <p:txBody>
          <a:bodyPr wrap="none" lIns="58738" tIns="23812" rIns="58738" bIns="23812">
            <a:prstTxWarp prst="textNoShape">
              <a:avLst/>
            </a:prstTxWarp>
            <a:spAutoFit/>
          </a:bodyPr>
          <a:lstStyle/>
          <a:p>
            <a:pPr defTabSz="841375">
              <a:lnSpc>
                <a:spcPct val="85000"/>
              </a:lnSpc>
            </a:pPr>
            <a:r>
              <a:rPr lang="en-US" sz="1700">
                <a:latin typeface="Arial" charset="0"/>
              </a:rPr>
              <a:t>Not significant</a:t>
            </a:r>
          </a:p>
        </p:txBody>
      </p:sp>
      <p:pic>
        <p:nvPicPr>
          <p:cNvPr id="56326" name="Picture 5"/>
          <p:cNvPicPr>
            <a:picLocks noChangeArrowheads="1"/>
          </p:cNvPicPr>
          <p:nvPr/>
        </p:nvPicPr>
        <p:blipFill>
          <a:blip r:embed="rId3"/>
          <a:srcRect/>
          <a:stretch>
            <a:fillRect/>
          </a:stretch>
        </p:blipFill>
        <p:spPr bwMode="auto">
          <a:xfrm>
            <a:off x="401638" y="3644900"/>
            <a:ext cx="4376737" cy="1147763"/>
          </a:xfrm>
          <a:prstGeom prst="rect">
            <a:avLst/>
          </a:prstGeom>
          <a:noFill/>
          <a:ln w="12700">
            <a:noFill/>
            <a:miter lim="800000"/>
            <a:headEnd/>
            <a:tailEnd/>
          </a:ln>
        </p:spPr>
      </p:pic>
      <p:sp>
        <p:nvSpPr>
          <p:cNvPr id="56327" name="Rectangle 6"/>
          <p:cNvSpPr>
            <a:spLocks noChangeArrowheads="1"/>
          </p:cNvSpPr>
          <p:nvPr/>
        </p:nvSpPr>
        <p:spPr bwMode="auto">
          <a:xfrm>
            <a:off x="576263" y="3324225"/>
            <a:ext cx="2330450" cy="268288"/>
          </a:xfrm>
          <a:prstGeom prst="rect">
            <a:avLst/>
          </a:prstGeom>
          <a:noFill/>
          <a:ln w="12700">
            <a:noFill/>
            <a:miter lim="800000"/>
            <a:headEnd/>
            <a:tailEnd/>
          </a:ln>
        </p:spPr>
        <p:txBody>
          <a:bodyPr wrap="none" lIns="58738" tIns="23812" rIns="58738" bIns="23812">
            <a:prstTxWarp prst="textNoShape">
              <a:avLst/>
            </a:prstTxWarp>
            <a:spAutoFit/>
          </a:bodyPr>
          <a:lstStyle/>
          <a:p>
            <a:pPr defTabSz="841375">
              <a:lnSpc>
                <a:spcPct val="85000"/>
              </a:lnSpc>
            </a:pPr>
            <a:r>
              <a:rPr lang="en-US" sz="1700">
                <a:latin typeface="Arial" charset="0"/>
              </a:rPr>
              <a:t>Analysis of covariance:</a:t>
            </a:r>
          </a:p>
        </p:txBody>
      </p:sp>
      <p:sp>
        <p:nvSpPr>
          <p:cNvPr id="56328" name="Rectangle 7"/>
          <p:cNvSpPr>
            <a:spLocks noChangeArrowheads="1"/>
          </p:cNvSpPr>
          <p:nvPr/>
        </p:nvSpPr>
        <p:spPr bwMode="auto">
          <a:xfrm>
            <a:off x="157163" y="6775450"/>
            <a:ext cx="1031875" cy="268288"/>
          </a:xfrm>
          <a:prstGeom prst="rect">
            <a:avLst/>
          </a:prstGeom>
          <a:noFill/>
          <a:ln w="12700">
            <a:noFill/>
            <a:miter lim="800000"/>
            <a:headEnd/>
            <a:tailEnd/>
          </a:ln>
        </p:spPr>
        <p:txBody>
          <a:bodyPr wrap="none" lIns="58738" tIns="23812" rIns="58738" bIns="23812">
            <a:prstTxWarp prst="textNoShape">
              <a:avLst/>
            </a:prstTxWarp>
            <a:spAutoFit/>
          </a:bodyPr>
          <a:lstStyle/>
          <a:p>
            <a:pPr defTabSz="841375">
              <a:lnSpc>
                <a:spcPct val="85000"/>
              </a:lnSpc>
            </a:pPr>
            <a:r>
              <a:rPr lang="en-US" sz="1700">
                <a:latin typeface="Arial" charset="0"/>
              </a:rPr>
              <a:t>Post-hoc:</a:t>
            </a:r>
          </a:p>
        </p:txBody>
      </p:sp>
      <p:pic>
        <p:nvPicPr>
          <p:cNvPr id="56329" name="Picture 8"/>
          <p:cNvPicPr>
            <a:picLocks noChangeArrowheads="1"/>
          </p:cNvPicPr>
          <p:nvPr/>
        </p:nvPicPr>
        <p:blipFill>
          <a:blip r:embed="rId4"/>
          <a:srcRect/>
          <a:stretch>
            <a:fillRect/>
          </a:stretch>
        </p:blipFill>
        <p:spPr bwMode="auto">
          <a:xfrm>
            <a:off x="146050" y="7137400"/>
            <a:ext cx="3036888" cy="1946275"/>
          </a:xfrm>
          <a:prstGeom prst="rect">
            <a:avLst/>
          </a:prstGeom>
          <a:noFill/>
          <a:ln w="12700">
            <a:noFill/>
            <a:miter lim="800000"/>
            <a:headEnd/>
            <a:tailEnd/>
          </a:ln>
        </p:spPr>
      </p:pic>
      <p:sp>
        <p:nvSpPr>
          <p:cNvPr id="56330" name="Oval 9"/>
          <p:cNvSpPr>
            <a:spLocks noChangeArrowheads="1"/>
          </p:cNvSpPr>
          <p:nvPr/>
        </p:nvSpPr>
        <p:spPr bwMode="auto">
          <a:xfrm>
            <a:off x="2324100" y="8599488"/>
            <a:ext cx="533400" cy="466725"/>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pic>
        <p:nvPicPr>
          <p:cNvPr id="56331" name="Picture 10"/>
          <p:cNvPicPr>
            <a:picLocks noChangeArrowheads="1"/>
          </p:cNvPicPr>
          <p:nvPr/>
        </p:nvPicPr>
        <p:blipFill>
          <a:blip r:embed="rId5"/>
          <a:srcRect/>
          <a:stretch>
            <a:fillRect/>
          </a:stretch>
        </p:blipFill>
        <p:spPr bwMode="auto">
          <a:xfrm>
            <a:off x="3405188" y="8116888"/>
            <a:ext cx="2933700" cy="63500"/>
          </a:xfrm>
          <a:prstGeom prst="rect">
            <a:avLst/>
          </a:prstGeom>
          <a:noFill/>
          <a:ln w="12700">
            <a:noFill/>
            <a:miter lim="800000"/>
            <a:headEnd/>
            <a:tailEnd/>
          </a:ln>
        </p:spPr>
      </p:pic>
      <p:sp>
        <p:nvSpPr>
          <p:cNvPr id="56332" name="Rectangle 11"/>
          <p:cNvSpPr>
            <a:spLocks noChangeArrowheads="1"/>
          </p:cNvSpPr>
          <p:nvPr/>
        </p:nvSpPr>
        <p:spPr bwMode="auto">
          <a:xfrm>
            <a:off x="1414463" y="6954838"/>
            <a:ext cx="890587" cy="211137"/>
          </a:xfrm>
          <a:prstGeom prst="rect">
            <a:avLst/>
          </a:prstGeom>
          <a:noFill/>
          <a:ln w="12700">
            <a:noFill/>
            <a:miter lim="800000"/>
            <a:headEnd/>
            <a:tailEnd/>
          </a:ln>
        </p:spPr>
        <p:txBody>
          <a:bodyPr wrap="none" lIns="58738" tIns="23812" rIns="58738" bIns="23812">
            <a:prstTxWarp prst="textNoShape">
              <a:avLst/>
            </a:prstTxWarp>
            <a:spAutoFit/>
          </a:bodyPr>
          <a:lstStyle/>
          <a:p>
            <a:pPr defTabSz="841375">
              <a:lnSpc>
                <a:spcPct val="97000"/>
              </a:lnSpc>
            </a:pPr>
            <a:r>
              <a:rPr lang="en-US" sz="1100">
                <a:latin typeface="Arial" charset="0"/>
              </a:rPr>
              <a:t>BAC &gt; ABC:</a:t>
            </a:r>
          </a:p>
        </p:txBody>
      </p:sp>
      <p:sp>
        <p:nvSpPr>
          <p:cNvPr id="56333" name="Rectangle 12"/>
          <p:cNvSpPr>
            <a:spLocks noChangeArrowheads="1"/>
          </p:cNvSpPr>
          <p:nvPr/>
        </p:nvSpPr>
        <p:spPr bwMode="auto">
          <a:xfrm>
            <a:off x="4278313" y="6954838"/>
            <a:ext cx="852487" cy="211137"/>
          </a:xfrm>
          <a:prstGeom prst="rect">
            <a:avLst/>
          </a:prstGeom>
          <a:noFill/>
          <a:ln w="12700">
            <a:noFill/>
            <a:miter lim="800000"/>
            <a:headEnd/>
            <a:tailEnd/>
          </a:ln>
        </p:spPr>
        <p:txBody>
          <a:bodyPr wrap="none" lIns="58738" tIns="23812" rIns="58738" bIns="23812">
            <a:prstTxWarp prst="textNoShape">
              <a:avLst/>
            </a:prstTxWarp>
            <a:spAutoFit/>
          </a:bodyPr>
          <a:lstStyle/>
          <a:p>
            <a:pPr defTabSz="841375">
              <a:lnSpc>
                <a:spcPct val="97000"/>
              </a:lnSpc>
            </a:pPr>
            <a:r>
              <a:rPr lang="en-US" sz="1100">
                <a:latin typeface="Arial" charset="0"/>
              </a:rPr>
              <a:t>ACB ~ ABC</a:t>
            </a:r>
          </a:p>
        </p:txBody>
      </p:sp>
      <p:pic>
        <p:nvPicPr>
          <p:cNvPr id="56334" name="Picture 13"/>
          <p:cNvPicPr>
            <a:picLocks noChangeArrowheads="1"/>
          </p:cNvPicPr>
          <p:nvPr/>
        </p:nvPicPr>
        <p:blipFill>
          <a:blip r:embed="rId6"/>
          <a:srcRect/>
          <a:stretch>
            <a:fillRect/>
          </a:stretch>
        </p:blipFill>
        <p:spPr bwMode="auto">
          <a:xfrm>
            <a:off x="587375" y="5265738"/>
            <a:ext cx="3865563" cy="1287462"/>
          </a:xfrm>
          <a:prstGeom prst="rect">
            <a:avLst/>
          </a:prstGeom>
          <a:noFill/>
          <a:ln w="12700">
            <a:noFill/>
            <a:miter lim="800000"/>
            <a:headEnd/>
            <a:tailEnd/>
          </a:ln>
        </p:spPr>
      </p:pic>
      <p:sp>
        <p:nvSpPr>
          <p:cNvPr id="56335" name="Rectangle 14"/>
          <p:cNvSpPr>
            <a:spLocks noChangeArrowheads="1"/>
          </p:cNvSpPr>
          <p:nvPr/>
        </p:nvSpPr>
        <p:spPr bwMode="auto">
          <a:xfrm>
            <a:off x="576263" y="4943475"/>
            <a:ext cx="6134100" cy="268288"/>
          </a:xfrm>
          <a:prstGeom prst="rect">
            <a:avLst/>
          </a:prstGeom>
          <a:noFill/>
          <a:ln w="12700">
            <a:noFill/>
            <a:miter lim="800000"/>
            <a:headEnd/>
            <a:tailEnd/>
          </a:ln>
        </p:spPr>
        <p:txBody>
          <a:bodyPr wrap="none" lIns="58738" tIns="23812" rIns="58738" bIns="23812">
            <a:prstTxWarp prst="textNoShape">
              <a:avLst/>
            </a:prstTxWarp>
            <a:spAutoFit/>
          </a:bodyPr>
          <a:lstStyle/>
          <a:p>
            <a:pPr defTabSz="841375">
              <a:lnSpc>
                <a:spcPct val="85000"/>
              </a:lnSpc>
            </a:pPr>
            <a:r>
              <a:rPr lang="en-US" sz="1700">
                <a:latin typeface="Arial" charset="0"/>
              </a:rPr>
              <a:t>These are large improvements, 36% better in induce condition: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Rot="1" noChangeAspect="1" noChangeArrowheads="1"/>
          </p:cNvSpPr>
          <p:nvPr>
            <p:ph type="sldImg"/>
          </p:nvPr>
        </p:nvSpPr>
        <p:spPr bwMode="auto">
          <a:xfrm>
            <a:off x="1152525" y="692150"/>
            <a:ext cx="4552950" cy="3416300"/>
          </a:xfrm>
          <a:prstGeom prst="rect">
            <a:avLst/>
          </a:prstGeom>
          <a:noFill/>
          <a:ln w="12700" cap="flat">
            <a:solidFill>
              <a:schemeClr val="tx1"/>
            </a:solidFill>
            <a:miter lim="800000"/>
            <a:headEnd/>
            <a:tailEnd/>
          </a:ln>
        </p:spPr>
      </p:sp>
      <p:sp>
        <p:nvSpPr>
          <p:cNvPr id="836611" name="Rectangle 3"/>
          <p:cNvSpPr>
            <a:spLocks noGrp="1" noChangeArrowheads="1"/>
          </p:cNvSpPr>
          <p:nvPr>
            <p:ph type="body" idx="1"/>
          </p:nvPr>
        </p:nvSpPr>
        <p:spPr bwMode="auto">
          <a:xfrm>
            <a:off x="914400" y="4343401"/>
            <a:ext cx="5029200" cy="4114800"/>
          </a:xfrm>
          <a:prstGeom prst="rect">
            <a:avLst/>
          </a:prstGeom>
          <a:noFill/>
          <a:ln w="12700">
            <a:miter lim="800000"/>
            <a:headEnd/>
            <a:tailEnd/>
          </a:ln>
        </p:spPr>
        <p:txBody>
          <a:bodyPr lIns="90487" tIns="44450" rIns="90487" bIns="44450">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D073D82-C220-934F-9E6D-860C8C9965B3}" type="datetime1">
              <a:rPr lang="en-US" smtClean="0"/>
              <a:pPr>
                <a:defRPr/>
              </a:pPr>
              <a:t>9/17/15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2FDEDB-F522-461C-B467-1CC788D594E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3A2ADE5-5F61-8D41-B6D3-8E92DB64D57C}" type="datetime1">
              <a:rPr lang="en-US" smtClean="0"/>
              <a:pPr>
                <a:defRPr/>
              </a:pPr>
              <a:t>9/17/15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8255B5-A3B7-40AD-984B-A4E54128D15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4449FDA-83B7-CF46-9A18-4E7788CAC302}" type="datetime1">
              <a:rPr lang="en-US" smtClean="0"/>
              <a:pPr>
                <a:defRPr/>
              </a:pPr>
              <a:t>9/17/15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E18124-0E20-4CB6-8B6C-EE549E83E46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47625"/>
            <a:ext cx="7391400" cy="5773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848600" y="6591300"/>
            <a:ext cx="1295400" cy="304800"/>
          </a:xfrm>
        </p:spPr>
        <p:txBody>
          <a:bodyPr/>
          <a:lstStyle>
            <a:lvl1pPr>
              <a:defRPr/>
            </a:lvl1pPr>
          </a:lstStyle>
          <a:p>
            <a:pPr>
              <a:defRPr/>
            </a:pPr>
            <a:r>
              <a:rPr lang="en-US"/>
              <a:t>Slide </a:t>
            </a:r>
            <a:fld id="{31DF7A11-74F6-408A-9310-00C606FAA5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89050" y="228600"/>
            <a:ext cx="76263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7338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6002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38100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444500"/>
            <a:ext cx="75438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62000" y="1524000"/>
            <a:ext cx="7620000" cy="45720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D2045807-5468-FE4E-A325-EEE7152EF69B}" type="datetime1">
              <a:rPr lang="en-US"/>
              <a:pPr>
                <a:defRPr/>
              </a:pPr>
              <a:t>9/17/15</a:t>
            </a:fld>
            <a:endParaRPr lang="en-US" sz="1400"/>
          </a:p>
        </p:txBody>
      </p:sp>
      <p:sp>
        <p:nvSpPr>
          <p:cNvPr id="5" name="Rectangle 5"/>
          <p:cNvSpPr>
            <a:spLocks noGrp="1" noChangeArrowheads="1"/>
          </p:cNvSpPr>
          <p:nvPr>
            <p:ph type="ftr" sz="quarter" idx="11"/>
          </p:nvPr>
        </p:nvSpPr>
        <p:spPr>
          <a:ln/>
        </p:spPr>
        <p:txBody>
          <a:bodyPr/>
          <a:lstStyle>
            <a:lvl1pPr>
              <a:defRPr/>
            </a:lvl1pPr>
          </a:lstStyle>
          <a:p>
            <a:pPr>
              <a:defRPr/>
            </a:pPr>
            <a:r>
              <a:rPr lang="en-US"/>
              <a:t>LearnLab Summer School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715AB12-5251-CE47-816B-5944409B2F3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fld id="{D5554CB7-7FED-FA47-9025-73AD2B53F608}" type="datetime1">
              <a:rPr lang="en-US" smtClean="0"/>
              <a:pPr>
                <a:defRPr/>
              </a:pPr>
              <a:t>9/17/15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0A364F-8594-40CC-8555-8B80B5103C6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C8F1E01-8864-5940-943B-5E545409B1F1}" type="datetime1">
              <a:rPr lang="en-US" smtClean="0"/>
              <a:pPr>
                <a:defRPr/>
              </a:pPr>
              <a:t>9/17/15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5AB66C-50F8-473B-BE5D-BD9AA9CA0FE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C0232AF8-1483-1546-8A59-B801B6C5A975}" type="datetime1">
              <a:rPr lang="en-US" smtClean="0"/>
              <a:pPr>
                <a:defRPr/>
              </a:pPr>
              <a:t>9/17/15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7E9F4-65A3-4043-B85F-301B029EE34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36B6EA8B-E2E2-954D-BDEF-15A64C522F4A}" type="datetime1">
              <a:rPr lang="en-US" smtClean="0"/>
              <a:pPr>
                <a:defRPr/>
              </a:pPr>
              <a:t>9/17/15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866AC14-D5B3-498B-B3F1-2D088530B0B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4D9BAC6-B2A1-184E-A465-520349CEF764}" type="datetime1">
              <a:rPr lang="en-US" smtClean="0"/>
              <a:pPr>
                <a:defRPr/>
              </a:pPr>
              <a:t>9/17/15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D91E608-2B34-4876-9C98-E4993BBE6DD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90E998-6B5B-1148-AB3A-DCBE41DE5304}" type="datetime1">
              <a:rPr lang="en-US" smtClean="0"/>
              <a:pPr>
                <a:defRPr/>
              </a:pPr>
              <a:t>9/17/15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9DC2F69-973B-48A8-817F-5E93F1CF368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078A520-85E3-FF49-A85F-2B32B0A196E1}" type="datetime1">
              <a:rPr lang="en-US" smtClean="0"/>
              <a:pPr>
                <a:defRPr/>
              </a:pPr>
              <a:t>9/17/15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117396-2978-4558-88EC-8946A9EBC36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D228B88-86E9-4341-9108-ED2EF19F3698}" type="datetime1">
              <a:rPr lang="en-US" smtClean="0"/>
              <a:pPr>
                <a:defRPr/>
              </a:pPr>
              <a:t>9/17/15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2BD62EC-881C-4A90-A475-5A48B82CA4E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632" y="274638"/>
            <a:ext cx="7941337"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62632" y="1600200"/>
            <a:ext cx="7941337"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457AD7E-2F03-1547-A225-0496925187B5}" type="datetime1">
              <a:rPr lang="en-US" smtClean="0"/>
              <a:pPr>
                <a:defRPr/>
              </a:pPr>
              <a:t>9/17/15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8D6E76E-4D89-DC48-8008-B7B0FE0ACEE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 id="2147484521" r:id="rId14"/>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 Id="rId3"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oleObject" Target="Macintosh%20HD:Ken:Talks%5CConf:_Conferences%5CWorkshops:AERA:AERA%201999:AERA%2099-Symbolic%20Advantage:CogSci-SymAdvantage:sym_adv_paper_final.doc!OLE_LINK2" TargetMode="External"/><Relationship Id="rId4" Type="http://schemas.openxmlformats.org/officeDocument/2006/relationships/image" Target="../media/image5.png"/><Relationship Id="rId5" Type="http://schemas.openxmlformats.org/officeDocument/2006/relationships/oleObject" Target="Macintosh%20HD:Ken:Talks%5CConf:_Conferences%5CWorkshops:AERA:AERA%201999:AERA%2099-Symbolic%20Advantage:CogSci-SymAdvantage:sym_adv_paper_final.doc!OLE_LINK3" TargetMode="External"/><Relationship Id="rId6"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oleObject" Target="../embeddings/Microsoft_Word_97_-_2004_Document2.doc"/><Relationship Id="rId6" Type="http://schemas.openxmlformats.org/officeDocument/2006/relationships/image" Target="../media/image7.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3.bin"/><Relationship Id="rId5" Type="http://schemas.openxmlformats.org/officeDocument/2006/relationships/oleObject" Target="../embeddings/Microsoft_Word_97_-_2004_Document3.doc"/><Relationship Id="rId6" Type="http://schemas.openxmlformats.org/officeDocument/2006/relationships/image" Target="../media/image8.png"/><Relationship Id="rId7" Type="http://schemas.openxmlformats.org/officeDocument/2006/relationships/oleObject" Target="../embeddings/oleObject4.bin"/><Relationship Id="rId8" Type="http://schemas.openxmlformats.org/officeDocument/2006/relationships/oleObject" Target="../embeddings/Microsoft_Word_97_-_2004_Document4.doc"/><Relationship Id="rId9" Type="http://schemas.openxmlformats.org/officeDocument/2006/relationships/image" Target="../media/image9.png"/><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17.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Microsoft_Excel_97_-_2004_Worksheet5.xls"/><Relationship Id="rId5" Type="http://schemas.openxmlformats.org/officeDocument/2006/relationships/image" Target="../media/image18.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990600" y="892175"/>
            <a:ext cx="7521731" cy="1470025"/>
          </a:xfrm>
        </p:spPr>
        <p:txBody>
          <a:bodyPr>
            <a:normAutofit fontScale="90000"/>
          </a:bodyPr>
          <a:lstStyle/>
          <a:p>
            <a:pPr>
              <a:defRPr/>
            </a:pPr>
            <a:r>
              <a:rPr lang="en-US" dirty="0" smtClean="0"/>
              <a:t>Empirical Cognitive Task Analysis using Difficulty Factors Assessment</a:t>
            </a:r>
            <a:endParaRPr lang="en-US" sz="5400" dirty="0"/>
          </a:p>
        </p:txBody>
      </p:sp>
      <p:sp>
        <p:nvSpPr>
          <p:cNvPr id="12" name="Subtitle 11"/>
          <p:cNvSpPr>
            <a:spLocks noGrp="1"/>
          </p:cNvSpPr>
          <p:nvPr>
            <p:ph type="subTitle" idx="1"/>
          </p:nvPr>
        </p:nvSpPr>
        <p:spPr>
          <a:xfrm>
            <a:off x="990600" y="3276599"/>
            <a:ext cx="5765218" cy="2181429"/>
          </a:xfrm>
        </p:spPr>
        <p:txBody>
          <a:bodyPr>
            <a:normAutofit fontScale="70000" lnSpcReduction="20000"/>
          </a:bodyPr>
          <a:lstStyle/>
          <a:p>
            <a:r>
              <a:rPr lang="en-US" dirty="0" smtClean="0"/>
              <a:t>Ken Koedinger</a:t>
            </a:r>
          </a:p>
          <a:p>
            <a:endParaRPr lang="en-US" dirty="0" smtClean="0"/>
          </a:p>
          <a:p>
            <a:pPr>
              <a:spcBef>
                <a:spcPct val="0"/>
              </a:spcBef>
            </a:pPr>
            <a:r>
              <a:rPr lang="en-US" sz="2400" dirty="0" smtClean="0"/>
              <a:t>Key reading: </a:t>
            </a:r>
            <a:br>
              <a:rPr lang="en-US" sz="2400" dirty="0" smtClean="0"/>
            </a:br>
            <a:r>
              <a:rPr lang="en-US" sz="2400" dirty="0" smtClean="0"/>
              <a:t>Heffernan, N. &amp; Koedinger, K. R. (1997). The composition effect in symbolizing: The role of symbol production vs. text comprehension: In Shafto, M. G. &amp; Langley, P. (Eds.) Proceedings of the Nineteenth Annual Conference of the Cognitive Science Society, (pp. 307-312). Hillsdale, NJ: Erlbaum.</a:t>
            </a:r>
          </a:p>
          <a:p>
            <a:endParaRPr lang="en-US" sz="2400" dirty="0" smtClean="0"/>
          </a:p>
          <a:p>
            <a:endParaRPr lang="en-US" sz="2400" dirty="0"/>
          </a:p>
        </p:txBody>
      </p:sp>
      <p:sp>
        <p:nvSpPr>
          <p:cNvPr id="13" name="Slide Number Placeholder 12"/>
          <p:cNvSpPr>
            <a:spLocks noGrp="1"/>
          </p:cNvSpPr>
          <p:nvPr>
            <p:ph type="sldNum" sz="quarter" idx="12"/>
          </p:nvPr>
        </p:nvSpPr>
        <p:spPr/>
        <p:txBody>
          <a:bodyPr/>
          <a:lstStyle/>
          <a:p>
            <a:pPr>
              <a:defRPr/>
            </a:pPr>
            <a:fld id="{162FDEDB-F522-461C-B467-1CC788D594EE}" type="slidenum">
              <a:rPr lang="en-US" smtClean="0"/>
              <a:pPr>
                <a:defRPr/>
              </a:pPr>
              <a:t>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noFill/>
        </p:spPr>
        <p:txBody>
          <a:bodyPr/>
          <a:lstStyle/>
          <a:p>
            <a:pPr eaLnBrk="1" hangingPunct="1">
              <a:lnSpc>
                <a:spcPct val="90000"/>
              </a:lnSpc>
              <a:buFont typeface="Verdana" charset="0"/>
              <a:buNone/>
            </a:pPr>
            <a:r>
              <a:rPr lang="en-US" sz="3200">
                <a:effectLst/>
                <a:ea typeface="ＭＳ Ｐゴシック" charset="-128"/>
                <a:cs typeface="ＭＳ Ｐゴシック" charset="-128"/>
              </a:rPr>
              <a:t>1a. Hypothesize task difficulty factors</a:t>
            </a:r>
          </a:p>
        </p:txBody>
      </p:sp>
      <p:sp>
        <p:nvSpPr>
          <p:cNvPr id="40963" name="Rectangle 3"/>
          <p:cNvSpPr>
            <a:spLocks noGrp="1" noChangeArrowheads="1"/>
          </p:cNvSpPr>
          <p:nvPr>
            <p:ph type="body" idx="4294967295"/>
          </p:nvPr>
        </p:nvSpPr>
        <p:spPr/>
        <p:txBody>
          <a:bodyPr/>
          <a:lstStyle/>
          <a:p>
            <a:pPr eaLnBrk="1" hangingPunct="1">
              <a:lnSpc>
                <a:spcPct val="90000"/>
              </a:lnSpc>
            </a:pPr>
            <a:r>
              <a:rPr lang="en-US" sz="2400" dirty="0">
                <a:ea typeface="ＭＳ Ｐゴシック" charset="-128"/>
                <a:cs typeface="ＭＳ Ｐゴシック" charset="-128"/>
              </a:rPr>
              <a:t>Rational</a:t>
            </a:r>
            <a:r>
              <a:rPr lang="en-US" sz="2400" dirty="0" smtClean="0">
                <a:ea typeface="ＭＳ Ｐゴシック" charset="-128"/>
                <a:cs typeface="ＭＳ Ｐゴシック" charset="-128"/>
              </a:rPr>
              <a:t> CTA</a:t>
            </a:r>
          </a:p>
          <a:p>
            <a:pPr lvl="1" eaLnBrk="1" hangingPunct="1">
              <a:lnSpc>
                <a:spcPct val="90000"/>
              </a:lnSpc>
            </a:pPr>
            <a:r>
              <a:rPr lang="en-US" sz="2000" dirty="0"/>
              <a:t>Example: Story problems are solved by translating to equations </a:t>
            </a:r>
            <a:br>
              <a:rPr lang="en-US" sz="2000" dirty="0"/>
            </a:br>
            <a:r>
              <a:rPr lang="en-US" sz="2000" dirty="0"/>
              <a:t>(this analysis turned out to be inaccurate)</a:t>
            </a:r>
          </a:p>
          <a:p>
            <a:pPr eaLnBrk="1" hangingPunct="1">
              <a:lnSpc>
                <a:spcPct val="90000"/>
              </a:lnSpc>
            </a:pPr>
            <a:r>
              <a:rPr lang="en-US" sz="2400" dirty="0">
                <a:ea typeface="ＭＳ Ｐゴシック" charset="-128"/>
                <a:cs typeface="ＭＳ Ｐゴシック" charset="-128"/>
              </a:rPr>
              <a:t>Use </a:t>
            </a:r>
            <a:r>
              <a:rPr lang="en-US" sz="2400" dirty="0" smtClean="0">
                <a:ea typeface="ＭＳ Ｐゴシック" charset="-128"/>
                <a:cs typeface="ＭＳ Ｐゴシック" charset="-128"/>
              </a:rPr>
              <a:t>prior experience in teaching or taking a similar course</a:t>
            </a:r>
            <a:endParaRPr lang="en-US" sz="2400" dirty="0">
              <a:ea typeface="ＭＳ Ｐゴシック" charset="-128"/>
              <a:cs typeface="ＭＳ Ｐゴシック" charset="-128"/>
            </a:endParaRPr>
          </a:p>
          <a:p>
            <a:pPr lvl="1" eaLnBrk="1" hangingPunct="1">
              <a:lnSpc>
                <a:spcPct val="90000"/>
              </a:lnSpc>
            </a:pPr>
            <a:r>
              <a:rPr lang="en-US" sz="2000" dirty="0"/>
              <a:t>Start with test items or homework tasks</a:t>
            </a:r>
          </a:p>
          <a:p>
            <a:pPr lvl="1" eaLnBrk="1" hangingPunct="1">
              <a:lnSpc>
                <a:spcPct val="90000"/>
              </a:lnSpc>
            </a:pPr>
            <a:r>
              <a:rPr lang="en-US" sz="2000" dirty="0"/>
              <a:t>Modify by reducing or increasing difficulty</a:t>
            </a:r>
          </a:p>
          <a:p>
            <a:pPr eaLnBrk="1" hangingPunct="1">
              <a:lnSpc>
                <a:spcPct val="90000"/>
              </a:lnSpc>
            </a:pPr>
            <a:r>
              <a:rPr lang="en-US" sz="2400" dirty="0">
                <a:ea typeface="ＭＳ Ｐゴシック" charset="-128"/>
                <a:cs typeface="ＭＳ Ｐゴシック" charset="-128"/>
              </a:rPr>
              <a:t>Read relevant literature</a:t>
            </a:r>
            <a:endParaRPr lang="en-US" sz="2400" dirty="0" smtClean="0">
              <a:ea typeface="ＭＳ Ｐゴシック" charset="-128"/>
              <a:cs typeface="ＭＳ Ｐゴシック" charset="-128"/>
            </a:endParaRPr>
          </a:p>
          <a:p>
            <a:pPr eaLnBrk="1" hangingPunct="1">
              <a:lnSpc>
                <a:spcPct val="90000"/>
              </a:lnSpc>
            </a:pPr>
            <a:r>
              <a:rPr lang="en-US" sz="2400" dirty="0" smtClean="0">
                <a:ea typeface="ＭＳ Ｐゴシック" charset="-128"/>
                <a:cs typeface="ＭＳ Ｐゴシック" charset="-128"/>
              </a:rPr>
              <a:t>Do think </a:t>
            </a:r>
            <a:r>
              <a:rPr lang="en-US" sz="2400" dirty="0" err="1" smtClean="0">
                <a:ea typeface="ＭＳ Ｐゴシック" charset="-128"/>
                <a:cs typeface="ＭＳ Ｐゴシック" charset="-128"/>
              </a:rPr>
              <a:t>alouds</a:t>
            </a:r>
            <a:r>
              <a:rPr lang="en-US" sz="2400" dirty="0" smtClean="0">
                <a:ea typeface="ＭＳ Ｐゴシック" charset="-128"/>
                <a:cs typeface="ＭＳ Ｐゴシック" charset="-128"/>
              </a:rPr>
              <a:t>, can be fast &amp; informal</a:t>
            </a:r>
            <a:endParaRPr lang="en-US" sz="2400" dirty="0">
              <a:ea typeface="ＭＳ Ｐゴシック" charset="-128"/>
              <a:cs typeface="ＭＳ Ｐゴシック" charset="-128"/>
            </a:endParaRPr>
          </a:p>
          <a:p>
            <a:pPr eaLnBrk="1" hangingPunct="1">
              <a:lnSpc>
                <a:spcPct val="90000"/>
              </a:lnSpc>
              <a:buFont typeface="Verdana" charset="0"/>
              <a:buAutoNum type="arabicPeriod"/>
            </a:pPr>
            <a:endParaRPr lang="en-US" sz="2400" dirty="0">
              <a:ea typeface="ＭＳ Ｐゴシック" charset="-128"/>
              <a:cs typeface="ＭＳ Ｐゴシック" charset="-128"/>
            </a:endParaRPr>
          </a:p>
        </p:txBody>
      </p:sp>
      <p:sp>
        <p:nvSpPr>
          <p:cNvPr id="4" name="Text Box 1028"/>
          <p:cNvSpPr txBox="1">
            <a:spLocks noChangeArrowheads="1"/>
          </p:cNvSpPr>
          <p:nvPr/>
        </p:nvSpPr>
        <p:spPr bwMode="auto">
          <a:xfrm>
            <a:off x="1397000" y="5695905"/>
            <a:ext cx="6451600" cy="646331"/>
          </a:xfrm>
          <a:prstGeom prst="rect">
            <a:avLst/>
          </a:prstGeom>
          <a:noFill/>
          <a:ln w="12700">
            <a:noFill/>
            <a:miter lim="800000"/>
            <a:headEnd/>
            <a:tailEnd/>
          </a:ln>
        </p:spPr>
        <p:txBody>
          <a:bodyPr wrap="square">
            <a:prstTxWarp prst="textNoShape">
              <a:avLst/>
            </a:prstTxWarp>
            <a:spAutoFit/>
          </a:bodyPr>
          <a:lstStyle/>
          <a:p>
            <a:pPr>
              <a:spcBef>
                <a:spcPct val="50000"/>
              </a:spcBef>
            </a:pPr>
            <a:r>
              <a:rPr lang="en-US" sz="1200" dirty="0" smtClean="0">
                <a:latin typeface="Verdana" charset="0"/>
                <a:ea typeface="Verdana" charset="0"/>
                <a:cs typeface="Verdana" charset="0"/>
              </a:rPr>
              <a:t>Running example is from:</a:t>
            </a:r>
            <a:br>
              <a:rPr lang="en-US" sz="1200" dirty="0" smtClean="0">
                <a:latin typeface="Verdana" charset="0"/>
                <a:ea typeface="Verdana" charset="0"/>
                <a:cs typeface="Verdana" charset="0"/>
              </a:rPr>
            </a:br>
            <a:r>
              <a:rPr lang="en-US" sz="1200" dirty="0" smtClean="0">
                <a:latin typeface="Verdana" charset="0"/>
                <a:ea typeface="Verdana" charset="0"/>
                <a:cs typeface="Verdana" charset="0"/>
              </a:rPr>
              <a:t>Koedinger </a:t>
            </a:r>
            <a:r>
              <a:rPr lang="en-US" sz="1200" dirty="0">
                <a:latin typeface="Verdana" charset="0"/>
                <a:ea typeface="Verdana" charset="0"/>
                <a:cs typeface="Verdana" charset="0"/>
              </a:rPr>
              <a:t>&amp; Nathan (2004).  The real story behind story problems: Effects of representations on quantitative reasoning.  </a:t>
            </a:r>
            <a:r>
              <a:rPr lang="en-US" sz="1200" i="1" dirty="0">
                <a:latin typeface="Verdana" charset="0"/>
                <a:ea typeface="Verdana" charset="0"/>
                <a:cs typeface="Verdana" charset="0"/>
              </a:rPr>
              <a:t>The Journal of the Learning Sciences</a:t>
            </a:r>
            <a:r>
              <a:rPr lang="en-US" sz="1200" dirty="0">
                <a:latin typeface="Verdana" charset="0"/>
                <a:ea typeface="Verdana" charset="0"/>
                <a:cs typeface="Verdana" charset="0"/>
              </a:rPr>
              <a:t>.</a:t>
            </a:r>
            <a:endParaRPr lang="en-US" i="1" dirty="0">
              <a:latin typeface="Verdana" charset="0"/>
              <a:ea typeface="Verdana" charset="0"/>
              <a:cs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36600" y="469900"/>
            <a:ext cx="7848600" cy="946150"/>
          </a:xfrm>
          <a:noFill/>
        </p:spPr>
        <p:txBody>
          <a:bodyPr lIns="90487" rIns="90487">
            <a:normAutofit/>
          </a:bodyPr>
          <a:lstStyle/>
          <a:p>
            <a:r>
              <a:rPr lang="en-US" sz="3600" dirty="0" smtClean="0"/>
              <a:t>1b. Design tasks to vary factors</a:t>
            </a:r>
          </a:p>
        </p:txBody>
      </p:sp>
      <p:sp>
        <p:nvSpPr>
          <p:cNvPr id="37891" name="Rectangle 3"/>
          <p:cNvSpPr>
            <a:spLocks noChangeArrowheads="1"/>
          </p:cNvSpPr>
          <p:nvPr/>
        </p:nvSpPr>
        <p:spPr bwMode="auto">
          <a:xfrm>
            <a:off x="4856163" y="1628775"/>
            <a:ext cx="3763962" cy="3548063"/>
          </a:xfrm>
          <a:prstGeom prst="rect">
            <a:avLst/>
          </a:prstGeom>
          <a:noFill/>
          <a:ln w="12700">
            <a:noFill/>
            <a:miter lim="800000"/>
            <a:headEnd/>
            <a:tailEnd/>
          </a:ln>
        </p:spPr>
        <p:txBody>
          <a:bodyPr lIns="58737" tIns="23812" rIns="58737" bIns="23812">
            <a:prstTxWarp prst="textNoShape">
              <a:avLst/>
            </a:prstTxWarp>
            <a:spAutoFit/>
          </a:bodyPr>
          <a:lstStyle/>
          <a:p>
            <a:pPr defTabSz="850900">
              <a:lnSpc>
                <a:spcPct val="94000"/>
              </a:lnSpc>
              <a:spcBef>
                <a:spcPct val="47000"/>
              </a:spcBef>
            </a:pPr>
            <a:r>
              <a:rPr lang="en-US" sz="1400" b="1" dirty="0">
                <a:latin typeface="Helvetica" charset="0"/>
              </a:rPr>
              <a:t>Start-unknown problems -- "Algebra"</a:t>
            </a:r>
          </a:p>
          <a:p>
            <a:pPr defTabSz="850900">
              <a:lnSpc>
                <a:spcPct val="94000"/>
              </a:lnSpc>
              <a:spcBef>
                <a:spcPct val="47000"/>
              </a:spcBef>
            </a:pPr>
            <a:r>
              <a:rPr lang="en-US" sz="1400" u="sng" dirty="0">
                <a:latin typeface="Helvetica" charset="0"/>
              </a:rPr>
              <a:t>Story</a:t>
            </a:r>
          </a:p>
          <a:p>
            <a:pPr defTabSz="850900">
              <a:lnSpc>
                <a:spcPct val="94000"/>
              </a:lnSpc>
              <a:spcBef>
                <a:spcPct val="47000"/>
              </a:spcBef>
            </a:pPr>
            <a:r>
              <a:rPr lang="en-US" sz="1400" dirty="0">
                <a:latin typeface="Helvetica" charset="0"/>
              </a:rPr>
              <a:t>When Ted got home from his waiter job, he multiplied his hourly wage by the 6 hours he worked that day.  Then he added the $66 he made in tips and found he earned $81.90.  How much per hour does Ted make?                               </a:t>
            </a:r>
          </a:p>
          <a:p>
            <a:pPr defTabSz="850900">
              <a:lnSpc>
                <a:spcPct val="94000"/>
              </a:lnSpc>
              <a:spcBef>
                <a:spcPct val="47000"/>
              </a:spcBef>
            </a:pPr>
            <a:endParaRPr lang="en-US" sz="1400" dirty="0">
              <a:latin typeface="Helvetica" charset="0"/>
            </a:endParaRPr>
          </a:p>
          <a:p>
            <a:pPr defTabSz="850900">
              <a:lnSpc>
                <a:spcPct val="94000"/>
              </a:lnSpc>
              <a:spcBef>
                <a:spcPct val="47000"/>
              </a:spcBef>
            </a:pPr>
            <a:r>
              <a:rPr lang="en-US" sz="1400" u="sng" dirty="0">
                <a:latin typeface="Helvetica" charset="0"/>
              </a:rPr>
              <a:t>Word-equation</a:t>
            </a:r>
          </a:p>
          <a:p>
            <a:pPr defTabSz="850900">
              <a:lnSpc>
                <a:spcPct val="94000"/>
              </a:lnSpc>
              <a:spcBef>
                <a:spcPct val="47000"/>
              </a:spcBef>
            </a:pPr>
            <a:r>
              <a:rPr lang="en-US" sz="1400" dirty="0">
                <a:latin typeface="Helvetica" charset="0"/>
              </a:rPr>
              <a:t>Starting with some number, if I multiply it by 6 and then add 66, I get 81.9.  What number did I start with?</a:t>
            </a:r>
          </a:p>
          <a:p>
            <a:pPr defTabSz="850900">
              <a:lnSpc>
                <a:spcPct val="94000"/>
              </a:lnSpc>
              <a:spcBef>
                <a:spcPct val="47000"/>
              </a:spcBef>
            </a:pPr>
            <a:r>
              <a:rPr lang="en-US" sz="1400" u="sng" dirty="0">
                <a:latin typeface="Helvetica" charset="0"/>
              </a:rPr>
              <a:t>Equation</a:t>
            </a:r>
          </a:p>
          <a:p>
            <a:pPr defTabSz="850900">
              <a:lnSpc>
                <a:spcPct val="94000"/>
              </a:lnSpc>
              <a:spcBef>
                <a:spcPct val="47000"/>
              </a:spcBef>
            </a:pPr>
            <a:r>
              <a:rPr lang="en-US" sz="1400" dirty="0" err="1">
                <a:latin typeface="Helvetica" charset="0"/>
              </a:rPr>
              <a:t>x</a:t>
            </a:r>
            <a:r>
              <a:rPr lang="en-US" sz="1400" dirty="0">
                <a:latin typeface="Helvetica" charset="0"/>
              </a:rPr>
              <a:t> * 6 + 66 = 81.90</a:t>
            </a:r>
          </a:p>
        </p:txBody>
      </p:sp>
      <p:sp>
        <p:nvSpPr>
          <p:cNvPr id="37892" name="Rectangle 4"/>
          <p:cNvSpPr>
            <a:spLocks noGrp="1" noChangeArrowheads="1"/>
          </p:cNvSpPr>
          <p:nvPr>
            <p:ph type="body" idx="1"/>
          </p:nvPr>
        </p:nvSpPr>
        <p:spPr>
          <a:xfrm>
            <a:off x="793750" y="1654175"/>
            <a:ext cx="3840163" cy="3429000"/>
          </a:xfrm>
          <a:noFill/>
        </p:spPr>
        <p:txBody>
          <a:bodyPr lIns="90487" rIns="90487"/>
          <a:lstStyle/>
          <a:p>
            <a:pPr marL="0" indent="0">
              <a:lnSpc>
                <a:spcPct val="90000"/>
              </a:lnSpc>
              <a:buFontTx/>
              <a:buNone/>
            </a:pPr>
            <a:r>
              <a:rPr lang="en-US" sz="1400" b="1">
                <a:latin typeface="Helvetica" charset="0"/>
              </a:rPr>
              <a:t>Result-unknown problems -- "Arithmetic"</a:t>
            </a:r>
          </a:p>
          <a:p>
            <a:pPr marL="0" indent="0">
              <a:lnSpc>
                <a:spcPct val="90000"/>
              </a:lnSpc>
              <a:buFontTx/>
              <a:buNone/>
            </a:pPr>
            <a:r>
              <a:rPr lang="en-US" sz="1400" u="sng">
                <a:latin typeface="Helvetica" charset="0"/>
              </a:rPr>
              <a:t>Story</a:t>
            </a:r>
            <a:endParaRPr lang="en-US" sz="1400">
              <a:latin typeface="Helvetica" charset="0"/>
            </a:endParaRPr>
          </a:p>
          <a:p>
            <a:pPr marL="0" indent="0">
              <a:lnSpc>
                <a:spcPct val="90000"/>
              </a:lnSpc>
              <a:buFontTx/>
              <a:buNone/>
            </a:pPr>
            <a:r>
              <a:rPr lang="en-US" sz="1400">
                <a:latin typeface="Helvetica" charset="0"/>
              </a:rPr>
              <a:t>When Ted got home from his waiter job, he took the $81.90 he earned that day and subtracted the $66 he received in tips.  Then he divided the remaining money by the 6 hours he worked and found his hourly wage.   How much per hour does Ted make?</a:t>
            </a:r>
          </a:p>
          <a:p>
            <a:pPr marL="0" indent="0">
              <a:lnSpc>
                <a:spcPct val="90000"/>
              </a:lnSpc>
              <a:buFontTx/>
              <a:buNone/>
            </a:pPr>
            <a:endParaRPr lang="en-US" sz="1400" u="sng">
              <a:latin typeface="Helvetica" charset="0"/>
            </a:endParaRPr>
          </a:p>
          <a:p>
            <a:pPr marL="0" indent="0">
              <a:lnSpc>
                <a:spcPct val="90000"/>
              </a:lnSpc>
              <a:buFontTx/>
              <a:buNone/>
            </a:pPr>
            <a:r>
              <a:rPr lang="en-US" sz="1400" u="sng">
                <a:latin typeface="Helvetica" charset="0"/>
              </a:rPr>
              <a:t>Word-equation</a:t>
            </a:r>
            <a:endParaRPr lang="en-US" sz="1400">
              <a:latin typeface="Helvetica" charset="0"/>
            </a:endParaRPr>
          </a:p>
          <a:p>
            <a:pPr marL="0" indent="0">
              <a:lnSpc>
                <a:spcPct val="90000"/>
              </a:lnSpc>
              <a:buFontTx/>
              <a:buNone/>
            </a:pPr>
            <a:r>
              <a:rPr lang="en-US" sz="1400">
                <a:latin typeface="Helvetica" charset="0"/>
              </a:rPr>
              <a:t>Starting with 81.9, if I subtract 66 and then divide by 6, I get a number.  What is it?                                 </a:t>
            </a:r>
          </a:p>
          <a:p>
            <a:pPr marL="0" indent="0">
              <a:lnSpc>
                <a:spcPct val="90000"/>
              </a:lnSpc>
              <a:buFontTx/>
              <a:buNone/>
            </a:pPr>
            <a:endParaRPr lang="en-US" sz="1400" u="sng">
              <a:latin typeface="Helvetica" charset="0"/>
            </a:endParaRPr>
          </a:p>
          <a:p>
            <a:pPr marL="0" indent="0">
              <a:lnSpc>
                <a:spcPct val="90000"/>
              </a:lnSpc>
              <a:buFontTx/>
              <a:buNone/>
            </a:pPr>
            <a:r>
              <a:rPr lang="en-US" sz="1400" u="sng">
                <a:latin typeface="Helvetica" charset="0"/>
              </a:rPr>
              <a:t>Equation</a:t>
            </a:r>
            <a:endParaRPr lang="en-US" sz="1400">
              <a:latin typeface="Helvetica" charset="0"/>
            </a:endParaRPr>
          </a:p>
          <a:p>
            <a:pPr marL="0" indent="0">
              <a:lnSpc>
                <a:spcPct val="90000"/>
              </a:lnSpc>
              <a:buFontTx/>
              <a:buNone/>
            </a:pPr>
            <a:r>
              <a:rPr lang="en-US" sz="1400">
                <a:latin typeface="Helvetica" charset="0"/>
              </a:rPr>
              <a:t>(81.90 - 66) / 6 = x</a:t>
            </a:r>
          </a:p>
        </p:txBody>
      </p:sp>
      <p:sp>
        <p:nvSpPr>
          <p:cNvPr id="37893" name="Rectangle 5"/>
          <p:cNvSpPr>
            <a:spLocks noChangeArrowheads="1"/>
          </p:cNvSpPr>
          <p:nvPr/>
        </p:nvSpPr>
        <p:spPr bwMode="auto">
          <a:xfrm>
            <a:off x="788988" y="1908175"/>
            <a:ext cx="7821612" cy="3403600"/>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894" name="Line 6"/>
          <p:cNvSpPr>
            <a:spLocks noChangeShapeType="1"/>
          </p:cNvSpPr>
          <p:nvPr/>
        </p:nvSpPr>
        <p:spPr bwMode="auto">
          <a:xfrm>
            <a:off x="4773613" y="1908175"/>
            <a:ext cx="0" cy="3403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11" name="Group 10"/>
          <p:cNvGrpSpPr/>
          <p:nvPr/>
        </p:nvGrpSpPr>
        <p:grpSpPr>
          <a:xfrm>
            <a:off x="3862509" y="5224518"/>
            <a:ext cx="4268401" cy="1001002"/>
            <a:chOff x="3862509" y="5224518"/>
            <a:chExt cx="4268401" cy="1001002"/>
          </a:xfrm>
        </p:grpSpPr>
        <p:sp>
          <p:nvSpPr>
            <p:cNvPr id="9" name="Text Box 24"/>
            <p:cNvSpPr txBox="1">
              <a:spLocks noChangeArrowheads="1"/>
            </p:cNvSpPr>
            <p:nvPr/>
          </p:nvSpPr>
          <p:spPr bwMode="auto">
            <a:xfrm>
              <a:off x="3862509" y="5702300"/>
              <a:ext cx="4268401" cy="523220"/>
            </a:xfrm>
            <a:prstGeom prst="rect">
              <a:avLst/>
            </a:prstGeom>
            <a:solidFill>
              <a:srgbClr val="FFFF00"/>
            </a:solidFill>
            <a:ln w="12700">
              <a:noFill/>
              <a:miter lim="800000"/>
              <a:headEnd/>
              <a:tailEnd/>
            </a:ln>
          </p:spPr>
          <p:txBody>
            <a:bodyPr wrap="square">
              <a:prstTxWarp prst="textNoShape">
                <a:avLst/>
              </a:prstTxWarp>
              <a:spAutoFit/>
            </a:bodyPr>
            <a:lstStyle/>
            <a:p>
              <a:pPr>
                <a:spcBef>
                  <a:spcPct val="50000"/>
                </a:spcBef>
              </a:pPr>
              <a:r>
                <a:rPr lang="en-US" sz="1400" dirty="0" smtClean="0"/>
                <a:t>These 6 tasks arranged in a 2x3 matrix illustrate a relatively simple “task design space”</a:t>
              </a:r>
              <a:endParaRPr lang="en-US" sz="1400" dirty="0">
                <a:solidFill>
                  <a:schemeClr val="bg1"/>
                </a:solidFill>
              </a:endParaRPr>
            </a:p>
          </p:txBody>
        </p:sp>
        <p:sp>
          <p:nvSpPr>
            <p:cNvPr id="10" name="Line 25"/>
            <p:cNvSpPr>
              <a:spLocks noChangeShapeType="1"/>
            </p:cNvSpPr>
            <p:nvPr/>
          </p:nvSpPr>
          <p:spPr bwMode="auto">
            <a:xfrm flipH="1" flipV="1">
              <a:off x="4451706" y="5224518"/>
              <a:ext cx="366610" cy="523761"/>
            </a:xfrm>
            <a:prstGeom prst="line">
              <a:avLst/>
            </a:prstGeom>
            <a:noFill/>
            <a:ln w="38100">
              <a:solidFill>
                <a:srgbClr val="FF2929"/>
              </a:solidFill>
              <a:round/>
              <a:headEnd/>
              <a:tailEnd type="triangle" w="med" len="med"/>
            </a:ln>
          </p:spPr>
          <p:txBody>
            <a:bodyPr wrap="none" anchor="ctr">
              <a:prstTxWarp prst="textNoShape">
                <a:avLst/>
              </a:prstTxWarp>
            </a:bodyPr>
            <a:lstStyle/>
            <a:p>
              <a:endParaRPr lang="en-US"/>
            </a:p>
          </p:txBody>
        </p:sp>
      </p:grpSp>
    </p:spTree>
  </p:cSld>
  <p:clrMapOvr>
    <a:masterClrMapping/>
  </p:clrMapOvr>
  <p:transition xmlns:p14="http://schemas.microsoft.com/office/powerpoint/2010/main" advTm="3488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fld id="{9E0804A5-4459-2343-945E-DB0E8607CDF0}" type="datetime1">
              <a:rPr lang="en-US" smtClean="0">
                <a:latin typeface="Times" charset="0"/>
              </a:rPr>
              <a:pPr/>
              <a:t>9/17/15</a:t>
            </a:fld>
            <a:endParaRPr lang="en-US" sz="1400" smtClean="0">
              <a:latin typeface="Times" charset="0"/>
            </a:endParaRPr>
          </a:p>
        </p:txBody>
      </p:sp>
      <p:sp>
        <p:nvSpPr>
          <p:cNvPr id="41987" name="Footer Placeholder 4"/>
          <p:cNvSpPr>
            <a:spLocks noGrp="1"/>
          </p:cNvSpPr>
          <p:nvPr>
            <p:ph type="ftr" sz="quarter" idx="11"/>
          </p:nvPr>
        </p:nvSpPr>
        <p:spPr>
          <a:noFill/>
        </p:spPr>
        <p:txBody>
          <a:bodyPr/>
          <a:lstStyle/>
          <a:p>
            <a:r>
              <a:rPr lang="en-US" smtClean="0">
                <a:latin typeface="Times" charset="0"/>
              </a:rPr>
              <a:t>LearnLab Summer School</a:t>
            </a:r>
          </a:p>
        </p:txBody>
      </p:sp>
      <p:sp>
        <p:nvSpPr>
          <p:cNvPr id="41988" name="Slide Number Placeholder 5"/>
          <p:cNvSpPr>
            <a:spLocks noGrp="1"/>
          </p:cNvSpPr>
          <p:nvPr>
            <p:ph type="sldNum" sz="quarter" idx="12"/>
          </p:nvPr>
        </p:nvSpPr>
        <p:spPr>
          <a:noFill/>
        </p:spPr>
        <p:txBody>
          <a:bodyPr/>
          <a:lstStyle/>
          <a:p>
            <a:fld id="{3B684C8A-1BE2-154D-B88F-E07B8BC528EE}" type="slidenum">
              <a:rPr lang="en-US" smtClean="0">
                <a:latin typeface="Times" charset="0"/>
              </a:rPr>
              <a:pPr/>
              <a:t>12</a:t>
            </a:fld>
            <a:endParaRPr lang="en-US" smtClean="0">
              <a:latin typeface="Times" charset="0"/>
            </a:endParaRPr>
          </a:p>
        </p:txBody>
      </p:sp>
      <p:sp>
        <p:nvSpPr>
          <p:cNvPr id="41989" name="Rectangle 2"/>
          <p:cNvSpPr>
            <a:spLocks noGrp="1" noChangeArrowheads="1"/>
          </p:cNvSpPr>
          <p:nvPr>
            <p:ph type="title"/>
          </p:nvPr>
        </p:nvSpPr>
        <p:spPr>
          <a:xfrm>
            <a:off x="762000" y="444500"/>
            <a:ext cx="7848600" cy="838200"/>
          </a:xfrm>
        </p:spPr>
        <p:txBody>
          <a:bodyPr/>
          <a:lstStyle/>
          <a:p>
            <a:pPr eaLnBrk="1" hangingPunct="1"/>
            <a:r>
              <a:rPr lang="en-US" sz="3200" smtClean="0">
                <a:effectLst/>
                <a:ea typeface="ＭＳ Ｐゴシック" charset="-128"/>
                <a:cs typeface="ＭＳ Ｐゴシック" charset="-128"/>
              </a:rPr>
              <a:t>1b. Design tasks to vary factors, create forms</a:t>
            </a:r>
          </a:p>
        </p:txBody>
      </p:sp>
      <p:sp>
        <p:nvSpPr>
          <p:cNvPr id="41990" name="Rectangle 3"/>
          <p:cNvSpPr>
            <a:spLocks noGrp="1" noChangeArrowheads="1"/>
          </p:cNvSpPr>
          <p:nvPr>
            <p:ph type="body" idx="1"/>
          </p:nvPr>
        </p:nvSpPr>
        <p:spPr/>
        <p:txBody>
          <a:bodyPr/>
          <a:lstStyle/>
          <a:p>
            <a:pPr eaLnBrk="1" hangingPunct="1"/>
            <a:r>
              <a:rPr lang="en-US">
                <a:ea typeface="ＭＳ Ｐゴシック" charset="-128"/>
                <a:cs typeface="ＭＳ Ｐゴシック" charset="-128"/>
              </a:rPr>
              <a:t>Difficulty factors involved</a:t>
            </a:r>
          </a:p>
          <a:p>
            <a:pPr lvl="1" eaLnBrk="1" hangingPunct="1"/>
            <a:r>
              <a:rPr lang="en-US"/>
              <a:t>Presentation type</a:t>
            </a:r>
          </a:p>
          <a:p>
            <a:pPr lvl="2" eaLnBrk="1" hangingPunct="1"/>
            <a:r>
              <a:rPr lang="en-US">
                <a:ea typeface="ＭＳ Ｐゴシック" charset="-128"/>
              </a:rPr>
              <a:t>Story, Word, vs. Equation</a:t>
            </a:r>
          </a:p>
          <a:p>
            <a:pPr lvl="1" eaLnBrk="1" hangingPunct="1"/>
            <a:r>
              <a:rPr lang="en-US"/>
              <a:t>Unknown position</a:t>
            </a:r>
          </a:p>
          <a:p>
            <a:pPr lvl="2" eaLnBrk="1" hangingPunct="1"/>
            <a:r>
              <a:rPr lang="en-US">
                <a:ea typeface="ＭＳ Ｐゴシック" charset="-128"/>
              </a:rPr>
              <a:t>Result-unknown vs. start-unknown</a:t>
            </a:r>
          </a:p>
          <a:p>
            <a:pPr lvl="1" eaLnBrk="1" hangingPunct="1"/>
            <a:r>
              <a:rPr lang="en-US"/>
              <a:t>Number type</a:t>
            </a:r>
          </a:p>
          <a:p>
            <a:pPr lvl="2" eaLnBrk="1" hangingPunct="1"/>
            <a:r>
              <a:rPr lang="en-US">
                <a:ea typeface="ＭＳ Ｐゴシック" charset="-128"/>
              </a:rPr>
              <a:t>Whole vs. decimal numbers</a:t>
            </a:r>
          </a:p>
          <a:p>
            <a:pPr eaLnBrk="1" hangingPunct="1"/>
            <a:r>
              <a:rPr lang="en-US">
                <a:ea typeface="ＭＳ Ｐゴシック" charset="-128"/>
                <a:cs typeface="ＭＳ Ｐゴシック" charset="-128"/>
              </a:rPr>
              <a:t>Multiple quiz forms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lIns="90488" tIns="44450" rIns="90488" bIns="44450">
            <a:normAutofit fontScale="90000"/>
          </a:bodyPr>
          <a:lstStyle/>
          <a:p>
            <a:r>
              <a:rPr lang="en-US">
                <a:solidFill>
                  <a:srgbClr val="002DBB"/>
                </a:solidFill>
                <a:effectLst/>
                <a:ea typeface="ＭＳ Ｐゴシック" charset="-128"/>
                <a:cs typeface="ＭＳ Ｐゴシック" charset="-128"/>
              </a:rPr>
              <a:t>Difficulty Factor Space and </a:t>
            </a:r>
            <a:br>
              <a:rPr lang="en-US">
                <a:solidFill>
                  <a:srgbClr val="002DBB"/>
                </a:solidFill>
                <a:effectLst/>
                <a:ea typeface="ＭＳ Ｐゴシック" charset="-128"/>
                <a:cs typeface="ＭＳ Ｐゴシック" charset="-128"/>
              </a:rPr>
            </a:br>
            <a:r>
              <a:rPr lang="en-US">
                <a:solidFill>
                  <a:srgbClr val="002DBB"/>
                </a:solidFill>
                <a:effectLst/>
                <a:ea typeface="ＭＳ Ｐゴシック" charset="-128"/>
                <a:cs typeface="ＭＳ Ｐゴシック" charset="-128"/>
              </a:rPr>
              <a:t>Latin Square Sampling</a:t>
            </a:r>
            <a:endParaRPr lang="en-US">
              <a:effectLst/>
              <a:ea typeface="ＭＳ Ｐゴシック" charset="-128"/>
              <a:cs typeface="ＭＳ Ｐゴシック" charset="-128"/>
            </a:endParaRPr>
          </a:p>
        </p:txBody>
      </p:sp>
      <p:sp>
        <p:nvSpPr>
          <p:cNvPr id="43011" name="Rectangle 4"/>
          <p:cNvSpPr>
            <a:spLocks noChangeArrowheads="1"/>
          </p:cNvSpPr>
          <p:nvPr/>
        </p:nvSpPr>
        <p:spPr bwMode="auto">
          <a:xfrm>
            <a:off x="736347" y="5511800"/>
            <a:ext cx="6778625" cy="1012825"/>
          </a:xfrm>
          <a:prstGeom prst="rect">
            <a:avLst/>
          </a:prstGeom>
          <a:noFill/>
          <a:ln w="12700">
            <a:noFill/>
            <a:miter lim="800000"/>
            <a:headEnd/>
            <a:tailEnd/>
          </a:ln>
        </p:spPr>
        <p:txBody>
          <a:bodyPr lIns="90488" tIns="44450" rIns="90488" bIns="44450">
            <a:prstTxWarp prst="textNoShape">
              <a:avLst/>
            </a:prstTxWarp>
            <a:spAutoFit/>
          </a:bodyPr>
          <a:lstStyle/>
          <a:p>
            <a:pPr>
              <a:spcBef>
                <a:spcPct val="50000"/>
              </a:spcBef>
              <a:spcAft>
                <a:spcPts val="600"/>
              </a:spcAft>
            </a:pPr>
            <a:r>
              <a:rPr lang="en-US" sz="2000" dirty="0">
                <a:latin typeface="Arial" charset="0"/>
              </a:rPr>
              <a:t>Story </a:t>
            </a:r>
            <a:r>
              <a:rPr lang="en-US" sz="2000" dirty="0" err="1">
                <a:latin typeface="Arial" charset="0"/>
              </a:rPr>
              <a:t>x</a:t>
            </a:r>
            <a:r>
              <a:rPr lang="en-US" sz="2000" dirty="0">
                <a:latin typeface="Arial" charset="0"/>
              </a:rPr>
              <a:t> Pres </a:t>
            </a:r>
            <a:r>
              <a:rPr lang="en-US" sz="2000" dirty="0" err="1">
                <a:latin typeface="Arial" charset="0"/>
              </a:rPr>
              <a:t>x</a:t>
            </a:r>
            <a:r>
              <a:rPr lang="en-US" sz="2000" dirty="0">
                <a:latin typeface="Arial" charset="0"/>
              </a:rPr>
              <a:t> </a:t>
            </a:r>
            <a:r>
              <a:rPr lang="en-US" sz="2000" dirty="0" err="1">
                <a:latin typeface="Arial" charset="0"/>
              </a:rPr>
              <a:t>Unkn</a:t>
            </a:r>
            <a:r>
              <a:rPr lang="en-US" sz="2000" dirty="0">
                <a:latin typeface="Arial" charset="0"/>
              </a:rPr>
              <a:t>-pos </a:t>
            </a:r>
            <a:r>
              <a:rPr lang="en-US" sz="2000" dirty="0" err="1">
                <a:latin typeface="Arial" charset="0"/>
              </a:rPr>
              <a:t>x</a:t>
            </a:r>
            <a:r>
              <a:rPr lang="en-US" sz="2000" dirty="0">
                <a:latin typeface="Arial" charset="0"/>
              </a:rPr>
              <a:t> Num-type </a:t>
            </a:r>
            <a:r>
              <a:rPr lang="en-US" sz="2000" dirty="0" err="1">
                <a:latin typeface="Arial" charset="0"/>
              </a:rPr>
              <a:t>x</a:t>
            </a:r>
            <a:r>
              <a:rPr lang="en-US" sz="2000" dirty="0">
                <a:latin typeface="Arial" charset="0"/>
              </a:rPr>
              <a:t> Major-Op</a:t>
            </a:r>
            <a:br>
              <a:rPr lang="en-US" sz="2000" dirty="0">
                <a:latin typeface="Arial" charset="0"/>
              </a:rPr>
            </a:br>
            <a:r>
              <a:rPr lang="en-US" sz="2000" dirty="0">
                <a:latin typeface="Arial" charset="0"/>
              </a:rPr>
              <a:t>4 </a:t>
            </a:r>
            <a:r>
              <a:rPr lang="en-US" sz="2000" dirty="0" err="1">
                <a:latin typeface="Arial" charset="0"/>
              </a:rPr>
              <a:t>x</a:t>
            </a:r>
            <a:r>
              <a:rPr lang="en-US" sz="2000" dirty="0">
                <a:latin typeface="Arial" charset="0"/>
              </a:rPr>
              <a:t> 3 </a:t>
            </a:r>
            <a:r>
              <a:rPr lang="en-US" sz="2000" dirty="0" err="1">
                <a:latin typeface="Arial" charset="0"/>
              </a:rPr>
              <a:t>x</a:t>
            </a:r>
            <a:r>
              <a:rPr lang="en-US" sz="2000" dirty="0">
                <a:latin typeface="Arial" charset="0"/>
              </a:rPr>
              <a:t> 2 </a:t>
            </a:r>
            <a:r>
              <a:rPr lang="en-US" sz="2000" dirty="0" err="1">
                <a:latin typeface="Arial" charset="0"/>
              </a:rPr>
              <a:t>x</a:t>
            </a:r>
            <a:r>
              <a:rPr lang="en-US" sz="2000" dirty="0">
                <a:latin typeface="Arial" charset="0"/>
              </a:rPr>
              <a:t> 2 </a:t>
            </a:r>
            <a:r>
              <a:rPr lang="en-US" sz="2000" dirty="0" err="1">
                <a:latin typeface="Arial" charset="0"/>
              </a:rPr>
              <a:t>x</a:t>
            </a:r>
            <a:r>
              <a:rPr lang="en-US" sz="2000" dirty="0">
                <a:latin typeface="Arial" charset="0"/>
              </a:rPr>
              <a:t> 2 = 96 different</a:t>
            </a:r>
            <a:r>
              <a:rPr lang="en-US" sz="2000" dirty="0" smtClean="0">
                <a:latin typeface="Arial" charset="0"/>
              </a:rPr>
              <a:t> </a:t>
            </a:r>
            <a:r>
              <a:rPr lang="en-US" sz="2000" dirty="0" smtClean="0"/>
              <a:t>tasks (or problems)</a:t>
            </a:r>
            <a:r>
              <a:rPr lang="en-US" sz="2000" dirty="0" smtClean="0">
                <a:latin typeface="Arial" charset="0"/>
              </a:rPr>
              <a:t/>
            </a:r>
            <a:br>
              <a:rPr lang="en-US" sz="2000" dirty="0" smtClean="0">
                <a:latin typeface="Arial" charset="0"/>
              </a:rPr>
            </a:br>
            <a:r>
              <a:rPr lang="en-US" sz="2000" dirty="0">
                <a:latin typeface="Arial" charset="0"/>
              </a:rPr>
              <a:t>8</a:t>
            </a:r>
            <a:r>
              <a:rPr lang="en-US" sz="2000" dirty="0" smtClean="0">
                <a:latin typeface="Arial" charset="0"/>
              </a:rPr>
              <a:t> tasks</a:t>
            </a:r>
            <a:r>
              <a:rPr lang="en-US" sz="2000" dirty="0">
                <a:latin typeface="Arial" charset="0"/>
              </a:rPr>
              <a:t>/form,  12 forms</a:t>
            </a:r>
          </a:p>
        </p:txBody>
      </p:sp>
      <p:pic>
        <p:nvPicPr>
          <p:cNvPr id="43012" name="Picture 5"/>
          <p:cNvPicPr>
            <a:picLocks noChangeAspect="1"/>
          </p:cNvPicPr>
          <p:nvPr/>
        </p:nvPicPr>
        <p:blipFill>
          <a:blip r:embed="rId2"/>
          <a:srcRect/>
          <a:stretch>
            <a:fillRect/>
          </a:stretch>
        </p:blipFill>
        <p:spPr bwMode="auto">
          <a:xfrm>
            <a:off x="63500" y="1512888"/>
            <a:ext cx="8915400" cy="3897312"/>
          </a:xfrm>
          <a:prstGeom prst="rect">
            <a:avLst/>
          </a:prstGeom>
          <a:noFill/>
          <a:ln w="9525">
            <a:noFill/>
            <a:miter lim="800000"/>
            <a:headEnd/>
            <a:tailEnd/>
          </a:ln>
        </p:spPr>
      </p:pic>
      <p:grpSp>
        <p:nvGrpSpPr>
          <p:cNvPr id="8" name="Group 7"/>
          <p:cNvGrpSpPr/>
          <p:nvPr/>
        </p:nvGrpSpPr>
        <p:grpSpPr>
          <a:xfrm>
            <a:off x="6690652" y="4936450"/>
            <a:ext cx="2453348" cy="1485480"/>
            <a:chOff x="6690652" y="4936450"/>
            <a:chExt cx="2453348" cy="1485480"/>
          </a:xfrm>
        </p:grpSpPr>
        <p:sp>
          <p:nvSpPr>
            <p:cNvPr id="9" name="Text Box 24"/>
            <p:cNvSpPr txBox="1">
              <a:spLocks noChangeArrowheads="1"/>
            </p:cNvSpPr>
            <p:nvPr/>
          </p:nvSpPr>
          <p:spPr bwMode="auto">
            <a:xfrm>
              <a:off x="6690652" y="5898710"/>
              <a:ext cx="2453348" cy="523220"/>
            </a:xfrm>
            <a:prstGeom prst="rect">
              <a:avLst/>
            </a:prstGeom>
            <a:solidFill>
              <a:srgbClr val="FFFF00"/>
            </a:solidFill>
            <a:ln w="12700">
              <a:noFill/>
              <a:miter lim="800000"/>
              <a:headEnd/>
              <a:tailEnd/>
            </a:ln>
          </p:spPr>
          <p:txBody>
            <a:bodyPr wrap="square">
              <a:prstTxWarp prst="textNoShape">
                <a:avLst/>
              </a:prstTxWarp>
              <a:spAutoFit/>
            </a:bodyPr>
            <a:lstStyle/>
            <a:p>
              <a:pPr>
                <a:spcBef>
                  <a:spcPct val="50000"/>
                </a:spcBef>
              </a:pPr>
              <a:r>
                <a:rPr lang="en-US" sz="1400" dirty="0" smtClean="0"/>
                <a:t>This matrix illustrates a </a:t>
              </a:r>
              <a:r>
                <a:rPr lang="en-US" sz="1400" b="1" dirty="0" smtClean="0"/>
                <a:t>complex </a:t>
              </a:r>
              <a:r>
                <a:rPr lang="en-US" sz="1400" dirty="0" smtClean="0"/>
                <a:t>task design space. </a:t>
              </a:r>
            </a:p>
          </p:txBody>
        </p:sp>
        <p:sp>
          <p:nvSpPr>
            <p:cNvPr id="10" name="Line 25"/>
            <p:cNvSpPr>
              <a:spLocks noChangeShapeType="1"/>
            </p:cNvSpPr>
            <p:nvPr/>
          </p:nvSpPr>
          <p:spPr bwMode="auto">
            <a:xfrm flipH="1" flipV="1">
              <a:off x="7162009" y="4936450"/>
              <a:ext cx="405891" cy="903487"/>
            </a:xfrm>
            <a:prstGeom prst="line">
              <a:avLst/>
            </a:prstGeom>
            <a:noFill/>
            <a:ln w="38100">
              <a:solidFill>
                <a:srgbClr val="FF2929"/>
              </a:solidFill>
              <a:round/>
              <a:headEnd/>
              <a:tailEnd type="triangle" w="med" len="med"/>
            </a:ln>
          </p:spPr>
          <p:txBody>
            <a:bodyPr wrap="none" anchor="ctr">
              <a:prstTxWarp prst="textNoShape">
                <a:avLst/>
              </a:prstTxWarp>
            </a:bodyP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noFill/>
        </p:spPr>
        <p:txBody>
          <a:bodyPr/>
          <a:lstStyle/>
          <a:p>
            <a:pPr eaLnBrk="1" hangingPunct="1">
              <a:lnSpc>
                <a:spcPct val="90000"/>
              </a:lnSpc>
              <a:buFont typeface="Verdana" charset="0"/>
              <a:buNone/>
            </a:pPr>
            <a:r>
              <a:rPr lang="en-US" sz="3200">
                <a:effectLst/>
                <a:ea typeface="ＭＳ Ｐゴシック" charset="-128"/>
                <a:cs typeface="ＭＳ Ｐゴシック" charset="-128"/>
              </a:rPr>
              <a:t>1c. Administer as paper quiz or on-line</a:t>
            </a:r>
          </a:p>
        </p:txBody>
      </p:sp>
      <p:sp>
        <p:nvSpPr>
          <p:cNvPr id="44035" name="Rectangle 3"/>
          <p:cNvSpPr>
            <a:spLocks noGrp="1" noChangeArrowheads="1"/>
          </p:cNvSpPr>
          <p:nvPr>
            <p:ph type="body" idx="4294967295"/>
          </p:nvPr>
        </p:nvSpPr>
        <p:spPr/>
        <p:txBody>
          <a:bodyPr/>
          <a:lstStyle/>
          <a:p>
            <a:pPr eaLnBrk="1" hangingPunct="1">
              <a:lnSpc>
                <a:spcPct val="90000"/>
              </a:lnSpc>
              <a:buFont typeface="Verdana" charset="0"/>
              <a:buChar char="•"/>
            </a:pPr>
            <a:r>
              <a:rPr lang="en-US" sz="2000">
                <a:ea typeface="ＭＳ Ｐゴシック" charset="-128"/>
                <a:cs typeface="ＭＳ Ｐゴシック" charset="-128"/>
              </a:rPr>
              <a:t>This story problem DFA &amp; others have been administered as paper quizzes</a:t>
            </a:r>
          </a:p>
          <a:p>
            <a:pPr lvl="1">
              <a:spcAft>
                <a:spcPts val="1200"/>
              </a:spcAft>
            </a:pPr>
            <a:r>
              <a:rPr lang="en-US" sz="1200"/>
              <a:t>Koedinger, K. R., Alibali, M. W., &amp; Nathan, M. M. (2008). Trade-offs between grounded and abstract representations: Evidence from algebra problem solving.  Cognitive Science, 32(2), 366-397.</a:t>
            </a:r>
          </a:p>
          <a:p>
            <a:pPr lvl="1">
              <a:spcAft>
                <a:spcPts val="1200"/>
              </a:spcAft>
            </a:pPr>
            <a:r>
              <a:rPr lang="nl-NL" sz="1200"/>
              <a:t>Baker, R. S. J. d., Corbett, A.T. &amp; Koedinger, K. R. (2007). </a:t>
            </a:r>
            <a:r>
              <a:rPr lang="en-US" sz="1200"/>
              <a:t>The difficulty factors approach to the design of lessons in intelligent tutor curricula. </a:t>
            </a:r>
            <a:r>
              <a:rPr lang="en-US" sz="1200" i="1"/>
              <a:t>International Journal of Artificial Intelligence in Education, 17(4)</a:t>
            </a:r>
            <a:r>
              <a:rPr lang="en-US" sz="1200"/>
              <a:t>, 341-369. </a:t>
            </a:r>
          </a:p>
          <a:p>
            <a:pPr lvl="1">
              <a:spcAft>
                <a:spcPts val="1200"/>
              </a:spcAft>
            </a:pPr>
            <a:r>
              <a:rPr lang="en-US" sz="1200"/>
              <a:t>Rittle-Johnson, B. &amp; Koedinger, K. R. (2005). Designing knowledge scaffolds to support mathematical problem solving. Cognition and Instruction. 23(3), 313-349</a:t>
            </a:r>
            <a:endParaRPr lang="en-US" sz="1800"/>
          </a:p>
          <a:p>
            <a:pPr eaLnBrk="1" hangingPunct="1">
              <a:lnSpc>
                <a:spcPct val="90000"/>
              </a:lnSpc>
              <a:buFont typeface="Verdana" charset="0"/>
              <a:buChar char="•"/>
            </a:pPr>
            <a:r>
              <a:rPr lang="en-US" sz="2000">
                <a:ea typeface="ＭＳ Ｐゴシック" charset="-128"/>
                <a:cs typeface="ＭＳ Ｐゴシック" charset="-128"/>
              </a:rPr>
              <a:t>Some implemented on-line</a:t>
            </a:r>
          </a:p>
          <a:p>
            <a:pPr lvl="1" eaLnBrk="1" hangingPunct="1">
              <a:lnSpc>
                <a:spcPct val="90000"/>
              </a:lnSpc>
              <a:buFont typeface="Verdana" charset="0"/>
              <a:buChar char="•"/>
            </a:pPr>
            <a:r>
              <a:rPr lang="en-US" sz="1200"/>
              <a:t>Koedinger, K.R. &amp; McLaughlin, E.A. (2010). Seeing language learning inside the math: Cognitive analysis yields transfer. In S. Ohlsson &amp; R. Catrambone (Eds.), Proceedings of the 32nd Annual Conference of the Cognitive Science Society. (pp. 471-476.) Austin, TX: Cognitive Science Society.</a:t>
            </a:r>
            <a:endParaRPr lang="en-US" sz="240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123825" y="1765300"/>
            <a:ext cx="4670425" cy="5013325"/>
          </a:xfrm>
          <a:prstGeom prst="rect">
            <a:avLst/>
          </a:prstGeom>
          <a:noFill/>
          <a:ln w="9525">
            <a:noFill/>
            <a:miter lim="800000"/>
            <a:headEnd/>
            <a:tailEnd/>
          </a:ln>
        </p:spPr>
      </p:pic>
      <p:pic>
        <p:nvPicPr>
          <p:cNvPr id="45059" name="Picture 3"/>
          <p:cNvPicPr>
            <a:picLocks noChangeAspect="1" noChangeArrowheads="1"/>
          </p:cNvPicPr>
          <p:nvPr/>
        </p:nvPicPr>
        <p:blipFill>
          <a:blip r:embed="rId3"/>
          <a:srcRect/>
          <a:stretch>
            <a:fillRect/>
          </a:stretch>
        </p:blipFill>
        <p:spPr bwMode="auto">
          <a:xfrm>
            <a:off x="4470400" y="1765300"/>
            <a:ext cx="4670425" cy="5016500"/>
          </a:xfrm>
          <a:prstGeom prst="rect">
            <a:avLst/>
          </a:prstGeom>
          <a:noFill/>
          <a:ln w="9525">
            <a:noFill/>
            <a:miter lim="800000"/>
            <a:headEnd/>
            <a:tailEnd/>
          </a:ln>
        </p:spPr>
      </p:pic>
      <p:sp>
        <p:nvSpPr>
          <p:cNvPr id="45060" name="Text Box 4"/>
          <p:cNvSpPr txBox="1">
            <a:spLocks noChangeArrowheads="1"/>
          </p:cNvSpPr>
          <p:nvPr/>
        </p:nvSpPr>
        <p:spPr bwMode="auto">
          <a:xfrm>
            <a:off x="939800" y="1365250"/>
            <a:ext cx="2819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u="sng">
                <a:solidFill>
                  <a:srgbClr val="000000"/>
                </a:solidFill>
              </a:rPr>
              <a:t>Whole Number Problems</a:t>
            </a:r>
          </a:p>
        </p:txBody>
      </p:sp>
      <p:sp>
        <p:nvSpPr>
          <p:cNvPr id="45061" name="Text Box 5"/>
          <p:cNvSpPr txBox="1">
            <a:spLocks noChangeArrowheads="1"/>
          </p:cNvSpPr>
          <p:nvPr/>
        </p:nvSpPr>
        <p:spPr bwMode="auto">
          <a:xfrm>
            <a:off x="5311775" y="1384300"/>
            <a:ext cx="33147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u="sng">
                <a:solidFill>
                  <a:srgbClr val="000000"/>
                </a:solidFill>
              </a:rPr>
              <a:t>Decimal  Number Problems</a:t>
            </a:r>
          </a:p>
        </p:txBody>
      </p:sp>
      <p:sp>
        <p:nvSpPr>
          <p:cNvPr id="45062" name="Rectangle 6"/>
          <p:cNvSpPr>
            <a:spLocks noGrp="1" noChangeArrowheads="1"/>
          </p:cNvSpPr>
          <p:nvPr>
            <p:ph type="title"/>
          </p:nvPr>
        </p:nvSpPr>
        <p:spPr>
          <a:xfrm>
            <a:off x="749300" y="241300"/>
            <a:ext cx="7759700" cy="838200"/>
          </a:xfrm>
        </p:spPr>
        <p:txBody>
          <a:bodyPr>
            <a:normAutofit fontScale="90000"/>
          </a:bodyPr>
          <a:lstStyle/>
          <a:p>
            <a:r>
              <a:rPr lang="en-US" sz="3600" smtClean="0">
                <a:solidFill>
                  <a:srgbClr val="002DBB"/>
                </a:solidFill>
              </a:rPr>
              <a:t>2. Analyze results: Quantitative</a:t>
            </a:r>
            <a:br>
              <a:rPr lang="en-US" sz="3600" smtClean="0">
                <a:solidFill>
                  <a:srgbClr val="002DBB"/>
                </a:solidFill>
              </a:rPr>
            </a:br>
            <a:r>
              <a:rPr lang="en-US" sz="2400" smtClean="0">
                <a:solidFill>
                  <a:srgbClr val="002DBB"/>
                </a:solidFill>
              </a:rPr>
              <a:t>Anova: main effects, repXnumber interaction</a:t>
            </a:r>
            <a:endParaRPr lang="en-US" smtClean="0">
              <a:solidFill>
                <a:srgbClr val="002DBB"/>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itle 1"/>
          <p:cNvSpPr>
            <a:spLocks noGrp="1"/>
          </p:cNvSpPr>
          <p:nvPr>
            <p:ph type="title"/>
          </p:nvPr>
        </p:nvSpPr>
        <p:spPr>
          <a:xfrm>
            <a:off x="685800" y="431800"/>
            <a:ext cx="7772400" cy="1143000"/>
          </a:xfrm>
        </p:spPr>
        <p:txBody>
          <a:bodyPr/>
          <a:lstStyle/>
          <a:p>
            <a:r>
              <a:rPr lang="en-US" smtClean="0"/>
              <a:t>Analyze results: Qualitative</a:t>
            </a:r>
          </a:p>
        </p:txBody>
      </p:sp>
      <p:sp>
        <p:nvSpPr>
          <p:cNvPr id="46085" name="Content Placeholder 2"/>
          <p:cNvSpPr>
            <a:spLocks noGrp="1"/>
          </p:cNvSpPr>
          <p:nvPr>
            <p:ph idx="1"/>
          </p:nvPr>
        </p:nvSpPr>
        <p:spPr>
          <a:xfrm>
            <a:off x="228600" y="1511300"/>
            <a:ext cx="4572000" cy="1892300"/>
          </a:xfrm>
        </p:spPr>
        <p:txBody>
          <a:bodyPr/>
          <a:lstStyle/>
          <a:p>
            <a:r>
              <a:rPr lang="en-US" sz="2400" smtClean="0"/>
              <a:t>Strategy &amp; error coding</a:t>
            </a:r>
          </a:p>
          <a:p>
            <a:pPr lvl="1"/>
            <a:r>
              <a:rPr lang="en-US" sz="2000" smtClean="0"/>
              <a:t>Similar to verbal data coding, but applied to written solutions</a:t>
            </a:r>
          </a:p>
          <a:p>
            <a:pPr lvl="1"/>
            <a:r>
              <a:rPr lang="en-US" sz="2000" smtClean="0"/>
              <a:t>Create coding dictionaries</a:t>
            </a:r>
          </a:p>
        </p:txBody>
      </p:sp>
      <p:graphicFrame>
        <p:nvGraphicFramePr>
          <p:cNvPr id="46082" name="Object 2"/>
          <p:cNvGraphicFramePr>
            <a:graphicFrameLocks noChangeAspect="1"/>
          </p:cNvGraphicFramePr>
          <p:nvPr/>
        </p:nvGraphicFramePr>
        <p:xfrm>
          <a:off x="25400" y="3365500"/>
          <a:ext cx="4445000" cy="2544763"/>
        </p:xfrm>
        <a:graphic>
          <a:graphicData uri="http://schemas.openxmlformats.org/presentationml/2006/ole">
            <mc:AlternateContent xmlns:mc="http://schemas.openxmlformats.org/markup-compatibility/2006">
              <mc:Choice xmlns:v="urn:schemas-microsoft-com:vml" Requires="v">
                <p:oleObj spid="_x0000_s319540" name="Document" r:id="rId3" imgW="5969000" imgH="3416300" progId="Word.Document.12">
                  <p:link updateAutomatic="1"/>
                </p:oleObj>
              </mc:Choice>
              <mc:Fallback>
                <p:oleObj name="Document" r:id="rId3" imgW="5969000" imgH="341630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3365500"/>
                        <a:ext cx="4445000" cy="254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6086" name="Rectangle 6"/>
          <p:cNvSpPr>
            <a:spLocks noChangeArrowheads="1"/>
          </p:cNvSpPr>
          <p:nvPr/>
        </p:nvSpPr>
        <p:spPr bwMode="auto">
          <a:xfrm>
            <a:off x="444500" y="5992813"/>
            <a:ext cx="8077200" cy="523875"/>
          </a:xfrm>
          <a:prstGeom prst="rect">
            <a:avLst/>
          </a:prstGeom>
          <a:noFill/>
          <a:ln w="9525">
            <a:noFill/>
            <a:miter lim="800000"/>
            <a:headEnd/>
            <a:tailEnd/>
          </a:ln>
        </p:spPr>
        <p:txBody>
          <a:bodyPr>
            <a:prstTxWarp prst="textNoShape">
              <a:avLst/>
            </a:prstTxWarp>
            <a:spAutoFit/>
          </a:bodyPr>
          <a:lstStyle/>
          <a:p>
            <a:pPr lvl="1">
              <a:spcAft>
                <a:spcPts val="1200"/>
              </a:spcAft>
            </a:pPr>
            <a:r>
              <a:rPr lang="en-US" sz="1400"/>
              <a:t>From follow-up paper: Koedinger, K. R., Alibali, M. W., &amp; Nathan, M. M. (2008). Trade-offs between grounded and abstract representations: Evidence from algebra problem solving.  Cognitive Science, 32.</a:t>
            </a:r>
            <a:endParaRPr lang="en-US" sz="2000"/>
          </a:p>
        </p:txBody>
      </p:sp>
      <p:graphicFrame>
        <p:nvGraphicFramePr>
          <p:cNvPr id="46083" name="Object 3"/>
          <p:cNvGraphicFramePr>
            <a:graphicFrameLocks noChangeAspect="1"/>
          </p:cNvGraphicFramePr>
          <p:nvPr/>
        </p:nvGraphicFramePr>
        <p:xfrm>
          <a:off x="4546600" y="1631950"/>
          <a:ext cx="4597400" cy="4298950"/>
        </p:xfrm>
        <a:graphic>
          <a:graphicData uri="http://schemas.openxmlformats.org/presentationml/2006/ole">
            <mc:AlternateContent xmlns:mc="http://schemas.openxmlformats.org/markup-compatibility/2006">
              <mc:Choice xmlns:v="urn:schemas-microsoft-com:vml" Requires="v">
                <p:oleObj spid="_x0000_s319541" name="Document" r:id="rId5" imgW="6261100" imgH="5854700" progId="Word.Document.12">
                  <p:link updateAutomatic="1"/>
                </p:oleObj>
              </mc:Choice>
              <mc:Fallback>
                <p:oleObj name="Document" r:id="rId5" imgW="6261100" imgH="5854700" progId="Word.Document.12">
                  <p:link updateAutomatic="1"/>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6600" y="1631950"/>
                        <a:ext cx="4597400" cy="42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fontScale="90000"/>
          </a:bodyPr>
          <a:lstStyle/>
          <a:p>
            <a:r>
              <a:rPr lang="en-US"/>
              <a:t>Normative translate and solve strategy</a:t>
            </a:r>
          </a:p>
        </p:txBody>
      </p:sp>
      <p:graphicFrame>
        <p:nvGraphicFramePr>
          <p:cNvPr id="44034" name="Object 2"/>
          <p:cNvGraphicFramePr>
            <a:graphicFrameLocks noChangeAspect="1"/>
          </p:cNvGraphicFramePr>
          <p:nvPr/>
        </p:nvGraphicFramePr>
        <p:xfrm>
          <a:off x="304800" y="2133600"/>
          <a:ext cx="8534400" cy="3779838"/>
        </p:xfrm>
        <a:graphic>
          <a:graphicData uri="http://schemas.openxmlformats.org/presentationml/2006/ole">
            <mc:AlternateContent xmlns:mc="http://schemas.openxmlformats.org/markup-compatibility/2006">
              <mc:Choice xmlns:v="urn:schemas-microsoft-com:vml" Requires="v">
                <p:oleObj spid="_x0000_s388125" name="Document" r:id="rId5" imgW="5449824" imgH="2414016" progId="Word.Document.8">
                  <p:embed/>
                </p:oleObj>
              </mc:Choice>
              <mc:Fallback>
                <p:oleObj name="Document" r:id="rId5" imgW="5449824" imgH="2414016"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133600"/>
                        <a:ext cx="8534400" cy="377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advTm="24432"/>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p:cNvSpPr>
            <a:spLocks noGrp="1" noChangeArrowheads="1"/>
          </p:cNvSpPr>
          <p:nvPr>
            <p:ph type="title"/>
          </p:nvPr>
        </p:nvSpPr>
        <p:spPr>
          <a:xfrm>
            <a:off x="685800" y="381000"/>
            <a:ext cx="7772400" cy="1143000"/>
          </a:xfrm>
        </p:spPr>
        <p:txBody>
          <a:bodyPr/>
          <a:lstStyle/>
          <a:p>
            <a:r>
              <a:rPr lang="en-US"/>
              <a:t>Informal Strategies</a:t>
            </a:r>
          </a:p>
        </p:txBody>
      </p:sp>
      <p:graphicFrame>
        <p:nvGraphicFramePr>
          <p:cNvPr id="46082" name="Object 2"/>
          <p:cNvGraphicFramePr>
            <a:graphicFrameLocks noChangeAspect="1"/>
          </p:cNvGraphicFramePr>
          <p:nvPr/>
        </p:nvGraphicFramePr>
        <p:xfrm>
          <a:off x="152400" y="1371600"/>
          <a:ext cx="8688388" cy="2528888"/>
        </p:xfrm>
        <a:graphic>
          <a:graphicData uri="http://schemas.openxmlformats.org/presentationml/2006/ole">
            <mc:AlternateContent xmlns:mc="http://schemas.openxmlformats.org/markup-compatibility/2006">
              <mc:Choice xmlns:v="urn:schemas-microsoft-com:vml" Requires="v">
                <p:oleObj spid="_x0000_s390209" name="Document" r:id="rId5" imgW="5486400" imgH="1597152" progId="Word.Document.8">
                  <p:embed/>
                </p:oleObj>
              </mc:Choice>
              <mc:Fallback>
                <p:oleObj name="Document" r:id="rId5" imgW="5486400" imgH="1597152"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371600"/>
                        <a:ext cx="8688388"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6084" name="Object 4"/>
          <p:cNvGraphicFramePr>
            <a:graphicFrameLocks noChangeAspect="1"/>
          </p:cNvGraphicFramePr>
          <p:nvPr/>
        </p:nvGraphicFramePr>
        <p:xfrm>
          <a:off x="304800" y="3962400"/>
          <a:ext cx="8610600" cy="2478088"/>
        </p:xfrm>
        <a:graphic>
          <a:graphicData uri="http://schemas.openxmlformats.org/presentationml/2006/ole">
            <mc:AlternateContent xmlns:mc="http://schemas.openxmlformats.org/markup-compatibility/2006">
              <mc:Choice xmlns:v="urn:schemas-microsoft-com:vml" Requires="v">
                <p:oleObj spid="_x0000_s390210" name="Document" r:id="rId8" imgW="5422392" imgH="1560576" progId="Word.Document.8">
                  <p:embed/>
                </p:oleObj>
              </mc:Choice>
              <mc:Fallback>
                <p:oleObj name="Document" r:id="rId8" imgW="5422392" imgH="1560576" progId="Word.Document.8">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962400"/>
                        <a:ext cx="8610600"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advTm="77152"/>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304800"/>
            <a:ext cx="3962400" cy="2819400"/>
          </a:xfrm>
        </p:spPr>
        <p:txBody>
          <a:bodyPr/>
          <a:lstStyle/>
          <a:p>
            <a:r>
              <a:rPr lang="en-US" sz="3600"/>
              <a:t>The foreign language of algebra: </a:t>
            </a:r>
            <a:r>
              <a:rPr lang="en-US" sz="3200"/>
              <a:t>Difficulties with syntax &amp; semantics</a:t>
            </a:r>
          </a:p>
        </p:txBody>
      </p:sp>
      <p:pic>
        <p:nvPicPr>
          <p:cNvPr id="48131" name="Picture 3" descr="Problem47.2                                                    00000B42Macintosh HD                   ABA78158:"/>
          <p:cNvPicPr>
            <a:picLocks noChangeAspect="1" noChangeArrowheads="1"/>
          </p:cNvPicPr>
          <p:nvPr/>
        </p:nvPicPr>
        <p:blipFill>
          <a:blip r:embed="rId2"/>
          <a:srcRect/>
          <a:stretch>
            <a:fillRect/>
          </a:stretch>
        </p:blipFill>
        <p:spPr bwMode="auto">
          <a:xfrm>
            <a:off x="4343400" y="152400"/>
            <a:ext cx="4495800" cy="3317875"/>
          </a:xfrm>
          <a:prstGeom prst="rect">
            <a:avLst/>
          </a:prstGeom>
          <a:noFill/>
          <a:ln w="9525">
            <a:noFill/>
            <a:miter lim="800000"/>
            <a:headEnd/>
            <a:tailEnd/>
          </a:ln>
        </p:spPr>
      </p:pic>
      <p:pic>
        <p:nvPicPr>
          <p:cNvPr id="48132" name="Picture 4" descr="Problem67.2                                                    00000B42Macintosh HD                   ABA78158:"/>
          <p:cNvPicPr>
            <a:picLocks noChangeAspect="1" noChangeArrowheads="1"/>
          </p:cNvPicPr>
          <p:nvPr/>
        </p:nvPicPr>
        <p:blipFill>
          <a:blip r:embed="rId3"/>
          <a:srcRect/>
          <a:stretch>
            <a:fillRect/>
          </a:stretch>
        </p:blipFill>
        <p:spPr bwMode="auto">
          <a:xfrm>
            <a:off x="609600" y="3582988"/>
            <a:ext cx="7772400" cy="32750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62632" y="274638"/>
            <a:ext cx="8384805" cy="1143000"/>
          </a:xfrm>
        </p:spPr>
        <p:txBody>
          <a:bodyPr>
            <a:normAutofit/>
          </a:bodyPr>
          <a:lstStyle/>
          <a:p>
            <a:r>
              <a:rPr lang="en-US" dirty="0" smtClean="0"/>
              <a:t>Cognitive </a:t>
            </a:r>
            <a:r>
              <a:rPr lang="en-US" dirty="0"/>
              <a:t>Task Analysis (CTA</a:t>
            </a:r>
            <a:r>
              <a:rPr lang="en-US" dirty="0" smtClean="0"/>
              <a:t>)</a:t>
            </a:r>
            <a:endParaRPr lang="en-US" dirty="0"/>
          </a:p>
        </p:txBody>
      </p:sp>
      <p:sp>
        <p:nvSpPr>
          <p:cNvPr id="23555" name="Rectangle 3"/>
          <p:cNvSpPr>
            <a:spLocks noGrp="1" noChangeArrowheads="1"/>
          </p:cNvSpPr>
          <p:nvPr>
            <p:ph type="body" idx="1"/>
          </p:nvPr>
        </p:nvSpPr>
        <p:spPr>
          <a:xfrm>
            <a:off x="662632" y="1427250"/>
            <a:ext cx="7941337" cy="4698914"/>
          </a:xfrm>
        </p:spPr>
        <p:txBody>
          <a:bodyPr>
            <a:noAutofit/>
          </a:bodyPr>
          <a:lstStyle/>
          <a:p>
            <a:r>
              <a:rPr lang="en-US" sz="2800" dirty="0" smtClean="0"/>
              <a:t>A </a:t>
            </a:r>
            <a:r>
              <a:rPr lang="en-US" sz="2800" dirty="0"/>
              <a:t>set of methods and techniques that </a:t>
            </a:r>
            <a:r>
              <a:rPr lang="en-US" sz="2800" dirty="0">
                <a:solidFill>
                  <a:srgbClr val="0000FF"/>
                </a:solidFill>
              </a:rPr>
              <a:t>specify the cognitive structures and processes associated with task performance</a:t>
            </a:r>
          </a:p>
          <a:p>
            <a:r>
              <a:rPr lang="en-US" sz="2800" dirty="0" smtClean="0"/>
              <a:t>Focus on </a:t>
            </a:r>
            <a:r>
              <a:rPr lang="en-US" sz="2800" i="1" dirty="0">
                <a:ln>
                  <a:solidFill>
                    <a:srgbClr val="008000"/>
                  </a:solidFill>
                </a:ln>
                <a:solidFill>
                  <a:srgbClr val="0000FF"/>
                </a:solidFill>
              </a:rPr>
              <a:t>underlying cognitive processes</a:t>
            </a:r>
            <a:r>
              <a:rPr lang="en-US" sz="2800" dirty="0"/>
              <a:t>, </a:t>
            </a:r>
            <a:r>
              <a:rPr lang="en-US" sz="2800" dirty="0" smtClean="0"/>
              <a:t/>
            </a:r>
            <a:br>
              <a:rPr lang="en-US" sz="2800" dirty="0" smtClean="0"/>
            </a:br>
            <a:r>
              <a:rPr lang="en-US" sz="2800" dirty="0" smtClean="0"/>
              <a:t>rather than just </a:t>
            </a:r>
            <a:r>
              <a:rPr lang="en-US" sz="2800" dirty="0"/>
              <a:t>observable </a:t>
            </a:r>
            <a:r>
              <a:rPr lang="en-US" sz="2800" dirty="0" smtClean="0"/>
              <a:t>behaviors</a:t>
            </a:r>
            <a:endParaRPr lang="en-US" sz="2800" dirty="0"/>
          </a:p>
          <a:p>
            <a:pPr marL="342900" lvl="1" indent="-342900">
              <a:buFont typeface="Arial"/>
              <a:buChar char="•"/>
            </a:pPr>
            <a:r>
              <a:rPr lang="en-US" sz="2800" dirty="0" smtClean="0"/>
              <a:t>The output of a CTA is a </a:t>
            </a:r>
            <a:r>
              <a:rPr lang="en-US" sz="2800" i="1" dirty="0" smtClean="0"/>
              <a:t>Cognitive Model,</a:t>
            </a:r>
            <a:r>
              <a:rPr lang="en-US" sz="2800" dirty="0"/>
              <a:t/>
            </a:r>
            <a:br>
              <a:rPr lang="en-US" sz="2800" dirty="0"/>
            </a:br>
            <a:r>
              <a:rPr lang="en-US" dirty="0"/>
              <a:t> </a:t>
            </a:r>
            <a:r>
              <a:rPr lang="en-US" b="1" i="1" dirty="0"/>
              <a:t>a precise </a:t>
            </a:r>
            <a:r>
              <a:rPr lang="en-US" b="1" i="1" dirty="0" smtClean="0"/>
              <a:t>specification of underlying cognitive processes </a:t>
            </a:r>
            <a:r>
              <a:rPr lang="en-US" b="1" i="1" dirty="0"/>
              <a:t>in some representational </a:t>
            </a:r>
            <a:r>
              <a:rPr lang="en-US" b="1" i="1" dirty="0" smtClean="0"/>
              <a:t>format</a:t>
            </a:r>
            <a:endParaRPr lang="en-US" b="1" i="1" dirty="0"/>
          </a:p>
        </p:txBody>
      </p:sp>
      <p:sp>
        <p:nvSpPr>
          <p:cNvPr id="23556" name="TextBox 3"/>
          <p:cNvSpPr txBox="1">
            <a:spLocks noChangeArrowheads="1"/>
          </p:cNvSpPr>
          <p:nvPr/>
        </p:nvSpPr>
        <p:spPr bwMode="auto">
          <a:xfrm>
            <a:off x="5001622" y="5865813"/>
            <a:ext cx="3901078" cy="739775"/>
          </a:xfrm>
          <a:prstGeom prst="rect">
            <a:avLst/>
          </a:prstGeom>
          <a:noFill/>
          <a:ln w="9525">
            <a:noFill/>
            <a:miter lim="800000"/>
            <a:headEnd/>
            <a:tailEnd/>
          </a:ln>
        </p:spPr>
        <p:txBody>
          <a:bodyPr wrap="square">
            <a:prstTxWarp prst="textNoShape">
              <a:avLst/>
            </a:prstTxWarp>
            <a:spAutoFit/>
          </a:bodyPr>
          <a:lstStyle/>
          <a:p>
            <a:r>
              <a:rPr lang="en-US" sz="1400" dirty="0"/>
              <a:t>From: Clark, R. E., &amp; Estes, F. (1996). Cognitive task analysis. </a:t>
            </a:r>
            <a:r>
              <a:rPr lang="en-US" sz="1400" i="1" dirty="0"/>
              <a:t>International Journal of Educational Research, 25(5), 403–417. </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noFill/>
        </p:spPr>
        <p:txBody>
          <a:bodyPr/>
          <a:lstStyle/>
          <a:p>
            <a:pPr eaLnBrk="1" hangingPunct="1">
              <a:lnSpc>
                <a:spcPct val="90000"/>
              </a:lnSpc>
              <a:buFont typeface="Verdana" charset="0"/>
              <a:buNone/>
            </a:pPr>
            <a:r>
              <a:rPr lang="en-US" sz="3200">
                <a:effectLst/>
                <a:ea typeface="ＭＳ Ｐゴシック" charset="-128"/>
                <a:cs typeface="ＭＳ Ｐゴシック" charset="-128"/>
              </a:rPr>
              <a:t>3.</a:t>
            </a:r>
            <a:r>
              <a:rPr lang="en-US" sz="3200" smtClean="0">
                <a:effectLst/>
                <a:ea typeface="ＭＳ Ｐゴシック" charset="-128"/>
                <a:cs typeface="ＭＳ Ｐゴシック" charset="-128"/>
              </a:rPr>
              <a:t> Create a cognitive model</a:t>
            </a:r>
            <a:endParaRPr lang="en-US" sz="3200">
              <a:effectLst/>
              <a:ea typeface="ＭＳ Ｐゴシック" charset="-128"/>
              <a:cs typeface="ＭＳ Ｐゴシック" charset="-128"/>
            </a:endParaRPr>
          </a:p>
        </p:txBody>
      </p:sp>
      <p:sp>
        <p:nvSpPr>
          <p:cNvPr id="51203" name="Rectangle 3"/>
          <p:cNvSpPr>
            <a:spLocks noGrp="1" noChangeArrowheads="1"/>
          </p:cNvSpPr>
          <p:nvPr>
            <p:ph type="body" idx="4294967295"/>
          </p:nvPr>
        </p:nvSpPr>
        <p:spPr/>
        <p:txBody>
          <a:bodyPr/>
          <a:lstStyle/>
          <a:p>
            <a:pPr eaLnBrk="1" hangingPunct="1">
              <a:lnSpc>
                <a:spcPct val="90000"/>
              </a:lnSpc>
            </a:pPr>
            <a:r>
              <a:rPr lang="en-US" sz="2400">
                <a:ea typeface="ＭＳ Ｐゴシック" charset="-128"/>
                <a:cs typeface="ＭＳ Ｐゴシック" charset="-128"/>
              </a:rPr>
              <a:t>Cognitive model</a:t>
            </a:r>
          </a:p>
          <a:p>
            <a:pPr lvl="1" eaLnBrk="1" hangingPunct="1">
              <a:lnSpc>
                <a:spcPct val="90000"/>
              </a:lnSpc>
            </a:pPr>
            <a:r>
              <a:rPr lang="en-US" sz="1800"/>
              <a:t>Write production rules (in English is OK)</a:t>
            </a:r>
          </a:p>
          <a:p>
            <a:pPr lvl="1" eaLnBrk="1" hangingPunct="1">
              <a:lnSpc>
                <a:spcPct val="90000"/>
              </a:lnSpc>
            </a:pPr>
            <a:r>
              <a:rPr lang="en-US" sz="1800"/>
              <a:t>Create mapping of a tasks to knowledge components </a:t>
            </a:r>
            <a:br>
              <a:rPr lang="en-US" sz="1800"/>
            </a:br>
            <a:r>
              <a:rPr lang="en-US" sz="1800"/>
              <a:t>(a “Q matrix”)	</a:t>
            </a:r>
          </a:p>
          <a:p>
            <a:pPr lvl="1" eaLnBrk="1" hangingPunct="1">
              <a:lnSpc>
                <a:spcPct val="90000"/>
              </a:lnSpc>
            </a:pPr>
            <a:endParaRPr lang="en-US" sz="1800"/>
          </a:p>
          <a:p>
            <a:pPr lvl="1" eaLnBrk="1" hangingPunct="1">
              <a:lnSpc>
                <a:spcPct val="90000"/>
              </a:lnSpc>
              <a:buFontTx/>
              <a:buNone/>
            </a:pPr>
            <a:endParaRPr lang="en-US" sz="1800"/>
          </a:p>
          <a:p>
            <a:pPr eaLnBrk="1" hangingPunct="1">
              <a:lnSpc>
                <a:spcPct val="90000"/>
              </a:lnSpc>
            </a:pPr>
            <a:r>
              <a:rPr lang="en-US" sz="2400">
                <a:ea typeface="ＭＳ Ｐゴシック" charset="-128"/>
                <a:cs typeface="ＭＳ Ｐゴシック" charset="-128"/>
              </a:rPr>
              <a:t>Learning progression: sequence of tasks</a:t>
            </a:r>
          </a:p>
          <a:p>
            <a:pPr lvl="1">
              <a:spcAft>
                <a:spcPts val="1200"/>
              </a:spcAft>
            </a:pPr>
            <a:r>
              <a:rPr lang="en-US" sz="1400"/>
              <a:t>For an example, see:</a:t>
            </a:r>
            <a:br>
              <a:rPr lang="en-US" sz="1400"/>
            </a:br>
            <a:r>
              <a:rPr lang="en-US" sz="1400"/>
              <a:t>Koedinger, K. R., Alibali, M. W., &amp; Nathan, M. M. (2008). Trade-offs between grounded and abstract representations: Evidence from algebra problem solving.  </a:t>
            </a:r>
            <a:r>
              <a:rPr lang="en-US" sz="1400" i="1"/>
              <a:t>Cognitive Science, 32</a:t>
            </a:r>
            <a:r>
              <a:rPr lang="en-US" sz="1400"/>
              <a:t>(2), 366-397.</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p:spPr>
        <p:txBody>
          <a:bodyPr/>
          <a:lstStyle/>
          <a:p>
            <a:r>
              <a:rPr lang="en-US" sz="3200">
                <a:effectLst/>
                <a:ea typeface="ＭＳ Ｐゴシック" charset="-128"/>
                <a:cs typeface="ＭＳ Ｐゴシック" charset="-128"/>
              </a:rPr>
              <a:t>Example Production Rule</a:t>
            </a:r>
          </a:p>
        </p:txBody>
      </p:sp>
      <p:sp>
        <p:nvSpPr>
          <p:cNvPr id="52227" name="Rectangle 3"/>
          <p:cNvSpPr>
            <a:spLocks noGrp="1" noChangeArrowheads="1"/>
          </p:cNvSpPr>
          <p:nvPr>
            <p:ph type="body" sz="half" idx="1"/>
          </p:nvPr>
        </p:nvSpPr>
        <p:spPr/>
        <p:txBody>
          <a:bodyPr/>
          <a:lstStyle/>
          <a:p>
            <a:pPr>
              <a:buFontTx/>
              <a:buNone/>
            </a:pPr>
            <a:r>
              <a:rPr lang="en-US" sz="2400" dirty="0">
                <a:solidFill>
                  <a:srgbClr val="000000"/>
                </a:solidFill>
                <a:ea typeface="ＭＳ Ｐゴシック" charset="-128"/>
                <a:cs typeface="ＭＳ Ｐゴシック" charset="-128"/>
              </a:rPr>
              <a:t>English version</a:t>
            </a:r>
          </a:p>
          <a:p>
            <a:pPr>
              <a:spcBef>
                <a:spcPts val="600"/>
              </a:spcBef>
              <a:buFontTx/>
              <a:buNone/>
            </a:pPr>
            <a:endParaRPr lang="en-US" sz="1600" b="1" dirty="0">
              <a:latin typeface="Arial" charset="0"/>
              <a:ea typeface="ＭＳ Ｐゴシック" charset="-128"/>
              <a:cs typeface="ＭＳ Ｐゴシック" charset="-128"/>
            </a:endParaRPr>
          </a:p>
          <a:p>
            <a:pPr>
              <a:spcBef>
                <a:spcPts val="600"/>
              </a:spcBef>
              <a:buFontTx/>
              <a:buNone/>
            </a:pPr>
            <a:r>
              <a:rPr lang="en-US" sz="1600" b="1" dirty="0">
                <a:latin typeface="Arial" charset="0"/>
                <a:ea typeface="ＭＳ Ｐゴシック" charset="-128"/>
                <a:cs typeface="ＭＳ Ｐゴシック" charset="-128"/>
              </a:rPr>
              <a:t>FOCUS-ON-LAST-RELATION</a:t>
            </a:r>
            <a:endParaRPr lang="en-US" sz="1600" dirty="0">
              <a:latin typeface="Arial" charset="0"/>
              <a:ea typeface="ＭＳ Ｐゴシック" charset="-128"/>
              <a:cs typeface="ＭＳ Ｐゴシック" charset="-128"/>
            </a:endParaRPr>
          </a:p>
          <a:p>
            <a:pPr>
              <a:buFontTx/>
              <a:buNone/>
            </a:pPr>
            <a:r>
              <a:rPr lang="en-US" sz="1600" dirty="0">
                <a:latin typeface="Arial" charset="0"/>
                <a:ea typeface="ＭＳ Ｐゴシック" charset="-128"/>
                <a:cs typeface="ＭＳ Ｐゴシック" charset="-128"/>
              </a:rPr>
              <a:t>IF the goal is to solve a problem</a:t>
            </a:r>
          </a:p>
          <a:p>
            <a:pPr>
              <a:buFontTx/>
              <a:buNone/>
            </a:pPr>
            <a:r>
              <a:rPr lang="en-US" sz="1600" dirty="0">
                <a:latin typeface="Arial" charset="0"/>
                <a:ea typeface="ＭＳ Ｐゴシック" charset="-128"/>
                <a:cs typeface="ＭＳ Ｐゴシック" charset="-128"/>
              </a:rPr>
              <a:t>	and there is a quantitative relationship with </a:t>
            </a:r>
            <a:br>
              <a:rPr lang="en-US" sz="1600" dirty="0">
                <a:latin typeface="Arial" charset="0"/>
                <a:ea typeface="ＭＳ Ｐゴシック" charset="-128"/>
                <a:cs typeface="ＭＳ Ｐゴシック" charset="-128"/>
              </a:rPr>
            </a:br>
            <a:r>
              <a:rPr lang="en-US" sz="1600" dirty="0">
                <a:latin typeface="Arial" charset="0"/>
                <a:ea typeface="ＭＳ Ｐゴシック" charset="-128"/>
                <a:cs typeface="ＭＳ Ｐゴシック" charset="-128"/>
              </a:rPr>
              <a:t>an unknown input, </a:t>
            </a:r>
            <a:br>
              <a:rPr lang="en-US" sz="1600" dirty="0">
                <a:latin typeface="Arial" charset="0"/>
                <a:ea typeface="ＭＳ Ｐゴシック" charset="-128"/>
                <a:cs typeface="ＭＳ Ｐゴシック" charset="-128"/>
              </a:rPr>
            </a:br>
            <a:r>
              <a:rPr lang="en-US" sz="1600" dirty="0">
                <a:latin typeface="Arial" charset="0"/>
                <a:ea typeface="ＭＳ Ｐゴシック" charset="-128"/>
                <a:cs typeface="ＭＳ Ｐゴシック" charset="-128"/>
              </a:rPr>
              <a:t>a known input, &amp; </a:t>
            </a:r>
            <a:br>
              <a:rPr lang="en-US" sz="1600" dirty="0">
                <a:latin typeface="Arial" charset="0"/>
                <a:ea typeface="ＭＳ Ｐゴシック" charset="-128"/>
                <a:cs typeface="ＭＳ Ｐゴシック" charset="-128"/>
              </a:rPr>
            </a:br>
            <a:r>
              <a:rPr lang="en-US" sz="1600" dirty="0">
                <a:latin typeface="Arial" charset="0"/>
                <a:ea typeface="ＭＳ Ｐゴシック" charset="-128"/>
                <a:cs typeface="ＭＳ Ｐゴシック" charset="-128"/>
              </a:rPr>
              <a:t>a known output</a:t>
            </a:r>
          </a:p>
          <a:p>
            <a:pPr>
              <a:buFontTx/>
              <a:buNone/>
            </a:pPr>
            <a:r>
              <a:rPr lang="en-US" sz="1600" dirty="0">
                <a:latin typeface="Arial" charset="0"/>
                <a:ea typeface="ＭＳ Ｐゴシック" charset="-128"/>
                <a:cs typeface="ＭＳ Ｐゴシック" charset="-128"/>
              </a:rPr>
              <a:t>THEN </a:t>
            </a:r>
          </a:p>
          <a:p>
            <a:pPr>
              <a:buFontTx/>
              <a:buNone/>
            </a:pPr>
            <a:r>
              <a:rPr lang="en-US" sz="1600" dirty="0">
                <a:latin typeface="Arial" charset="0"/>
                <a:ea typeface="ＭＳ Ｐゴシック" charset="-128"/>
                <a:cs typeface="ＭＳ Ｐゴシック" charset="-128"/>
              </a:rPr>
              <a:t>	focus on that quantitative relationship &amp; try to solve for the unknown input</a:t>
            </a:r>
          </a:p>
        </p:txBody>
      </p:sp>
      <p:sp>
        <p:nvSpPr>
          <p:cNvPr id="52228" name="Rectangle 4"/>
          <p:cNvSpPr>
            <a:spLocks noGrp="1" noChangeArrowheads="1"/>
          </p:cNvSpPr>
          <p:nvPr>
            <p:ph type="body" sz="half" idx="2"/>
          </p:nvPr>
        </p:nvSpPr>
        <p:spPr/>
        <p:txBody>
          <a:bodyPr/>
          <a:lstStyle/>
          <a:p>
            <a:pPr>
              <a:lnSpc>
                <a:spcPct val="90000"/>
              </a:lnSpc>
              <a:buFontTx/>
              <a:buNone/>
            </a:pPr>
            <a:r>
              <a:rPr lang="en-US" sz="2000" dirty="0">
                <a:solidFill>
                  <a:srgbClr val="000000"/>
                </a:solidFill>
                <a:ea typeface="ＭＳ Ｐゴシック" charset="-128"/>
                <a:cs typeface="ＭＳ Ｐゴシック" charset="-128"/>
              </a:rPr>
              <a:t>ACT-R 3.0 version</a:t>
            </a:r>
          </a:p>
          <a:p>
            <a:pPr>
              <a:lnSpc>
                <a:spcPct val="90000"/>
              </a:lnSpc>
              <a:spcBef>
                <a:spcPts val="200"/>
              </a:spcBef>
              <a:buFontTx/>
              <a:buNone/>
            </a:pPr>
            <a:endParaRPr lang="en-US" sz="1400" dirty="0">
              <a:latin typeface="Courier" charset="0"/>
              <a:ea typeface="ＭＳ Ｐゴシック" charset="-128"/>
              <a:cs typeface="ＭＳ Ｐゴシック" charset="-128"/>
            </a:endParaRPr>
          </a:p>
          <a:p>
            <a:pPr>
              <a:lnSpc>
                <a:spcPct val="90000"/>
              </a:lnSpc>
              <a:spcBef>
                <a:spcPts val="200"/>
              </a:spcBef>
              <a:buFontTx/>
              <a:buNone/>
            </a:pPr>
            <a:endParaRPr lang="en-US" sz="1400" dirty="0">
              <a:latin typeface="Courier" charset="0"/>
              <a:ea typeface="ＭＳ Ｐゴシック" charset="-128"/>
              <a:cs typeface="ＭＳ Ｐゴシック" charset="-128"/>
            </a:endParaRPr>
          </a:p>
          <a:p>
            <a:pPr>
              <a:lnSpc>
                <a:spcPct val="90000"/>
              </a:lnSpc>
              <a:spcBef>
                <a:spcPts val="200"/>
              </a:spcBef>
              <a:buFontTx/>
              <a:buNone/>
            </a:pPr>
            <a:r>
              <a:rPr lang="en-US" sz="1600" dirty="0">
                <a:latin typeface="Courier" charset="0"/>
                <a:ea typeface="ＭＳ Ｐゴシック" charset="-128"/>
                <a:cs typeface="ＭＳ Ｐゴシック" charset="-128"/>
              </a:rPr>
              <a:t>(p  Focus-on-Last-Relation</a:t>
            </a:r>
          </a:p>
          <a:p>
            <a:pPr>
              <a:lnSpc>
                <a:spcPct val="90000"/>
              </a:lnSpc>
              <a:buFontTx/>
              <a:buNone/>
            </a:pPr>
            <a:r>
              <a:rPr lang="en-US" sz="1600" dirty="0">
                <a:latin typeface="Courier" charset="0"/>
                <a:ea typeface="ＭＳ Ｐゴシック" charset="-128"/>
                <a:cs typeface="ＭＳ Ｐゴシック" charset="-128"/>
              </a:rPr>
              <a:t>=Goal&gt; </a:t>
            </a:r>
            <a:r>
              <a:rPr lang="en-US" sz="1600" dirty="0" err="1">
                <a:latin typeface="Courier" charset="0"/>
                <a:ea typeface="ＭＳ Ｐゴシック" charset="-128"/>
                <a:cs typeface="ＭＳ Ｐゴシック" charset="-128"/>
              </a:rPr>
              <a:t>isa</a:t>
            </a:r>
            <a:r>
              <a:rPr lang="en-US" sz="1600" dirty="0">
                <a:latin typeface="Courier" charset="0"/>
                <a:ea typeface="ＭＳ Ｐゴシック" charset="-128"/>
                <a:cs typeface="ＭＳ Ｐゴシック" charset="-128"/>
              </a:rPr>
              <a:t> Problem-Goal</a:t>
            </a:r>
          </a:p>
          <a:p>
            <a:pPr>
              <a:lnSpc>
                <a:spcPct val="90000"/>
              </a:lnSpc>
              <a:buFontTx/>
              <a:buNone/>
            </a:pPr>
            <a:r>
              <a:rPr lang="en-US" sz="1600" dirty="0">
                <a:latin typeface="Courier" charset="0"/>
                <a:ea typeface="ＭＳ Ｐゴシック" charset="-128"/>
                <a:cs typeface="ＭＳ Ｐゴシック" charset="-128"/>
              </a:rPr>
              <a:t>      focus NIL</a:t>
            </a:r>
          </a:p>
          <a:p>
            <a:pPr>
              <a:lnSpc>
                <a:spcPct val="90000"/>
              </a:lnSpc>
              <a:buFontTx/>
              <a:buNone/>
            </a:pPr>
            <a:r>
              <a:rPr lang="en-US" sz="1600" dirty="0">
                <a:latin typeface="Courier" charset="0"/>
                <a:ea typeface="ＭＳ Ｐゴシック" charset="-128"/>
                <a:cs typeface="ＭＳ Ｐゴシック" charset="-128"/>
              </a:rPr>
              <a:t>      context =Equation</a:t>
            </a:r>
          </a:p>
          <a:p>
            <a:pPr>
              <a:lnSpc>
                <a:spcPct val="90000"/>
              </a:lnSpc>
              <a:spcBef>
                <a:spcPts val="400"/>
              </a:spcBef>
              <a:buFontTx/>
              <a:buNone/>
            </a:pPr>
            <a:r>
              <a:rPr lang="en-US" sz="1600" dirty="0">
                <a:latin typeface="Courier" charset="0"/>
                <a:ea typeface="ＭＳ Ｐゴシック" charset="-128"/>
                <a:cs typeface="ＭＳ Ｐゴシック" charset="-128"/>
              </a:rPr>
              <a:t>=REL&gt; </a:t>
            </a:r>
            <a:r>
              <a:rPr lang="en-US" sz="1600" dirty="0" err="1">
                <a:latin typeface="Courier" charset="0"/>
                <a:ea typeface="ＭＳ Ｐゴシック" charset="-128"/>
                <a:cs typeface="ＭＳ Ｐゴシック" charset="-128"/>
              </a:rPr>
              <a:t>isa</a:t>
            </a:r>
            <a:r>
              <a:rPr lang="en-US" sz="1600" dirty="0">
                <a:latin typeface="Courier" charset="0"/>
                <a:ea typeface="ＭＳ Ｐゴシック" charset="-128"/>
                <a:cs typeface="ＭＳ Ｐゴシック" charset="-128"/>
              </a:rPr>
              <a:t> *Relation</a:t>
            </a:r>
          </a:p>
          <a:p>
            <a:pPr>
              <a:lnSpc>
                <a:spcPct val="90000"/>
              </a:lnSpc>
              <a:buFontTx/>
              <a:buNone/>
            </a:pPr>
            <a:r>
              <a:rPr lang="en-US" sz="1600" dirty="0">
                <a:latin typeface="Courier" charset="0"/>
                <a:ea typeface="ＭＳ Ｐゴシック" charset="-128"/>
                <a:cs typeface="ＭＳ Ｐゴシック" charset="-128"/>
              </a:rPr>
              <a:t>      equation =Equation</a:t>
            </a:r>
          </a:p>
          <a:p>
            <a:pPr>
              <a:lnSpc>
                <a:spcPct val="90000"/>
              </a:lnSpc>
              <a:buFontTx/>
              <a:buNone/>
            </a:pPr>
            <a:r>
              <a:rPr lang="en-US" sz="1600" dirty="0">
                <a:latin typeface="Courier" charset="0"/>
                <a:ea typeface="ＭＳ Ｐゴシック" charset="-128"/>
                <a:cs typeface="ＭＳ Ｐゴシック" charset="-128"/>
              </a:rPr>
              <a:t>      arg2	=Arg2</a:t>
            </a:r>
          </a:p>
          <a:p>
            <a:pPr>
              <a:lnSpc>
                <a:spcPct val="90000"/>
              </a:lnSpc>
              <a:buFontTx/>
              <a:buNone/>
            </a:pPr>
            <a:r>
              <a:rPr lang="en-US" sz="1600" dirty="0">
                <a:latin typeface="Courier" charset="0"/>
                <a:ea typeface="ＭＳ Ｐゴシック" charset="-128"/>
                <a:cs typeface="ＭＳ Ｐゴシック" charset="-128"/>
              </a:rPr>
              <a:t>      result 	=Res3</a:t>
            </a:r>
          </a:p>
          <a:p>
            <a:pPr>
              <a:lnSpc>
                <a:spcPct val="90000"/>
              </a:lnSpc>
              <a:buFontTx/>
              <a:buNone/>
            </a:pPr>
            <a:r>
              <a:rPr lang="en-US" sz="1600" dirty="0">
                <a:latin typeface="Courier" charset="0"/>
                <a:ea typeface="ＭＳ Ｐゴシック" charset="-128"/>
                <a:cs typeface="ＭＳ Ｐゴシック" charset="-128"/>
              </a:rPr>
              <a:t>=Arg2&gt; </a:t>
            </a:r>
            <a:r>
              <a:rPr lang="en-US" sz="1600" dirty="0" err="1">
                <a:latin typeface="Courier" charset="0"/>
                <a:ea typeface="ＭＳ Ｐゴシック" charset="-128"/>
                <a:cs typeface="ＭＳ Ｐゴシック" charset="-128"/>
              </a:rPr>
              <a:t>isa</a:t>
            </a:r>
            <a:r>
              <a:rPr lang="en-US" sz="1600" dirty="0">
                <a:latin typeface="Courier" charset="0"/>
                <a:ea typeface="ＭＳ Ｐゴシック" charset="-128"/>
                <a:cs typeface="ＭＳ Ｐゴシック" charset="-128"/>
              </a:rPr>
              <a:t> *Quantity </a:t>
            </a:r>
          </a:p>
          <a:p>
            <a:pPr>
              <a:lnSpc>
                <a:spcPct val="90000"/>
              </a:lnSpc>
              <a:buFontTx/>
              <a:buNone/>
            </a:pPr>
            <a:r>
              <a:rPr lang="en-US" sz="1600" dirty="0">
                <a:latin typeface="Courier" charset="0"/>
                <a:ea typeface="ＭＳ Ｐゴシック" charset="-128"/>
                <a:cs typeface="ＭＳ Ｐゴシック" charset="-128"/>
              </a:rPr>
              <a:t>       status Known</a:t>
            </a:r>
          </a:p>
          <a:p>
            <a:pPr>
              <a:lnSpc>
                <a:spcPct val="90000"/>
              </a:lnSpc>
              <a:buFontTx/>
              <a:buNone/>
            </a:pPr>
            <a:r>
              <a:rPr lang="en-US" sz="1600" dirty="0">
                <a:latin typeface="Courier" charset="0"/>
                <a:ea typeface="ＭＳ Ｐゴシック" charset="-128"/>
                <a:cs typeface="ＭＳ Ｐゴシック" charset="-128"/>
              </a:rPr>
              <a:t>=Res3&gt; </a:t>
            </a:r>
            <a:r>
              <a:rPr lang="en-US" sz="1600" dirty="0" err="1">
                <a:latin typeface="Courier" charset="0"/>
                <a:ea typeface="ＭＳ Ｐゴシック" charset="-128"/>
                <a:cs typeface="ＭＳ Ｐゴシック" charset="-128"/>
              </a:rPr>
              <a:t>isa</a:t>
            </a:r>
            <a:r>
              <a:rPr lang="en-US" sz="1600" dirty="0">
                <a:latin typeface="Courier" charset="0"/>
                <a:ea typeface="ＭＳ Ｐゴシック" charset="-128"/>
                <a:cs typeface="ＭＳ Ｐゴシック" charset="-128"/>
              </a:rPr>
              <a:t> *Quantity </a:t>
            </a:r>
          </a:p>
          <a:p>
            <a:pPr>
              <a:lnSpc>
                <a:spcPct val="90000"/>
              </a:lnSpc>
              <a:buFontTx/>
              <a:buNone/>
            </a:pPr>
            <a:r>
              <a:rPr lang="en-US" sz="1600" dirty="0">
                <a:latin typeface="Courier" charset="0"/>
                <a:ea typeface="ＭＳ Ｐゴシック" charset="-128"/>
                <a:cs typeface="ＭＳ Ｐゴシック" charset="-128"/>
              </a:rPr>
              <a:t>       status Known</a:t>
            </a:r>
          </a:p>
          <a:p>
            <a:pPr>
              <a:lnSpc>
                <a:spcPct val="90000"/>
              </a:lnSpc>
              <a:spcBef>
                <a:spcPts val="200"/>
              </a:spcBef>
              <a:buFontTx/>
              <a:buNone/>
            </a:pPr>
            <a:r>
              <a:rPr lang="en-US" sz="1600" dirty="0">
                <a:latin typeface="Courier" charset="0"/>
                <a:ea typeface="ＭＳ Ｐゴシック" charset="-128"/>
                <a:cs typeface="ＭＳ Ｐゴシック" charset="-128"/>
              </a:rPr>
              <a:t>==&gt;</a:t>
            </a:r>
          </a:p>
          <a:p>
            <a:pPr>
              <a:lnSpc>
                <a:spcPct val="90000"/>
              </a:lnSpc>
              <a:spcBef>
                <a:spcPts val="200"/>
              </a:spcBef>
              <a:buFontTx/>
              <a:buNone/>
            </a:pPr>
            <a:r>
              <a:rPr lang="en-US" sz="1600" dirty="0">
                <a:latin typeface="Courier" charset="0"/>
                <a:ea typeface="ＭＳ Ｐゴシック" charset="-128"/>
                <a:cs typeface="ＭＳ Ｐゴシック" charset="-128"/>
              </a:rPr>
              <a:t>=Goal&gt;  focus =REL)</a:t>
            </a:r>
            <a:endParaRPr lang="en-US" sz="1400" dirty="0">
              <a:latin typeface="Courier" charset="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defRPr/>
            </a:pPr>
            <a:r>
              <a:rPr lang="en-US" dirty="0" smtClean="0"/>
              <a:t>4. Redesign Instruction</a:t>
            </a:r>
            <a:endParaRPr lang="en-US" dirty="0"/>
          </a:p>
        </p:txBody>
      </p:sp>
      <p:sp>
        <p:nvSpPr>
          <p:cNvPr id="53251" name="Content Placeholder 7"/>
          <p:cNvSpPr>
            <a:spLocks noGrp="1"/>
          </p:cNvSpPr>
          <p:nvPr>
            <p:ph idx="1"/>
          </p:nvPr>
        </p:nvSpPr>
        <p:spPr>
          <a:xfrm>
            <a:off x="685800" y="1384300"/>
            <a:ext cx="7493000" cy="4711700"/>
          </a:xfrm>
        </p:spPr>
        <p:txBody>
          <a:bodyPr/>
          <a:lstStyle/>
          <a:p>
            <a:pPr>
              <a:buFontTx/>
              <a:buNone/>
            </a:pPr>
            <a:r>
              <a:rPr lang="en-US" smtClean="0">
                <a:ea typeface="ＭＳ Ｐゴシック" charset="-128"/>
                <a:cs typeface="ＭＳ Ｐゴシック" charset="-128"/>
              </a:rPr>
              <a:t>Use Cognitive Model discoveries to design better:</a:t>
            </a:r>
          </a:p>
          <a:p>
            <a:r>
              <a:rPr lang="en-US" smtClean="0">
                <a:ea typeface="ＭＳ Ｐゴシック" charset="-128"/>
                <a:cs typeface="ＭＳ Ｐゴシック" charset="-128"/>
              </a:rPr>
              <a:t>Learning activities</a:t>
            </a:r>
          </a:p>
          <a:p>
            <a:r>
              <a:rPr lang="en-US" smtClean="0">
                <a:ea typeface="ＭＳ Ｐゴシック" charset="-128"/>
                <a:cs typeface="ＭＳ Ｐゴシック" charset="-128"/>
              </a:rPr>
              <a:t>Instruction &amp; feedback</a:t>
            </a:r>
          </a:p>
          <a:p>
            <a:r>
              <a:rPr lang="en-US" smtClean="0">
                <a:ea typeface="ＭＳ Ｐゴシック" charset="-128"/>
                <a:cs typeface="ＭＳ Ｐゴシック" charset="-128"/>
              </a:rPr>
              <a:t>Task sequencing</a:t>
            </a:r>
          </a:p>
          <a:p>
            <a:r>
              <a:rPr lang="en-US" smtClean="0">
                <a:ea typeface="ＭＳ Ｐゴシック" charset="-128"/>
                <a:cs typeface="ＭＳ Ｐゴシック" charset="-128"/>
              </a:rPr>
              <a:t>Better adaptation to individuals</a:t>
            </a:r>
          </a:p>
        </p:txBody>
      </p:sp>
    </p:spTree>
    <p:custDataLst>
      <p:tags r:id="rId1"/>
    </p:custDataLst>
  </p:cSld>
  <p:clrMapOvr>
    <a:masterClrMapping/>
  </p:clrMapOvr>
  <p:transition xmlns:p14="http://schemas.microsoft.com/office/powerpoint/2010/main" advTm="4199"/>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p:spPr>
        <p:txBody>
          <a:bodyPr/>
          <a:lstStyle/>
          <a:p>
            <a:fld id="{E1FA12F3-B872-5043-A763-B7FAE573CA7D}" type="datetime1">
              <a:rPr lang="en-US" smtClean="0">
                <a:latin typeface="Times" charset="0"/>
              </a:rPr>
              <a:pPr/>
              <a:t>9/17/15</a:t>
            </a:fld>
            <a:endParaRPr lang="en-US" sz="1400" smtClean="0">
              <a:latin typeface="Times" charset="0"/>
            </a:endParaRPr>
          </a:p>
        </p:txBody>
      </p:sp>
      <p:sp>
        <p:nvSpPr>
          <p:cNvPr id="54276" name="Slide Number Placeholder 5"/>
          <p:cNvSpPr>
            <a:spLocks noGrp="1"/>
          </p:cNvSpPr>
          <p:nvPr>
            <p:ph type="sldNum" sz="quarter" idx="12"/>
          </p:nvPr>
        </p:nvSpPr>
        <p:spPr>
          <a:noFill/>
        </p:spPr>
        <p:txBody>
          <a:bodyPr/>
          <a:lstStyle/>
          <a:p>
            <a:fld id="{A73044C0-4213-8142-9D03-F7759A7543F5}" type="slidenum">
              <a:rPr lang="en-US" smtClean="0">
                <a:latin typeface="Times" charset="0"/>
              </a:rPr>
              <a:pPr/>
              <a:t>23</a:t>
            </a:fld>
            <a:endParaRPr lang="en-US" smtClean="0">
              <a:latin typeface="Times" charset="0"/>
            </a:endParaRPr>
          </a:p>
        </p:txBody>
      </p:sp>
      <p:sp>
        <p:nvSpPr>
          <p:cNvPr id="1780738" name="Rectangle 2"/>
          <p:cNvSpPr>
            <a:spLocks noGrp="1" noChangeArrowheads="1"/>
          </p:cNvSpPr>
          <p:nvPr>
            <p:ph type="title"/>
          </p:nvPr>
        </p:nvSpPr>
        <p:spPr>
          <a:xfrm>
            <a:off x="762000" y="546100"/>
            <a:ext cx="7543800" cy="838200"/>
          </a:xfrm>
        </p:spPr>
        <p:txBody>
          <a:bodyPr>
            <a:normAutofit fontScale="90000"/>
          </a:bodyPr>
          <a:lstStyle/>
          <a:p>
            <a:pPr eaLnBrk="1" hangingPunct="1">
              <a:defRPr/>
            </a:pPr>
            <a:r>
              <a:rPr lang="en-US" sz="3200" dirty="0" smtClean="0">
                <a:ea typeface="+mj-ea"/>
                <a:cs typeface="+mj-cs"/>
              </a:rPr>
              <a:t>Example: Designing better algebra instruction using CTA results </a:t>
            </a:r>
            <a:endParaRPr lang="en-US" sz="3200" dirty="0">
              <a:ea typeface="+mj-ea"/>
              <a:cs typeface="+mj-cs"/>
            </a:endParaRPr>
          </a:p>
        </p:txBody>
      </p:sp>
      <p:sp>
        <p:nvSpPr>
          <p:cNvPr id="54278" name="Rectangle 3"/>
          <p:cNvSpPr>
            <a:spLocks noGrp="1" noChangeArrowheads="1"/>
          </p:cNvSpPr>
          <p:nvPr>
            <p:ph type="body" idx="1"/>
          </p:nvPr>
        </p:nvSpPr>
        <p:spPr>
          <a:xfrm>
            <a:off x="762000" y="1847850"/>
            <a:ext cx="7620000" cy="4248150"/>
          </a:xfrm>
        </p:spPr>
        <p:txBody>
          <a:bodyPr>
            <a:normAutofit lnSpcReduction="10000"/>
          </a:bodyPr>
          <a:lstStyle/>
          <a:p>
            <a:pPr eaLnBrk="1" hangingPunct="1"/>
            <a:r>
              <a:rPr lang="en-US" sz="2800" smtClean="0">
                <a:ea typeface="ＭＳ Ｐゴシック" charset="-128"/>
                <a:cs typeface="ＭＳ Ｐゴシック" charset="-128"/>
              </a:rPr>
              <a:t>Discovery from CTA</a:t>
            </a:r>
          </a:p>
          <a:p>
            <a:pPr lvl="1" eaLnBrk="1" hangingPunct="1"/>
            <a:r>
              <a:rPr lang="en-US" sz="2400" smtClean="0">
                <a:ea typeface="ＭＳ Ｐゴシック" charset="-128"/>
                <a:cs typeface="ＭＳ Ｐゴシック" charset="-128"/>
              </a:rPr>
              <a:t>Students can solve simple story problems, but the language of algebra is difficult</a:t>
            </a:r>
          </a:p>
          <a:p>
            <a:pPr eaLnBrk="1" hangingPunct="1"/>
            <a:r>
              <a:rPr lang="en-US" sz="2800" smtClean="0">
                <a:ea typeface="ＭＳ Ｐゴシック" charset="-128"/>
                <a:cs typeface="ＭＳ Ｐゴシック" charset="-128"/>
              </a:rPr>
              <a:t>Instructional design idea</a:t>
            </a:r>
          </a:p>
          <a:p>
            <a:pPr lvl="1" eaLnBrk="1" hangingPunct="1"/>
            <a:r>
              <a:rPr lang="en-US" sz="2400" smtClean="0"/>
              <a:t>Help students generalize abstract math from their own intuitive concrete solutions</a:t>
            </a:r>
          </a:p>
          <a:p>
            <a:pPr lvl="1" eaLnBrk="1" hangingPunct="1"/>
            <a:r>
              <a:rPr lang="en-US" sz="2400" smtClean="0"/>
              <a:t>Similar to “progressive formalization” or  “concreteness-fading” </a:t>
            </a:r>
            <a:r>
              <a:rPr lang="en-US" sz="1800" smtClean="0"/>
              <a:t>(Golstone &amp; Son, 05)</a:t>
            </a:r>
          </a:p>
          <a:p>
            <a:pPr eaLnBrk="1" hangingPunct="1"/>
            <a:r>
              <a:rPr lang="en-US" sz="2800" smtClean="0">
                <a:ea typeface="ＭＳ Ｐゴシック" charset="-128"/>
                <a:cs typeface="ＭＳ Ｐゴシック" charset="-128"/>
              </a:rPr>
              <a:t>Does it work?</a:t>
            </a:r>
          </a:p>
          <a:p>
            <a:pPr lvl="1" eaLnBrk="1" hangingPunct="1"/>
            <a:r>
              <a:rPr lang="en-US" sz="2400" smtClean="0"/>
              <a:t>Test idea with an </a:t>
            </a:r>
            <a:r>
              <a:rPr lang="en-US" sz="2400" i="1" smtClean="0"/>
              <a:t>in vivo experiment</a:t>
            </a:r>
            <a:endParaRPr lang="en-US" sz="2400" smtClean="0"/>
          </a:p>
        </p:txBody>
      </p:sp>
    </p:spTree>
  </p:cSld>
  <p:clrMapOvr>
    <a:masterClrMapping/>
  </p:clrMapOvr>
  <p:transition xmlns:p14="http://schemas.microsoft.com/office/powerpoint/2010/main" advTm="77024"/>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3"/>
          <p:cNvSpPr>
            <a:spLocks noGrp="1"/>
          </p:cNvSpPr>
          <p:nvPr>
            <p:ph type="dt" sz="quarter" idx="10"/>
          </p:nvPr>
        </p:nvSpPr>
        <p:spPr>
          <a:noFill/>
        </p:spPr>
        <p:txBody>
          <a:bodyPr/>
          <a:lstStyle/>
          <a:p>
            <a:fld id="{41A38F67-9B21-A74B-859F-F93EA0B433B0}" type="datetime1">
              <a:rPr lang="en-US" smtClean="0">
                <a:latin typeface="Times" charset="0"/>
              </a:rPr>
              <a:pPr/>
              <a:t>9/17/15</a:t>
            </a:fld>
            <a:endParaRPr lang="en-US" sz="1400" smtClean="0">
              <a:latin typeface="Times" charset="0"/>
            </a:endParaRPr>
          </a:p>
        </p:txBody>
      </p:sp>
      <p:sp>
        <p:nvSpPr>
          <p:cNvPr id="55300" name="Slide Number Placeholder 5"/>
          <p:cNvSpPr>
            <a:spLocks noGrp="1"/>
          </p:cNvSpPr>
          <p:nvPr>
            <p:ph type="sldNum" sz="quarter" idx="12"/>
          </p:nvPr>
        </p:nvSpPr>
        <p:spPr>
          <a:noFill/>
        </p:spPr>
        <p:txBody>
          <a:bodyPr/>
          <a:lstStyle/>
          <a:p>
            <a:fld id="{A2CB8A7F-6E8D-C44B-A8AF-4A3DAB17A57D}" type="slidenum">
              <a:rPr lang="en-US" smtClean="0">
                <a:latin typeface="Times" charset="0"/>
              </a:rPr>
              <a:pPr/>
              <a:t>24</a:t>
            </a:fld>
            <a:endParaRPr lang="en-US" smtClean="0">
              <a:latin typeface="Times" charset="0"/>
            </a:endParaRPr>
          </a:p>
        </p:txBody>
      </p:sp>
      <p:sp>
        <p:nvSpPr>
          <p:cNvPr id="1781762" name="Rectangle 2"/>
          <p:cNvSpPr>
            <a:spLocks noGrp="1" noChangeArrowheads="1"/>
          </p:cNvSpPr>
          <p:nvPr>
            <p:ph type="title"/>
          </p:nvPr>
        </p:nvSpPr>
        <p:spPr>
          <a:xfrm>
            <a:off x="890588" y="574675"/>
            <a:ext cx="6932612" cy="427038"/>
          </a:xfrm>
        </p:spPr>
        <p:txBody>
          <a:bodyPr lIns="90488" tIns="44450" rIns="90488" bIns="44450">
            <a:normAutofit fontScale="90000"/>
          </a:bodyPr>
          <a:lstStyle/>
          <a:p>
            <a:pPr eaLnBrk="1" hangingPunct="1">
              <a:defRPr/>
            </a:pPr>
            <a:r>
              <a:rPr lang="en-US" sz="3600" smtClean="0"/>
              <a:t>Textbook vs. Cognitively-Based Design</a:t>
            </a:r>
          </a:p>
        </p:txBody>
      </p:sp>
      <p:sp>
        <p:nvSpPr>
          <p:cNvPr id="55302" name="Rectangle 3"/>
          <p:cNvSpPr>
            <a:spLocks noChangeArrowheads="1"/>
          </p:cNvSpPr>
          <p:nvPr/>
        </p:nvSpPr>
        <p:spPr bwMode="auto">
          <a:xfrm>
            <a:off x="3470275" y="1604963"/>
            <a:ext cx="3070225" cy="268287"/>
          </a:xfrm>
          <a:prstGeom prst="rect">
            <a:avLst/>
          </a:prstGeom>
          <a:noFill/>
          <a:ln w="12700">
            <a:noFill/>
            <a:miter lim="800000"/>
            <a:headEnd/>
            <a:tailEnd/>
          </a:ln>
        </p:spPr>
        <p:txBody>
          <a:bodyPr wrap="none" lIns="58738" tIns="23812" rIns="58738" bIns="23812">
            <a:prstTxWarp prst="textNoShape">
              <a:avLst/>
            </a:prstTxWarp>
            <a:spAutoFit/>
          </a:bodyPr>
          <a:lstStyle/>
          <a:p>
            <a:pPr defTabSz="850900">
              <a:lnSpc>
                <a:spcPct val="85000"/>
              </a:lnSpc>
            </a:pPr>
            <a:r>
              <a:rPr lang="en-US" sz="1700">
                <a:latin typeface="Arial" charset="0"/>
              </a:rPr>
              <a:t>Learning Due to Tutor Variants</a:t>
            </a:r>
          </a:p>
        </p:txBody>
      </p:sp>
      <p:sp>
        <p:nvSpPr>
          <p:cNvPr id="55303" name="Rectangle 4"/>
          <p:cNvSpPr>
            <a:spLocks noChangeArrowheads="1"/>
          </p:cNvSpPr>
          <p:nvPr/>
        </p:nvSpPr>
        <p:spPr bwMode="auto">
          <a:xfrm>
            <a:off x="1712913" y="2627313"/>
            <a:ext cx="1081087" cy="585787"/>
          </a:xfrm>
          <a:prstGeom prst="rect">
            <a:avLst/>
          </a:prstGeom>
          <a:noFill/>
          <a:ln w="12700">
            <a:noFill/>
            <a:miter lim="800000"/>
            <a:headEnd/>
            <a:tailEnd/>
          </a:ln>
        </p:spPr>
        <p:txBody>
          <a:bodyPr wrap="none" lIns="58738" tIns="23812" rIns="58738" bIns="23812">
            <a:prstTxWarp prst="textNoShape">
              <a:avLst/>
            </a:prstTxWarp>
            <a:spAutoFit/>
          </a:bodyPr>
          <a:lstStyle/>
          <a:p>
            <a:pPr defTabSz="850900">
              <a:lnSpc>
                <a:spcPct val="90000"/>
              </a:lnSpc>
            </a:pPr>
            <a:r>
              <a:rPr lang="en-US" sz="1300">
                <a:latin typeface="Arial" charset="0"/>
              </a:rPr>
              <a:t>Pre to Post </a:t>
            </a:r>
          </a:p>
          <a:p>
            <a:pPr defTabSz="850900">
              <a:lnSpc>
                <a:spcPct val="90000"/>
              </a:lnSpc>
            </a:pPr>
            <a:r>
              <a:rPr lang="en-US" sz="1300">
                <a:latin typeface="Arial" charset="0"/>
              </a:rPr>
              <a:t>Improvement</a:t>
            </a:r>
          </a:p>
          <a:p>
            <a:pPr defTabSz="850900">
              <a:lnSpc>
                <a:spcPct val="90000"/>
              </a:lnSpc>
            </a:pPr>
            <a:r>
              <a:rPr lang="en-US" sz="1300">
                <a:latin typeface="Arial" charset="0"/>
              </a:rPr>
              <a:t>Score</a:t>
            </a:r>
          </a:p>
        </p:txBody>
      </p:sp>
      <p:sp>
        <p:nvSpPr>
          <p:cNvPr id="55304" name="Rectangle 5"/>
          <p:cNvSpPr>
            <a:spLocks noChangeArrowheads="1"/>
          </p:cNvSpPr>
          <p:nvPr/>
        </p:nvSpPr>
        <p:spPr bwMode="auto">
          <a:xfrm>
            <a:off x="3060700" y="1589088"/>
            <a:ext cx="3906838" cy="2479675"/>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5305" name="Rectangle 6"/>
          <p:cNvSpPr>
            <a:spLocks noChangeArrowheads="1"/>
          </p:cNvSpPr>
          <p:nvPr/>
        </p:nvSpPr>
        <p:spPr bwMode="auto">
          <a:xfrm>
            <a:off x="2782888" y="1501775"/>
            <a:ext cx="195262" cy="2663825"/>
          </a:xfrm>
          <a:prstGeom prst="rect">
            <a:avLst/>
          </a:prstGeom>
          <a:noFill/>
          <a:ln w="12700">
            <a:noFill/>
            <a:miter lim="800000"/>
            <a:headEnd/>
            <a:tailEnd/>
          </a:ln>
        </p:spPr>
        <p:txBody>
          <a:bodyPr wrap="none" lIns="58738" tIns="23812" rIns="58738" bIns="23812">
            <a:prstTxWarp prst="textNoShape">
              <a:avLst/>
            </a:prstTxWarp>
            <a:spAutoFit/>
          </a:bodyPr>
          <a:lstStyle/>
          <a:p>
            <a:pPr defTabSz="850900">
              <a:lnSpc>
                <a:spcPct val="97000"/>
              </a:lnSpc>
            </a:pPr>
            <a:r>
              <a:rPr lang="en-US" sz="1100">
                <a:latin typeface="Arial" charset="0"/>
              </a:rPr>
              <a:t>5</a:t>
            </a:r>
          </a:p>
          <a:p>
            <a:pPr defTabSz="850900">
              <a:lnSpc>
                <a:spcPct val="97000"/>
              </a:lnSpc>
            </a:pPr>
            <a:endParaRPr lang="en-US" sz="1100">
              <a:latin typeface="Arial" charset="0"/>
            </a:endParaRPr>
          </a:p>
          <a:p>
            <a:pPr defTabSz="850900">
              <a:lnSpc>
                <a:spcPct val="97000"/>
              </a:lnSpc>
            </a:pPr>
            <a:endParaRPr lang="en-US" sz="1100">
              <a:latin typeface="Arial" charset="0"/>
            </a:endParaRPr>
          </a:p>
          <a:p>
            <a:pPr defTabSz="850900">
              <a:lnSpc>
                <a:spcPct val="97000"/>
              </a:lnSpc>
            </a:pPr>
            <a:r>
              <a:rPr lang="en-US" sz="1100">
                <a:latin typeface="Arial" charset="0"/>
              </a:rPr>
              <a:t>4</a:t>
            </a:r>
          </a:p>
          <a:p>
            <a:pPr defTabSz="850900">
              <a:lnSpc>
                <a:spcPct val="97000"/>
              </a:lnSpc>
            </a:pPr>
            <a:endParaRPr lang="en-US" sz="1100">
              <a:latin typeface="Arial" charset="0"/>
            </a:endParaRPr>
          </a:p>
          <a:p>
            <a:pPr defTabSz="850900">
              <a:lnSpc>
                <a:spcPct val="97000"/>
              </a:lnSpc>
            </a:pPr>
            <a:endParaRPr lang="en-US" sz="1100">
              <a:latin typeface="Arial" charset="0"/>
            </a:endParaRPr>
          </a:p>
          <a:p>
            <a:pPr defTabSz="850900">
              <a:lnSpc>
                <a:spcPct val="97000"/>
              </a:lnSpc>
            </a:pPr>
            <a:r>
              <a:rPr lang="en-US" sz="1100">
                <a:latin typeface="Arial" charset="0"/>
              </a:rPr>
              <a:t>3</a:t>
            </a:r>
          </a:p>
          <a:p>
            <a:pPr defTabSz="850900">
              <a:lnSpc>
                <a:spcPct val="97000"/>
              </a:lnSpc>
            </a:pPr>
            <a:endParaRPr lang="en-US" sz="1100">
              <a:latin typeface="Arial" charset="0"/>
            </a:endParaRPr>
          </a:p>
          <a:p>
            <a:pPr defTabSz="850900">
              <a:lnSpc>
                <a:spcPct val="97000"/>
              </a:lnSpc>
            </a:pPr>
            <a:endParaRPr lang="en-US" sz="1100">
              <a:latin typeface="Arial" charset="0"/>
            </a:endParaRPr>
          </a:p>
          <a:p>
            <a:pPr defTabSz="850900">
              <a:lnSpc>
                <a:spcPct val="97000"/>
              </a:lnSpc>
            </a:pPr>
            <a:r>
              <a:rPr lang="en-US" sz="1100">
                <a:latin typeface="Arial" charset="0"/>
              </a:rPr>
              <a:t>2</a:t>
            </a:r>
          </a:p>
          <a:p>
            <a:pPr defTabSz="850900">
              <a:lnSpc>
                <a:spcPct val="97000"/>
              </a:lnSpc>
            </a:pPr>
            <a:endParaRPr lang="en-US" sz="1100">
              <a:latin typeface="Arial" charset="0"/>
            </a:endParaRPr>
          </a:p>
          <a:p>
            <a:pPr defTabSz="850900">
              <a:lnSpc>
                <a:spcPct val="97000"/>
              </a:lnSpc>
            </a:pPr>
            <a:endParaRPr lang="en-US" sz="1100">
              <a:latin typeface="Arial" charset="0"/>
            </a:endParaRPr>
          </a:p>
          <a:p>
            <a:pPr defTabSz="850900">
              <a:lnSpc>
                <a:spcPct val="97000"/>
              </a:lnSpc>
            </a:pPr>
            <a:r>
              <a:rPr lang="en-US" sz="1100">
                <a:latin typeface="Arial" charset="0"/>
              </a:rPr>
              <a:t>1</a:t>
            </a:r>
          </a:p>
          <a:p>
            <a:pPr defTabSz="850900">
              <a:lnSpc>
                <a:spcPct val="97000"/>
              </a:lnSpc>
            </a:pPr>
            <a:endParaRPr lang="en-US" sz="1100">
              <a:latin typeface="Arial" charset="0"/>
            </a:endParaRPr>
          </a:p>
          <a:p>
            <a:pPr defTabSz="850900">
              <a:lnSpc>
                <a:spcPct val="97000"/>
              </a:lnSpc>
            </a:pPr>
            <a:endParaRPr lang="en-US" sz="1100">
              <a:latin typeface="Arial" charset="0"/>
            </a:endParaRPr>
          </a:p>
          <a:p>
            <a:pPr defTabSz="850900">
              <a:lnSpc>
                <a:spcPct val="97000"/>
              </a:lnSpc>
            </a:pPr>
            <a:r>
              <a:rPr lang="en-US" sz="1100">
                <a:latin typeface="Arial" charset="0"/>
              </a:rPr>
              <a:t>0</a:t>
            </a:r>
          </a:p>
        </p:txBody>
      </p:sp>
      <p:sp>
        <p:nvSpPr>
          <p:cNvPr id="55306" name="Line 7"/>
          <p:cNvSpPr>
            <a:spLocks noChangeShapeType="1"/>
          </p:cNvSpPr>
          <p:nvPr/>
        </p:nvSpPr>
        <p:spPr bwMode="auto">
          <a:xfrm flipH="1">
            <a:off x="2976563" y="1582738"/>
            <a:ext cx="84137"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5307" name="Line 8"/>
          <p:cNvSpPr>
            <a:spLocks noChangeShapeType="1"/>
          </p:cNvSpPr>
          <p:nvPr/>
        </p:nvSpPr>
        <p:spPr bwMode="auto">
          <a:xfrm flipH="1">
            <a:off x="2976563" y="2081213"/>
            <a:ext cx="84137"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5308" name="Line 9"/>
          <p:cNvSpPr>
            <a:spLocks noChangeShapeType="1"/>
          </p:cNvSpPr>
          <p:nvPr/>
        </p:nvSpPr>
        <p:spPr bwMode="auto">
          <a:xfrm flipH="1">
            <a:off x="2976563" y="2579688"/>
            <a:ext cx="84137"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5309" name="Line 10"/>
          <p:cNvSpPr>
            <a:spLocks noChangeShapeType="1"/>
          </p:cNvSpPr>
          <p:nvPr/>
        </p:nvSpPr>
        <p:spPr bwMode="auto">
          <a:xfrm flipH="1">
            <a:off x="2976563" y="3078163"/>
            <a:ext cx="84137"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5310" name="Line 11"/>
          <p:cNvSpPr>
            <a:spLocks noChangeShapeType="1"/>
          </p:cNvSpPr>
          <p:nvPr/>
        </p:nvSpPr>
        <p:spPr bwMode="auto">
          <a:xfrm flipH="1">
            <a:off x="2976563" y="3576638"/>
            <a:ext cx="84137"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5311" name="Line 12"/>
          <p:cNvSpPr>
            <a:spLocks noChangeShapeType="1"/>
          </p:cNvSpPr>
          <p:nvPr/>
        </p:nvSpPr>
        <p:spPr bwMode="auto">
          <a:xfrm flipH="1">
            <a:off x="2976563" y="4075113"/>
            <a:ext cx="84137"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5312" name="Rectangle 13"/>
          <p:cNvSpPr>
            <a:spLocks noChangeArrowheads="1"/>
          </p:cNvSpPr>
          <p:nvPr/>
        </p:nvSpPr>
        <p:spPr bwMode="auto">
          <a:xfrm>
            <a:off x="3487738" y="3795713"/>
            <a:ext cx="771525" cy="273050"/>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5313" name="Rectangle 14"/>
          <p:cNvSpPr>
            <a:spLocks noChangeArrowheads="1"/>
          </p:cNvSpPr>
          <p:nvPr/>
        </p:nvSpPr>
        <p:spPr bwMode="auto">
          <a:xfrm>
            <a:off x="5483225" y="2443163"/>
            <a:ext cx="771525" cy="1625600"/>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5314" name="Line 15"/>
          <p:cNvSpPr>
            <a:spLocks noChangeShapeType="1"/>
          </p:cNvSpPr>
          <p:nvPr/>
        </p:nvSpPr>
        <p:spPr bwMode="auto">
          <a:xfrm flipV="1">
            <a:off x="3838575" y="3143250"/>
            <a:ext cx="0" cy="652463"/>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5315" name="Line 16"/>
          <p:cNvSpPr>
            <a:spLocks noChangeShapeType="1"/>
          </p:cNvSpPr>
          <p:nvPr/>
        </p:nvSpPr>
        <p:spPr bwMode="auto">
          <a:xfrm>
            <a:off x="3773488" y="3149600"/>
            <a:ext cx="130175"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5316" name="Line 17"/>
          <p:cNvSpPr>
            <a:spLocks noChangeShapeType="1"/>
          </p:cNvSpPr>
          <p:nvPr/>
        </p:nvSpPr>
        <p:spPr bwMode="auto">
          <a:xfrm flipV="1">
            <a:off x="5834063" y="1931988"/>
            <a:ext cx="0" cy="511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5317" name="Line 18"/>
          <p:cNvSpPr>
            <a:spLocks noChangeShapeType="1"/>
          </p:cNvSpPr>
          <p:nvPr/>
        </p:nvSpPr>
        <p:spPr bwMode="auto">
          <a:xfrm>
            <a:off x="5768975" y="1938338"/>
            <a:ext cx="128588"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5318" name="Rectangle 19"/>
          <p:cNvSpPr>
            <a:spLocks noChangeArrowheads="1"/>
          </p:cNvSpPr>
          <p:nvPr/>
        </p:nvSpPr>
        <p:spPr bwMode="auto">
          <a:xfrm>
            <a:off x="3300413" y="4097338"/>
            <a:ext cx="1300162" cy="441325"/>
          </a:xfrm>
          <a:prstGeom prst="rect">
            <a:avLst/>
          </a:prstGeom>
          <a:noFill/>
          <a:ln w="12700">
            <a:noFill/>
            <a:miter lim="800000"/>
            <a:headEnd/>
            <a:tailEnd/>
          </a:ln>
        </p:spPr>
        <p:txBody>
          <a:bodyPr wrap="none" lIns="58738" tIns="23812" rIns="58738" bIns="23812">
            <a:prstTxWarp prst="textNoShape">
              <a:avLst/>
            </a:prstTxWarp>
            <a:spAutoFit/>
          </a:bodyPr>
          <a:lstStyle/>
          <a:p>
            <a:pPr algn="ctr" defTabSz="850900">
              <a:lnSpc>
                <a:spcPct val="86000"/>
              </a:lnSpc>
            </a:pPr>
            <a:r>
              <a:rPr lang="en-US" sz="1700">
                <a:latin typeface="Arial" charset="0"/>
              </a:rPr>
              <a:t>Textbook</a:t>
            </a:r>
          </a:p>
          <a:p>
            <a:pPr algn="ctr" defTabSz="850900">
              <a:lnSpc>
                <a:spcPct val="86000"/>
              </a:lnSpc>
            </a:pPr>
            <a:r>
              <a:rPr lang="en-US" sz="1300">
                <a:latin typeface="Arial" charset="0"/>
              </a:rPr>
              <a:t>(Symbolize first)</a:t>
            </a:r>
          </a:p>
        </p:txBody>
      </p:sp>
      <p:sp>
        <p:nvSpPr>
          <p:cNvPr id="55319" name="Rectangle 20"/>
          <p:cNvSpPr>
            <a:spLocks noChangeArrowheads="1"/>
          </p:cNvSpPr>
          <p:nvPr/>
        </p:nvSpPr>
        <p:spPr bwMode="auto">
          <a:xfrm>
            <a:off x="5092700" y="4097338"/>
            <a:ext cx="1943100" cy="441325"/>
          </a:xfrm>
          <a:prstGeom prst="rect">
            <a:avLst/>
          </a:prstGeom>
          <a:noFill/>
          <a:ln w="12700">
            <a:noFill/>
            <a:miter lim="800000"/>
            <a:headEnd/>
            <a:tailEnd/>
          </a:ln>
        </p:spPr>
        <p:txBody>
          <a:bodyPr wrap="none" lIns="58738" tIns="23812" rIns="58738" bIns="23812">
            <a:prstTxWarp prst="textNoShape">
              <a:avLst/>
            </a:prstTxWarp>
            <a:spAutoFit/>
          </a:bodyPr>
          <a:lstStyle/>
          <a:p>
            <a:pPr algn="ctr" defTabSz="850900">
              <a:lnSpc>
                <a:spcPct val="86000"/>
              </a:lnSpc>
            </a:pPr>
            <a:r>
              <a:rPr lang="en-US" sz="1700">
                <a:latin typeface="Arial" charset="0"/>
              </a:rPr>
              <a:t>Inductive Support</a:t>
            </a:r>
          </a:p>
          <a:p>
            <a:pPr algn="ctr" defTabSz="850900">
              <a:lnSpc>
                <a:spcPct val="86000"/>
              </a:lnSpc>
            </a:pPr>
            <a:r>
              <a:rPr lang="en-US" sz="1300">
                <a:latin typeface="Arial" charset="0"/>
              </a:rPr>
              <a:t>(Solve &amp; then symbolize)</a:t>
            </a:r>
          </a:p>
        </p:txBody>
      </p:sp>
      <p:sp>
        <p:nvSpPr>
          <p:cNvPr id="55320" name="Rectangle 21"/>
          <p:cNvSpPr>
            <a:spLocks noChangeArrowheads="1"/>
          </p:cNvSpPr>
          <p:nvPr/>
        </p:nvSpPr>
        <p:spPr bwMode="auto">
          <a:xfrm>
            <a:off x="3125788" y="4757738"/>
            <a:ext cx="1614487" cy="1123950"/>
          </a:xfrm>
          <a:prstGeom prst="rect">
            <a:avLst/>
          </a:prstGeom>
          <a:noFill/>
          <a:ln w="12700">
            <a:noFill/>
            <a:miter lim="800000"/>
            <a:headEnd/>
            <a:tailEnd/>
          </a:ln>
        </p:spPr>
        <p:txBody>
          <a:bodyPr wrap="none" lIns="58738" tIns="23812" rIns="58738" bIns="23812">
            <a:prstTxWarp prst="textNoShape">
              <a:avLst/>
            </a:prstTxWarp>
            <a:spAutoFit/>
          </a:bodyPr>
          <a:lstStyle/>
          <a:p>
            <a:pPr defTabSz="850900">
              <a:lnSpc>
                <a:spcPct val="90000"/>
              </a:lnSpc>
            </a:pPr>
            <a:r>
              <a:rPr lang="en-US" sz="1300">
                <a:latin typeface="Arial" charset="0"/>
              </a:rPr>
              <a:t>1. 35 + 42h = d</a:t>
            </a:r>
          </a:p>
          <a:p>
            <a:pPr defTabSz="850900">
              <a:lnSpc>
                <a:spcPct val="90000"/>
              </a:lnSpc>
            </a:pPr>
            <a:endParaRPr lang="en-US" sz="1300">
              <a:latin typeface="Arial" charset="0"/>
            </a:endParaRPr>
          </a:p>
          <a:p>
            <a:pPr defTabSz="850900">
              <a:lnSpc>
                <a:spcPct val="90000"/>
              </a:lnSpc>
            </a:pPr>
            <a:r>
              <a:rPr lang="en-US" sz="1300">
                <a:latin typeface="Arial" charset="0"/>
              </a:rPr>
              <a:t>2. 35 + 42*3   = 161</a:t>
            </a:r>
          </a:p>
          <a:p>
            <a:pPr defTabSz="850900">
              <a:lnSpc>
                <a:spcPct val="90000"/>
              </a:lnSpc>
            </a:pPr>
            <a:r>
              <a:rPr lang="en-US" sz="1300">
                <a:latin typeface="Arial" charset="0"/>
              </a:rPr>
              <a:t>3. 35 + 42*4.5 = 224</a:t>
            </a:r>
          </a:p>
          <a:p>
            <a:pPr defTabSz="850900">
              <a:lnSpc>
                <a:spcPct val="90000"/>
              </a:lnSpc>
            </a:pPr>
            <a:endParaRPr lang="en-US" sz="1300">
              <a:latin typeface="Arial" charset="0"/>
            </a:endParaRPr>
          </a:p>
          <a:p>
            <a:pPr defTabSz="850900">
              <a:lnSpc>
                <a:spcPct val="90000"/>
              </a:lnSpc>
            </a:pPr>
            <a:r>
              <a:rPr lang="en-US" sz="1300">
                <a:latin typeface="Arial" charset="0"/>
              </a:rPr>
              <a:t>4. 35 + 42h = 140</a:t>
            </a:r>
          </a:p>
        </p:txBody>
      </p:sp>
      <p:sp>
        <p:nvSpPr>
          <p:cNvPr id="55321" name="Rectangle 22"/>
          <p:cNvSpPr>
            <a:spLocks noChangeArrowheads="1"/>
          </p:cNvSpPr>
          <p:nvPr/>
        </p:nvSpPr>
        <p:spPr bwMode="auto">
          <a:xfrm>
            <a:off x="3121025" y="4716463"/>
            <a:ext cx="1630363" cy="119856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5322" name="Rectangle 23"/>
          <p:cNvSpPr>
            <a:spLocks noChangeArrowheads="1"/>
          </p:cNvSpPr>
          <p:nvPr/>
        </p:nvSpPr>
        <p:spPr bwMode="auto">
          <a:xfrm>
            <a:off x="5275263" y="4757738"/>
            <a:ext cx="1617662" cy="1123950"/>
          </a:xfrm>
          <a:prstGeom prst="rect">
            <a:avLst/>
          </a:prstGeom>
          <a:noFill/>
          <a:ln w="12700">
            <a:noFill/>
            <a:miter lim="800000"/>
            <a:headEnd/>
            <a:tailEnd/>
          </a:ln>
        </p:spPr>
        <p:txBody>
          <a:bodyPr lIns="58738" tIns="23812" rIns="58738" bIns="23812">
            <a:prstTxWarp prst="textNoShape">
              <a:avLst/>
            </a:prstTxWarp>
            <a:spAutoFit/>
          </a:bodyPr>
          <a:lstStyle/>
          <a:p>
            <a:pPr defTabSz="850900">
              <a:lnSpc>
                <a:spcPct val="90000"/>
              </a:lnSpc>
            </a:pPr>
            <a:r>
              <a:rPr lang="en-US" sz="1300">
                <a:latin typeface="Arial" charset="0"/>
              </a:rPr>
              <a:t>2. 35 + 42*3   = 161</a:t>
            </a:r>
          </a:p>
          <a:p>
            <a:pPr defTabSz="850900">
              <a:lnSpc>
                <a:spcPct val="90000"/>
              </a:lnSpc>
            </a:pPr>
            <a:r>
              <a:rPr lang="en-US" sz="1300">
                <a:latin typeface="Arial" charset="0"/>
              </a:rPr>
              <a:t>3. 35 + 42*4.5 = 224</a:t>
            </a:r>
          </a:p>
          <a:p>
            <a:pPr defTabSz="850900">
              <a:lnSpc>
                <a:spcPct val="90000"/>
              </a:lnSpc>
            </a:pPr>
            <a:endParaRPr lang="en-US" sz="1300">
              <a:latin typeface="Arial" charset="0"/>
            </a:endParaRPr>
          </a:p>
          <a:p>
            <a:pPr defTabSz="850900">
              <a:lnSpc>
                <a:spcPct val="90000"/>
              </a:lnSpc>
            </a:pPr>
            <a:r>
              <a:rPr lang="en-US" sz="1300">
                <a:latin typeface="Arial" charset="0"/>
              </a:rPr>
              <a:t>1. 35 + 42h = d</a:t>
            </a:r>
          </a:p>
          <a:p>
            <a:pPr defTabSz="850900">
              <a:lnSpc>
                <a:spcPct val="90000"/>
              </a:lnSpc>
            </a:pPr>
            <a:endParaRPr lang="en-US" sz="1300">
              <a:latin typeface="Arial" charset="0"/>
            </a:endParaRPr>
          </a:p>
          <a:p>
            <a:pPr defTabSz="850900">
              <a:lnSpc>
                <a:spcPct val="90000"/>
              </a:lnSpc>
            </a:pPr>
            <a:r>
              <a:rPr lang="en-US" sz="1300">
                <a:latin typeface="Arial" charset="0"/>
              </a:rPr>
              <a:t>4. 35 + 42h = 140</a:t>
            </a:r>
          </a:p>
        </p:txBody>
      </p:sp>
      <p:sp>
        <p:nvSpPr>
          <p:cNvPr id="55323" name="Rectangle 24"/>
          <p:cNvSpPr>
            <a:spLocks noChangeArrowheads="1"/>
          </p:cNvSpPr>
          <p:nvPr/>
        </p:nvSpPr>
        <p:spPr bwMode="auto">
          <a:xfrm>
            <a:off x="5270500" y="4716463"/>
            <a:ext cx="1655763" cy="119856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5324" name="Rectangle 25"/>
          <p:cNvSpPr>
            <a:spLocks noChangeArrowheads="1"/>
          </p:cNvSpPr>
          <p:nvPr/>
        </p:nvSpPr>
        <p:spPr bwMode="auto">
          <a:xfrm>
            <a:off x="1516519" y="6254750"/>
            <a:ext cx="6462712" cy="514350"/>
          </a:xfrm>
          <a:prstGeom prst="rect">
            <a:avLst/>
          </a:prstGeom>
          <a:noFill/>
          <a:ln w="12700">
            <a:noFill/>
            <a:miter lim="800000"/>
            <a:headEnd/>
            <a:tailEnd/>
          </a:ln>
        </p:spPr>
        <p:txBody>
          <a:bodyPr wrap="none" lIns="58738" tIns="23812" rIns="58738" bIns="23812">
            <a:prstTxWarp prst="textNoShape">
              <a:avLst/>
            </a:prstTxWarp>
            <a:spAutoFit/>
          </a:bodyPr>
          <a:lstStyle/>
          <a:p>
            <a:pPr defTabSz="850900">
              <a:lnSpc>
                <a:spcPct val="85000"/>
              </a:lnSpc>
            </a:pPr>
            <a:r>
              <a:rPr lang="en-US" sz="1200" dirty="0">
                <a:latin typeface="Arial" charset="0"/>
              </a:rPr>
              <a:t>Koedinger, K. R., &amp; Anderson, J. R. (1998).  Illustrating principled design:  The early evolution </a:t>
            </a:r>
          </a:p>
          <a:p>
            <a:pPr defTabSz="850900">
              <a:lnSpc>
                <a:spcPct val="85000"/>
              </a:lnSpc>
            </a:pPr>
            <a:r>
              <a:rPr lang="en-US" sz="1200" dirty="0">
                <a:latin typeface="Arial" charset="0"/>
              </a:rPr>
              <a:t>of a cognitive tutor for algebra symbolization. </a:t>
            </a:r>
            <a:r>
              <a:rPr lang="en-US" sz="1200" i="1" dirty="0">
                <a:latin typeface="Arial" charset="0"/>
              </a:rPr>
              <a:t>Interactive Learning Environments</a:t>
            </a:r>
            <a:r>
              <a:rPr lang="en-US" sz="1200" dirty="0">
                <a:latin typeface="Arial" charset="0"/>
              </a:rPr>
              <a:t>.  </a:t>
            </a:r>
          </a:p>
          <a:p>
            <a:pPr defTabSz="850900" eaLnBrk="1" hangingPunct="1">
              <a:lnSpc>
                <a:spcPct val="85000"/>
              </a:lnSpc>
            </a:pPr>
            <a:endParaRPr lang="en-US" sz="1200" dirty="0">
              <a:latin typeface="Arial" charset="0"/>
            </a:endParaRPr>
          </a:p>
        </p:txBody>
      </p:sp>
      <p:sp>
        <p:nvSpPr>
          <p:cNvPr id="55325" name="Rectangle 26"/>
          <p:cNvSpPr>
            <a:spLocks noChangeArrowheads="1"/>
          </p:cNvSpPr>
          <p:nvPr/>
        </p:nvSpPr>
        <p:spPr bwMode="auto">
          <a:xfrm>
            <a:off x="228600" y="4648200"/>
            <a:ext cx="2647950" cy="1192213"/>
          </a:xfrm>
          <a:prstGeom prst="rect">
            <a:avLst/>
          </a:prstGeom>
          <a:noFill/>
          <a:ln w="12700">
            <a:noFill/>
            <a:miter lim="800000"/>
            <a:headEnd/>
            <a:tailEnd/>
          </a:ln>
        </p:spPr>
        <p:txBody>
          <a:bodyPr>
            <a:prstTxWarp prst="textNoShape">
              <a:avLst/>
            </a:prstTxWarp>
            <a:spAutoFit/>
          </a:bodyPr>
          <a:lstStyle/>
          <a:p>
            <a:r>
              <a:rPr lang="en-US" sz="1300">
                <a:latin typeface="Helvetica" charset="0"/>
              </a:rPr>
              <a:t>…Plumbing Co. charges $42 per hour plus $35 for the service call 1.  …. write an expression …</a:t>
            </a:r>
          </a:p>
          <a:p>
            <a:pPr>
              <a:lnSpc>
                <a:spcPct val="85000"/>
              </a:lnSpc>
            </a:pPr>
            <a:r>
              <a:rPr lang="en-US" sz="1300">
                <a:latin typeface="Helvetica" charset="0"/>
              </a:rPr>
              <a:t>2.  How much for a 3 hour call?</a:t>
            </a:r>
          </a:p>
          <a:p>
            <a:pPr>
              <a:lnSpc>
                <a:spcPct val="85000"/>
              </a:lnSpc>
            </a:pPr>
            <a:r>
              <a:rPr lang="en-US" sz="1300">
                <a:latin typeface="Helvetica" charset="0"/>
              </a:rPr>
              <a:t>3.  What will bill be for 4.5 hours?</a:t>
            </a:r>
          </a:p>
          <a:p>
            <a:pPr>
              <a:lnSpc>
                <a:spcPct val="85000"/>
              </a:lnSpc>
            </a:pPr>
            <a:r>
              <a:rPr lang="en-US" sz="1300">
                <a:latin typeface="Helvetica" charset="0"/>
              </a:rPr>
              <a:t>4.  Find hours when bill is $140</a:t>
            </a:r>
          </a:p>
        </p:txBody>
      </p:sp>
      <p:sp>
        <p:nvSpPr>
          <p:cNvPr id="1781787" name="Rectangle 27"/>
          <p:cNvSpPr>
            <a:spLocks noChangeArrowheads="1"/>
          </p:cNvSpPr>
          <p:nvPr/>
        </p:nvSpPr>
        <p:spPr bwMode="auto">
          <a:xfrm>
            <a:off x="1574800" y="1422400"/>
            <a:ext cx="5575300" cy="269240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1781788" name="Rectangle 28"/>
          <p:cNvSpPr>
            <a:spLocks noChangeArrowheads="1"/>
          </p:cNvSpPr>
          <p:nvPr/>
        </p:nvSpPr>
        <p:spPr bwMode="auto">
          <a:xfrm>
            <a:off x="5143500" y="4102100"/>
            <a:ext cx="1905000" cy="190500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1781789" name="Line 29"/>
          <p:cNvSpPr>
            <a:spLocks noChangeShapeType="1"/>
          </p:cNvSpPr>
          <p:nvPr/>
        </p:nvSpPr>
        <p:spPr bwMode="auto">
          <a:xfrm flipV="1">
            <a:off x="4699000" y="4965700"/>
            <a:ext cx="533400" cy="3429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1781790" name="Rectangle 30"/>
          <p:cNvSpPr>
            <a:spLocks noChangeArrowheads="1"/>
          </p:cNvSpPr>
          <p:nvPr/>
        </p:nvSpPr>
        <p:spPr bwMode="auto">
          <a:xfrm>
            <a:off x="3098800" y="1841500"/>
            <a:ext cx="3797300" cy="222250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Tree>
  </p:cSld>
  <p:clrMapOvr>
    <a:masterClrMapping/>
  </p:clrMapOvr>
  <p:transition xmlns:p14="http://schemas.microsoft.com/office/powerpoint/2010/main" advTm="1484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499"/>
                                          </p:stCondLst>
                                        </p:cTn>
                                        <p:tgtEl>
                                          <p:spTgt spid="178178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817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499"/>
                                          </p:stCondLst>
                                        </p:cTn>
                                        <p:tgtEl>
                                          <p:spTgt spid="178178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499"/>
                                          </p:stCondLst>
                                        </p:cTn>
                                        <p:tgtEl>
                                          <p:spTgt spid="17817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7" grpId="0" animBg="1"/>
      <p:bldP spid="1781788" grpId="0" animBg="1"/>
      <p:bldP spid="1781789" grpId="0" animBg="1"/>
      <p:bldP spid="178179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632" y="274638"/>
            <a:ext cx="7941337" cy="2016818"/>
          </a:xfrm>
        </p:spPr>
        <p:txBody>
          <a:bodyPr>
            <a:normAutofit fontScale="90000"/>
          </a:bodyPr>
          <a:lstStyle/>
          <a:p>
            <a:r>
              <a:rPr lang="en-US" dirty="0" smtClean="0"/>
              <a:t>Heffernan Reading: </a:t>
            </a:r>
            <a:br>
              <a:rPr lang="en-US" dirty="0" smtClean="0"/>
            </a:br>
            <a:r>
              <a:rPr lang="en-US" dirty="0" smtClean="0"/>
              <a:t>Difficulty Factors Assessment example</a:t>
            </a:r>
            <a:endParaRPr lang="en-US" dirty="0"/>
          </a:p>
        </p:txBody>
      </p:sp>
      <p:sp>
        <p:nvSpPr>
          <p:cNvPr id="3" name="Content Placeholder 2"/>
          <p:cNvSpPr>
            <a:spLocks noGrp="1"/>
          </p:cNvSpPr>
          <p:nvPr>
            <p:ph idx="1"/>
          </p:nvPr>
        </p:nvSpPr>
        <p:spPr>
          <a:xfrm>
            <a:off x="662632" y="2710465"/>
            <a:ext cx="7941337" cy="341569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srcRect/>
          <a:stretch>
            <a:fillRect/>
          </a:stretch>
        </p:blipFill>
        <p:spPr bwMode="auto">
          <a:xfrm>
            <a:off x="0" y="457200"/>
            <a:ext cx="9144000" cy="5943600"/>
          </a:xfrm>
          <a:prstGeom prst="rect">
            <a:avLst/>
          </a:prstGeom>
          <a:noFill/>
          <a:ln w="9525">
            <a:noFill/>
            <a:miter lim="800000"/>
            <a:headEnd/>
            <a:tailEnd/>
          </a:ln>
        </p:spPr>
      </p:pic>
      <p:sp>
        <p:nvSpPr>
          <p:cNvPr id="3075" name="Rectangle 3"/>
          <p:cNvSpPr>
            <a:spLocks noChangeArrowheads="1"/>
          </p:cNvSpPr>
          <p:nvPr/>
        </p:nvSpPr>
        <p:spPr bwMode="auto">
          <a:xfrm>
            <a:off x="0" y="1981200"/>
            <a:ext cx="8229600" cy="1219200"/>
          </a:xfrm>
          <a:prstGeom prst="rect">
            <a:avLst/>
          </a:prstGeom>
          <a:solidFill>
            <a:schemeClr val="bg1"/>
          </a:solidFill>
          <a:ln w="9525">
            <a:noFill/>
            <a:miter lim="800000"/>
            <a:headEnd/>
            <a:tailEnd/>
          </a:ln>
        </p:spPr>
        <p:txBody>
          <a:bodyPr wrap="none" anchor="ctr">
            <a:prstTxWarp prst="textNoShape">
              <a:avLst/>
            </a:prstTxWarp>
          </a:bodyPr>
          <a:lstStyle/>
          <a:p>
            <a:endParaRPr lang="en-US" smtClean="0">
              <a:solidFill>
                <a:srgbClr val="000000"/>
              </a:solidFill>
              <a:latin typeface="Times" charset="0"/>
            </a:endParaRPr>
          </a:p>
        </p:txBody>
      </p:sp>
      <p:sp>
        <p:nvSpPr>
          <p:cNvPr id="3076" name="Rectangle 4"/>
          <p:cNvSpPr>
            <a:spLocks noChangeArrowheads="1"/>
          </p:cNvSpPr>
          <p:nvPr/>
        </p:nvSpPr>
        <p:spPr bwMode="auto">
          <a:xfrm>
            <a:off x="0" y="3276600"/>
            <a:ext cx="8305800" cy="1143000"/>
          </a:xfrm>
          <a:prstGeom prst="rect">
            <a:avLst/>
          </a:prstGeom>
          <a:solidFill>
            <a:schemeClr val="bg1"/>
          </a:solidFill>
          <a:ln w="9525">
            <a:noFill/>
            <a:miter lim="800000"/>
            <a:headEnd/>
            <a:tailEnd/>
          </a:ln>
        </p:spPr>
        <p:txBody>
          <a:bodyPr wrap="none" anchor="ctr">
            <a:prstTxWarp prst="textNoShape">
              <a:avLst/>
            </a:prstTxWarp>
          </a:bodyPr>
          <a:lstStyle/>
          <a:p>
            <a:endParaRPr lang="en-US" smtClean="0">
              <a:solidFill>
                <a:srgbClr val="000000"/>
              </a:solidFill>
              <a:latin typeface="Times" charset="0"/>
            </a:endParaRPr>
          </a:p>
        </p:txBody>
      </p:sp>
      <p:sp>
        <p:nvSpPr>
          <p:cNvPr id="3077" name="Rectangle 5"/>
          <p:cNvSpPr>
            <a:spLocks noChangeArrowheads="1"/>
          </p:cNvSpPr>
          <p:nvPr/>
        </p:nvSpPr>
        <p:spPr bwMode="auto">
          <a:xfrm>
            <a:off x="0" y="4343400"/>
            <a:ext cx="8229600" cy="1752600"/>
          </a:xfrm>
          <a:prstGeom prst="rect">
            <a:avLst/>
          </a:prstGeom>
          <a:solidFill>
            <a:schemeClr val="bg1"/>
          </a:solidFill>
          <a:ln w="9525">
            <a:noFill/>
            <a:miter lim="800000"/>
            <a:headEnd/>
            <a:tailEnd/>
          </a:ln>
        </p:spPr>
        <p:txBody>
          <a:bodyPr wrap="none" anchor="ctr">
            <a:prstTxWarp prst="textNoShape">
              <a:avLst/>
            </a:prstTxWarp>
          </a:bodyPr>
          <a:lstStyle/>
          <a:p>
            <a:endParaRPr lang="en-US" smtClean="0">
              <a:solidFill>
                <a:srgbClr val="000000"/>
              </a:solidFill>
              <a:latin typeface="Times" charset="0"/>
            </a:endParaRPr>
          </a:p>
        </p:txBody>
      </p:sp>
      <p:sp>
        <p:nvSpPr>
          <p:cNvPr id="3078" name="Rectangle 6"/>
          <p:cNvSpPr>
            <a:spLocks noChangeArrowheads="1"/>
          </p:cNvSpPr>
          <p:nvPr/>
        </p:nvSpPr>
        <p:spPr bwMode="auto">
          <a:xfrm>
            <a:off x="8382000" y="2057400"/>
            <a:ext cx="685800" cy="1219200"/>
          </a:xfrm>
          <a:prstGeom prst="rect">
            <a:avLst/>
          </a:prstGeom>
          <a:solidFill>
            <a:schemeClr val="bg1"/>
          </a:solidFill>
          <a:ln w="9525">
            <a:noFill/>
            <a:miter lim="800000"/>
            <a:headEnd/>
            <a:tailEnd/>
          </a:ln>
        </p:spPr>
        <p:txBody>
          <a:bodyPr wrap="none" anchor="ctr">
            <a:prstTxWarp prst="textNoShape">
              <a:avLst/>
            </a:prstTxWarp>
          </a:bodyPr>
          <a:lstStyle/>
          <a:p>
            <a:endParaRPr lang="en-US" smtClean="0">
              <a:solidFill>
                <a:srgbClr val="000000"/>
              </a:solidFill>
              <a:latin typeface="Times" charset="0"/>
            </a:endParaRPr>
          </a:p>
        </p:txBody>
      </p:sp>
      <p:sp>
        <p:nvSpPr>
          <p:cNvPr id="3079" name="Rectangle 7"/>
          <p:cNvSpPr>
            <a:spLocks noChangeArrowheads="1"/>
          </p:cNvSpPr>
          <p:nvPr/>
        </p:nvSpPr>
        <p:spPr bwMode="auto">
          <a:xfrm>
            <a:off x="8305800" y="3352800"/>
            <a:ext cx="685800" cy="1066800"/>
          </a:xfrm>
          <a:prstGeom prst="rect">
            <a:avLst/>
          </a:prstGeom>
          <a:solidFill>
            <a:schemeClr val="bg1"/>
          </a:solidFill>
          <a:ln w="9525">
            <a:noFill/>
            <a:miter lim="800000"/>
            <a:headEnd/>
            <a:tailEnd/>
          </a:ln>
        </p:spPr>
        <p:txBody>
          <a:bodyPr wrap="none" anchor="ctr">
            <a:prstTxWarp prst="textNoShape">
              <a:avLst/>
            </a:prstTxWarp>
          </a:bodyPr>
          <a:lstStyle/>
          <a:p>
            <a:endParaRPr lang="en-US" smtClean="0">
              <a:solidFill>
                <a:srgbClr val="000000"/>
              </a:solidFill>
              <a:latin typeface="Times" charset="0"/>
            </a:endParaRPr>
          </a:p>
        </p:txBody>
      </p:sp>
      <p:sp>
        <p:nvSpPr>
          <p:cNvPr id="3080" name="Rectangle 8"/>
          <p:cNvSpPr>
            <a:spLocks noChangeArrowheads="1"/>
          </p:cNvSpPr>
          <p:nvPr/>
        </p:nvSpPr>
        <p:spPr bwMode="auto">
          <a:xfrm>
            <a:off x="8305800" y="4648200"/>
            <a:ext cx="685800" cy="1066800"/>
          </a:xfrm>
          <a:prstGeom prst="rect">
            <a:avLst/>
          </a:prstGeom>
          <a:solidFill>
            <a:schemeClr val="bg1"/>
          </a:solidFill>
          <a:ln w="9525">
            <a:noFill/>
            <a:miter lim="800000"/>
            <a:headEnd/>
            <a:tailEnd/>
          </a:ln>
        </p:spPr>
        <p:txBody>
          <a:bodyPr wrap="none" anchor="ctr">
            <a:prstTxWarp prst="textNoShape">
              <a:avLst/>
            </a:prstTxWarp>
          </a:bodyPr>
          <a:lstStyle/>
          <a:p>
            <a:endParaRPr lang="en-US" smtClean="0">
              <a:solidFill>
                <a:srgbClr val="000000"/>
              </a:solidFill>
              <a:latin typeface="Times" charset="0"/>
            </a:endParaRPr>
          </a:p>
        </p:txBody>
      </p:sp>
      <p:sp>
        <p:nvSpPr>
          <p:cNvPr id="9" name="TextBox 8"/>
          <p:cNvSpPr txBox="1"/>
          <p:nvPr/>
        </p:nvSpPr>
        <p:spPr>
          <a:xfrm>
            <a:off x="330200" y="76200"/>
            <a:ext cx="8686800" cy="461665"/>
          </a:xfrm>
          <a:prstGeom prst="rect">
            <a:avLst/>
          </a:prstGeom>
          <a:noFill/>
        </p:spPr>
        <p:txBody>
          <a:bodyPr wrap="square" rtlCol="0">
            <a:spAutoFit/>
          </a:bodyPr>
          <a:lstStyle/>
          <a:p>
            <a:r>
              <a:rPr lang="en-US" i="1" dirty="0" smtClean="0">
                <a:latin typeface="Verdana"/>
                <a:cs typeface="Verdana"/>
              </a:rPr>
              <a:t>Difficulty Factors Assessment for Symbolization</a:t>
            </a:r>
            <a:endParaRPr lang="en-US" i="1" dirty="0">
              <a:latin typeface="Verdana"/>
              <a:cs typeface="Verdana"/>
            </a:endParaRPr>
          </a:p>
        </p:txBody>
      </p:sp>
    </p:spTree>
    <p:custDataLst>
      <p:tags r:id="rId1"/>
    </p:custDataLst>
  </p:cSld>
  <p:clrMapOvr>
    <a:masterClrMapping/>
  </p:clrMapOvr>
  <p:transition xmlns:p14="http://schemas.microsoft.com/office/powerpoint/2010/main" advTm="8364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499"/>
                                          </p:stCondLst>
                                        </p:cTn>
                                        <p:tgtEl>
                                          <p:spTgt spid="307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499"/>
                                          </p:stCondLst>
                                        </p:cTn>
                                        <p:tgtEl>
                                          <p:spTgt spid="307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499"/>
                                          </p:stCondLst>
                                        </p:cTn>
                                        <p:tgtEl>
                                          <p:spTgt spid="307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499"/>
                                          </p:stCondLst>
                                        </p:cTn>
                                        <p:tgtEl>
                                          <p:spTgt spid="307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499"/>
                                          </p:stCondLst>
                                        </p:cTn>
                                        <p:tgtEl>
                                          <p:spTgt spid="307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499"/>
                                          </p:stCondLst>
                                        </p:cTn>
                                        <p:tgtEl>
                                          <p:spTgt spid="30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p:bldP spid="3077" grpId="0" animBg="1"/>
      <p:bldP spid="3078" grpId="0" animBg="1"/>
      <p:bldP spid="3079" grpId="0" animBg="1"/>
      <p:bldP spid="308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Algebra learning as language learning</a:t>
            </a:r>
            <a:endParaRPr lang="en-US" dirty="0"/>
          </a:p>
        </p:txBody>
      </p:sp>
      <p:sp>
        <p:nvSpPr>
          <p:cNvPr id="3" name="Content Placeholder 2"/>
          <p:cNvSpPr>
            <a:spLocks noGrp="1"/>
          </p:cNvSpPr>
          <p:nvPr>
            <p:ph idx="1"/>
          </p:nvPr>
        </p:nvSpPr>
        <p:spPr/>
        <p:txBody>
          <a:bodyPr/>
          <a:lstStyle/>
          <a:p>
            <a:r>
              <a:rPr lang="en-US" dirty="0" smtClean="0"/>
              <a:t>Students are better able to solve beginning algebra problems than translate to symbols</a:t>
            </a:r>
          </a:p>
          <a:p>
            <a:pPr lvl="1"/>
            <a:r>
              <a:rPr lang="en-US" dirty="0" smtClean="0"/>
              <a:t>64% vs. 18% correct! </a:t>
            </a:r>
            <a:r>
              <a:rPr lang="en-US" sz="1600" dirty="0" smtClean="0"/>
              <a:t>(Heffernan &amp; Koedinger, 1998)</a:t>
            </a:r>
            <a:r>
              <a:rPr lang="en-US" dirty="0" smtClean="0"/>
              <a:t>  </a:t>
            </a:r>
          </a:p>
          <a:p>
            <a:r>
              <a:rPr lang="en-US" dirty="0" smtClean="0"/>
              <a:t>Why?</a:t>
            </a:r>
          </a:p>
          <a:p>
            <a:r>
              <a:rPr lang="en-US" dirty="0" smtClean="0"/>
              <a:t>Translating a story problem to algebra is like translating English to Greek</a:t>
            </a:r>
          </a:p>
          <a:p>
            <a:pPr lvl="1"/>
            <a:r>
              <a:rPr lang="en-US" dirty="0" smtClean="0"/>
              <a:t>Difficulty is not comprehending the English, but generating the Greek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ChangeArrowheads="1"/>
          </p:cNvSpPr>
          <p:nvPr>
            <p:ph type="title"/>
          </p:nvPr>
        </p:nvSpPr>
        <p:spPr>
          <a:xfrm>
            <a:off x="685800" y="381000"/>
            <a:ext cx="7772400" cy="1143000"/>
          </a:xfrm>
          <a:noFill/>
          <a:ln/>
        </p:spPr>
        <p:txBody>
          <a:bodyPr lIns="90487" rIns="90487">
            <a:normAutofit fontScale="90000"/>
          </a:bodyPr>
          <a:lstStyle/>
          <a:p>
            <a:r>
              <a:rPr lang="en-US" dirty="0" smtClean="0"/>
              <a:t>Producing correct algebra “sentences” is hard</a:t>
            </a:r>
            <a:endParaRPr lang="en-US" dirty="0"/>
          </a:p>
        </p:txBody>
      </p:sp>
      <p:sp>
        <p:nvSpPr>
          <p:cNvPr id="835587" name="Rectangle 3"/>
          <p:cNvSpPr>
            <a:spLocks noChangeArrowheads="1"/>
          </p:cNvSpPr>
          <p:nvPr/>
        </p:nvSpPr>
        <p:spPr bwMode="auto">
          <a:xfrm>
            <a:off x="619125" y="1725612"/>
            <a:ext cx="3895725" cy="1754187"/>
          </a:xfrm>
          <a:prstGeom prst="rect">
            <a:avLst/>
          </a:prstGeom>
          <a:solidFill>
            <a:srgbClr val="99CCFF"/>
          </a:solidFill>
          <a:ln w="12700">
            <a:noFill/>
            <a:miter lim="800000"/>
            <a:headEnd/>
            <a:tailEnd/>
          </a:ln>
          <a:effectLst/>
        </p:spPr>
        <p:txBody>
          <a:bodyPr wrap="square" lIns="90487" tIns="44450" rIns="90487" bIns="44450">
            <a:prstTxWarp prst="textNoShape">
              <a:avLst/>
            </a:prstTxWarp>
            <a:spAutoFit/>
          </a:bodyPr>
          <a:lstStyle/>
          <a:p>
            <a:pPr>
              <a:spcBef>
                <a:spcPct val="50000"/>
              </a:spcBef>
            </a:pPr>
            <a:r>
              <a:rPr lang="en-US" sz="1400" u="sng" dirty="0">
                <a:solidFill>
                  <a:srgbClr val="01012C"/>
                </a:solidFill>
              </a:rPr>
              <a:t>CORE PROBLEM</a:t>
            </a:r>
            <a:endParaRPr lang="en-US" sz="1400" dirty="0">
              <a:solidFill>
                <a:srgbClr val="01012C"/>
              </a:solidFill>
            </a:endParaRPr>
          </a:p>
          <a:p>
            <a:pPr>
              <a:spcBef>
                <a:spcPct val="50000"/>
              </a:spcBef>
            </a:pPr>
            <a:r>
              <a:rPr lang="en-US" sz="1400" dirty="0">
                <a:solidFill>
                  <a:srgbClr val="01012C"/>
                </a:solidFill>
              </a:rPr>
              <a:t>Sue made $72 washing cars.  She decided to spend “</a:t>
            </a:r>
            <a:r>
              <a:rPr lang="en-US" sz="1400" dirty="0" err="1">
                <a:solidFill>
                  <a:srgbClr val="01012C"/>
                </a:solidFill>
              </a:rPr>
              <a:t>m</a:t>
            </a:r>
            <a:r>
              <a:rPr lang="en-US" sz="1400" dirty="0">
                <a:solidFill>
                  <a:srgbClr val="01012C"/>
                </a:solidFill>
              </a:rPr>
              <a:t>” dollars on a present for her mom and then use the remainder to buy presents for each of her 4 sisters.  She will spend the same amount on each sister.  How much can she spend on each sister?</a:t>
            </a:r>
          </a:p>
        </p:txBody>
      </p:sp>
      <p:sp>
        <p:nvSpPr>
          <p:cNvPr id="835588" name="Rectangle 4"/>
          <p:cNvSpPr>
            <a:spLocks noChangeArrowheads="1"/>
          </p:cNvSpPr>
          <p:nvPr/>
        </p:nvSpPr>
        <p:spPr bwMode="auto">
          <a:xfrm>
            <a:off x="622300" y="3584575"/>
            <a:ext cx="7866063" cy="2582759"/>
          </a:xfrm>
          <a:prstGeom prst="rect">
            <a:avLst/>
          </a:prstGeom>
          <a:noFill/>
          <a:ln w="12700">
            <a:noFill/>
            <a:miter lim="800000"/>
            <a:headEnd/>
            <a:tailEnd/>
          </a:ln>
          <a:effectLst/>
        </p:spPr>
        <p:txBody>
          <a:bodyPr wrap="square" lIns="90487" tIns="44450" rIns="90487" bIns="44450">
            <a:prstTxWarp prst="textNoShape">
              <a:avLst/>
            </a:prstTxWarp>
            <a:spAutoFit/>
          </a:bodyPr>
          <a:lstStyle/>
          <a:p>
            <a:r>
              <a:rPr lang="en-US" sz="1800" dirty="0"/>
              <a:t>Correct </a:t>
            </a:r>
            <a:r>
              <a:rPr lang="en-US" sz="1800" dirty="0" smtClean="0"/>
              <a:t>Answers:  </a:t>
            </a:r>
            <a:r>
              <a:rPr lang="en-US" sz="1800" dirty="0"/>
              <a:t>(72 - m)/4                          </a:t>
            </a:r>
            <a:r>
              <a:rPr lang="en-US" sz="1800" dirty="0" smtClean="0"/>
              <a:t>      72 </a:t>
            </a:r>
            <a:r>
              <a:rPr lang="en-US" sz="1800" dirty="0"/>
              <a:t>- </a:t>
            </a:r>
            <a:r>
              <a:rPr lang="en-US" sz="1800" dirty="0" err="1"/>
              <a:t>m</a:t>
            </a:r>
            <a:r>
              <a:rPr lang="en-US" sz="1800" dirty="0"/>
              <a:t>, </a:t>
            </a:r>
            <a:r>
              <a:rPr lang="en-US" sz="1800" dirty="0" smtClean="0"/>
              <a:t>    </a:t>
            </a:r>
            <a:r>
              <a:rPr lang="en-US" sz="1800" dirty="0"/>
              <a:t>x/</a:t>
            </a:r>
            <a:r>
              <a:rPr lang="en-US" sz="1800" dirty="0" smtClean="0"/>
              <a:t>4</a:t>
            </a:r>
          </a:p>
          <a:p>
            <a:endParaRPr lang="en-US" sz="1800" dirty="0" smtClean="0"/>
          </a:p>
          <a:p>
            <a:r>
              <a:rPr lang="en-US" sz="1800" dirty="0" smtClean="0"/>
              <a:t>Success rate:          40%			      62%   (~ .8 * .8)  </a:t>
            </a:r>
          </a:p>
          <a:p>
            <a:endParaRPr lang="en-US" sz="1800" u="sng" dirty="0" smtClean="0"/>
          </a:p>
          <a:p>
            <a:r>
              <a:rPr lang="en-US" sz="1800" dirty="0" smtClean="0"/>
              <a:t>Errors indicating </a:t>
            </a:r>
          </a:p>
          <a:p>
            <a:r>
              <a:rPr lang="en-US" sz="1800" dirty="0" smtClean="0"/>
              <a:t>production difficulties:</a:t>
            </a:r>
          </a:p>
          <a:p>
            <a:r>
              <a:rPr lang="en-US" sz="1800" dirty="0" smtClean="0"/>
              <a:t>72 - </a:t>
            </a:r>
            <a:r>
              <a:rPr lang="en-US" sz="1800" dirty="0" err="1" smtClean="0"/>
              <a:t>m</a:t>
            </a:r>
            <a:r>
              <a:rPr lang="en-US" sz="1800" dirty="0" smtClean="0"/>
              <a:t> or m/4                           </a:t>
            </a:r>
          </a:p>
          <a:p>
            <a:r>
              <a:rPr lang="en-US" sz="1800" dirty="0" smtClean="0"/>
              <a:t>72 </a:t>
            </a:r>
            <a:r>
              <a:rPr lang="en-US" sz="1800" dirty="0"/>
              <a:t>- </a:t>
            </a:r>
            <a:r>
              <a:rPr lang="en-US" sz="1800" dirty="0" err="1"/>
              <a:t>m</a:t>
            </a:r>
            <a:r>
              <a:rPr lang="en-US" sz="1800" dirty="0"/>
              <a:t> = </a:t>
            </a:r>
            <a:r>
              <a:rPr lang="en-US" sz="1800" dirty="0" err="1"/>
              <a:t>n</a:t>
            </a:r>
            <a:r>
              <a:rPr lang="en-US" sz="1800" dirty="0"/>
              <a:t> / 4 =                   </a:t>
            </a:r>
            <a:r>
              <a:rPr lang="en-US" sz="1800" dirty="0" smtClean="0"/>
              <a:t> </a:t>
            </a:r>
          </a:p>
          <a:p>
            <a:r>
              <a:rPr lang="en-US" sz="1800" dirty="0" smtClean="0"/>
              <a:t>72 - </a:t>
            </a:r>
            <a:r>
              <a:rPr lang="en-US" sz="1800" dirty="0"/>
              <a:t>m</a:t>
            </a:r>
            <a:r>
              <a:rPr lang="en-US" sz="1800" dirty="0" smtClean="0"/>
              <a:t>/4</a:t>
            </a:r>
          </a:p>
        </p:txBody>
      </p:sp>
      <p:sp>
        <p:nvSpPr>
          <p:cNvPr id="835589" name="Rectangle 5"/>
          <p:cNvSpPr>
            <a:spLocks noChangeArrowheads="1"/>
          </p:cNvSpPr>
          <p:nvPr/>
        </p:nvSpPr>
        <p:spPr bwMode="auto">
          <a:xfrm>
            <a:off x="4881563" y="1560512"/>
            <a:ext cx="3895725" cy="2046287"/>
          </a:xfrm>
          <a:prstGeom prst="rect">
            <a:avLst/>
          </a:prstGeom>
          <a:solidFill>
            <a:srgbClr val="CCFFCC"/>
          </a:solidFill>
          <a:ln w="12700">
            <a:noFill/>
            <a:miter lim="800000"/>
            <a:headEnd/>
            <a:tailEnd/>
          </a:ln>
          <a:effectLst/>
        </p:spPr>
        <p:txBody>
          <a:bodyPr wrap="square" lIns="90487" tIns="44450" rIns="90487" bIns="44450">
            <a:prstTxWarp prst="textNoShape">
              <a:avLst/>
            </a:prstTxWarp>
            <a:spAutoFit/>
          </a:bodyPr>
          <a:lstStyle/>
          <a:p>
            <a:pPr>
              <a:spcBef>
                <a:spcPct val="50000"/>
              </a:spcBef>
            </a:pPr>
            <a:r>
              <a:rPr lang="en-US" sz="1400" u="sng" dirty="0" smtClean="0">
                <a:solidFill>
                  <a:srgbClr val="01012C"/>
                </a:solidFill>
              </a:rPr>
              <a:t>DECOMPOSED VERSION</a:t>
            </a:r>
          </a:p>
          <a:p>
            <a:pPr>
              <a:spcBef>
                <a:spcPct val="50000"/>
              </a:spcBef>
            </a:pPr>
            <a:r>
              <a:rPr lang="en-US" sz="1400" dirty="0" smtClean="0">
                <a:solidFill>
                  <a:srgbClr val="01012C"/>
                </a:solidFill>
              </a:rPr>
              <a:t>Sue made $72 washing cars.  She decided to spend “</a:t>
            </a:r>
            <a:r>
              <a:rPr lang="en-US" sz="1400" dirty="0" err="1" smtClean="0">
                <a:solidFill>
                  <a:srgbClr val="01012C"/>
                </a:solidFill>
              </a:rPr>
              <a:t>m</a:t>
            </a:r>
            <a:r>
              <a:rPr lang="en-US" sz="1400" dirty="0" smtClean="0">
                <a:solidFill>
                  <a:srgbClr val="01012C"/>
                </a:solidFill>
              </a:rPr>
              <a:t>” dollars on a present for her mom.  How much does she have left?</a:t>
            </a:r>
          </a:p>
          <a:p>
            <a:pPr>
              <a:spcBef>
                <a:spcPct val="50000"/>
              </a:spcBef>
            </a:pPr>
            <a:r>
              <a:rPr lang="en-US" sz="1400" dirty="0" smtClean="0">
                <a:solidFill>
                  <a:srgbClr val="01012C"/>
                </a:solidFill>
              </a:rPr>
              <a:t>Sue has “</a:t>
            </a:r>
            <a:r>
              <a:rPr lang="en-US" sz="1400" dirty="0" err="1" smtClean="0">
                <a:solidFill>
                  <a:srgbClr val="01012C"/>
                </a:solidFill>
              </a:rPr>
              <a:t>x</a:t>
            </a:r>
            <a:r>
              <a:rPr lang="en-US" sz="1400" dirty="0" smtClean="0">
                <a:solidFill>
                  <a:srgbClr val="01012C"/>
                </a:solidFill>
              </a:rPr>
              <a:t>” dollars for presents for each of her 4 sisters.  She will spend the same amount on each sister.  How much she can spend on each sister?</a:t>
            </a:r>
            <a:endParaRPr lang="en-US" sz="1400" dirty="0">
              <a:solidFill>
                <a:srgbClr val="01012C"/>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a:xfrm>
            <a:off x="658813" y="319088"/>
            <a:ext cx="7772400" cy="1143000"/>
          </a:xfrm>
        </p:spPr>
        <p:txBody>
          <a:bodyPr/>
          <a:lstStyle/>
          <a:p>
            <a:r>
              <a:rPr lang="en-US"/>
              <a:t>Example Production Rules</a:t>
            </a:r>
          </a:p>
        </p:txBody>
      </p:sp>
      <p:sp>
        <p:nvSpPr>
          <p:cNvPr id="933891" name="Rectangle 3"/>
          <p:cNvSpPr>
            <a:spLocks noGrp="1" noChangeArrowheads="1"/>
          </p:cNvSpPr>
          <p:nvPr>
            <p:ph type="body" idx="1"/>
          </p:nvPr>
        </p:nvSpPr>
        <p:spPr>
          <a:xfrm>
            <a:off x="557213" y="1303338"/>
            <a:ext cx="7772400" cy="5148262"/>
          </a:xfrm>
        </p:spPr>
        <p:txBody>
          <a:bodyPr/>
          <a:lstStyle/>
          <a:p>
            <a:pPr>
              <a:buNone/>
            </a:pPr>
            <a:r>
              <a:rPr lang="en-US" sz="2400" i="1" dirty="0">
                <a:solidFill>
                  <a:schemeClr val="tx2"/>
                </a:solidFill>
              </a:rPr>
              <a:t>Works on</a:t>
            </a:r>
            <a:r>
              <a:rPr lang="en-US" sz="2400" i="1" dirty="0" smtClean="0">
                <a:solidFill>
                  <a:schemeClr val="tx2"/>
                </a:solidFill>
              </a:rPr>
              <a:t> one-step problems, not two-step:</a:t>
            </a:r>
            <a:r>
              <a:rPr lang="en-US" sz="2400" dirty="0"/>
              <a:t/>
            </a:r>
            <a:br>
              <a:rPr lang="en-US" sz="2400" dirty="0"/>
            </a:br>
            <a:r>
              <a:rPr lang="en-US" sz="2400" dirty="0"/>
              <a:t>If the goal is to symbolize quantity =Q,</a:t>
            </a:r>
            <a:br>
              <a:rPr lang="en-US" sz="2400" dirty="0"/>
            </a:br>
            <a:r>
              <a:rPr lang="en-US" sz="2400" dirty="0"/>
              <a:t>=Q is the result of applying operator =Op to =Num1 and =Num2</a:t>
            </a:r>
            <a:br>
              <a:rPr lang="en-US" sz="2400" dirty="0"/>
            </a:br>
            <a:r>
              <a:rPr lang="en-US" sz="2400" dirty="0"/>
              <a:t>=Op has symbol =Op-Sym</a:t>
            </a:r>
            <a:br>
              <a:rPr lang="en-US" sz="2400" dirty="0"/>
            </a:br>
            <a:r>
              <a:rPr lang="en-US" sz="2400" dirty="0"/>
              <a:t>Then write “=Num1 =Op-Sym =Num2”</a:t>
            </a:r>
          </a:p>
          <a:p>
            <a:endParaRPr lang="en-US" sz="2400" dirty="0"/>
          </a:p>
          <a:p>
            <a:pPr>
              <a:buNone/>
            </a:pPr>
            <a:r>
              <a:rPr lang="en-US" sz="2400" i="1" dirty="0">
                <a:solidFill>
                  <a:schemeClr val="tx2"/>
                </a:solidFill>
              </a:rPr>
              <a:t>Works on</a:t>
            </a:r>
            <a:r>
              <a:rPr lang="en-US" sz="2400" i="1" dirty="0" smtClean="0">
                <a:solidFill>
                  <a:schemeClr val="tx2"/>
                </a:solidFill>
              </a:rPr>
              <a:t> two-step problems:</a:t>
            </a:r>
            <a:br>
              <a:rPr lang="en-US" sz="2400" i="1" dirty="0" smtClean="0">
                <a:solidFill>
                  <a:schemeClr val="tx2"/>
                </a:solidFill>
              </a:rPr>
            </a:br>
            <a:r>
              <a:rPr lang="en-US" sz="2400" dirty="0"/>
              <a:t>If the goal is to symbolize quantity =Q,</a:t>
            </a:r>
            <a:br>
              <a:rPr lang="en-US" sz="2400" dirty="0"/>
            </a:br>
            <a:r>
              <a:rPr lang="en-US" sz="2400" dirty="0"/>
              <a:t>=Q is the result of applying operator =Op to expression =Expr1 and =Expr2</a:t>
            </a:r>
            <a:br>
              <a:rPr lang="en-US" sz="2400" dirty="0"/>
            </a:br>
            <a:r>
              <a:rPr lang="en-US" sz="2400" dirty="0"/>
              <a:t>=Op has symbol =Op-Sym</a:t>
            </a:r>
            <a:br>
              <a:rPr lang="en-US" sz="2400" dirty="0"/>
            </a:br>
            <a:r>
              <a:rPr lang="en-US" sz="2400" dirty="0"/>
              <a:t>Then write “=Expr1 =Op-Sym =Expr2”</a:t>
            </a:r>
          </a:p>
        </p:txBody>
      </p:sp>
      <p:graphicFrame>
        <p:nvGraphicFramePr>
          <p:cNvPr id="2588674" name="Object 2"/>
          <p:cNvGraphicFramePr>
            <a:graphicFrameLocks noChangeAspect="1"/>
          </p:cNvGraphicFramePr>
          <p:nvPr/>
        </p:nvGraphicFramePr>
        <p:xfrm>
          <a:off x="7165506" y="3223529"/>
          <a:ext cx="1978494" cy="1348471"/>
        </p:xfrm>
        <a:graphic>
          <a:graphicData uri="http://schemas.openxmlformats.org/presentationml/2006/ole">
            <mc:AlternateContent xmlns:mc="http://schemas.openxmlformats.org/markup-compatibility/2006">
              <mc:Choice xmlns:v="urn:schemas-microsoft-com:vml" Requires="v">
                <p:oleObj spid="_x0000_s301085" name="Document" r:id="rId3" imgW="2273300" imgH="1549400" progId="Word.Document.12">
                  <p:link updateAutomatic="1"/>
                </p:oleObj>
              </mc:Choice>
              <mc:Fallback>
                <p:oleObj name="Document" r:id="rId3" imgW="2273300" imgH="154940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5506" y="3223529"/>
                        <a:ext cx="1978494" cy="13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have concrete tasks? </a:t>
            </a:r>
            <a:r>
              <a:rPr lang="en-US" dirty="0"/>
              <a:t/>
            </a:r>
            <a:br>
              <a:rPr lang="en-US" dirty="0"/>
            </a:br>
            <a:r>
              <a:rPr lang="en-US" dirty="0" smtClean="0"/>
              <a:t>A short end of unit quiz/assessment?</a:t>
            </a:r>
            <a:endParaRPr lang="en-US" dirty="0"/>
          </a:p>
        </p:txBody>
      </p:sp>
      <p:sp>
        <p:nvSpPr>
          <p:cNvPr id="3" name="Content Placeholder 2"/>
          <p:cNvSpPr>
            <a:spLocks noGrp="1"/>
          </p:cNvSpPr>
          <p:nvPr>
            <p:ph idx="1"/>
          </p:nvPr>
        </p:nvSpPr>
        <p:spPr>
          <a:xfrm>
            <a:off x="662632" y="1684300"/>
            <a:ext cx="7941337" cy="4652533"/>
          </a:xfrm>
        </p:spPr>
        <p:txBody>
          <a:bodyPr>
            <a:normAutofit fontScale="85000" lnSpcReduction="10000"/>
          </a:bodyPr>
          <a:lstStyle/>
          <a:p>
            <a:r>
              <a:rPr lang="en-US" dirty="0" smtClean="0"/>
              <a:t>Indicate the broad task category</a:t>
            </a:r>
          </a:p>
          <a:p>
            <a:pPr lvl="1"/>
            <a:r>
              <a:rPr lang="en-US" dirty="0" smtClean="0"/>
              <a:t>Example: </a:t>
            </a:r>
            <a:br>
              <a:rPr lang="en-US" dirty="0" smtClean="0"/>
            </a:br>
            <a:r>
              <a:rPr lang="en-US" dirty="0" smtClean="0"/>
              <a:t>“translating story problems into algebraic expressions”</a:t>
            </a:r>
            <a:endParaRPr lang="en-US" dirty="0"/>
          </a:p>
          <a:p>
            <a:r>
              <a:rPr lang="en-US" i="1" dirty="0" smtClean="0"/>
              <a:t>But do not stop there!</a:t>
            </a:r>
            <a:br>
              <a:rPr lang="en-US" i="1" dirty="0" smtClean="0"/>
            </a:br>
            <a:r>
              <a:rPr lang="en-US" dirty="0" smtClean="0"/>
              <a:t>Provide </a:t>
            </a:r>
            <a:r>
              <a:rPr lang="en-US" b="1" dirty="0" smtClean="0"/>
              <a:t>concrete tasks </a:t>
            </a:r>
            <a:r>
              <a:rPr lang="en-US" dirty="0" smtClean="0"/>
              <a:t>(questions/scenarios) that require a student to answer/perform</a:t>
            </a:r>
          </a:p>
          <a:p>
            <a:pPr lvl="1"/>
            <a:r>
              <a:rPr lang="en-US" dirty="0" smtClean="0">
                <a:solidFill>
                  <a:srgbClr val="01012C"/>
                </a:solidFill>
              </a:rPr>
              <a:t>Example:</a:t>
            </a:r>
            <a:br>
              <a:rPr lang="en-US" dirty="0" smtClean="0">
                <a:solidFill>
                  <a:srgbClr val="01012C"/>
                </a:solidFill>
              </a:rPr>
            </a:br>
            <a:r>
              <a:rPr lang="en-US" dirty="0" smtClean="0">
                <a:solidFill>
                  <a:srgbClr val="01012C"/>
                </a:solidFill>
              </a:rPr>
              <a:t>Sue </a:t>
            </a:r>
            <a:r>
              <a:rPr lang="en-US" dirty="0">
                <a:solidFill>
                  <a:srgbClr val="01012C"/>
                </a:solidFill>
              </a:rPr>
              <a:t>made $72 washing cars.  She decided to spend “m” dollars on a present for her mom and then use the remainder to buy presents for each of her 4 sisters.  She will spend the same amount on each sister.  How much can she spend on each sister</a:t>
            </a:r>
            <a:r>
              <a:rPr lang="en-US" dirty="0" smtClean="0">
                <a:solidFill>
                  <a:srgbClr val="01012C"/>
                </a:solidFill>
              </a:rPr>
              <a:t>?</a:t>
            </a:r>
            <a:endParaRPr lang="en-US" dirty="0">
              <a:solidFill>
                <a:srgbClr val="01012C"/>
              </a:solidFill>
            </a:endParaRPr>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3</a:t>
            </a:fld>
            <a:endParaRPr lang="en-US"/>
          </a:p>
        </p:txBody>
      </p:sp>
    </p:spTree>
    <p:extLst>
      <p:ext uri="{BB962C8B-B14F-4D97-AF65-F5344CB8AC3E}">
        <p14:creationId xmlns:p14="http://schemas.microsoft.com/office/powerpoint/2010/main" val="145345458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a:xfrm>
            <a:off x="662632" y="274638"/>
            <a:ext cx="7941337" cy="746697"/>
          </a:xfrm>
        </p:spPr>
        <p:txBody>
          <a:bodyPr>
            <a:normAutofit fontScale="90000"/>
          </a:bodyPr>
          <a:lstStyle/>
          <a:p>
            <a:r>
              <a:rPr lang="en-US" dirty="0" smtClean="0"/>
              <a:t>From CTA to Instructional Design </a:t>
            </a:r>
            <a:endParaRPr lang="en-US" dirty="0"/>
          </a:p>
        </p:txBody>
      </p:sp>
      <p:sp>
        <p:nvSpPr>
          <p:cNvPr id="934915" name="Rectangle 3"/>
          <p:cNvSpPr>
            <a:spLocks noGrp="1" noChangeArrowheads="1"/>
          </p:cNvSpPr>
          <p:nvPr>
            <p:ph type="body" idx="1"/>
          </p:nvPr>
        </p:nvSpPr>
        <p:spPr>
          <a:xfrm>
            <a:off x="662632" y="3443731"/>
            <a:ext cx="7941337" cy="2682432"/>
          </a:xfrm>
        </p:spPr>
        <p:txBody>
          <a:bodyPr/>
          <a:lstStyle/>
          <a:p>
            <a:pPr>
              <a:lnSpc>
                <a:spcPct val="90000"/>
              </a:lnSpc>
            </a:pPr>
            <a:r>
              <a:rPr lang="en-US" dirty="0" smtClean="0"/>
              <a:t>Can we create problems that isolate the key difficulty students experience in producing algebraic expression?</a:t>
            </a:r>
          </a:p>
          <a:p>
            <a:pPr>
              <a:lnSpc>
                <a:spcPct val="90000"/>
              </a:lnSpc>
            </a:pPr>
            <a:r>
              <a:rPr lang="en-US" dirty="0" smtClean="0"/>
              <a:t>Yes:</a:t>
            </a:r>
          </a:p>
          <a:p>
            <a:pPr lvl="1">
              <a:lnSpc>
                <a:spcPct val="90000"/>
              </a:lnSpc>
            </a:pPr>
            <a:r>
              <a:rPr lang="en-US" dirty="0"/>
              <a:t>Substitute </a:t>
            </a:r>
            <a:r>
              <a:rPr lang="en-US" dirty="0" smtClean="0"/>
              <a:t>“</a:t>
            </a:r>
            <a:r>
              <a:rPr lang="en-US" dirty="0" err="1" smtClean="0"/>
              <a:t>x</a:t>
            </a:r>
            <a:r>
              <a:rPr lang="en-US" dirty="0" smtClean="0"/>
              <a:t> </a:t>
            </a:r>
            <a:r>
              <a:rPr lang="en-US" dirty="0"/>
              <a:t>- 74”</a:t>
            </a:r>
            <a:r>
              <a:rPr lang="en-US" dirty="0" smtClean="0"/>
              <a:t> for </a:t>
            </a:r>
            <a:r>
              <a:rPr lang="en-US" dirty="0" err="1" smtClean="0"/>
              <a:t>w</a:t>
            </a:r>
            <a:r>
              <a:rPr lang="en-US" dirty="0" smtClean="0"/>
              <a:t> in “</a:t>
            </a:r>
            <a:r>
              <a:rPr lang="en-US" dirty="0" err="1" smtClean="0"/>
              <a:t>w</a:t>
            </a:r>
            <a:r>
              <a:rPr lang="en-US" dirty="0" smtClean="0"/>
              <a:t> </a:t>
            </a:r>
            <a:r>
              <a:rPr lang="en-US" dirty="0"/>
              <a:t>/ 4</a:t>
            </a:r>
            <a:r>
              <a:rPr lang="en-US" dirty="0" smtClean="0"/>
              <a:t>”</a:t>
            </a:r>
          </a:p>
        </p:txBody>
      </p:sp>
      <p:sp>
        <p:nvSpPr>
          <p:cNvPr id="4" name="Rectangle 3"/>
          <p:cNvSpPr/>
          <p:nvPr/>
        </p:nvSpPr>
        <p:spPr>
          <a:xfrm>
            <a:off x="446720" y="1175384"/>
            <a:ext cx="8350191" cy="2350734"/>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rocess 4"/>
          <p:cNvSpPr/>
          <p:nvPr/>
        </p:nvSpPr>
        <p:spPr>
          <a:xfrm>
            <a:off x="568333" y="1715781"/>
            <a:ext cx="1013372" cy="661989"/>
          </a:xfrm>
          <a:prstGeom prst="flowChartProcess">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Goal</a:t>
            </a:r>
          </a:p>
          <a:p>
            <a:pPr algn="ctr"/>
            <a:r>
              <a:rPr lang="en-US" dirty="0" smtClean="0"/>
              <a:t>Setting</a:t>
            </a:r>
            <a:endParaRPr lang="en-US" dirty="0"/>
          </a:p>
        </p:txBody>
      </p:sp>
      <p:sp>
        <p:nvSpPr>
          <p:cNvPr id="6" name="Process 5"/>
          <p:cNvSpPr/>
          <p:nvPr/>
        </p:nvSpPr>
        <p:spPr>
          <a:xfrm>
            <a:off x="1909751" y="1702271"/>
            <a:ext cx="1360904" cy="689009"/>
          </a:xfrm>
          <a:prstGeom prst="flowChartProcess">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Assessment Task Design</a:t>
            </a:r>
            <a:endParaRPr lang="en-US" dirty="0"/>
          </a:p>
        </p:txBody>
      </p:sp>
      <p:sp>
        <p:nvSpPr>
          <p:cNvPr id="7" name="Process 6"/>
          <p:cNvSpPr/>
          <p:nvPr/>
        </p:nvSpPr>
        <p:spPr>
          <a:xfrm>
            <a:off x="5986481" y="2040020"/>
            <a:ext cx="1418722" cy="607949"/>
          </a:xfrm>
          <a:prstGeom prst="flowChartProcess">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Instructional Design</a:t>
            </a:r>
            <a:endParaRPr lang="en-US" dirty="0"/>
          </a:p>
        </p:txBody>
      </p:sp>
      <p:cxnSp>
        <p:nvCxnSpPr>
          <p:cNvPr id="8" name="Straight Arrow Connector 7"/>
          <p:cNvCxnSpPr>
            <a:stCxn id="5" idx="3"/>
            <a:endCxn id="6" idx="1"/>
          </p:cNvCxnSpPr>
          <p:nvPr/>
        </p:nvCxnSpPr>
        <p:spPr>
          <a:xfrm>
            <a:off x="1581705" y="2046776"/>
            <a:ext cx="32804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6" idx="3"/>
            <a:endCxn id="17" idx="1"/>
          </p:cNvCxnSpPr>
          <p:nvPr/>
        </p:nvCxnSpPr>
        <p:spPr>
          <a:xfrm flipV="1">
            <a:off x="3270655" y="2043814"/>
            <a:ext cx="274003" cy="29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endCxn id="18" idx="1"/>
          </p:cNvCxnSpPr>
          <p:nvPr/>
        </p:nvCxnSpPr>
        <p:spPr>
          <a:xfrm>
            <a:off x="4392118" y="2080552"/>
            <a:ext cx="345336" cy="2642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endCxn id="18" idx="1"/>
          </p:cNvCxnSpPr>
          <p:nvPr/>
        </p:nvCxnSpPr>
        <p:spPr>
          <a:xfrm flipV="1">
            <a:off x="2176211" y="2344823"/>
            <a:ext cx="2561243" cy="6417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18" idx="3"/>
            <a:endCxn id="7" idx="1"/>
          </p:cNvCxnSpPr>
          <p:nvPr/>
        </p:nvCxnSpPr>
        <p:spPr>
          <a:xfrm flipV="1">
            <a:off x="5642734" y="2343995"/>
            <a:ext cx="343747" cy="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3"/>
            <a:endCxn id="19" idx="1"/>
          </p:cNvCxnSpPr>
          <p:nvPr/>
        </p:nvCxnSpPr>
        <p:spPr>
          <a:xfrm flipV="1">
            <a:off x="7405203" y="2335103"/>
            <a:ext cx="295070" cy="88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6" idx="2"/>
          </p:cNvCxnSpPr>
          <p:nvPr/>
        </p:nvCxnSpPr>
        <p:spPr>
          <a:xfrm flipV="1">
            <a:off x="2176211" y="2391280"/>
            <a:ext cx="413992" cy="595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216185" y="2985719"/>
            <a:ext cx="2364539" cy="369332"/>
          </a:xfrm>
          <a:prstGeom prst="rect">
            <a:avLst/>
          </a:prstGeom>
          <a:noFill/>
        </p:spPr>
        <p:txBody>
          <a:bodyPr wrap="square" rtlCol="0">
            <a:spAutoFit/>
          </a:bodyPr>
          <a:lstStyle/>
          <a:p>
            <a:pPr algn="r"/>
            <a:r>
              <a:rPr lang="en-US" dirty="0" smtClean="0">
                <a:solidFill>
                  <a:schemeClr val="bg1"/>
                </a:solidFill>
                <a:latin typeface="+mn-lt"/>
              </a:rPr>
              <a:t>Intuition &amp; experience</a:t>
            </a:r>
            <a:endParaRPr lang="en-US" dirty="0">
              <a:solidFill>
                <a:schemeClr val="bg1"/>
              </a:solidFill>
              <a:latin typeface="+mn-lt"/>
            </a:endParaRPr>
          </a:p>
        </p:txBody>
      </p:sp>
      <p:sp>
        <p:nvSpPr>
          <p:cNvPr id="16" name="Alternate Process 15"/>
          <p:cNvSpPr/>
          <p:nvPr/>
        </p:nvSpPr>
        <p:spPr>
          <a:xfrm>
            <a:off x="1284442" y="2715521"/>
            <a:ext cx="905280" cy="513379"/>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Theory</a:t>
            </a:r>
            <a:endParaRPr lang="en-US" dirty="0"/>
          </a:p>
        </p:txBody>
      </p:sp>
      <p:sp>
        <p:nvSpPr>
          <p:cNvPr id="17" name="Alternate Process 16"/>
          <p:cNvSpPr/>
          <p:nvPr/>
        </p:nvSpPr>
        <p:spPr>
          <a:xfrm>
            <a:off x="3544658" y="1787124"/>
            <a:ext cx="833950" cy="513379"/>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sp>
        <p:nvSpPr>
          <p:cNvPr id="18" name="Alternate Process 17"/>
          <p:cNvSpPr/>
          <p:nvPr/>
        </p:nvSpPr>
        <p:spPr>
          <a:xfrm>
            <a:off x="4737454" y="2088133"/>
            <a:ext cx="905280" cy="513379"/>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p>
        </p:txBody>
      </p:sp>
      <p:sp>
        <p:nvSpPr>
          <p:cNvPr id="19" name="Alternate Process 18"/>
          <p:cNvSpPr/>
          <p:nvPr/>
        </p:nvSpPr>
        <p:spPr>
          <a:xfrm>
            <a:off x="7700273" y="2078413"/>
            <a:ext cx="853429" cy="513379"/>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cxnSp>
        <p:nvCxnSpPr>
          <p:cNvPr id="20" name="Elbow Connector 19"/>
          <p:cNvCxnSpPr>
            <a:stCxn id="17" idx="0"/>
            <a:endCxn id="6" idx="0"/>
          </p:cNvCxnSpPr>
          <p:nvPr/>
        </p:nvCxnSpPr>
        <p:spPr>
          <a:xfrm rot="16200000" flipV="1">
            <a:off x="3233492" y="1058983"/>
            <a:ext cx="84853" cy="1371430"/>
          </a:xfrm>
          <a:prstGeom prst="bentConnector3">
            <a:avLst>
              <a:gd name="adj1" fmla="val 36940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19" idx="0"/>
            <a:endCxn id="7" idx="0"/>
          </p:cNvCxnSpPr>
          <p:nvPr/>
        </p:nvCxnSpPr>
        <p:spPr>
          <a:xfrm rot="16200000" flipV="1">
            <a:off x="7392219" y="1343644"/>
            <a:ext cx="38393" cy="1431146"/>
          </a:xfrm>
          <a:prstGeom prst="bentConnector3">
            <a:avLst>
              <a:gd name="adj1" fmla="val 69542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19" idx="0"/>
            <a:endCxn id="18" idx="0"/>
          </p:cNvCxnSpPr>
          <p:nvPr/>
        </p:nvCxnSpPr>
        <p:spPr>
          <a:xfrm rot="16200000" flipH="1" flipV="1">
            <a:off x="6653681" y="614826"/>
            <a:ext cx="9720" cy="2936894"/>
          </a:xfrm>
          <a:prstGeom prst="bentConnector3">
            <a:avLst>
              <a:gd name="adj1" fmla="val -290781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19" idx="0"/>
            <a:endCxn id="6" idx="0"/>
          </p:cNvCxnSpPr>
          <p:nvPr/>
        </p:nvCxnSpPr>
        <p:spPr>
          <a:xfrm rot="16200000" flipV="1">
            <a:off x="5170525" y="-878051"/>
            <a:ext cx="376142" cy="5536785"/>
          </a:xfrm>
          <a:prstGeom prst="bentConnector3">
            <a:avLst>
              <a:gd name="adj1" fmla="val 16077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7" idx="0"/>
            <a:endCxn id="5" idx="0"/>
          </p:cNvCxnSpPr>
          <p:nvPr/>
        </p:nvCxnSpPr>
        <p:spPr>
          <a:xfrm rot="16200000" flipV="1">
            <a:off x="2482655" y="308146"/>
            <a:ext cx="71343" cy="2886614"/>
          </a:xfrm>
          <a:prstGeom prst="bentConnector3">
            <a:avLst>
              <a:gd name="adj1" fmla="val 420424"/>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Oval 12"/>
          <p:cNvSpPr>
            <a:spLocks noChangeArrowheads="1"/>
          </p:cNvSpPr>
          <p:nvPr/>
        </p:nvSpPr>
        <p:spPr bwMode="auto">
          <a:xfrm>
            <a:off x="4399332" y="1784659"/>
            <a:ext cx="3260222" cy="1084844"/>
          </a:xfrm>
          <a:prstGeom prst="ellipse">
            <a:avLst/>
          </a:prstGeom>
          <a:noFill/>
          <a:ln w="76200" cap="flat" cmpd="sng" algn="ctr">
            <a:solidFill>
              <a:srgbClr val="0000FF"/>
            </a:solidFill>
            <a:prstDash val="solid"/>
            <a:round/>
            <a:headEnd type="none" w="med" len="med"/>
            <a:tailEnd type="none" w="med" len="med"/>
          </a:ln>
        </p:spPr>
        <p:txBody>
          <a:bodyPr wrap="square">
            <a:prstTxWarp prst="textNoShape">
              <a:avLst/>
            </a:prstTxWarp>
            <a:spAutoFit/>
          </a:bodyPr>
          <a:lstStyle/>
          <a:p>
            <a:pPr>
              <a:spcBef>
                <a:spcPct val="50000"/>
              </a:spcBef>
            </a:pPr>
            <a:endParaRPr lang="en-US" sz="1600">
              <a:solidFill>
                <a:srgbClr val="0000FF"/>
              </a:solidFill>
              <a:latin typeface="Time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49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491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4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15" grpId="0" build="p"/>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to improve symbolization?</a:t>
            </a:r>
            <a:endParaRPr lang="en-US" sz="3600" dirty="0"/>
          </a:p>
        </p:txBody>
      </p:sp>
      <p:sp>
        <p:nvSpPr>
          <p:cNvPr id="3" name="Content Placeholder 2"/>
          <p:cNvSpPr>
            <a:spLocks noGrp="1"/>
          </p:cNvSpPr>
          <p:nvPr>
            <p:ph idx="1"/>
          </p:nvPr>
        </p:nvSpPr>
        <p:spPr>
          <a:xfrm>
            <a:off x="685800" y="1854200"/>
            <a:ext cx="7772400" cy="4103585"/>
          </a:xfrm>
        </p:spPr>
        <p:txBody>
          <a:bodyPr>
            <a:normAutofit fontScale="92500" lnSpcReduction="20000"/>
          </a:bodyPr>
          <a:lstStyle/>
          <a:p>
            <a:pPr>
              <a:buNone/>
            </a:pPr>
            <a:r>
              <a:rPr lang="en-US" dirty="0" smtClean="0"/>
              <a:t>To improve learning on:</a:t>
            </a:r>
          </a:p>
          <a:p>
            <a:pPr>
              <a:spcAft>
                <a:spcPts val="3000"/>
              </a:spcAft>
              <a:buNone/>
            </a:pPr>
            <a:endParaRPr lang="en-US" dirty="0" smtClean="0"/>
          </a:p>
          <a:p>
            <a:pPr>
              <a:buNone/>
            </a:pPr>
            <a:r>
              <a:rPr lang="en-US" dirty="0" smtClean="0"/>
              <a:t>Practice this:</a:t>
            </a:r>
          </a:p>
          <a:p>
            <a:pPr lvl="1"/>
            <a:endParaRPr lang="en-US" dirty="0" smtClean="0"/>
          </a:p>
          <a:p>
            <a:endParaRPr lang="en-US" dirty="0" smtClean="0"/>
          </a:p>
          <a:p>
            <a:pPr>
              <a:buNone/>
            </a:pPr>
            <a:r>
              <a:rPr lang="en-US" dirty="0" smtClean="0"/>
              <a:t>Or this:</a:t>
            </a:r>
          </a:p>
          <a:p>
            <a:endParaRPr lang="en-US" dirty="0" smtClean="0"/>
          </a:p>
          <a:p>
            <a:pPr>
              <a:buNone/>
            </a:pPr>
            <a:r>
              <a:rPr lang="en-US" dirty="0" smtClean="0"/>
              <a:t>?</a:t>
            </a:r>
            <a:endParaRPr lang="en-US" dirty="0"/>
          </a:p>
        </p:txBody>
      </p:sp>
      <p:graphicFrame>
        <p:nvGraphicFramePr>
          <p:cNvPr id="5" name="Content Placeholder 3"/>
          <p:cNvGraphicFramePr>
            <a:graphicFrameLocks/>
          </p:cNvGraphicFramePr>
          <p:nvPr/>
        </p:nvGraphicFramePr>
        <p:xfrm>
          <a:off x="2451100" y="2005320"/>
          <a:ext cx="6388100" cy="3959857"/>
        </p:xfrm>
        <a:graphic>
          <a:graphicData uri="http://schemas.openxmlformats.org/drawingml/2006/table">
            <a:tbl>
              <a:tblPr firstRow="1" bandRow="1">
                <a:tableStyleId>{5940675A-B579-460E-94D1-54222C63F5DA}</a:tableStyleId>
              </a:tblPr>
              <a:tblGrid>
                <a:gridCol w="5271733"/>
                <a:gridCol w="1116367"/>
              </a:tblGrid>
              <a:tr h="348634">
                <a:tc>
                  <a:txBody>
                    <a:bodyPr/>
                    <a:lstStyle/>
                    <a:p>
                      <a:pPr marL="0" marR="0" indent="0" algn="ctr">
                        <a:spcBef>
                          <a:spcPts val="0"/>
                        </a:spcBef>
                        <a:spcAft>
                          <a:spcPts val="0"/>
                        </a:spcAft>
                      </a:pPr>
                      <a:endParaRPr lang="en-US" sz="1800" dirty="0">
                        <a:solidFill>
                          <a:schemeClr val="tx2"/>
                        </a:solidFill>
                        <a:latin typeface="+mn-lt"/>
                        <a:ea typeface="Times"/>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a:spcBef>
                          <a:spcPts val="0"/>
                        </a:spcBef>
                        <a:spcAft>
                          <a:spcPts val="0"/>
                        </a:spcAft>
                      </a:pPr>
                      <a:r>
                        <a:rPr lang="en-US" sz="1800" dirty="0" smtClean="0">
                          <a:solidFill>
                            <a:schemeClr val="tx2"/>
                          </a:solidFill>
                          <a:latin typeface="+mn-lt"/>
                          <a:ea typeface="Times"/>
                          <a:cs typeface="Times New Roman"/>
                        </a:rPr>
                        <a:t>Solution</a:t>
                      </a:r>
                      <a:endParaRPr lang="en-US" sz="1800" dirty="0">
                        <a:solidFill>
                          <a:schemeClr val="tx2"/>
                        </a:solidFill>
                        <a:latin typeface="+mn-lt"/>
                        <a:ea typeface="Times"/>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874261">
                <a:tc>
                  <a:txBody>
                    <a:bodyPr/>
                    <a:lstStyle/>
                    <a:p>
                      <a:pPr marL="0" marR="0" indent="0" algn="l">
                        <a:spcBef>
                          <a:spcPts val="0"/>
                        </a:spcBef>
                        <a:spcAft>
                          <a:spcPts val="0"/>
                        </a:spcAft>
                      </a:pPr>
                      <a:r>
                        <a:rPr lang="en-US" sz="1600" dirty="0"/>
                        <a:t>Ms. Lindquist is a math teacher.  Ms. Lindquist teaches 62 girls.  Ms. Lindquist teaches </a:t>
                      </a:r>
                      <a:r>
                        <a:rPr lang="en-US" sz="1600" dirty="0" err="1"/>
                        <a:t>f</a:t>
                      </a:r>
                      <a:r>
                        <a:rPr lang="en-US" sz="1600" dirty="0"/>
                        <a:t> fewer boys than girls.  Write an expression for how many students Ms. Lindquist teaches.</a:t>
                      </a:r>
                      <a:endParaRPr lang="en-US" sz="1600" dirty="0">
                        <a:latin typeface="Times New Roman"/>
                        <a:ea typeface="Times"/>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a:spcBef>
                          <a:spcPts val="0"/>
                        </a:spcBef>
                        <a:spcAft>
                          <a:spcPts val="0"/>
                        </a:spcAft>
                      </a:pPr>
                      <a:endParaRPr lang="en-US" sz="1600" dirty="0"/>
                    </a:p>
                    <a:p>
                      <a:pPr marL="0" marR="0" indent="0" algn="ctr">
                        <a:spcBef>
                          <a:spcPts val="0"/>
                        </a:spcBef>
                        <a:spcAft>
                          <a:spcPts val="0"/>
                        </a:spcAft>
                      </a:pPr>
                      <a:r>
                        <a:rPr lang="en-US" sz="1600" dirty="0"/>
                        <a:t>62+62-f</a:t>
                      </a:r>
                      <a:endParaRPr lang="en-US" sz="1800" dirty="0">
                        <a:latin typeface="Times New Roman"/>
                        <a:ea typeface="Times"/>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480185">
                <a:tc>
                  <a:txBody>
                    <a:bodyPr/>
                    <a:lstStyle/>
                    <a:p>
                      <a:pPr marL="0" marR="0" indent="0" algn="l">
                        <a:spcBef>
                          <a:spcPts val="0"/>
                        </a:spcBef>
                        <a:spcAft>
                          <a:spcPts val="0"/>
                        </a:spcAft>
                      </a:pPr>
                      <a:endParaRPr lang="en-US" sz="1600" dirty="0">
                        <a:latin typeface="Times New Roman"/>
                        <a:ea typeface="Times"/>
                        <a:cs typeface="Times New Roman"/>
                      </a:endParaRPr>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tcPr>
                </a:tc>
                <a:tc>
                  <a:txBody>
                    <a:bodyPr/>
                    <a:lstStyle/>
                    <a:p>
                      <a:pPr marL="0" marR="0" indent="0" algn="ctr">
                        <a:spcBef>
                          <a:spcPts val="0"/>
                        </a:spcBef>
                        <a:spcAft>
                          <a:spcPts val="0"/>
                        </a:spcAft>
                      </a:pPr>
                      <a:endParaRPr lang="en-US" sz="1800" dirty="0">
                        <a:latin typeface="Times New Roman"/>
                        <a:ea typeface="Times"/>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923280">
                <a:tc>
                  <a:txBody>
                    <a:bodyPr/>
                    <a:lstStyle/>
                    <a:p>
                      <a:pPr marL="0" marR="0" indent="0" algn="l">
                        <a:spcBef>
                          <a:spcPts val="0"/>
                        </a:spcBef>
                        <a:spcAft>
                          <a:spcPts val="0"/>
                        </a:spcAft>
                      </a:pPr>
                      <a:r>
                        <a:rPr lang="en-US" sz="1600" dirty="0">
                          <a:latin typeface="+mj-lt"/>
                          <a:ea typeface="Times"/>
                          <a:cs typeface="Times New Roman"/>
                        </a:rPr>
                        <a:t>Ms. Lindquist is a math teacher.  Ms Lindquist teaches 62 girls.  Ms Lindquist teaches </a:t>
                      </a:r>
                      <a:r>
                        <a:rPr lang="en-US" sz="1600" b="1" i="1" dirty="0" err="1">
                          <a:latin typeface="+mj-lt"/>
                          <a:ea typeface="Times"/>
                          <a:cs typeface="Times New Roman"/>
                        </a:rPr>
                        <a:t>b</a:t>
                      </a:r>
                      <a:r>
                        <a:rPr lang="en-US" sz="1600" b="1" i="1" dirty="0">
                          <a:latin typeface="+mj-lt"/>
                          <a:ea typeface="Times"/>
                          <a:cs typeface="Times New Roman"/>
                        </a:rPr>
                        <a:t> boys</a:t>
                      </a:r>
                      <a:r>
                        <a:rPr lang="en-US" sz="1600" dirty="0">
                          <a:latin typeface="+mj-lt"/>
                          <a:ea typeface="Times"/>
                          <a:cs typeface="Times New Roman"/>
                        </a:rPr>
                        <a:t>. Write an expression for how many students Ms. Lindquist teaches.</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a:spcBef>
                          <a:spcPts val="0"/>
                        </a:spcBef>
                        <a:spcAft>
                          <a:spcPts val="0"/>
                        </a:spcAft>
                      </a:pPr>
                      <a:endParaRPr lang="en-US" sz="1600" dirty="0">
                        <a:latin typeface="+mj-lt"/>
                        <a:ea typeface="Times"/>
                        <a:cs typeface="Times New Roman"/>
                      </a:endParaRPr>
                    </a:p>
                    <a:p>
                      <a:pPr marL="0" marR="0" indent="0" algn="ctr">
                        <a:spcBef>
                          <a:spcPts val="0"/>
                        </a:spcBef>
                        <a:spcAft>
                          <a:spcPts val="0"/>
                        </a:spcAft>
                      </a:pPr>
                      <a:r>
                        <a:rPr lang="en-US" sz="1600" dirty="0">
                          <a:latin typeface="+mj-lt"/>
                          <a:ea typeface="Times"/>
                          <a:cs typeface="Times New Roman"/>
                        </a:rPr>
                        <a:t>62+b</a:t>
                      </a:r>
                      <a:endParaRPr lang="en-US" sz="1800" dirty="0">
                        <a:latin typeface="+mj-lt"/>
                        <a:ea typeface="Times"/>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459236">
                <a:tc>
                  <a:txBody>
                    <a:bodyPr/>
                    <a:lstStyle/>
                    <a:p>
                      <a:pPr marL="0" marR="0" indent="0" algn="l">
                        <a:spcBef>
                          <a:spcPts val="0"/>
                        </a:spcBef>
                        <a:spcAft>
                          <a:spcPts val="0"/>
                        </a:spcAft>
                      </a:pPr>
                      <a:endParaRPr lang="en-US" sz="1600" dirty="0">
                        <a:latin typeface="Times New Roman"/>
                        <a:ea typeface="Times"/>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a:spcBef>
                          <a:spcPts val="0"/>
                        </a:spcBef>
                        <a:spcAft>
                          <a:spcPts val="0"/>
                        </a:spcAft>
                      </a:pPr>
                      <a:endParaRPr lang="en-US" sz="1800" dirty="0">
                        <a:latin typeface="Times New Roman"/>
                        <a:ea typeface="Times"/>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874261">
                <a:tc>
                  <a:txBody>
                    <a:bodyPr/>
                    <a:lstStyle/>
                    <a:p>
                      <a:pPr marL="0" marR="0" indent="0" algn="l">
                        <a:spcBef>
                          <a:spcPts val="0"/>
                        </a:spcBef>
                        <a:spcAft>
                          <a:spcPts val="0"/>
                        </a:spcAft>
                      </a:pPr>
                      <a:r>
                        <a:rPr lang="en-US" sz="1600" dirty="0">
                          <a:latin typeface="+mj-lt"/>
                          <a:ea typeface="Times"/>
                          <a:cs typeface="Times New Roman"/>
                        </a:rPr>
                        <a:t>Substitute 62-f  for </a:t>
                      </a:r>
                      <a:r>
                        <a:rPr lang="en-US" sz="1600" dirty="0" err="1">
                          <a:latin typeface="+mj-lt"/>
                          <a:ea typeface="Times"/>
                          <a:cs typeface="Times New Roman"/>
                        </a:rPr>
                        <a:t>b</a:t>
                      </a:r>
                      <a:r>
                        <a:rPr lang="en-US" sz="1600" dirty="0">
                          <a:latin typeface="+mj-lt"/>
                          <a:ea typeface="Times"/>
                          <a:cs typeface="Times New Roman"/>
                        </a:rPr>
                        <a:t> in 62+b                                         </a:t>
                      </a:r>
                    </a:p>
                    <a:p>
                      <a:pPr marL="0" marR="0" indent="0" algn="l">
                        <a:spcBef>
                          <a:spcPts val="0"/>
                        </a:spcBef>
                        <a:spcAft>
                          <a:spcPts val="0"/>
                        </a:spcAft>
                      </a:pPr>
                      <a:r>
                        <a:rPr lang="en-US" sz="1600" dirty="0">
                          <a:latin typeface="+mj-lt"/>
                          <a:ea typeface="Times"/>
                          <a:cs typeface="Times New Roman"/>
                        </a:rPr>
                        <a:t>Write the resulting expression.</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a:spcBef>
                          <a:spcPts val="0"/>
                        </a:spcBef>
                        <a:spcAft>
                          <a:spcPts val="0"/>
                        </a:spcAft>
                      </a:pPr>
                      <a:r>
                        <a:rPr lang="en-US" sz="1600" dirty="0">
                          <a:latin typeface="+mj-lt"/>
                          <a:ea typeface="Times"/>
                          <a:cs typeface="Times New Roman"/>
                        </a:rPr>
                        <a:t>62+62-f</a:t>
                      </a:r>
                      <a:endParaRPr lang="en-US" sz="1800" dirty="0">
                        <a:latin typeface="+mj-lt"/>
                        <a:ea typeface="Times"/>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6" name="Content Placeholder 2"/>
          <p:cNvSpPr txBox="1">
            <a:spLocks/>
          </p:cNvSpPr>
          <p:nvPr/>
        </p:nvSpPr>
        <p:spPr>
          <a:xfrm>
            <a:off x="772735" y="5944691"/>
            <a:ext cx="7515295" cy="69398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Model suggests </a:t>
            </a:r>
            <a:r>
              <a:rPr lang="en-US" sz="3200" dirty="0" smtClean="0">
                <a:latin typeface="+mn-lt"/>
              </a:rPr>
              <a:t>substitution practice!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a:xfrm>
            <a:off x="662632" y="209168"/>
            <a:ext cx="7941337" cy="1126423"/>
          </a:xfrm>
        </p:spPr>
        <p:txBody>
          <a:bodyPr>
            <a:normAutofit fontScale="90000"/>
          </a:bodyPr>
          <a:lstStyle/>
          <a:p>
            <a:r>
              <a:rPr lang="en-US" dirty="0" smtClean="0"/>
              <a:t>From Instructional Design to Experimental Test </a:t>
            </a:r>
            <a:endParaRPr lang="en-US" dirty="0"/>
          </a:p>
        </p:txBody>
      </p:sp>
      <p:sp>
        <p:nvSpPr>
          <p:cNvPr id="4" name="Rectangle 3"/>
          <p:cNvSpPr/>
          <p:nvPr/>
        </p:nvSpPr>
        <p:spPr>
          <a:xfrm>
            <a:off x="486000" y="2065778"/>
            <a:ext cx="8350191" cy="2350734"/>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rocess 4"/>
          <p:cNvSpPr/>
          <p:nvPr/>
        </p:nvSpPr>
        <p:spPr>
          <a:xfrm>
            <a:off x="607613" y="2606175"/>
            <a:ext cx="1013372" cy="661989"/>
          </a:xfrm>
          <a:prstGeom prst="flowChartProcess">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Goal</a:t>
            </a:r>
          </a:p>
          <a:p>
            <a:pPr algn="ctr"/>
            <a:r>
              <a:rPr lang="en-US" dirty="0" smtClean="0"/>
              <a:t>Setting</a:t>
            </a:r>
            <a:endParaRPr lang="en-US" dirty="0"/>
          </a:p>
        </p:txBody>
      </p:sp>
      <p:sp>
        <p:nvSpPr>
          <p:cNvPr id="6" name="Process 5"/>
          <p:cNvSpPr/>
          <p:nvPr/>
        </p:nvSpPr>
        <p:spPr>
          <a:xfrm>
            <a:off x="1949031" y="2592665"/>
            <a:ext cx="1360904" cy="689009"/>
          </a:xfrm>
          <a:prstGeom prst="flowChartProcess">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Assessment Task Design</a:t>
            </a:r>
            <a:endParaRPr lang="en-US" dirty="0"/>
          </a:p>
        </p:txBody>
      </p:sp>
      <p:sp>
        <p:nvSpPr>
          <p:cNvPr id="7" name="Process 6"/>
          <p:cNvSpPr/>
          <p:nvPr/>
        </p:nvSpPr>
        <p:spPr>
          <a:xfrm>
            <a:off x="6025761" y="2930414"/>
            <a:ext cx="1418722" cy="607949"/>
          </a:xfrm>
          <a:prstGeom prst="flowChartProcess">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Instructional Design</a:t>
            </a:r>
            <a:endParaRPr lang="en-US" dirty="0"/>
          </a:p>
        </p:txBody>
      </p:sp>
      <p:cxnSp>
        <p:nvCxnSpPr>
          <p:cNvPr id="8" name="Straight Arrow Connector 7"/>
          <p:cNvCxnSpPr>
            <a:stCxn id="5" idx="3"/>
            <a:endCxn id="6" idx="1"/>
          </p:cNvCxnSpPr>
          <p:nvPr/>
        </p:nvCxnSpPr>
        <p:spPr>
          <a:xfrm>
            <a:off x="1620985" y="2937170"/>
            <a:ext cx="32804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6" idx="3"/>
            <a:endCxn id="17" idx="1"/>
          </p:cNvCxnSpPr>
          <p:nvPr/>
        </p:nvCxnSpPr>
        <p:spPr>
          <a:xfrm flipV="1">
            <a:off x="3309935" y="2934208"/>
            <a:ext cx="274003" cy="29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endCxn id="18" idx="1"/>
          </p:cNvCxnSpPr>
          <p:nvPr/>
        </p:nvCxnSpPr>
        <p:spPr>
          <a:xfrm>
            <a:off x="4431398" y="2970946"/>
            <a:ext cx="345336" cy="2642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endCxn id="18" idx="1"/>
          </p:cNvCxnSpPr>
          <p:nvPr/>
        </p:nvCxnSpPr>
        <p:spPr>
          <a:xfrm flipV="1">
            <a:off x="2215491" y="3235217"/>
            <a:ext cx="2561243" cy="6417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18" idx="3"/>
            <a:endCxn id="7" idx="1"/>
          </p:cNvCxnSpPr>
          <p:nvPr/>
        </p:nvCxnSpPr>
        <p:spPr>
          <a:xfrm flipV="1">
            <a:off x="5682014" y="3234389"/>
            <a:ext cx="343747" cy="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3"/>
            <a:endCxn id="19" idx="1"/>
          </p:cNvCxnSpPr>
          <p:nvPr/>
        </p:nvCxnSpPr>
        <p:spPr>
          <a:xfrm flipV="1">
            <a:off x="7444483" y="3225497"/>
            <a:ext cx="295070" cy="88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6" idx="2"/>
          </p:cNvCxnSpPr>
          <p:nvPr/>
        </p:nvCxnSpPr>
        <p:spPr>
          <a:xfrm flipV="1">
            <a:off x="2215491" y="3281674"/>
            <a:ext cx="413992" cy="595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255465" y="3876113"/>
            <a:ext cx="2364539" cy="369332"/>
          </a:xfrm>
          <a:prstGeom prst="rect">
            <a:avLst/>
          </a:prstGeom>
          <a:noFill/>
        </p:spPr>
        <p:txBody>
          <a:bodyPr wrap="square" rtlCol="0">
            <a:spAutoFit/>
          </a:bodyPr>
          <a:lstStyle/>
          <a:p>
            <a:pPr algn="r"/>
            <a:r>
              <a:rPr lang="en-US" dirty="0" smtClean="0">
                <a:solidFill>
                  <a:schemeClr val="bg1"/>
                </a:solidFill>
                <a:latin typeface="+mn-lt"/>
              </a:rPr>
              <a:t>Intuition &amp; experience</a:t>
            </a:r>
            <a:endParaRPr lang="en-US" dirty="0">
              <a:solidFill>
                <a:schemeClr val="bg1"/>
              </a:solidFill>
              <a:latin typeface="+mn-lt"/>
            </a:endParaRPr>
          </a:p>
        </p:txBody>
      </p:sp>
      <p:sp>
        <p:nvSpPr>
          <p:cNvPr id="16" name="Alternate Process 15"/>
          <p:cNvSpPr/>
          <p:nvPr/>
        </p:nvSpPr>
        <p:spPr>
          <a:xfrm>
            <a:off x="1323722" y="3605915"/>
            <a:ext cx="905280" cy="513379"/>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Theory</a:t>
            </a:r>
            <a:endParaRPr lang="en-US" dirty="0"/>
          </a:p>
        </p:txBody>
      </p:sp>
      <p:sp>
        <p:nvSpPr>
          <p:cNvPr id="17" name="Alternate Process 16"/>
          <p:cNvSpPr/>
          <p:nvPr/>
        </p:nvSpPr>
        <p:spPr>
          <a:xfrm>
            <a:off x="3583938" y="2677518"/>
            <a:ext cx="833950" cy="513379"/>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sp>
        <p:nvSpPr>
          <p:cNvPr id="18" name="Alternate Process 17"/>
          <p:cNvSpPr/>
          <p:nvPr/>
        </p:nvSpPr>
        <p:spPr>
          <a:xfrm>
            <a:off x="4776734" y="2978527"/>
            <a:ext cx="905280" cy="513379"/>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p>
        </p:txBody>
      </p:sp>
      <p:sp>
        <p:nvSpPr>
          <p:cNvPr id="19" name="Alternate Process 18"/>
          <p:cNvSpPr/>
          <p:nvPr/>
        </p:nvSpPr>
        <p:spPr>
          <a:xfrm>
            <a:off x="7739553" y="2968807"/>
            <a:ext cx="853429" cy="513379"/>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cxnSp>
        <p:nvCxnSpPr>
          <p:cNvPr id="20" name="Elbow Connector 19"/>
          <p:cNvCxnSpPr>
            <a:stCxn id="17" idx="0"/>
            <a:endCxn id="6" idx="0"/>
          </p:cNvCxnSpPr>
          <p:nvPr/>
        </p:nvCxnSpPr>
        <p:spPr>
          <a:xfrm rot="16200000" flipV="1">
            <a:off x="3272772" y="1949377"/>
            <a:ext cx="84853" cy="1371430"/>
          </a:xfrm>
          <a:prstGeom prst="bentConnector3">
            <a:avLst>
              <a:gd name="adj1" fmla="val 36940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19" idx="0"/>
            <a:endCxn id="7" idx="0"/>
          </p:cNvCxnSpPr>
          <p:nvPr/>
        </p:nvCxnSpPr>
        <p:spPr>
          <a:xfrm rot="16200000" flipV="1">
            <a:off x="7431499" y="2234038"/>
            <a:ext cx="38393" cy="1431146"/>
          </a:xfrm>
          <a:prstGeom prst="bentConnector3">
            <a:avLst>
              <a:gd name="adj1" fmla="val 69542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19" idx="0"/>
            <a:endCxn id="18" idx="0"/>
          </p:cNvCxnSpPr>
          <p:nvPr/>
        </p:nvCxnSpPr>
        <p:spPr>
          <a:xfrm rot="16200000" flipH="1" flipV="1">
            <a:off x="6692961" y="1505220"/>
            <a:ext cx="9720" cy="2936894"/>
          </a:xfrm>
          <a:prstGeom prst="bentConnector3">
            <a:avLst>
              <a:gd name="adj1" fmla="val -290781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19" idx="0"/>
            <a:endCxn id="6" idx="0"/>
          </p:cNvCxnSpPr>
          <p:nvPr/>
        </p:nvCxnSpPr>
        <p:spPr>
          <a:xfrm rot="16200000" flipV="1">
            <a:off x="5209805" y="12343"/>
            <a:ext cx="376142" cy="5536785"/>
          </a:xfrm>
          <a:prstGeom prst="bentConnector3">
            <a:avLst>
              <a:gd name="adj1" fmla="val 16077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7" idx="0"/>
            <a:endCxn id="5" idx="0"/>
          </p:cNvCxnSpPr>
          <p:nvPr/>
        </p:nvCxnSpPr>
        <p:spPr>
          <a:xfrm rot="16200000" flipV="1">
            <a:off x="2521935" y="1198540"/>
            <a:ext cx="71343" cy="2886614"/>
          </a:xfrm>
          <a:prstGeom prst="bentConnector3">
            <a:avLst>
              <a:gd name="adj1" fmla="val 420424"/>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Oval 12"/>
          <p:cNvSpPr>
            <a:spLocks noChangeArrowheads="1"/>
          </p:cNvSpPr>
          <p:nvPr/>
        </p:nvSpPr>
        <p:spPr bwMode="auto">
          <a:xfrm>
            <a:off x="5695564" y="2688147"/>
            <a:ext cx="3260222" cy="1084844"/>
          </a:xfrm>
          <a:prstGeom prst="ellipse">
            <a:avLst/>
          </a:prstGeom>
          <a:noFill/>
          <a:ln w="76200" cap="flat" cmpd="sng" algn="ctr">
            <a:solidFill>
              <a:srgbClr val="0000FF"/>
            </a:solidFill>
            <a:prstDash val="solid"/>
            <a:round/>
            <a:headEnd type="none" w="med" len="med"/>
            <a:tailEnd type="none" w="med" len="med"/>
          </a:ln>
        </p:spPr>
        <p:txBody>
          <a:bodyPr wrap="square">
            <a:prstTxWarp prst="textNoShape">
              <a:avLst/>
            </a:prstTxWarp>
            <a:spAutoFit/>
          </a:bodyPr>
          <a:lstStyle/>
          <a:p>
            <a:pPr>
              <a:spcBef>
                <a:spcPct val="50000"/>
              </a:spcBef>
            </a:pPr>
            <a:endParaRPr lang="en-US" sz="1600">
              <a:solidFill>
                <a:srgbClr val="0000FF"/>
              </a:solidFill>
              <a:latin typeface="Times" charset="0"/>
            </a:endParaRPr>
          </a:p>
        </p:txBody>
      </p:sp>
      <p:sp>
        <p:nvSpPr>
          <p:cNvPr id="26" name="Content Placeholder 25"/>
          <p:cNvSpPr>
            <a:spLocks noGrp="1"/>
          </p:cNvSpPr>
          <p:nvPr>
            <p:ph idx="1"/>
          </p:nvPr>
        </p:nvSpPr>
        <p:spPr>
          <a:xfrm>
            <a:off x="662632" y="4674570"/>
            <a:ext cx="7941337" cy="1451593"/>
          </a:xfrm>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In Vivo </a:t>
            </a:r>
            <a:r>
              <a:rPr lang="en-US" dirty="0" smtClean="0"/>
              <a:t>Experiment using “</a:t>
            </a:r>
            <a:r>
              <a:rPr lang="en-US" dirty="0" err="1" smtClean="0"/>
              <a:t>ASSISTment</a:t>
            </a:r>
            <a:r>
              <a:rPr lang="en-US" dirty="0" smtClean="0"/>
              <a:t>” technology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ASSISTment</a:t>
            </a:r>
            <a:r>
              <a:rPr lang="en-US" dirty="0" smtClean="0"/>
              <a:t> is an on-line formative assessment &amp; tutoring system</a:t>
            </a:r>
          </a:p>
          <a:p>
            <a:pPr lvl="1"/>
            <a:r>
              <a:rPr lang="en-US" dirty="0" smtClean="0"/>
              <a:t>It teaches &amp; tests at the same time</a:t>
            </a:r>
          </a:p>
          <a:p>
            <a:pPr lvl="1"/>
            <a:r>
              <a:rPr lang="en-US" dirty="0" smtClean="0"/>
              <a:t>Students use about weekly as part of regular middle school math classes</a:t>
            </a:r>
          </a:p>
          <a:p>
            <a:r>
              <a:rPr lang="en-US" dirty="0" smtClean="0"/>
              <a:t>Study run in a single class period</a:t>
            </a:r>
          </a:p>
          <a:p>
            <a:pPr lvl="1"/>
            <a:r>
              <a:rPr lang="en-US" dirty="0" smtClean="0"/>
              <a:t>303 students randomly assigned to either substitution or one-step story practice</a:t>
            </a:r>
          </a:p>
          <a:p>
            <a:pPr lvl="1"/>
            <a:r>
              <a:rPr lang="en-US" dirty="0" smtClean="0"/>
              <a:t>5 pre-test problems, 4 instructional problems, 3 post-test problems </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title"/>
          </p:nvPr>
        </p:nvSpPr>
        <p:spPr/>
        <p:txBody>
          <a:bodyPr>
            <a:normAutofit fontScale="90000"/>
          </a:bodyPr>
          <a:lstStyle/>
          <a:p>
            <a:r>
              <a:rPr lang="en-US" dirty="0" smtClean="0"/>
              <a:t>Substitution Practice Yields better Learning!</a:t>
            </a:r>
            <a:endParaRPr lang="en-US" dirty="0"/>
          </a:p>
        </p:txBody>
      </p:sp>
      <p:graphicFrame>
        <p:nvGraphicFramePr>
          <p:cNvPr id="2054" name="Object 6"/>
          <p:cNvGraphicFramePr>
            <a:graphicFrameLocks noGrp="1" noChangeAspect="1"/>
          </p:cNvGraphicFramePr>
          <p:nvPr>
            <p:ph idx="1"/>
          </p:nvPr>
        </p:nvGraphicFramePr>
        <p:xfrm>
          <a:off x="2863850" y="1930401"/>
          <a:ext cx="5568950" cy="3307862"/>
        </p:xfrm>
        <a:graphic>
          <a:graphicData uri="http://schemas.openxmlformats.org/presentationml/2006/ole">
            <mc:AlternateContent xmlns:mc="http://schemas.openxmlformats.org/markup-compatibility/2006">
              <mc:Choice xmlns:v="urn:schemas-microsoft-com:vml" Requires="v">
                <p:oleObj spid="_x0000_s305181" name="Worksheet" r:id="rId4" imgW="3848100" imgH="2286000" progId="Excel.Sheet.8">
                  <p:embed/>
                </p:oleObj>
              </mc:Choice>
              <mc:Fallback>
                <p:oleObj name="Worksheet" r:id="rId4" imgW="3848100" imgH="228600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3850" y="1930401"/>
                        <a:ext cx="5568950" cy="330786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4" name="Rectangle 3"/>
          <p:cNvSpPr/>
          <p:nvPr/>
        </p:nvSpPr>
        <p:spPr>
          <a:xfrm>
            <a:off x="203200" y="2435592"/>
            <a:ext cx="2578100" cy="2277547"/>
          </a:xfrm>
          <a:prstGeom prst="rect">
            <a:avLst/>
          </a:prstGeom>
        </p:spPr>
        <p:txBody>
          <a:bodyPr wrap="square">
            <a:spAutoFit/>
          </a:bodyPr>
          <a:lstStyle/>
          <a:p>
            <a:pPr>
              <a:spcBef>
                <a:spcPts val="0"/>
              </a:spcBef>
              <a:spcAft>
                <a:spcPts val="0"/>
              </a:spcAft>
            </a:pPr>
            <a:r>
              <a:rPr lang="en-US" sz="1400" dirty="0" smtClean="0">
                <a:solidFill>
                  <a:schemeClr val="tx2"/>
                </a:solidFill>
              </a:rPr>
              <a:t>Two-Step Story</a:t>
            </a:r>
            <a:r>
              <a:rPr lang="en-US" sz="1400" b="1" dirty="0" smtClean="0"/>
              <a:t>: </a:t>
            </a:r>
            <a:r>
              <a:rPr lang="en-US" sz="1400" dirty="0" smtClean="0"/>
              <a:t>Ms. Lindquist is a math teacher.  Ms. Lindquist teaches 62 girls.  Ms. Lindquist teaches </a:t>
            </a:r>
            <a:r>
              <a:rPr lang="en-US" sz="1400" dirty="0" err="1" smtClean="0"/>
              <a:t>f</a:t>
            </a:r>
            <a:r>
              <a:rPr lang="en-US" sz="1400" dirty="0" smtClean="0"/>
              <a:t> fewer boys than girls.  Write an expression for how many students Ms. Lindquist teaches.</a:t>
            </a:r>
          </a:p>
          <a:p>
            <a:pPr>
              <a:spcBef>
                <a:spcPts val="0"/>
              </a:spcBef>
              <a:spcAft>
                <a:spcPts val="0"/>
              </a:spcAft>
            </a:pPr>
            <a:r>
              <a:rPr lang="en-US" sz="1400" dirty="0" smtClean="0">
                <a:solidFill>
                  <a:srgbClr val="1F497D"/>
                </a:solidFill>
              </a:rPr>
              <a:t>Answer</a:t>
            </a:r>
            <a:r>
              <a:rPr lang="en-US" sz="1400" dirty="0" smtClean="0"/>
              <a:t>: 62+62-f</a:t>
            </a:r>
          </a:p>
          <a:p>
            <a:pPr>
              <a:spcBef>
                <a:spcPts val="0"/>
              </a:spcBef>
              <a:spcAft>
                <a:spcPts val="0"/>
              </a:spcAft>
            </a:pPr>
            <a:endParaRPr lang="en-US" sz="1600" dirty="0">
              <a:latin typeface="Times New Roman"/>
              <a:ea typeface="Times"/>
              <a:cs typeface="Times New Roman"/>
            </a:endParaRPr>
          </a:p>
        </p:txBody>
      </p:sp>
      <p:sp>
        <p:nvSpPr>
          <p:cNvPr id="5" name="Rectangle 4"/>
          <p:cNvSpPr/>
          <p:nvPr/>
        </p:nvSpPr>
        <p:spPr>
          <a:xfrm>
            <a:off x="2755900" y="5331192"/>
            <a:ext cx="3632200" cy="1415772"/>
          </a:xfrm>
          <a:prstGeom prst="rect">
            <a:avLst/>
          </a:prstGeom>
        </p:spPr>
        <p:txBody>
          <a:bodyPr wrap="square">
            <a:spAutoFit/>
          </a:bodyPr>
          <a:lstStyle/>
          <a:p>
            <a:pPr>
              <a:spcBef>
                <a:spcPts val="0"/>
              </a:spcBef>
              <a:spcAft>
                <a:spcPts val="0"/>
              </a:spcAft>
            </a:pPr>
            <a:r>
              <a:rPr lang="en-US" sz="1400" dirty="0" smtClean="0">
                <a:solidFill>
                  <a:srgbClr val="1F497D"/>
                </a:solidFill>
              </a:rPr>
              <a:t>1-Step</a:t>
            </a:r>
            <a:r>
              <a:rPr lang="en-US" sz="1400" b="1" dirty="0" smtClean="0"/>
              <a:t>: </a:t>
            </a:r>
            <a:r>
              <a:rPr lang="en-US" sz="1400" dirty="0" smtClean="0">
                <a:ea typeface="Times"/>
                <a:cs typeface="Times New Roman"/>
              </a:rPr>
              <a:t>Ms. Lindquist is a math teacher.  Ms Lindquist teaches 62 girls.  Ms Lindquist teaches </a:t>
            </a:r>
            <a:r>
              <a:rPr lang="en-US" sz="1400" b="1" i="1" dirty="0" err="1" smtClean="0">
                <a:ea typeface="Times"/>
                <a:cs typeface="Times New Roman"/>
              </a:rPr>
              <a:t>b</a:t>
            </a:r>
            <a:r>
              <a:rPr lang="en-US" sz="1400" b="1" i="1" dirty="0" smtClean="0">
                <a:ea typeface="Times"/>
                <a:cs typeface="Times New Roman"/>
              </a:rPr>
              <a:t> boys</a:t>
            </a:r>
            <a:r>
              <a:rPr lang="en-US" sz="1400" dirty="0" smtClean="0">
                <a:ea typeface="Times"/>
                <a:cs typeface="Times New Roman"/>
              </a:rPr>
              <a:t>. Write an expression for how many students Ms. Lindquist teaches.</a:t>
            </a:r>
            <a:endParaRPr lang="en-US" sz="1400" dirty="0" smtClean="0"/>
          </a:p>
          <a:p>
            <a:pPr>
              <a:spcBef>
                <a:spcPts val="0"/>
              </a:spcBef>
              <a:spcAft>
                <a:spcPts val="0"/>
              </a:spcAft>
            </a:pPr>
            <a:r>
              <a:rPr lang="en-US" sz="1400" dirty="0" smtClean="0">
                <a:solidFill>
                  <a:srgbClr val="1F497D"/>
                </a:solidFill>
              </a:rPr>
              <a:t>Answer</a:t>
            </a:r>
            <a:r>
              <a:rPr lang="en-US" sz="1400" dirty="0" smtClean="0"/>
              <a:t>: 62+b</a:t>
            </a:r>
          </a:p>
          <a:p>
            <a:pPr>
              <a:spcBef>
                <a:spcPts val="0"/>
              </a:spcBef>
              <a:spcAft>
                <a:spcPts val="0"/>
              </a:spcAft>
            </a:pPr>
            <a:endParaRPr lang="en-US" sz="1600" dirty="0">
              <a:latin typeface="Times New Roman"/>
              <a:ea typeface="Times"/>
              <a:cs typeface="Times New Roman"/>
            </a:endParaRPr>
          </a:p>
        </p:txBody>
      </p:sp>
      <p:sp>
        <p:nvSpPr>
          <p:cNvPr id="6" name="Rectangle 5"/>
          <p:cNvSpPr/>
          <p:nvPr/>
        </p:nvSpPr>
        <p:spPr>
          <a:xfrm>
            <a:off x="6426200" y="5280392"/>
            <a:ext cx="2578100" cy="1415772"/>
          </a:xfrm>
          <a:prstGeom prst="rect">
            <a:avLst/>
          </a:prstGeom>
        </p:spPr>
        <p:txBody>
          <a:bodyPr wrap="square">
            <a:spAutoFit/>
          </a:bodyPr>
          <a:lstStyle/>
          <a:p>
            <a:pPr>
              <a:spcBef>
                <a:spcPts val="0"/>
              </a:spcBef>
              <a:spcAft>
                <a:spcPts val="0"/>
              </a:spcAft>
            </a:pPr>
            <a:r>
              <a:rPr lang="en-US" sz="1400" dirty="0" smtClean="0">
                <a:solidFill>
                  <a:srgbClr val="1F497D"/>
                </a:solidFill>
              </a:rPr>
              <a:t>Substitution exercise</a:t>
            </a:r>
            <a:r>
              <a:rPr lang="en-US" sz="1400" b="1" dirty="0" smtClean="0"/>
              <a:t>: </a:t>
            </a:r>
            <a:br>
              <a:rPr lang="en-US" sz="1400" b="1" dirty="0" smtClean="0"/>
            </a:br>
            <a:r>
              <a:rPr lang="en-US" sz="1400" dirty="0" smtClean="0">
                <a:ea typeface="Times"/>
                <a:cs typeface="Times New Roman"/>
              </a:rPr>
              <a:t>Substitute 62-f  for </a:t>
            </a:r>
            <a:r>
              <a:rPr lang="en-US" sz="1400" dirty="0" err="1" smtClean="0">
                <a:ea typeface="Times"/>
                <a:cs typeface="Times New Roman"/>
              </a:rPr>
              <a:t>b</a:t>
            </a:r>
            <a:r>
              <a:rPr lang="en-US" sz="1400" dirty="0" smtClean="0">
                <a:ea typeface="Times"/>
                <a:cs typeface="Times New Roman"/>
              </a:rPr>
              <a:t> in 62+b                                         </a:t>
            </a:r>
            <a:endParaRPr lang="en-US" sz="1600" dirty="0" smtClean="0">
              <a:ea typeface="Times"/>
              <a:cs typeface="Times New Roman"/>
            </a:endParaRPr>
          </a:p>
          <a:p>
            <a:pPr>
              <a:spcBef>
                <a:spcPts val="0"/>
              </a:spcBef>
              <a:spcAft>
                <a:spcPts val="0"/>
              </a:spcAft>
            </a:pPr>
            <a:r>
              <a:rPr lang="en-US" sz="1400" dirty="0" smtClean="0">
                <a:ea typeface="Times"/>
                <a:cs typeface="Times New Roman"/>
              </a:rPr>
              <a:t>Write the resulting expression.</a:t>
            </a:r>
            <a:endParaRPr lang="en-US" sz="1600" dirty="0" smtClean="0">
              <a:ea typeface="Times"/>
              <a:cs typeface="Times New Roman"/>
            </a:endParaRPr>
          </a:p>
          <a:p>
            <a:pPr>
              <a:spcBef>
                <a:spcPts val="0"/>
              </a:spcBef>
              <a:spcAft>
                <a:spcPts val="0"/>
              </a:spcAft>
            </a:pPr>
            <a:endParaRPr lang="en-US" sz="1400" dirty="0" smtClean="0"/>
          </a:p>
          <a:p>
            <a:pPr>
              <a:spcBef>
                <a:spcPts val="0"/>
              </a:spcBef>
              <a:spcAft>
                <a:spcPts val="0"/>
              </a:spcAft>
            </a:pPr>
            <a:r>
              <a:rPr lang="en-US" sz="1400" dirty="0" smtClean="0">
                <a:solidFill>
                  <a:srgbClr val="1F497D"/>
                </a:solidFill>
              </a:rPr>
              <a:t>Answer</a:t>
            </a:r>
            <a:r>
              <a:rPr lang="en-US" sz="1400" dirty="0" smtClean="0"/>
              <a:t>: 62+62-f</a:t>
            </a:r>
          </a:p>
          <a:p>
            <a:pPr>
              <a:spcBef>
                <a:spcPts val="0"/>
              </a:spcBef>
              <a:spcAft>
                <a:spcPts val="0"/>
              </a:spcAft>
            </a:pPr>
            <a:endParaRPr lang="en-US" sz="1600" dirty="0">
              <a:latin typeface="Times New Roman"/>
              <a:ea typeface="Times"/>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Slide Number Placeholder 5"/>
          <p:cNvSpPr>
            <a:spLocks noGrp="1"/>
          </p:cNvSpPr>
          <p:nvPr>
            <p:ph type="sldNum" sz="quarter" idx="12"/>
          </p:nvPr>
        </p:nvSpPr>
        <p:spPr>
          <a:noFill/>
        </p:spPr>
        <p:txBody>
          <a:bodyPr/>
          <a:lstStyle/>
          <a:p>
            <a:fld id="{5BD81F1E-075B-A444-83C1-9BFCC44E9D53}" type="slidenum">
              <a:rPr lang="en-US" smtClean="0">
                <a:latin typeface="Times" charset="0"/>
              </a:rPr>
              <a:pPr/>
              <a:t>35</a:t>
            </a:fld>
            <a:endParaRPr lang="en-US" smtClean="0">
              <a:latin typeface="Times" charset="0"/>
            </a:endParaRPr>
          </a:p>
        </p:txBody>
      </p:sp>
      <p:sp>
        <p:nvSpPr>
          <p:cNvPr id="1786882" name="Rectangle 2"/>
          <p:cNvSpPr>
            <a:spLocks noGrp="1" noChangeArrowheads="1"/>
          </p:cNvSpPr>
          <p:nvPr>
            <p:ph type="title"/>
          </p:nvPr>
        </p:nvSpPr>
        <p:spPr>
          <a:xfrm>
            <a:off x="762000" y="457200"/>
            <a:ext cx="7988300" cy="965200"/>
          </a:xfrm>
        </p:spPr>
        <p:txBody>
          <a:bodyPr>
            <a:normAutofit fontScale="90000"/>
          </a:bodyPr>
          <a:lstStyle/>
          <a:p>
            <a:pPr eaLnBrk="1" hangingPunct="1">
              <a:defRPr/>
            </a:pPr>
            <a:r>
              <a:rPr lang="en-US" sz="3600" dirty="0" smtClean="0"/>
              <a:t>Summary: Difficulty Factors Assessment (DFA) is particularly good for some CTA purposes</a:t>
            </a:r>
            <a:endParaRPr lang="en-US" sz="3600" dirty="0">
              <a:ea typeface="+mj-ea"/>
              <a:cs typeface="+mj-cs"/>
            </a:endParaRPr>
          </a:p>
        </p:txBody>
      </p:sp>
      <p:sp>
        <p:nvSpPr>
          <p:cNvPr id="38918" name="Rectangle 3"/>
          <p:cNvSpPr>
            <a:spLocks noGrp="1" noChangeArrowheads="1"/>
          </p:cNvSpPr>
          <p:nvPr>
            <p:ph type="body" idx="1"/>
          </p:nvPr>
        </p:nvSpPr>
        <p:spPr>
          <a:xfrm>
            <a:off x="736600" y="1727200"/>
            <a:ext cx="7620000" cy="4572000"/>
          </a:xfrm>
        </p:spPr>
        <p:txBody>
          <a:bodyPr>
            <a:normAutofit lnSpcReduction="10000"/>
          </a:bodyPr>
          <a:lstStyle/>
          <a:p>
            <a:pPr eaLnBrk="1" hangingPunct="1">
              <a:lnSpc>
                <a:spcPct val="90000"/>
              </a:lnSpc>
              <a:spcAft>
                <a:spcPts val="600"/>
              </a:spcAft>
            </a:pPr>
            <a:r>
              <a:rPr lang="en-US" sz="2400" dirty="0" smtClean="0">
                <a:ea typeface="ＭＳ Ｐゴシック" charset="-128"/>
                <a:cs typeface="ＭＳ Ｐゴシック" charset="-128"/>
              </a:rPr>
              <a:t>DFA is a form of </a:t>
            </a:r>
            <a:r>
              <a:rPr lang="en-US" sz="2400" i="1" dirty="0" smtClean="0">
                <a:ea typeface="ＭＳ Ｐゴシック" charset="-128"/>
                <a:cs typeface="ＭＳ Ｐゴシック" charset="-128"/>
              </a:rPr>
              <a:t>empirical descriptive </a:t>
            </a:r>
            <a:r>
              <a:rPr lang="en-US" sz="2400" dirty="0" smtClean="0">
                <a:ea typeface="ＭＳ Ｐゴシック" charset="-128"/>
                <a:cs typeface="ＭＳ Ｐゴシック" charset="-128"/>
              </a:rPr>
              <a:t>CTA</a:t>
            </a:r>
          </a:p>
          <a:p>
            <a:pPr lvl="1">
              <a:lnSpc>
                <a:spcPct val="90000"/>
              </a:lnSpc>
              <a:spcAft>
                <a:spcPts val="600"/>
              </a:spcAft>
            </a:pPr>
            <a:r>
              <a:rPr lang="en-US" sz="2000" dirty="0" smtClean="0">
                <a:ea typeface="ＭＳ Ｐゴシック" charset="-128"/>
                <a:cs typeface="ＭＳ Ｐゴシック" charset="-128"/>
              </a:rPr>
              <a:t>Uses data &amp; focuses on students</a:t>
            </a:r>
            <a:endParaRPr lang="en-US" sz="2000" dirty="0">
              <a:ea typeface="ＭＳ Ｐゴシック" charset="-128"/>
              <a:cs typeface="ＭＳ Ｐゴシック" charset="-128"/>
            </a:endParaRPr>
          </a:p>
          <a:p>
            <a:pPr lvl="1">
              <a:lnSpc>
                <a:spcPct val="90000"/>
              </a:lnSpc>
              <a:spcAft>
                <a:spcPts val="600"/>
              </a:spcAft>
            </a:pPr>
            <a:r>
              <a:rPr lang="en-US" sz="2000" dirty="0" smtClean="0">
                <a:ea typeface="ＭＳ Ｐゴシック" charset="-128"/>
                <a:cs typeface="ＭＳ Ｐゴシック" charset="-128"/>
              </a:rPr>
              <a:t>Also prescriptive when sample includes </a:t>
            </a:r>
            <a:br>
              <a:rPr lang="en-US" sz="2000" dirty="0" smtClean="0">
                <a:ea typeface="ＭＳ Ｐゴシック" charset="-128"/>
                <a:cs typeface="ＭＳ Ｐゴシック" charset="-128"/>
              </a:rPr>
            </a:br>
            <a:r>
              <a:rPr lang="en-US" sz="2000" dirty="0" smtClean="0">
                <a:ea typeface="ＭＳ Ｐゴシック" charset="-128"/>
                <a:cs typeface="ＭＳ Ｐゴシック" charset="-128"/>
              </a:rPr>
              <a:t>students who perform tasks particularly well</a:t>
            </a:r>
          </a:p>
          <a:p>
            <a:pPr eaLnBrk="1" hangingPunct="1">
              <a:lnSpc>
                <a:spcPct val="90000"/>
              </a:lnSpc>
              <a:spcAft>
                <a:spcPts val="600"/>
              </a:spcAft>
            </a:pPr>
            <a:r>
              <a:rPr lang="en-US" sz="2400" dirty="0" smtClean="0">
                <a:ea typeface="ＭＳ Ｐゴシック" charset="-128"/>
                <a:cs typeface="ＭＳ Ｐゴシック" charset="-128"/>
              </a:rPr>
              <a:t>For a topic you want to teach, </a:t>
            </a:r>
            <a:br>
              <a:rPr lang="en-US" sz="2400" dirty="0" smtClean="0">
                <a:ea typeface="ＭＳ Ｐゴシック" charset="-128"/>
                <a:cs typeface="ＭＳ Ｐゴシック" charset="-128"/>
              </a:rPr>
            </a:br>
            <a:r>
              <a:rPr lang="en-US" sz="2400" dirty="0" smtClean="0">
                <a:ea typeface="ＭＳ Ｐゴシック" charset="-128"/>
                <a:cs typeface="ＭＳ Ｐゴシック" charset="-128"/>
              </a:rPr>
              <a:t>DFA helps to decompose it into knowledge components</a:t>
            </a:r>
          </a:p>
          <a:p>
            <a:pPr lvl="1" eaLnBrk="1" hangingPunct="1">
              <a:lnSpc>
                <a:spcPct val="90000"/>
              </a:lnSpc>
              <a:spcAft>
                <a:spcPts val="600"/>
              </a:spcAft>
            </a:pPr>
            <a:r>
              <a:rPr lang="en-US" sz="2000" dirty="0" smtClean="0"/>
              <a:t>What components are learners’ missing?  </a:t>
            </a:r>
          </a:p>
          <a:p>
            <a:pPr lvl="1" eaLnBrk="1" hangingPunct="1">
              <a:lnSpc>
                <a:spcPct val="90000"/>
              </a:lnSpc>
              <a:spcAft>
                <a:spcPts val="600"/>
              </a:spcAft>
            </a:pPr>
            <a:r>
              <a:rPr lang="en-US" sz="2000" dirty="0" smtClean="0"/>
              <a:t>What order do they acquire these components? </a:t>
            </a:r>
          </a:p>
          <a:p>
            <a:pPr lvl="1" eaLnBrk="1" hangingPunct="1">
              <a:lnSpc>
                <a:spcPct val="90000"/>
              </a:lnSpc>
              <a:spcAft>
                <a:spcPts val="600"/>
              </a:spcAft>
            </a:pPr>
            <a:r>
              <a:rPr lang="en-US" sz="2000" dirty="0" smtClean="0"/>
              <a:t>Which components are particularly hard to acquire?</a:t>
            </a:r>
          </a:p>
          <a:p>
            <a:pPr lvl="1" eaLnBrk="1" hangingPunct="1">
              <a:lnSpc>
                <a:spcPct val="90000"/>
              </a:lnSpc>
              <a:spcAft>
                <a:spcPts val="600"/>
              </a:spcAft>
            </a:pPr>
            <a:r>
              <a:rPr lang="en-US" sz="2000" dirty="0" smtClean="0"/>
              <a:t>What “hidden skills” must be acquired?</a:t>
            </a:r>
          </a:p>
          <a:p>
            <a:pPr eaLnBrk="1" hangingPunct="1">
              <a:lnSpc>
                <a:spcPct val="90000"/>
              </a:lnSpc>
              <a:spcAft>
                <a:spcPts val="600"/>
              </a:spcAft>
            </a:pPr>
            <a:r>
              <a:rPr lang="en-US" sz="2400" dirty="0" smtClean="0">
                <a:ea typeface="ＭＳ Ｐゴシック" charset="-128"/>
                <a:cs typeface="ＭＳ Ｐゴシック" charset="-128"/>
              </a:rPr>
              <a:t>Good instruction targets what students don’t know &amp; builds on what they do know</a:t>
            </a:r>
          </a:p>
        </p:txBody>
      </p:sp>
    </p:spTree>
    <p:extLst>
      <p:ext uri="{BB962C8B-B14F-4D97-AF65-F5344CB8AC3E}">
        <p14:creationId xmlns:p14="http://schemas.microsoft.com/office/powerpoint/2010/main" val="2786047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steps to perform your task?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are the physical observable steps?</a:t>
            </a:r>
          </a:p>
          <a:p>
            <a:r>
              <a:rPr lang="en-US" dirty="0" smtClean="0"/>
              <a:t>What mental steps are needed?</a:t>
            </a:r>
          </a:p>
          <a:p>
            <a:pPr lvl="1"/>
            <a:r>
              <a:rPr lang="en-US" dirty="0" smtClean="0"/>
              <a:t>Inferring deep features from perceptual input</a:t>
            </a:r>
          </a:p>
          <a:p>
            <a:pPr lvl="1"/>
            <a:r>
              <a:rPr lang="en-US" dirty="0" smtClean="0"/>
              <a:t>Setting </a:t>
            </a:r>
            <a:r>
              <a:rPr lang="en-US" dirty="0" err="1" smtClean="0"/>
              <a:t>subgoals</a:t>
            </a:r>
            <a:r>
              <a:rPr lang="en-US" dirty="0" smtClean="0"/>
              <a:t>, breaking the task down</a:t>
            </a:r>
          </a:p>
          <a:p>
            <a:pPr lvl="1"/>
            <a:r>
              <a:rPr lang="en-US" dirty="0" smtClean="0"/>
              <a:t>Retrieving possibly relevant prior knowledge, evaluating its relevance, applying it</a:t>
            </a:r>
          </a:p>
          <a:p>
            <a:pPr lvl="1"/>
            <a:r>
              <a:rPr lang="en-US" dirty="0" smtClean="0"/>
              <a:t>Maintaining attention, persevering</a:t>
            </a:r>
          </a:p>
          <a:p>
            <a:r>
              <a:rPr lang="en-US" dirty="0" smtClean="0"/>
              <a:t>What representation will you use to represent cognitive processes?</a:t>
            </a:r>
          </a:p>
          <a:p>
            <a:pPr lvl="1"/>
            <a:r>
              <a:rPr lang="en-US" dirty="0" smtClean="0"/>
              <a:t>See examples in prior lectures &amp; papers</a:t>
            </a:r>
          </a:p>
          <a:p>
            <a:pPr lvl="1"/>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5" name="Object 2"/>
          <p:cNvGraphicFramePr>
            <a:graphicFrameLocks noChangeAspect="1"/>
          </p:cNvGraphicFramePr>
          <p:nvPr/>
        </p:nvGraphicFramePr>
        <p:xfrm>
          <a:off x="3646488" y="546100"/>
          <a:ext cx="6318250" cy="7296150"/>
        </p:xfrm>
        <a:graphic>
          <a:graphicData uri="http://schemas.openxmlformats.org/presentationml/2006/ole">
            <mc:AlternateContent xmlns:mc="http://schemas.openxmlformats.org/markup-compatibility/2006">
              <mc:Choice xmlns:v="urn:schemas-microsoft-com:vml" Requires="v">
                <p:oleObj spid="_x0000_s307229" name="Document" r:id="rId4" imgW="5486400" imgH="6337300" progId="Word.Document.8">
                  <p:embed/>
                </p:oleObj>
              </mc:Choice>
              <mc:Fallback>
                <p:oleObj name="Document" r:id="rId4" imgW="5486400" imgH="633730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6488" y="546100"/>
                        <a:ext cx="6318250" cy="729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1986" name="Line 3"/>
          <p:cNvSpPr>
            <a:spLocks noChangeShapeType="1"/>
          </p:cNvSpPr>
          <p:nvPr/>
        </p:nvSpPr>
        <p:spPr bwMode="auto">
          <a:xfrm flipV="1">
            <a:off x="8451850" y="336550"/>
            <a:ext cx="0" cy="6196013"/>
          </a:xfrm>
          <a:prstGeom prst="line">
            <a:avLst/>
          </a:prstGeom>
          <a:noFill/>
          <a:ln w="9525">
            <a:solidFill>
              <a:srgbClr val="000000"/>
            </a:solidFill>
            <a:round/>
            <a:headEnd/>
            <a:tailEnd/>
          </a:ln>
        </p:spPr>
        <p:txBody>
          <a:bodyPr>
            <a:prstTxWarp prst="textNoShape">
              <a:avLst/>
            </a:prstTxWarp>
          </a:bodyPr>
          <a:lstStyle/>
          <a:p>
            <a:endParaRPr lang="en-US"/>
          </a:p>
        </p:txBody>
      </p:sp>
      <p:sp>
        <p:nvSpPr>
          <p:cNvPr id="41987" name="Line 4"/>
          <p:cNvSpPr>
            <a:spLocks noChangeShapeType="1"/>
          </p:cNvSpPr>
          <p:nvPr/>
        </p:nvSpPr>
        <p:spPr bwMode="auto">
          <a:xfrm flipH="1">
            <a:off x="6540500" y="336550"/>
            <a:ext cx="1898650"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41988" name="Line 5"/>
          <p:cNvSpPr>
            <a:spLocks noChangeShapeType="1"/>
          </p:cNvSpPr>
          <p:nvPr/>
        </p:nvSpPr>
        <p:spPr bwMode="auto">
          <a:xfrm>
            <a:off x="6551613" y="334963"/>
            <a:ext cx="0" cy="255587"/>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41989" name="Text Box 6"/>
          <p:cNvSpPr txBox="1">
            <a:spLocks noChangeArrowheads="1"/>
          </p:cNvSpPr>
          <p:nvPr/>
        </p:nvSpPr>
        <p:spPr bwMode="auto">
          <a:xfrm>
            <a:off x="7677150" y="700088"/>
            <a:ext cx="533400" cy="292100"/>
          </a:xfrm>
          <a:prstGeom prst="rect">
            <a:avLst/>
          </a:prstGeom>
          <a:solidFill>
            <a:srgbClr val="FFFFFF"/>
          </a:solidFill>
          <a:ln w="9525">
            <a:noFill/>
            <a:miter lim="800000"/>
            <a:headEnd/>
            <a:tailEnd/>
          </a:ln>
        </p:spPr>
        <p:txBody>
          <a:bodyPr>
            <a:prstTxWarp prst="textNoShape">
              <a:avLst/>
            </a:prstTxWarp>
          </a:bodyPr>
          <a:lstStyle/>
          <a:p>
            <a:r>
              <a:rPr lang="en-US" sz="1400">
                <a:latin typeface="Times New Roman" charset="0"/>
                <a:ea typeface="Times" charset="0"/>
                <a:cs typeface="Times" charset="0"/>
              </a:rPr>
              <a:t>20%</a:t>
            </a:r>
          </a:p>
        </p:txBody>
      </p:sp>
      <p:sp>
        <p:nvSpPr>
          <p:cNvPr id="41990" name="Rectangle 7"/>
          <p:cNvSpPr>
            <a:spLocks noGrp="1" noChangeArrowheads="1"/>
          </p:cNvSpPr>
          <p:nvPr>
            <p:ph type="title"/>
          </p:nvPr>
        </p:nvSpPr>
        <p:spPr>
          <a:xfrm>
            <a:off x="747713" y="460375"/>
            <a:ext cx="4187825" cy="1728788"/>
          </a:xfrm>
        </p:spPr>
        <p:txBody>
          <a:bodyPr/>
          <a:lstStyle/>
          <a:p>
            <a:r>
              <a:rPr lang="en-US" sz="3200" dirty="0" smtClean="0"/>
              <a:t>Lovett’s Rational CTA =&gt; Cognitive Model</a:t>
            </a:r>
            <a:endParaRPr lang="en-US" sz="3200" dirty="0"/>
          </a:p>
        </p:txBody>
      </p:sp>
      <p:sp>
        <p:nvSpPr>
          <p:cNvPr id="41991" name="Rectangle 8"/>
          <p:cNvSpPr>
            <a:spLocks noGrp="1" noChangeArrowheads="1"/>
          </p:cNvSpPr>
          <p:nvPr>
            <p:ph type="body" idx="1"/>
          </p:nvPr>
        </p:nvSpPr>
        <p:spPr>
          <a:xfrm>
            <a:off x="860425" y="2281238"/>
            <a:ext cx="3862388" cy="3989387"/>
          </a:xfrm>
        </p:spPr>
        <p:txBody>
          <a:bodyPr/>
          <a:lstStyle/>
          <a:p>
            <a:r>
              <a:rPr lang="en-US" sz="2000" dirty="0" smtClean="0">
                <a:ea typeface="Times" charset="0"/>
                <a:cs typeface="Times" charset="0"/>
              </a:rPr>
              <a:t>This goal sequence is (the top level of) the Cognitive Model</a:t>
            </a:r>
          </a:p>
          <a:p>
            <a:endParaRPr lang="en-US" sz="2000" dirty="0">
              <a:ea typeface="Times" charset="0"/>
              <a:cs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69925" y="433869"/>
            <a:ext cx="7772400" cy="1143000"/>
          </a:xfrm>
        </p:spPr>
        <p:txBody>
          <a:bodyPr>
            <a:noAutofit/>
          </a:bodyPr>
          <a:lstStyle/>
          <a:p>
            <a:r>
              <a:rPr lang="en-US" sz="3600" dirty="0" smtClean="0"/>
              <a:t>Lovett also used production rules in English to specify her Cognitive Model</a:t>
            </a:r>
            <a:endParaRPr lang="en-US" sz="3600" dirty="0"/>
          </a:p>
        </p:txBody>
      </p:sp>
      <p:sp>
        <p:nvSpPr>
          <p:cNvPr id="43010" name="Rectangle 3"/>
          <p:cNvSpPr>
            <a:spLocks noGrp="1" noChangeArrowheads="1"/>
          </p:cNvSpPr>
          <p:nvPr>
            <p:ph type="body" idx="1"/>
          </p:nvPr>
        </p:nvSpPr>
        <p:spPr>
          <a:xfrm>
            <a:off x="701675" y="1687513"/>
            <a:ext cx="7772400" cy="4278312"/>
          </a:xfrm>
        </p:spPr>
        <p:txBody>
          <a:bodyPr>
            <a:normAutofit lnSpcReduction="10000"/>
          </a:bodyPr>
          <a:lstStyle/>
          <a:p>
            <a:r>
              <a:rPr lang="en-US"/>
              <a:t>Missing production (to set goal 3):</a:t>
            </a:r>
            <a:br>
              <a:rPr lang="en-US"/>
            </a:br>
            <a:r>
              <a:rPr lang="en-US" sz="2000" u="sng"/>
              <a:t>Characterize problem</a:t>
            </a:r>
            <a:r>
              <a:rPr lang="en-US" sz="2000"/>
              <a:t/>
            </a:r>
            <a:br>
              <a:rPr lang="en-US" sz="2000"/>
            </a:br>
            <a:r>
              <a:rPr lang="en-US" sz="2000"/>
              <a:t>If goal is to do an exploratory data analysis</a:t>
            </a:r>
            <a:br>
              <a:rPr lang="en-US" sz="2000"/>
            </a:br>
            <a:r>
              <a:rPr lang="en-US" sz="2000"/>
              <a:t>&amp; relevant variables have been identified</a:t>
            </a:r>
            <a:br>
              <a:rPr lang="en-US" sz="2000"/>
            </a:br>
            <a:r>
              <a:rPr lang="en-US" sz="2000"/>
              <a:t>then</a:t>
            </a:r>
            <a:br>
              <a:rPr lang="en-US" sz="2000"/>
            </a:br>
            <a:r>
              <a:rPr lang="en-US" sz="2000"/>
              <a:t>set a subgoal to identify variable types</a:t>
            </a:r>
          </a:p>
          <a:p>
            <a:r>
              <a:rPr lang="en-US"/>
              <a:t>Buggy production </a:t>
            </a:r>
            <a:r>
              <a:rPr lang="en-US" sz="2000"/>
              <a:t>(skipping from goal 2 to 4)</a:t>
            </a:r>
            <a:r>
              <a:rPr lang="en-US"/>
              <a:t>:</a:t>
            </a:r>
            <a:br>
              <a:rPr lang="en-US"/>
            </a:br>
            <a:r>
              <a:rPr lang="en-US" sz="2000" u="sng"/>
              <a:t>Select any data representation</a:t>
            </a:r>
            <a:r>
              <a:rPr lang="en-US" sz="2000"/>
              <a:t/>
            </a:r>
            <a:br>
              <a:rPr lang="en-US" sz="2000"/>
            </a:br>
            <a:r>
              <a:rPr lang="en-US" sz="2000"/>
              <a:t>If goal is to do an exploratory data analysis</a:t>
            </a:r>
            <a:br>
              <a:rPr lang="en-US" sz="2000"/>
            </a:br>
            <a:r>
              <a:rPr lang="en-US" sz="2000"/>
              <a:t>&amp; relevant variables have been identified</a:t>
            </a:r>
            <a:br>
              <a:rPr lang="en-US" sz="2000"/>
            </a:br>
            <a:r>
              <a:rPr lang="en-US" sz="2000"/>
              <a:t>then</a:t>
            </a:r>
            <a:br>
              <a:rPr lang="en-US" sz="2000"/>
            </a:br>
            <a:r>
              <a:rPr lang="en-US" sz="2000"/>
              <a:t>set a subgoal to conduct an analysis by picking any data representation</a:t>
            </a:r>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Difficulty </a:t>
            </a:r>
            <a:r>
              <a:rPr lang="en-US" smtClean="0"/>
              <a:t>Factors Assessment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FDFEF25F-6643-F644-A1DB-27AB239BB607}" type="datetime1">
              <a:rPr lang="en-US" smtClean="0">
                <a:latin typeface="Times" charset="0"/>
              </a:rPr>
              <a:pPr/>
              <a:t>9/17/15</a:t>
            </a:fld>
            <a:endParaRPr lang="en-US" sz="1400" smtClean="0">
              <a:latin typeface="Times" charset="0"/>
            </a:endParaRPr>
          </a:p>
        </p:txBody>
      </p:sp>
      <p:sp>
        <p:nvSpPr>
          <p:cNvPr id="38916" name="Slide Number Placeholder 5"/>
          <p:cNvSpPr>
            <a:spLocks noGrp="1"/>
          </p:cNvSpPr>
          <p:nvPr>
            <p:ph type="sldNum" sz="quarter" idx="12"/>
          </p:nvPr>
        </p:nvSpPr>
        <p:spPr>
          <a:noFill/>
        </p:spPr>
        <p:txBody>
          <a:bodyPr/>
          <a:lstStyle/>
          <a:p>
            <a:fld id="{5BD81F1E-075B-A444-83C1-9BFCC44E9D53}" type="slidenum">
              <a:rPr lang="en-US" smtClean="0">
                <a:latin typeface="Times" charset="0"/>
              </a:rPr>
              <a:pPr/>
              <a:t>8</a:t>
            </a:fld>
            <a:endParaRPr lang="en-US" smtClean="0">
              <a:latin typeface="Times" charset="0"/>
            </a:endParaRPr>
          </a:p>
        </p:txBody>
      </p:sp>
      <p:sp>
        <p:nvSpPr>
          <p:cNvPr id="1786882" name="Rectangle 2"/>
          <p:cNvSpPr>
            <a:spLocks noGrp="1" noChangeArrowheads="1"/>
          </p:cNvSpPr>
          <p:nvPr>
            <p:ph type="title"/>
          </p:nvPr>
        </p:nvSpPr>
        <p:spPr>
          <a:xfrm>
            <a:off x="762000" y="457200"/>
            <a:ext cx="7988300" cy="965200"/>
          </a:xfrm>
        </p:spPr>
        <p:txBody>
          <a:bodyPr>
            <a:normAutofit fontScale="90000"/>
          </a:bodyPr>
          <a:lstStyle/>
          <a:p>
            <a:pPr eaLnBrk="1" hangingPunct="1">
              <a:defRPr/>
            </a:pPr>
            <a:r>
              <a:rPr lang="en-US" sz="3600" dirty="0" smtClean="0"/>
              <a:t>Difficulty Factors Assessment (DFA) is particularly good for some CTA purposes</a:t>
            </a:r>
            <a:endParaRPr lang="en-US" sz="3600" dirty="0">
              <a:ea typeface="+mj-ea"/>
              <a:cs typeface="+mj-cs"/>
            </a:endParaRPr>
          </a:p>
        </p:txBody>
      </p:sp>
      <p:sp>
        <p:nvSpPr>
          <p:cNvPr id="38918" name="Rectangle 3"/>
          <p:cNvSpPr>
            <a:spLocks noGrp="1" noChangeArrowheads="1"/>
          </p:cNvSpPr>
          <p:nvPr>
            <p:ph type="body" idx="1"/>
          </p:nvPr>
        </p:nvSpPr>
        <p:spPr>
          <a:xfrm>
            <a:off x="736600" y="1727200"/>
            <a:ext cx="7620000" cy="4572000"/>
          </a:xfrm>
        </p:spPr>
        <p:txBody>
          <a:bodyPr>
            <a:normAutofit lnSpcReduction="10000"/>
          </a:bodyPr>
          <a:lstStyle/>
          <a:p>
            <a:pPr eaLnBrk="1" hangingPunct="1">
              <a:lnSpc>
                <a:spcPct val="90000"/>
              </a:lnSpc>
              <a:spcAft>
                <a:spcPts val="600"/>
              </a:spcAft>
            </a:pPr>
            <a:r>
              <a:rPr lang="en-US" sz="2400" dirty="0" smtClean="0">
                <a:ea typeface="ＭＳ Ｐゴシック" charset="-128"/>
                <a:cs typeface="ＭＳ Ｐゴシック" charset="-128"/>
              </a:rPr>
              <a:t>DFA is a form of </a:t>
            </a:r>
            <a:r>
              <a:rPr lang="en-US" sz="2400" i="1" dirty="0" smtClean="0">
                <a:ea typeface="ＭＳ Ｐゴシック" charset="-128"/>
                <a:cs typeface="ＭＳ Ｐゴシック" charset="-128"/>
              </a:rPr>
              <a:t>empirical descriptive </a:t>
            </a:r>
            <a:r>
              <a:rPr lang="en-US" sz="2400" dirty="0" smtClean="0">
                <a:ea typeface="ＭＳ Ｐゴシック" charset="-128"/>
                <a:cs typeface="ＭＳ Ｐゴシック" charset="-128"/>
              </a:rPr>
              <a:t>CTA</a:t>
            </a:r>
          </a:p>
          <a:p>
            <a:pPr lvl="1">
              <a:lnSpc>
                <a:spcPct val="90000"/>
              </a:lnSpc>
              <a:spcAft>
                <a:spcPts val="600"/>
              </a:spcAft>
            </a:pPr>
            <a:r>
              <a:rPr lang="en-US" sz="2000" dirty="0" smtClean="0">
                <a:ea typeface="ＭＳ Ｐゴシック" charset="-128"/>
                <a:cs typeface="ＭＳ Ｐゴシック" charset="-128"/>
              </a:rPr>
              <a:t>Uses data &amp; focuses on students</a:t>
            </a:r>
            <a:endParaRPr lang="en-US" sz="2000" dirty="0">
              <a:ea typeface="ＭＳ Ｐゴシック" charset="-128"/>
              <a:cs typeface="ＭＳ Ｐゴシック" charset="-128"/>
            </a:endParaRPr>
          </a:p>
          <a:p>
            <a:pPr lvl="1">
              <a:lnSpc>
                <a:spcPct val="90000"/>
              </a:lnSpc>
              <a:spcAft>
                <a:spcPts val="600"/>
              </a:spcAft>
            </a:pPr>
            <a:r>
              <a:rPr lang="en-US" sz="2000" dirty="0" smtClean="0">
                <a:ea typeface="ＭＳ Ｐゴシック" charset="-128"/>
                <a:cs typeface="ＭＳ Ｐゴシック" charset="-128"/>
              </a:rPr>
              <a:t>Also prescriptive when sample includes </a:t>
            </a:r>
            <a:br>
              <a:rPr lang="en-US" sz="2000" dirty="0" smtClean="0">
                <a:ea typeface="ＭＳ Ｐゴシック" charset="-128"/>
                <a:cs typeface="ＭＳ Ｐゴシック" charset="-128"/>
              </a:rPr>
            </a:br>
            <a:r>
              <a:rPr lang="en-US" sz="2000" dirty="0" smtClean="0">
                <a:ea typeface="ＭＳ Ｐゴシック" charset="-128"/>
                <a:cs typeface="ＭＳ Ｐゴシック" charset="-128"/>
              </a:rPr>
              <a:t>students who perform tasks particularly well</a:t>
            </a:r>
          </a:p>
          <a:p>
            <a:pPr eaLnBrk="1" hangingPunct="1">
              <a:lnSpc>
                <a:spcPct val="90000"/>
              </a:lnSpc>
              <a:spcAft>
                <a:spcPts val="600"/>
              </a:spcAft>
            </a:pPr>
            <a:r>
              <a:rPr lang="en-US" sz="2400" dirty="0" smtClean="0">
                <a:ea typeface="ＭＳ Ｐゴシック" charset="-128"/>
                <a:cs typeface="ＭＳ Ｐゴシック" charset="-128"/>
              </a:rPr>
              <a:t>For a topic you want to teach, </a:t>
            </a:r>
            <a:br>
              <a:rPr lang="en-US" sz="2400" dirty="0" smtClean="0">
                <a:ea typeface="ＭＳ Ｐゴシック" charset="-128"/>
                <a:cs typeface="ＭＳ Ｐゴシック" charset="-128"/>
              </a:rPr>
            </a:br>
            <a:r>
              <a:rPr lang="en-US" sz="2400" dirty="0" smtClean="0">
                <a:ea typeface="ＭＳ Ｐゴシック" charset="-128"/>
                <a:cs typeface="ＭＳ Ｐゴシック" charset="-128"/>
              </a:rPr>
              <a:t>DFA helps to decompose it into knowledge components</a:t>
            </a:r>
          </a:p>
          <a:p>
            <a:pPr lvl="1" eaLnBrk="1" hangingPunct="1">
              <a:lnSpc>
                <a:spcPct val="90000"/>
              </a:lnSpc>
              <a:spcAft>
                <a:spcPts val="600"/>
              </a:spcAft>
            </a:pPr>
            <a:r>
              <a:rPr lang="en-US" sz="2000" dirty="0" smtClean="0"/>
              <a:t>What components are learners’ missing?  </a:t>
            </a:r>
          </a:p>
          <a:p>
            <a:pPr lvl="1" eaLnBrk="1" hangingPunct="1">
              <a:lnSpc>
                <a:spcPct val="90000"/>
              </a:lnSpc>
              <a:spcAft>
                <a:spcPts val="600"/>
              </a:spcAft>
            </a:pPr>
            <a:r>
              <a:rPr lang="en-US" sz="2000" dirty="0" smtClean="0"/>
              <a:t>What order do they acquire these components? </a:t>
            </a:r>
          </a:p>
          <a:p>
            <a:pPr lvl="1" eaLnBrk="1" hangingPunct="1">
              <a:lnSpc>
                <a:spcPct val="90000"/>
              </a:lnSpc>
              <a:spcAft>
                <a:spcPts val="600"/>
              </a:spcAft>
            </a:pPr>
            <a:r>
              <a:rPr lang="en-US" sz="2000" dirty="0" smtClean="0"/>
              <a:t>Which components are particularly hard to acquire?</a:t>
            </a:r>
          </a:p>
          <a:p>
            <a:pPr lvl="1" eaLnBrk="1" hangingPunct="1">
              <a:lnSpc>
                <a:spcPct val="90000"/>
              </a:lnSpc>
              <a:spcAft>
                <a:spcPts val="600"/>
              </a:spcAft>
            </a:pPr>
            <a:r>
              <a:rPr lang="en-US" sz="2000" dirty="0" smtClean="0"/>
              <a:t>What “hidden skills” must be acquired?</a:t>
            </a:r>
          </a:p>
          <a:p>
            <a:pPr eaLnBrk="1" hangingPunct="1">
              <a:lnSpc>
                <a:spcPct val="90000"/>
              </a:lnSpc>
              <a:spcAft>
                <a:spcPts val="600"/>
              </a:spcAft>
            </a:pPr>
            <a:r>
              <a:rPr lang="en-US" sz="2400" dirty="0" smtClean="0">
                <a:ea typeface="ＭＳ Ｐゴシック" charset="-128"/>
                <a:cs typeface="ＭＳ Ｐゴシック" charset="-128"/>
              </a:rPr>
              <a:t>Good instruction targets what students don’t know &amp; builds on what they do know</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ChangeArrowheads="1"/>
          </p:cNvSpPr>
          <p:nvPr>
            <p:ph type="title"/>
          </p:nvPr>
        </p:nvSpPr>
        <p:spPr/>
        <p:txBody>
          <a:bodyPr/>
          <a:lstStyle/>
          <a:p>
            <a:pPr eaLnBrk="1" hangingPunct="1">
              <a:defRPr/>
            </a:pPr>
            <a:r>
              <a:rPr lang="en-US" sz="3200" dirty="0" smtClean="0">
                <a:ea typeface="+mj-ea"/>
                <a:cs typeface="+mj-cs"/>
              </a:rPr>
              <a:t>CTA using </a:t>
            </a:r>
            <a:br>
              <a:rPr lang="en-US" sz="3200" dirty="0" smtClean="0">
                <a:ea typeface="+mj-ea"/>
                <a:cs typeface="+mj-cs"/>
              </a:rPr>
            </a:br>
            <a:r>
              <a:rPr lang="en-US" sz="3200" dirty="0" smtClean="0">
                <a:ea typeface="+mj-ea"/>
                <a:cs typeface="+mj-cs"/>
              </a:rPr>
              <a:t>Difficulty Factors Assessment (DFA)</a:t>
            </a:r>
            <a:endParaRPr lang="en-US" sz="3200" dirty="0">
              <a:ea typeface="+mj-ea"/>
              <a:cs typeface="+mj-cs"/>
            </a:endParaRPr>
          </a:p>
        </p:txBody>
      </p:sp>
      <p:sp>
        <p:nvSpPr>
          <p:cNvPr id="39939" name="Rectangle 3"/>
          <p:cNvSpPr>
            <a:spLocks noGrp="1" noChangeArrowheads="1"/>
          </p:cNvSpPr>
          <p:nvPr>
            <p:ph type="body" idx="1"/>
          </p:nvPr>
        </p:nvSpPr>
        <p:spPr>
          <a:xfrm>
            <a:off x="762000" y="1752600"/>
            <a:ext cx="7620000" cy="4343400"/>
          </a:xfrm>
        </p:spPr>
        <p:txBody>
          <a:bodyPr/>
          <a:lstStyle/>
          <a:p>
            <a:pPr marL="609600" indent="-609600" eaLnBrk="1" hangingPunct="1">
              <a:buFont typeface="Verdana" charset="0"/>
              <a:buAutoNum type="arabicPeriod"/>
            </a:pPr>
            <a:r>
              <a:rPr lang="en-US" sz="2800" smtClean="0">
                <a:ea typeface="ＭＳ Ｐゴシック" charset="-128"/>
                <a:cs typeface="ＭＳ Ｐゴシック" charset="-128"/>
              </a:rPr>
              <a:t>Design &amp; administer DFA</a:t>
            </a:r>
          </a:p>
          <a:p>
            <a:pPr marL="1104900" lvl="1" indent="-533400" eaLnBrk="1" hangingPunct="1">
              <a:buFont typeface="Times" charset="0"/>
              <a:buAutoNum type="alphaLcPeriod"/>
            </a:pPr>
            <a:r>
              <a:rPr lang="en-US" sz="2400" smtClean="0"/>
              <a:t>Hypothesize task difficulty factors</a:t>
            </a:r>
          </a:p>
          <a:p>
            <a:pPr marL="1104900" lvl="1" indent="-533400" eaLnBrk="1" hangingPunct="1">
              <a:buFont typeface="Times" charset="0"/>
              <a:buAutoNum type="alphaLcPeriod"/>
            </a:pPr>
            <a:r>
              <a:rPr lang="en-US" sz="2400" smtClean="0"/>
              <a:t>Design tasks to vary factors</a:t>
            </a:r>
          </a:p>
          <a:p>
            <a:pPr marL="1104900" lvl="1" indent="-533400" eaLnBrk="1" hangingPunct="1">
              <a:buFont typeface="Times" charset="0"/>
              <a:buAutoNum type="alphaLcPeriod"/>
            </a:pPr>
            <a:r>
              <a:rPr lang="en-US" sz="2400" smtClean="0"/>
              <a:t>Administer as paper quiz or on-line</a:t>
            </a:r>
          </a:p>
          <a:p>
            <a:pPr marL="609600" indent="-609600" eaLnBrk="1" hangingPunct="1">
              <a:buFont typeface="Verdana" charset="0"/>
              <a:buAutoNum type="arabicPeriod"/>
            </a:pPr>
            <a:r>
              <a:rPr lang="en-US" sz="2800" smtClean="0">
                <a:ea typeface="ＭＳ Ｐゴシック" charset="-128"/>
                <a:cs typeface="ＭＳ Ｐゴシック" charset="-128"/>
              </a:rPr>
              <a:t>Analyze results</a:t>
            </a:r>
          </a:p>
          <a:p>
            <a:pPr marL="609600" indent="-609600" eaLnBrk="1" hangingPunct="1">
              <a:buFont typeface="Verdana" charset="0"/>
              <a:buAutoNum type="arabicPeriod"/>
            </a:pPr>
            <a:r>
              <a:rPr lang="en-US" sz="2800" smtClean="0">
                <a:ea typeface="ＭＳ Ｐゴシック" charset="-128"/>
                <a:cs typeface="ＭＳ Ｐゴシック" charset="-128"/>
              </a:rPr>
              <a:t>Create models</a:t>
            </a:r>
          </a:p>
          <a:p>
            <a:pPr marL="609600" indent="-609600" eaLnBrk="1" hangingPunct="1">
              <a:buFont typeface="Verdana" charset="0"/>
              <a:buAutoNum type="arabicPeriod"/>
            </a:pPr>
            <a:r>
              <a:rPr lang="en-US" sz="2800">
                <a:ea typeface="ＭＳ Ｐゴシック" charset="-128"/>
                <a:cs typeface="ＭＳ Ｐゴシック" charset="-128"/>
              </a:rPr>
              <a:t>Redesign instruction</a:t>
            </a:r>
          </a:p>
          <a:p>
            <a:pPr marL="609600" indent="-609600" eaLnBrk="1" hangingPunct="1">
              <a:lnSpc>
                <a:spcPct val="90000"/>
              </a:lnSpc>
              <a:buFont typeface="Verdana" charset="0"/>
              <a:buAutoNum type="arabicPeriod"/>
            </a:pPr>
            <a:endParaRPr lang="en-US" sz="2400">
              <a:ea typeface="ＭＳ Ｐゴシック" charset="-128"/>
              <a:cs typeface="ＭＳ Ｐゴシック" charset="-128"/>
            </a:endParaRPr>
          </a:p>
        </p:txBody>
      </p:sp>
      <p:sp>
        <p:nvSpPr>
          <p:cNvPr id="39940" name="Date Placeholder 3"/>
          <p:cNvSpPr>
            <a:spLocks noGrp="1"/>
          </p:cNvSpPr>
          <p:nvPr>
            <p:ph type="dt" sz="quarter" idx="10"/>
          </p:nvPr>
        </p:nvSpPr>
        <p:spPr>
          <a:noFill/>
        </p:spPr>
        <p:txBody>
          <a:bodyPr/>
          <a:lstStyle/>
          <a:p>
            <a:fld id="{456BB47C-C3CF-B242-AF26-C531B0324C29}" type="datetime1">
              <a:rPr lang="en-US" smtClean="0">
                <a:latin typeface="Times" charset="0"/>
              </a:rPr>
              <a:pPr/>
              <a:t>9/17/15</a:t>
            </a:fld>
            <a:endParaRPr lang="en-US" smtClean="0">
              <a:latin typeface="Times" charset="0"/>
            </a:endParaRPr>
          </a:p>
        </p:txBody>
      </p:sp>
      <p:sp>
        <p:nvSpPr>
          <p:cNvPr id="39942" name="Slide Number Placeholder 5"/>
          <p:cNvSpPr>
            <a:spLocks noGrp="1"/>
          </p:cNvSpPr>
          <p:nvPr>
            <p:ph type="sldNum" sz="quarter" idx="12"/>
          </p:nvPr>
        </p:nvSpPr>
        <p:spPr>
          <a:noFill/>
        </p:spPr>
        <p:txBody>
          <a:bodyPr/>
          <a:lstStyle/>
          <a:p>
            <a:fld id="{E93548B7-16C9-8A48-AD8A-F1D9379DC18F}" type="slidenum">
              <a:rPr lang="en-US" smtClean="0">
                <a:latin typeface="Times" charset="0"/>
              </a:rPr>
              <a:pPr/>
              <a:t>9</a:t>
            </a:fld>
            <a:endParaRPr lang="en-US" smtClean="0">
              <a:latin typeface="Time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ags/tag2.xml><?xml version="1.0" encoding="utf-8"?>
<p:tagLst xmlns:a="http://schemas.openxmlformats.org/drawingml/2006/main" xmlns:r="http://schemas.openxmlformats.org/officeDocument/2006/relationships" xmlns:p="http://schemas.openxmlformats.org/presentationml/2006/main">
  <p:tag name="TIMING" val="|61.5|16.4|1.3|1.2|1.3|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28554</TotalTime>
  <Words>2343</Words>
  <Application>Microsoft Macintosh PowerPoint</Application>
  <PresentationFormat>On-screen Show (4:3)</PresentationFormat>
  <Paragraphs>323</Paragraphs>
  <Slides>35</Slides>
  <Notes>7</Notes>
  <HiddenSlides>0</HiddenSlides>
  <MMClips>0</MMClips>
  <ScaleCrop>false</ScaleCrop>
  <HeadingPairs>
    <vt:vector size="8" baseType="variant">
      <vt:variant>
        <vt:lpstr>Theme</vt:lpstr>
      </vt:variant>
      <vt:variant>
        <vt:i4>1</vt:i4>
      </vt:variant>
      <vt:variant>
        <vt:lpstr>Links</vt:lpstr>
      </vt:variant>
      <vt:variant>
        <vt:i4>3</vt:i4>
      </vt:variant>
      <vt:variant>
        <vt:lpstr>Embedded OLE Servers</vt:lpstr>
      </vt:variant>
      <vt:variant>
        <vt:i4>2</vt:i4>
      </vt:variant>
      <vt:variant>
        <vt:lpstr>Slide Titles</vt:lpstr>
      </vt:variant>
      <vt:variant>
        <vt:i4>35</vt:i4>
      </vt:variant>
    </vt:vector>
  </HeadingPairs>
  <TitlesOfParts>
    <vt:vector size="41" baseType="lpstr">
      <vt:lpstr>Office Theme</vt:lpstr>
      <vt:lpstr>Macintosh HD:Ken:Talks\Conf:_Conferences\Workshops:AERA:AERA 1999:AERA 99-Symbolic Advantage:CogSci-SymAdvantage:sym_adv_paper_final.doc!OLE_LINK2</vt:lpstr>
      <vt:lpstr>Macintosh HD:Ken:Talks\Conf:_Conferences\Workshops:AERA:AERA 1999:AERA 99-Symbolic Advantage:CogSci-SymAdvantage:sym_adv_paper_final.doc!OLE_LINK3</vt:lpstr>
      <vt:lpstr>???</vt:lpstr>
      <vt:lpstr>Document</vt:lpstr>
      <vt:lpstr>Worksheet</vt:lpstr>
      <vt:lpstr>Empirical Cognitive Task Analysis using Difficulty Factors Assessment</vt:lpstr>
      <vt:lpstr>Cognitive Task Analysis (CTA)</vt:lpstr>
      <vt:lpstr>Do you have concrete tasks?  A short end of unit quiz/assessment?</vt:lpstr>
      <vt:lpstr>What are steps to perform your task?</vt:lpstr>
      <vt:lpstr>Lovett’s Rational CTA =&gt; Cognitive Model</vt:lpstr>
      <vt:lpstr>Lovett also used production rules in English to specify her Cognitive Model</vt:lpstr>
      <vt:lpstr>Difficulty Factors Assessment</vt:lpstr>
      <vt:lpstr>Difficulty Factors Assessment (DFA) is particularly good for some CTA purposes</vt:lpstr>
      <vt:lpstr>CTA using  Difficulty Factors Assessment (DFA)</vt:lpstr>
      <vt:lpstr>1a. Hypothesize task difficulty factors</vt:lpstr>
      <vt:lpstr>1b. Design tasks to vary factors</vt:lpstr>
      <vt:lpstr>1b. Design tasks to vary factors, create forms</vt:lpstr>
      <vt:lpstr>Difficulty Factor Space and  Latin Square Sampling</vt:lpstr>
      <vt:lpstr>1c. Administer as paper quiz or on-line</vt:lpstr>
      <vt:lpstr>2. Analyze results: Quantitative Anova: main effects, repXnumber interaction</vt:lpstr>
      <vt:lpstr>Analyze results: Qualitative</vt:lpstr>
      <vt:lpstr>Normative translate and solve strategy</vt:lpstr>
      <vt:lpstr>Informal Strategies</vt:lpstr>
      <vt:lpstr>The foreign language of algebra: Difficulties with syntax &amp; semantics</vt:lpstr>
      <vt:lpstr>3. Create a cognitive model</vt:lpstr>
      <vt:lpstr>Example Production Rule</vt:lpstr>
      <vt:lpstr>4. Redesign Instruction</vt:lpstr>
      <vt:lpstr>Example: Designing better algebra instruction using CTA results </vt:lpstr>
      <vt:lpstr>Textbook vs. Cognitively-Based Design</vt:lpstr>
      <vt:lpstr>Heffernan Reading:  Difficulty Factors Assessment example</vt:lpstr>
      <vt:lpstr>PowerPoint Presentation</vt:lpstr>
      <vt:lpstr>Algebra learning as language learning</vt:lpstr>
      <vt:lpstr>Producing correct algebra “sentences” is hard</vt:lpstr>
      <vt:lpstr>Example Production Rules</vt:lpstr>
      <vt:lpstr>From CTA to Instructional Design </vt:lpstr>
      <vt:lpstr>How to improve symbolization?</vt:lpstr>
      <vt:lpstr>From Instructional Design to Experimental Test </vt:lpstr>
      <vt:lpstr>In Vivo Experiment using “ASSISTment” technology</vt:lpstr>
      <vt:lpstr>Substitution Practice Yields better Learning!</vt:lpstr>
      <vt:lpstr>Summary: Difficulty Factors Assessment (DFA) is particularly good for some CTA purposes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dc:creator>
  <cp:lastModifiedBy>Mimi</cp:lastModifiedBy>
  <cp:revision>500</cp:revision>
  <cp:lastPrinted>2013-08-29T17:19:44Z</cp:lastPrinted>
  <dcterms:created xsi:type="dcterms:W3CDTF">2013-10-10T17:10:06Z</dcterms:created>
  <dcterms:modified xsi:type="dcterms:W3CDTF">2015-09-17T15:38:03Z</dcterms:modified>
</cp:coreProperties>
</file>