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AC75-BDA0-46E4-9D4B-0D13ECA54BBA}" type="datetimeFigureOut">
              <a:rPr lang="en-US" smtClean="0"/>
              <a:t>7/9/2010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2D4ED-9675-412D-A130-DE44B4613D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Classification: Hands-on Activity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features should we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model that has </a:t>
            </a:r>
            <a:r>
              <a:rPr lang="en-US" i="1" dirty="0" smtClean="0"/>
              <a:t>some</a:t>
            </a:r>
            <a:r>
              <a:rPr lang="en-US" dirty="0" smtClean="0"/>
              <a:t> hope of being </a:t>
            </a:r>
            <a:r>
              <a:rPr lang="en-US" dirty="0" smtClean="0"/>
              <a:t>generalizable</a:t>
            </a:r>
          </a:p>
          <a:p>
            <a:endParaRPr lang="en-US" dirty="0"/>
          </a:p>
          <a:p>
            <a:r>
              <a:rPr lang="en-US" dirty="0" smtClean="0"/>
              <a:t>(Open the data set in Excel to take a look)</a:t>
            </a:r>
          </a:p>
          <a:p>
            <a:r>
              <a:rPr lang="en-US" dirty="0" smtClean="0"/>
              <a:t>WEKA-CTA1Z04-fordev.csv on your USB flash drive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features should we remove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a model that has </a:t>
            </a:r>
            <a:r>
              <a:rPr lang="en-US" i="1" dirty="0" smtClean="0"/>
              <a:t>some</a:t>
            </a:r>
            <a:r>
              <a:rPr lang="en-US" dirty="0" smtClean="0"/>
              <a:t> hope of being </a:t>
            </a:r>
            <a:r>
              <a:rPr lang="en-US" dirty="0" err="1" smtClean="0"/>
              <a:t>generalizable</a:t>
            </a:r>
            <a:endParaRPr lang="en-US" dirty="0" smtClean="0"/>
          </a:p>
          <a:p>
            <a:pPr lvl="1"/>
            <a:r>
              <a:rPr lang="en-US" dirty="0" smtClean="0"/>
              <a:t>Num</a:t>
            </a:r>
          </a:p>
          <a:p>
            <a:pPr lvl="1"/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Lesson</a:t>
            </a:r>
          </a:p>
          <a:p>
            <a:pPr lvl="1"/>
            <a:r>
              <a:rPr lang="en-US" dirty="0" err="1" smtClean="0"/>
              <a:t>Lspair</a:t>
            </a:r>
            <a:endParaRPr lang="en-US" dirty="0" smtClean="0"/>
          </a:p>
          <a:p>
            <a:pPr lvl="1"/>
            <a:r>
              <a:rPr lang="en-US" dirty="0" smtClean="0"/>
              <a:t>Skill</a:t>
            </a:r>
          </a:p>
          <a:p>
            <a:pPr lvl="1"/>
            <a:r>
              <a:rPr lang="en-US" dirty="0" smtClean="0"/>
              <a:t>Cell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Leave group in, it’s a special case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quickly go into excel, do that, and re-save (with a new file name)</a:t>
            </a:r>
          </a:p>
          <a:p>
            <a:endParaRPr lang="en-US" dirty="0" smtClean="0"/>
          </a:p>
          <a:p>
            <a:r>
              <a:rPr lang="en-US" dirty="0" smtClean="0"/>
              <a:t>Now go back to </a:t>
            </a:r>
            <a:r>
              <a:rPr lang="en-US" dirty="0" err="1" smtClean="0"/>
              <a:t>RapidMiner</a:t>
            </a:r>
            <a:endParaRPr lang="en-US" dirty="0" smtClean="0"/>
          </a:p>
          <a:p>
            <a:r>
              <a:rPr lang="en-US" dirty="0" smtClean="0"/>
              <a:t>Change the file name in </a:t>
            </a:r>
            <a:r>
              <a:rPr lang="en-US" dirty="0" err="1" smtClean="0"/>
              <a:t>CSVExampleSource</a:t>
            </a:r>
            <a:r>
              <a:rPr lang="en-US" dirty="0" smtClean="0"/>
              <a:t> to your new file name</a:t>
            </a:r>
          </a:p>
          <a:p>
            <a:r>
              <a:rPr lang="en-US" dirty="0" smtClean="0"/>
              <a:t>Run again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wrong here?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Yup, no model.</a:t>
            </a:r>
          </a:p>
          <a:p>
            <a:endParaRPr lang="en-US" dirty="0" smtClean="0"/>
          </a:p>
          <a:p>
            <a:r>
              <a:rPr lang="en-US" dirty="0" smtClean="0"/>
              <a:t>So everything we had was over-fitting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extensive data set</a:t>
            </a:r>
          </a:p>
          <a:p>
            <a:endParaRPr lang="en-US" dirty="0" smtClean="0"/>
          </a:p>
          <a:p>
            <a:r>
              <a:rPr lang="en-US" dirty="0" smtClean="0"/>
              <a:t>Specifically, </a:t>
            </a:r>
            <a:r>
              <a:rPr lang="en-US" dirty="0" smtClean="0"/>
              <a:t>one with additional distilled </a:t>
            </a:r>
            <a:r>
              <a:rPr lang="en-US" dirty="0" smtClean="0"/>
              <a:t>features</a:t>
            </a:r>
          </a:p>
          <a:p>
            <a:endParaRPr lang="en-US" dirty="0" smtClean="0"/>
          </a:p>
          <a:p>
            <a:r>
              <a:rPr lang="en-US" dirty="0" smtClean="0"/>
              <a:t>WEKA-CTA1Z04-allfeatures.csv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Remove the same over-fitting features as before</a:t>
            </a:r>
          </a:p>
          <a:p>
            <a:r>
              <a:rPr lang="en-US" dirty="0" smtClean="0"/>
              <a:t>Change the file name in </a:t>
            </a:r>
            <a:r>
              <a:rPr lang="en-US" dirty="0" err="1" smtClean="0"/>
              <a:t>CSVExampleSource</a:t>
            </a:r>
            <a:r>
              <a:rPr lang="en-US" dirty="0" smtClean="0"/>
              <a:t> to your new file 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Run!</a:t>
            </a:r>
          </a:p>
          <a:p>
            <a:endParaRPr lang="en-US" dirty="0" smtClean="0"/>
          </a:p>
          <a:p>
            <a:r>
              <a:rPr lang="en-US" dirty="0" smtClean="0"/>
              <a:t>What A’ do you get?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We still are using data from the same student in both the training set and test set</a:t>
            </a:r>
          </a:p>
          <a:p>
            <a:endParaRPr lang="en-US" dirty="0" smtClean="0"/>
          </a:p>
          <a:p>
            <a:r>
              <a:rPr lang="en-US" dirty="0" smtClean="0"/>
              <a:t>Replace </a:t>
            </a:r>
            <a:r>
              <a:rPr lang="en-US" dirty="0" err="1" smtClean="0"/>
              <a:t>XValidation</a:t>
            </a:r>
            <a:r>
              <a:rPr lang="en-US" dirty="0" smtClean="0"/>
              <a:t> with </a:t>
            </a:r>
            <a:r>
              <a:rPr lang="en-US" dirty="0" err="1" smtClean="0"/>
              <a:t>BatchXValidation</a:t>
            </a:r>
            <a:endParaRPr lang="en-US" dirty="0" smtClean="0"/>
          </a:p>
          <a:p>
            <a:pPr lvl="1"/>
            <a:r>
              <a:rPr lang="en-US" dirty="0" smtClean="0"/>
              <a:t>Right-click on </a:t>
            </a:r>
            <a:r>
              <a:rPr lang="en-US" dirty="0" err="1" smtClean="0"/>
              <a:t>XValidation</a:t>
            </a:r>
            <a:r>
              <a:rPr lang="en-US" dirty="0" smtClean="0"/>
              <a:t>, click Replace Operator, go to Validation, go to Other</a:t>
            </a:r>
          </a:p>
          <a:p>
            <a:pPr lvl="1"/>
            <a:r>
              <a:rPr lang="en-US" dirty="0" smtClean="0"/>
              <a:t>If you look at </a:t>
            </a:r>
            <a:r>
              <a:rPr lang="en-US" dirty="0" err="1" smtClean="0"/>
              <a:t>ChangeAttributeRole</a:t>
            </a:r>
            <a:r>
              <a:rPr lang="en-US" dirty="0" smtClean="0"/>
              <a:t>, you’ll see that we are using “group” to set up the cross-validation level (and group refers to a pre-chosen group of students, approximately equal in number of students and number of actions)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Run!</a:t>
            </a:r>
          </a:p>
          <a:p>
            <a:endParaRPr lang="en-US" dirty="0" smtClean="0"/>
          </a:p>
          <a:p>
            <a:r>
              <a:rPr lang="en-US" dirty="0" smtClean="0"/>
              <a:t>What A’ do you get?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What A’ do you get?</a:t>
            </a:r>
          </a:p>
          <a:p>
            <a:pPr lvl="1"/>
            <a:r>
              <a:rPr lang="en-US" dirty="0" smtClean="0"/>
              <a:t>For me, the incorrect cross-validation did not actually make a difference… this time. </a:t>
            </a:r>
          </a:p>
          <a:p>
            <a:pPr lvl="1"/>
            <a:r>
              <a:rPr lang="en-US" dirty="0" smtClean="0"/>
              <a:t>Did it make a difference for any of you?</a:t>
            </a:r>
          </a:p>
          <a:p>
            <a:pPr lvl="1"/>
            <a:r>
              <a:rPr lang="en-US" dirty="0" smtClean="0"/>
              <a:t>(It does make a difference sometimes!)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things worth trying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interaction features</a:t>
            </a:r>
          </a:p>
          <a:p>
            <a:pPr lvl="1"/>
            <a:r>
              <a:rPr lang="en-US" dirty="0" smtClean="0"/>
              <a:t>F1 * F2…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You just need to enable a disabled operator…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Hands-on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Predicting gaming the system in </a:t>
            </a:r>
            <a:r>
              <a:rPr lang="en-US" dirty="0" err="1" smtClean="0"/>
              <a:t>RapidMiner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 takes a while!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filter out the interaction parameters that are closely correlated to each other?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Trying out other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you want to use step regression instead of J48?</a:t>
            </a:r>
          </a:p>
          <a:p>
            <a:r>
              <a:rPr lang="en-US" dirty="0" smtClean="0"/>
              <a:t>Or </a:t>
            </a:r>
            <a:r>
              <a:rPr lang="en-US" smtClean="0"/>
              <a:t>logistic regression?</a:t>
            </a:r>
            <a:endParaRPr lang="en-US" dirty="0" smtClean="0"/>
          </a:p>
          <a:p>
            <a:r>
              <a:rPr lang="en-US" dirty="0" smtClean="0"/>
              <a:t>Or decision stumps?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Can you replace the W-J48 operator with these?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Thanks!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</a:t>
            </a:r>
            <a:r>
              <a:rPr lang="en-US" dirty="0" err="1" smtClean="0"/>
              <a:t>RapidMiner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open classifier.xml</a:t>
            </a:r>
          </a:p>
          <a:p>
            <a:endParaRPr lang="en-US" dirty="0" smtClean="0"/>
          </a:p>
          <a:p>
            <a:r>
              <a:rPr lang="en-US" dirty="0" smtClean="0"/>
              <a:t>We currently have the model set up to build a decision tree with action-level cross-validation</a:t>
            </a:r>
          </a:p>
          <a:p>
            <a:r>
              <a:rPr lang="en-US" dirty="0" smtClean="0"/>
              <a:t>Click the Run button (blue triangle)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AUC (AUC is another way of referring to A’)</a:t>
            </a:r>
          </a:p>
          <a:p>
            <a:endParaRPr lang="en-US" dirty="0" smtClean="0"/>
          </a:p>
          <a:p>
            <a:r>
              <a:rPr lang="en-US" dirty="0" smtClean="0"/>
              <a:t>Pretty good, eh?</a:t>
            </a:r>
          </a:p>
          <a:p>
            <a:endParaRPr lang="en-US" dirty="0" smtClean="0"/>
          </a:p>
          <a:p>
            <a:r>
              <a:rPr lang="en-US" dirty="0" smtClean="0"/>
              <a:t>What’s the problem?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model uses data from the same student both to train and test</a:t>
            </a:r>
          </a:p>
          <a:p>
            <a:endParaRPr lang="en-US" dirty="0" smtClean="0"/>
          </a:p>
          <a:p>
            <a:r>
              <a:rPr lang="en-US" dirty="0" smtClean="0"/>
              <a:t>And more seriously…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W-J48 above </a:t>
            </a:r>
            <a:r>
              <a:rPr lang="en-US" dirty="0" err="1" smtClean="0"/>
              <a:t>XValidation</a:t>
            </a:r>
            <a:endParaRPr lang="en-US" dirty="0" smtClean="0"/>
          </a:p>
          <a:p>
            <a:r>
              <a:rPr lang="en-US" dirty="0" smtClean="0"/>
              <a:t>Disable </a:t>
            </a:r>
            <a:r>
              <a:rPr lang="en-US" dirty="0" err="1" smtClean="0"/>
              <a:t>XValidation</a:t>
            </a:r>
            <a:endParaRPr lang="en-US" dirty="0" smtClean="0"/>
          </a:p>
          <a:p>
            <a:pPr lvl="1"/>
            <a:r>
              <a:rPr lang="en-US" dirty="0" smtClean="0"/>
              <a:t>Right-click </a:t>
            </a:r>
            <a:r>
              <a:rPr lang="en-US" dirty="0" err="1" smtClean="0"/>
              <a:t>Xvalidation</a:t>
            </a:r>
            <a:r>
              <a:rPr lang="en-US" dirty="0" smtClean="0"/>
              <a:t> and click on Enable Operator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Run the model</a:t>
            </a:r>
          </a:p>
          <a:p>
            <a:r>
              <a:rPr lang="en-US" dirty="0" smtClean="0"/>
              <a:t>Click on text view</a:t>
            </a:r>
          </a:p>
          <a:p>
            <a:r>
              <a:rPr lang="en-US" dirty="0" smtClean="0"/>
              <a:t>What do you see?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model goodness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/>
              <a:t>W-J48 </a:t>
            </a:r>
          </a:p>
          <a:p>
            <a:r>
              <a:rPr lang="en-US" dirty="0" smtClean="0"/>
              <a:t>J48 pruned tree ------------------ </a:t>
            </a:r>
          </a:p>
          <a:p>
            <a:r>
              <a:rPr lang="en-US" dirty="0" err="1" smtClean="0"/>
              <a:t>pknow</a:t>
            </a:r>
            <a:r>
              <a:rPr lang="en-US" dirty="0" smtClean="0"/>
              <a:t> &lt;= 0.071168 | </a:t>
            </a:r>
          </a:p>
          <a:p>
            <a:r>
              <a:rPr lang="en-US" dirty="0" smtClean="0"/>
              <a:t>student = N46z59pQP58: N (10.0) | </a:t>
            </a:r>
          </a:p>
          <a:p>
            <a:r>
              <a:rPr lang="en-US" dirty="0" smtClean="0"/>
              <a:t>student = N5LMy832c47: N (5.0) | </a:t>
            </a:r>
          </a:p>
          <a:p>
            <a:r>
              <a:rPr lang="en-US" dirty="0" smtClean="0"/>
              <a:t>student = N668lBbaKFE: N (16.0) | </a:t>
            </a:r>
          </a:p>
          <a:p>
            <a:r>
              <a:rPr lang="en-US" dirty="0" smtClean="0"/>
              <a:t>student = N6O31vedZbI: N (1.0) | </a:t>
            </a:r>
          </a:p>
          <a:p>
            <a:r>
              <a:rPr lang="en-US" dirty="0" smtClean="0"/>
              <a:t>student = tB4vqSxzqo: G (10.0) | </a:t>
            </a:r>
          </a:p>
          <a:p>
            <a:r>
              <a:rPr lang="en-US" dirty="0" smtClean="0"/>
              <a:t>student = N3hSu07XfGd: N (6.0) | </a:t>
            </a:r>
          </a:p>
          <a:p>
            <a:r>
              <a:rPr lang="en-US" dirty="0" smtClean="0"/>
              <a:t>student = N6bJ4auIa8L: N (10.0) |</a:t>
            </a:r>
          </a:p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with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wrong </a:t>
            </a:r>
            <a:r>
              <a:rPr lang="en-US" smtClean="0"/>
              <a:t>with this?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fitting to the student!</a:t>
            </a:r>
          </a:p>
          <a:p>
            <a:r>
              <a:rPr lang="en-US" dirty="0" smtClean="0"/>
              <a:t>Definitely not a model that could be used with new students!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579</Words>
  <Application>Microsoft Office PowerPoint</Application>
  <PresentationFormat>On-screen Show (4:3)</PresentationFormat>
  <Paragraphs>110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Classification: Hands-on Activity</vt:lpstr>
      <vt:lpstr>Hands-on activity</vt:lpstr>
      <vt:lpstr>Open RapidMiner</vt:lpstr>
      <vt:lpstr>Check model goodness</vt:lpstr>
      <vt:lpstr>Check model goodness</vt:lpstr>
      <vt:lpstr>Re-run</vt:lpstr>
      <vt:lpstr>Check model goodness</vt:lpstr>
      <vt:lpstr>What’s wrong with this?</vt:lpstr>
      <vt:lpstr>What’s wrong with this?</vt:lpstr>
      <vt:lpstr>Which features should we remove</vt:lpstr>
      <vt:lpstr>Which features should we remove</vt:lpstr>
      <vt:lpstr>So…</vt:lpstr>
      <vt:lpstr>So…</vt:lpstr>
      <vt:lpstr>So…</vt:lpstr>
      <vt:lpstr>Let’s take</vt:lpstr>
      <vt:lpstr>What to do</vt:lpstr>
      <vt:lpstr>But wait…</vt:lpstr>
      <vt:lpstr>A’</vt:lpstr>
      <vt:lpstr>More things worth trying</vt:lpstr>
      <vt:lpstr>That takes a while!</vt:lpstr>
      <vt:lpstr>Trying out other algorithms</vt:lpstr>
      <vt:lpstr>Thanks!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Classification: Hands-on Activity</dc:title>
  <dc:creator>rsbaker</dc:creator>
  <cp:lastModifiedBy>rsbaker</cp:lastModifiedBy>
  <cp:revision>6</cp:revision>
  <dcterms:created xsi:type="dcterms:W3CDTF">2010-07-09T17:42:38Z</dcterms:created>
  <dcterms:modified xsi:type="dcterms:W3CDTF">2010-07-09T17:47:32Z</dcterms:modified>
</cp:coreProperties>
</file>