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93" r:id="rId15"/>
    <p:sldId id="270" r:id="rId16"/>
    <p:sldId id="271" r:id="rId17"/>
    <p:sldId id="272" r:id="rId18"/>
    <p:sldId id="274" r:id="rId19"/>
    <p:sldId id="275" r:id="rId20"/>
    <p:sldId id="276" r:id="rId21"/>
    <p:sldId id="291"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4" r:id="rId38"/>
    <p:sldId id="295" r:id="rId39"/>
    <p:sldId id="296" r:id="rId40"/>
    <p:sldId id="297" r:id="rId41"/>
    <p:sldId id="299" r:id="rId42"/>
    <p:sldId id="300" r:id="rId43"/>
    <p:sldId id="301" r:id="rId44"/>
    <p:sldId id="302" r:id="rId45"/>
    <p:sldId id="303" r:id="rId46"/>
    <p:sldId id="304" r:id="rId47"/>
    <p:sldId id="305" r:id="rId48"/>
    <p:sldId id="306" r:id="rId49"/>
    <p:sldId id="307" r:id="rId50"/>
    <p:sldId id="310" r:id="rId51"/>
    <p:sldId id="309" r:id="rId52"/>
    <p:sldId id="308" r:id="rId53"/>
    <p:sldId id="311" r:id="rId54"/>
    <p:sldId id="312"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00" autoAdjust="0"/>
    <p:restoredTop sz="94675" autoAdjust="0"/>
  </p:normalViewPr>
  <p:slideViewPr>
    <p:cSldViewPr>
      <p:cViewPr varScale="1">
        <p:scale>
          <a:sx n="65" d="100"/>
          <a:sy n="65" d="100"/>
        </p:scale>
        <p:origin x="-456" y="-96"/>
      </p:cViewPr>
      <p:guideLst>
        <p:guide orient="horz" pos="2160"/>
        <p:guide pos="2880"/>
      </p:guideLst>
    </p:cSldViewPr>
  </p:slideViewPr>
  <p:outlineViewPr>
    <p:cViewPr>
      <p:scale>
        <a:sx n="33" d="100"/>
        <a:sy n="33" d="100"/>
      </p:scale>
      <p:origin x="0" y="215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5C1FDB-23E3-40BF-936D-58855C47E108}" type="datetimeFigureOut">
              <a:rPr lang="en-US" smtClean="0"/>
              <a:pPr/>
              <a:t>7/12/2010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C1FDB-23E3-40BF-936D-58855C47E108}" type="datetimeFigureOut">
              <a:rPr lang="en-US" smtClean="0"/>
              <a:pPr/>
              <a:t>7/12/2010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C1FDB-23E3-40BF-936D-58855C47E108}" type="datetimeFigureOut">
              <a:rPr lang="en-US" smtClean="0"/>
              <a:pPr/>
              <a:t>7/12/2010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C1FDB-23E3-40BF-936D-58855C47E108}" type="datetimeFigureOut">
              <a:rPr lang="en-US" smtClean="0"/>
              <a:pPr/>
              <a:t>7/12/2010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C1FDB-23E3-40BF-936D-58855C47E108}" type="datetimeFigureOut">
              <a:rPr lang="en-US" smtClean="0"/>
              <a:pPr/>
              <a:t>7/12/2010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5C1FDB-23E3-40BF-936D-58855C47E108}" type="datetimeFigureOut">
              <a:rPr lang="en-US" smtClean="0"/>
              <a:pPr/>
              <a:t>7/12/2010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5C1FDB-23E3-40BF-936D-58855C47E108}" type="datetimeFigureOut">
              <a:rPr lang="en-US" smtClean="0"/>
              <a:pPr/>
              <a:t>7/12/2010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5C1FDB-23E3-40BF-936D-58855C47E108}" type="datetimeFigureOut">
              <a:rPr lang="en-US" smtClean="0"/>
              <a:pPr/>
              <a:t>7/12/2010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C1FDB-23E3-40BF-936D-58855C47E108}" type="datetimeFigureOut">
              <a:rPr lang="en-US" smtClean="0"/>
              <a:pPr/>
              <a:t>7/12/2010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C1FDB-23E3-40BF-936D-58855C47E108}" type="datetimeFigureOut">
              <a:rPr lang="en-US" smtClean="0"/>
              <a:pPr/>
              <a:t>7/12/2010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C1FDB-23E3-40BF-936D-58855C47E108}" type="datetimeFigureOut">
              <a:rPr lang="en-US" smtClean="0"/>
              <a:pPr/>
              <a:t>7/12/2010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696B2-72DC-4F28-A045-823014E347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C1FDB-23E3-40BF-936D-58855C47E108}" type="datetimeFigureOut">
              <a:rPr lang="en-US" smtClean="0"/>
              <a:pPr/>
              <a:t>7/12/2010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696B2-72DC-4F28-A045-823014E347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users.wpi.edu/~rsbaker/edmtools.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Educational Data Mining Overview</a:t>
            </a:r>
            <a:endParaRPr lang="en-US" dirty="0"/>
          </a:p>
        </p:txBody>
      </p:sp>
      <p:sp>
        <p:nvSpPr>
          <p:cNvPr id="3" name="Subtitle 2"/>
          <p:cNvSpPr>
            <a:spLocks noGrp="1"/>
          </p:cNvSpPr>
          <p:nvPr>
            <p:ph type="subTitle" idx="1"/>
          </p:nvPr>
        </p:nvSpPr>
        <p:spPr/>
        <p:txBody>
          <a:bodyPr/>
          <a:lstStyle/>
          <a:p>
            <a:r>
              <a:rPr lang="en-US" dirty="0" smtClean="0"/>
              <a:t>Ryan </a:t>
            </a:r>
            <a:r>
              <a:rPr lang="en-US" dirty="0" err="1" smtClean="0"/>
              <a:t>S.J.d</a:t>
            </a:r>
            <a:r>
              <a:rPr lang="en-US" dirty="0" smtClean="0"/>
              <a:t>. Baker</a:t>
            </a:r>
          </a:p>
          <a:p>
            <a:r>
              <a:rPr lang="en-US" dirty="0" smtClean="0"/>
              <a:t>PSLC Summer School 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related method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Knowledge Engineering</a:t>
            </a:r>
            <a:endParaRPr lang="en-US"/>
          </a:p>
        </p:txBody>
      </p:sp>
      <p:sp>
        <p:nvSpPr>
          <p:cNvPr id="3" name="Content Placeholder 2"/>
          <p:cNvSpPr>
            <a:spLocks noGrp="1"/>
          </p:cNvSpPr>
          <p:nvPr>
            <p:ph idx="1"/>
          </p:nvPr>
        </p:nvSpPr>
        <p:spPr/>
        <p:txBody>
          <a:bodyPr>
            <a:normAutofit/>
          </a:bodyPr>
          <a:lstStyle/>
          <a:p>
            <a:r>
              <a:rPr lang="en-US" dirty="0" smtClean="0"/>
              <a:t>Creating a model by hand rather than automatically fitting model</a:t>
            </a:r>
          </a:p>
          <a:p>
            <a:endParaRPr lang="en-US" dirty="0" smtClean="0"/>
          </a:p>
          <a:p>
            <a:r>
              <a:rPr lang="en-US" dirty="0" smtClean="0"/>
              <a:t>In one comparison, leads to worse fit to gold-standard labels of construct of interest than data mining (Roll et al, 2005), but similar qualitative performance</a:t>
            </a:r>
          </a:p>
          <a:p>
            <a:endParaRPr lang="en-US" dirty="0"/>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EDM track schedule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Tuesday 10am</a:t>
            </a:r>
          </a:p>
          <a:p>
            <a:pPr lvl="1"/>
            <a:r>
              <a:rPr lang="en-US" dirty="0" smtClean="0"/>
              <a:t>Educational Data Mining with DataShop (Stamper, </a:t>
            </a:r>
            <a:r>
              <a:rPr lang="en-US" dirty="0" err="1" smtClean="0"/>
              <a:t>Koedinger</a:t>
            </a:r>
            <a:r>
              <a:rPr lang="en-US" dirty="0" smtClean="0"/>
              <a:t>)</a:t>
            </a:r>
          </a:p>
          <a:p>
            <a:pPr lvl="1"/>
            <a:endParaRPr lang="en-US" dirty="0" smtClean="0"/>
          </a:p>
          <a:p>
            <a:r>
              <a:rPr lang="en-US" dirty="0" smtClean="0"/>
              <a:t>Tuesday 11am</a:t>
            </a:r>
          </a:p>
          <a:p>
            <a:pPr lvl="1"/>
            <a:r>
              <a:rPr lang="en-US" dirty="0" smtClean="0"/>
              <a:t>Item Response Theory and Learning Factor Analysis (</a:t>
            </a:r>
            <a:r>
              <a:rPr lang="en-US" dirty="0" err="1" smtClean="0"/>
              <a:t>Koedinger</a:t>
            </a:r>
            <a:r>
              <a:rPr lang="en-US" dirty="0" smtClean="0"/>
              <a:t>)</a:t>
            </a:r>
          </a:p>
          <a:p>
            <a:pPr lvl="1">
              <a:buNone/>
            </a:pPr>
            <a:endParaRPr lang="en-US" dirty="0" smtClean="0"/>
          </a:p>
          <a:p>
            <a:r>
              <a:rPr lang="en-US" dirty="0" smtClean="0"/>
              <a:t>Tuesday 2:15pm</a:t>
            </a:r>
          </a:p>
          <a:p>
            <a:pPr lvl="1"/>
            <a:r>
              <a:rPr lang="en-US" dirty="0" smtClean="0"/>
              <a:t>Principal Component </a:t>
            </a:r>
            <a:r>
              <a:rPr lang="en-US" dirty="0" smtClean="0"/>
              <a:t>Analysis, Additive Factor Model </a:t>
            </a:r>
            <a:r>
              <a:rPr lang="en-US" dirty="0" smtClean="0"/>
              <a:t>(Gordon)</a:t>
            </a:r>
          </a:p>
          <a:p>
            <a:pPr lvl="1"/>
            <a:endParaRPr lang="en-US" dirty="0" smtClean="0"/>
          </a:p>
          <a:p>
            <a:r>
              <a:rPr lang="en-US" dirty="0" smtClean="0"/>
              <a:t>Tuesday 3:15pm (optional)</a:t>
            </a:r>
          </a:p>
          <a:p>
            <a:pPr lvl="1"/>
            <a:r>
              <a:rPr lang="en-US" dirty="0" smtClean="0"/>
              <a:t>Hands-on Activity: Data Annotation for Classification (Baker</a:t>
            </a:r>
            <a:r>
              <a:rPr lang="en-US" dirty="0" smtClean="0"/>
              <a:t>)</a:t>
            </a:r>
          </a:p>
          <a:p>
            <a:pPr lvl="1"/>
            <a:r>
              <a:rPr lang="en-US" dirty="0" smtClean="0"/>
              <a:t>Hands-on Activity: Learning Curves and Logistic Regression in R (</a:t>
            </a:r>
            <a:r>
              <a:rPr lang="en-US" dirty="0" err="1" smtClean="0"/>
              <a:t>Koedinger</a:t>
            </a:r>
            <a:r>
              <a:rPr lang="en-US" dirty="0" smtClean="0"/>
              <a:t>)</a:t>
            </a:r>
            <a:endParaRPr lang="en-US" dirty="0" smtClean="0"/>
          </a:p>
          <a:p>
            <a:pPr lv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EDM track schedule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Wednesday 11am</a:t>
            </a:r>
          </a:p>
          <a:p>
            <a:pPr lvl="1"/>
            <a:r>
              <a:rPr lang="en-US" dirty="0" smtClean="0"/>
              <a:t>Bayesian Knowledge Tracing;  </a:t>
            </a:r>
            <a:br>
              <a:rPr lang="en-US" dirty="0" smtClean="0"/>
            </a:br>
            <a:r>
              <a:rPr lang="en-US" dirty="0" smtClean="0"/>
              <a:t>Prediction Models (Baker)</a:t>
            </a:r>
          </a:p>
          <a:p>
            <a:pPr lvl="1"/>
            <a:endParaRPr lang="en-US" dirty="0" smtClean="0"/>
          </a:p>
          <a:p>
            <a:r>
              <a:rPr lang="en-US" dirty="0" smtClean="0"/>
              <a:t>Wednesday 11:45am (optional)</a:t>
            </a:r>
          </a:p>
          <a:p>
            <a:pPr lvl="1"/>
            <a:r>
              <a:rPr lang="en-US" dirty="0" smtClean="0"/>
              <a:t>Hands-on activity: Prediction modeling (Baker)</a:t>
            </a:r>
          </a:p>
          <a:p>
            <a:pPr lvl="1">
              <a:buNone/>
            </a:pPr>
            <a:endParaRPr lang="en-US" dirty="0" smtClean="0"/>
          </a:p>
          <a:p>
            <a:r>
              <a:rPr lang="en-US" dirty="0" smtClean="0"/>
              <a:t>Wednesday 3:15pm</a:t>
            </a:r>
          </a:p>
          <a:p>
            <a:pPr lvl="1"/>
            <a:r>
              <a:rPr lang="en-US" dirty="0" smtClean="0"/>
              <a:t>Machine Learning and </a:t>
            </a:r>
            <a:r>
              <a:rPr lang="en-US" dirty="0" err="1" smtClean="0"/>
              <a:t>SimStudent</a:t>
            </a:r>
            <a:r>
              <a:rPr lang="en-US" dirty="0" smtClean="0"/>
              <a:t> (Matsuda)</a:t>
            </a:r>
          </a:p>
          <a:p>
            <a:pPr lvl="1">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EDM Tools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PSLC DataShop</a:t>
            </a:r>
            <a:endParaRPr lang="en-US" dirty="0"/>
          </a:p>
        </p:txBody>
      </p:sp>
      <p:sp>
        <p:nvSpPr>
          <p:cNvPr id="3" name="Content Placeholder 2"/>
          <p:cNvSpPr>
            <a:spLocks noGrp="1"/>
          </p:cNvSpPr>
          <p:nvPr>
            <p:ph idx="1"/>
          </p:nvPr>
        </p:nvSpPr>
        <p:spPr/>
        <p:txBody>
          <a:bodyPr/>
          <a:lstStyle/>
          <a:p>
            <a:r>
              <a:rPr lang="en-US" dirty="0" smtClean="0"/>
              <a:t>Many large-scale datasets</a:t>
            </a:r>
          </a:p>
          <a:p>
            <a:endParaRPr lang="en-US" dirty="0"/>
          </a:p>
          <a:p>
            <a:r>
              <a:rPr lang="en-US" dirty="0" smtClean="0"/>
              <a:t>Tools for </a:t>
            </a:r>
          </a:p>
          <a:p>
            <a:pPr lvl="1"/>
            <a:r>
              <a:rPr lang="en-US" dirty="0" smtClean="0"/>
              <a:t>exploratory data analysis</a:t>
            </a:r>
          </a:p>
          <a:p>
            <a:pPr lvl="1"/>
            <a:r>
              <a:rPr lang="en-US" dirty="0" smtClean="0"/>
              <a:t>learning curves</a:t>
            </a:r>
          </a:p>
          <a:p>
            <a:pPr lvl="1"/>
            <a:r>
              <a:rPr lang="en-US" dirty="0"/>
              <a:t>d</a:t>
            </a:r>
            <a:r>
              <a:rPr lang="en-US" dirty="0" smtClean="0"/>
              <a:t>omain model testing</a:t>
            </a:r>
          </a:p>
          <a:p>
            <a:pPr lvl="1"/>
            <a:endParaRPr lang="en-US" dirty="0"/>
          </a:p>
          <a:p>
            <a:r>
              <a:rPr lang="en-US" dirty="0" smtClean="0"/>
              <a:t>Detail tomorrow morning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Excel</a:t>
            </a:r>
            <a:endParaRPr lang="en-US" dirty="0"/>
          </a:p>
        </p:txBody>
      </p:sp>
      <p:sp>
        <p:nvSpPr>
          <p:cNvPr id="3" name="Content Placeholder 2"/>
          <p:cNvSpPr>
            <a:spLocks noGrp="1"/>
          </p:cNvSpPr>
          <p:nvPr>
            <p:ph idx="1"/>
          </p:nvPr>
        </p:nvSpPr>
        <p:spPr/>
        <p:txBody>
          <a:bodyPr/>
          <a:lstStyle/>
          <a:p>
            <a:r>
              <a:rPr lang="en-US" dirty="0" smtClean="0"/>
              <a:t>Excellent tool for exploratory data analysis, and for setting up simple models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4" name="Content Placeholder 3"/>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143000" y="1409700"/>
            <a:ext cx="6943725" cy="54483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4" name="Content Placeholder 3"/>
          <p:cNvSpPr>
            <a:spLocks noGrp="1"/>
          </p:cNvSpPr>
          <p:nvPr>
            <p:ph idx="1"/>
          </p:nvPr>
        </p:nvSpPr>
        <p:spPr/>
        <p:txBody>
          <a:bodyPr/>
          <a:lstStyle/>
          <a:p>
            <a:r>
              <a:rPr lang="en-US" dirty="0" smtClean="0"/>
              <a:t>Who has used pivot tables before?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the EDM track!</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4" name="Content Placeholder 3"/>
          <p:cNvSpPr>
            <a:spLocks noGrp="1"/>
          </p:cNvSpPr>
          <p:nvPr>
            <p:ph idx="1"/>
          </p:nvPr>
        </p:nvSpPr>
        <p:spPr/>
        <p:txBody>
          <a:bodyPr/>
          <a:lstStyle/>
          <a:p>
            <a:r>
              <a:rPr lang="en-US" dirty="0" smtClean="0"/>
              <a:t>What do they allow you to do?</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 Tables</a:t>
            </a:r>
            <a:endParaRPr lang="en-US" dirty="0"/>
          </a:p>
        </p:txBody>
      </p:sp>
      <p:sp>
        <p:nvSpPr>
          <p:cNvPr id="3" name="Content Placeholder 2"/>
          <p:cNvSpPr>
            <a:spLocks noGrp="1"/>
          </p:cNvSpPr>
          <p:nvPr>
            <p:ph idx="1"/>
          </p:nvPr>
        </p:nvSpPr>
        <p:spPr/>
        <p:txBody>
          <a:bodyPr/>
          <a:lstStyle/>
          <a:p>
            <a:r>
              <a:rPr lang="en-US" dirty="0" smtClean="0"/>
              <a:t>Facilitate aggregating data for comparison or use in further analyses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Solver</a:t>
            </a:r>
            <a:endParaRPr lang="en-US" dirty="0"/>
          </a:p>
        </p:txBody>
      </p:sp>
      <p:sp>
        <p:nvSpPr>
          <p:cNvPr id="3" name="Content Placeholder 2"/>
          <p:cNvSpPr>
            <a:spLocks noGrp="1"/>
          </p:cNvSpPr>
          <p:nvPr>
            <p:ph idx="1"/>
          </p:nvPr>
        </p:nvSpPr>
        <p:spPr/>
        <p:txBody>
          <a:bodyPr/>
          <a:lstStyle/>
          <a:p>
            <a:r>
              <a:rPr lang="en-US" dirty="0" smtClean="0"/>
              <a:t>Allows you to fit mathematical models in Excel</a:t>
            </a:r>
          </a:p>
          <a:p>
            <a:endParaRPr lang="en-US" dirty="0" smtClean="0"/>
          </a:p>
          <a:p>
            <a:r>
              <a:rPr lang="en-US" dirty="0" smtClean="0"/>
              <a:t>Let’s go through a simple example together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Solver: Example</a:t>
            </a:r>
            <a:endParaRPr lang="en-US" dirty="0"/>
          </a:p>
        </p:txBody>
      </p:sp>
      <p:sp>
        <p:nvSpPr>
          <p:cNvPr id="3" name="Content Placeholder 2"/>
          <p:cNvSpPr>
            <a:spLocks noGrp="1"/>
          </p:cNvSpPr>
          <p:nvPr>
            <p:ph idx="1"/>
          </p:nvPr>
        </p:nvSpPr>
        <p:spPr/>
        <p:txBody>
          <a:bodyPr/>
          <a:lstStyle/>
          <a:p>
            <a:r>
              <a:rPr lang="en-US" dirty="0" smtClean="0"/>
              <a:t>Let’s predict correctness from </a:t>
            </a:r>
            <a:r>
              <a:rPr lang="en-US" dirty="0" err="1" smtClean="0"/>
              <a:t>pknow</a:t>
            </a:r>
            <a:r>
              <a:rPr lang="en-US" dirty="0" smtClean="0"/>
              <a:t>, using a linear regression model</a:t>
            </a:r>
          </a:p>
          <a:p>
            <a:endParaRPr lang="en-US" dirty="0" smtClean="0"/>
          </a:p>
          <a:p>
            <a:r>
              <a:rPr lang="en-US" dirty="0" smtClean="0"/>
              <a:t>Using WEKA-CTA1Z04-examples.xlsx</a:t>
            </a:r>
          </a:p>
          <a:p>
            <a:pPr lvl="1"/>
            <a:r>
              <a:rPr lang="en-US" dirty="0" smtClean="0"/>
              <a:t>You have this data set on your </a:t>
            </a:r>
            <a:r>
              <a:rPr lang="en-US" dirty="0" err="1" smtClean="0"/>
              <a:t>flashdrive</a:t>
            </a:r>
            <a:endParaRPr lang="en-US" dirty="0" smtClean="0"/>
          </a:p>
          <a:p>
            <a:pPr lvl="1"/>
            <a:r>
              <a:rPr lang="en-US" dirty="0" smtClean="0"/>
              <a:t>It’s from the DataShop – Hampton Algebra 2005-2006</a:t>
            </a:r>
          </a:p>
          <a:p>
            <a:pPr lvl="1"/>
            <a:r>
              <a:rPr lang="en-US" dirty="0" smtClean="0"/>
              <a:t>I have formatted it for this example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a:t>
            </a:r>
            <a:r>
              <a:rPr lang="en-US" dirty="0" err="1" smtClean="0"/>
              <a:t>pred</a:t>
            </a:r>
            <a:r>
              <a:rPr lang="en-US" dirty="0" smtClean="0"/>
              <a:t> type</a:t>
            </a:r>
            <a:endParaRPr lang="en-US" dirty="0"/>
          </a:p>
        </p:txBody>
      </p:sp>
      <p:sp>
        <p:nvSpPr>
          <p:cNvPr id="3" name="Content Placeholder 2"/>
          <p:cNvSpPr>
            <a:spLocks noGrp="1"/>
          </p:cNvSpPr>
          <p:nvPr>
            <p:ph idx="1"/>
          </p:nvPr>
        </p:nvSpPr>
        <p:spPr/>
        <p:txBody>
          <a:bodyPr/>
          <a:lstStyle/>
          <a:p>
            <a:r>
              <a:rPr lang="en-US" dirty="0" smtClean="0"/>
              <a:t>=O2*$W$3+$W$2</a:t>
            </a:r>
          </a:p>
          <a:p>
            <a:endParaRPr lang="en-US" dirty="0" smtClean="0"/>
          </a:p>
          <a:p>
            <a:r>
              <a:rPr lang="en-US" dirty="0" smtClean="0"/>
              <a:t>And copy it down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a:t>
            </a:r>
            <a:r>
              <a:rPr lang="en-US" dirty="0" err="1" smtClean="0"/>
              <a:t>pred</a:t>
            </a:r>
            <a:r>
              <a:rPr lang="en-US" dirty="0" smtClean="0"/>
              <a:t> type</a:t>
            </a:r>
            <a:endParaRPr lang="en-US" dirty="0"/>
          </a:p>
        </p:txBody>
      </p:sp>
      <p:sp>
        <p:nvSpPr>
          <p:cNvPr id="3" name="Content Placeholder 2"/>
          <p:cNvSpPr>
            <a:spLocks noGrp="1"/>
          </p:cNvSpPr>
          <p:nvPr>
            <p:ph idx="1"/>
          </p:nvPr>
        </p:nvSpPr>
        <p:spPr/>
        <p:txBody>
          <a:bodyPr/>
          <a:lstStyle/>
          <a:p>
            <a:r>
              <a:rPr lang="en-US" dirty="0" smtClean="0"/>
              <a:t>=O2*$W$3+$W$2</a:t>
            </a:r>
          </a:p>
          <a:p>
            <a:endParaRPr lang="en-US" dirty="0" smtClean="0"/>
          </a:p>
          <a:p>
            <a:r>
              <a:rPr lang="en-US" dirty="0" smtClean="0"/>
              <a:t>And copy it down</a:t>
            </a:r>
          </a:p>
          <a:p>
            <a:endParaRPr lang="en-US" dirty="0" smtClean="0"/>
          </a:p>
          <a:p>
            <a:r>
              <a:rPr lang="en-US" dirty="0" smtClean="0"/>
              <a:t>Does anyone know why we use the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SR type</a:t>
            </a:r>
            <a:endParaRPr lang="en-US" dirty="0"/>
          </a:p>
        </p:txBody>
      </p:sp>
      <p:sp>
        <p:nvSpPr>
          <p:cNvPr id="3" name="Content Placeholder 2"/>
          <p:cNvSpPr>
            <a:spLocks noGrp="1"/>
          </p:cNvSpPr>
          <p:nvPr>
            <p:ph idx="1"/>
          </p:nvPr>
        </p:nvSpPr>
        <p:spPr/>
        <p:txBody>
          <a:bodyPr/>
          <a:lstStyle/>
          <a:p>
            <a:r>
              <a:rPr lang="en-US" dirty="0" smtClean="0"/>
              <a:t>=(G2-S2)^2</a:t>
            </a:r>
          </a:p>
          <a:p>
            <a:endParaRPr lang="en-US" dirty="0" smtClean="0"/>
          </a:p>
          <a:p>
            <a:r>
              <a:rPr lang="en-US" dirty="0" smtClean="0"/>
              <a:t>This finds the difference between the prediction (0 right now) and the correctness value (0 or 1)</a:t>
            </a:r>
          </a:p>
          <a:p>
            <a:pPr lvl="1"/>
            <a:r>
              <a:rPr lang="en-US" dirty="0" smtClean="0"/>
              <a:t>Squaring it is a way to both get the absolute value, and magnify larger differences; very common in statistics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right of const type</a:t>
            </a:r>
            <a:endParaRPr lang="en-US" dirty="0"/>
          </a:p>
        </p:txBody>
      </p:sp>
      <p:sp>
        <p:nvSpPr>
          <p:cNvPr id="3" name="Content Placeholder 2"/>
          <p:cNvSpPr>
            <a:spLocks noGrp="1"/>
          </p:cNvSpPr>
          <p:nvPr>
            <p:ph idx="1"/>
          </p:nvPr>
        </p:nvSpPr>
        <p:spPr/>
        <p:txBody>
          <a:bodyPr/>
          <a:lstStyle/>
          <a:p>
            <a:r>
              <a:rPr lang="en-US" dirty="0" smtClean="0"/>
              <a:t>0</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right of weight type</a:t>
            </a:r>
            <a:endParaRPr lang="en-US" dirty="0"/>
          </a:p>
        </p:txBody>
      </p:sp>
      <p:sp>
        <p:nvSpPr>
          <p:cNvPr id="3" name="Content Placeholder 2"/>
          <p:cNvSpPr>
            <a:spLocks noGrp="1"/>
          </p:cNvSpPr>
          <p:nvPr>
            <p:ph idx="1"/>
          </p:nvPr>
        </p:nvSpPr>
        <p:spPr/>
        <p:txBody>
          <a:bodyPr/>
          <a:lstStyle/>
          <a:p>
            <a:r>
              <a:rPr lang="en-US" dirty="0" smtClean="0"/>
              <a:t>1</a:t>
            </a:r>
          </a:p>
          <a:p>
            <a:endParaRPr lang="en-US" dirty="0" smtClean="0"/>
          </a:p>
          <a:p>
            <a:r>
              <a:rPr lang="en-US" dirty="0" smtClean="0"/>
              <a:t>Note that you now have a model that is identical to </a:t>
            </a:r>
            <a:r>
              <a:rPr lang="en-US" dirty="0" err="1" smtClean="0"/>
              <a:t>pknow</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right of SSR type</a:t>
            </a:r>
            <a:endParaRPr lang="en-US" dirty="0"/>
          </a:p>
        </p:txBody>
      </p:sp>
      <p:sp>
        <p:nvSpPr>
          <p:cNvPr id="3" name="Content Placeholder 2"/>
          <p:cNvSpPr>
            <a:spLocks noGrp="1"/>
          </p:cNvSpPr>
          <p:nvPr>
            <p:ph idx="1"/>
          </p:nvPr>
        </p:nvSpPr>
        <p:spPr/>
        <p:txBody>
          <a:bodyPr/>
          <a:lstStyle/>
          <a:p>
            <a:r>
              <a:rPr lang="en-US" dirty="0" smtClean="0"/>
              <a:t>=SUM(T2:T2888)</a:t>
            </a:r>
          </a:p>
          <a:p>
            <a:endParaRPr lang="en-US" dirty="0" smtClean="0"/>
          </a:p>
          <a:p>
            <a:r>
              <a:rPr lang="en-US" dirty="0" smtClean="0"/>
              <a:t>This is the sum of squared residuals, again a very common way of evaluating models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Data Mining</a:t>
            </a:r>
            <a:endParaRPr lang="en-US" dirty="0"/>
          </a:p>
        </p:txBody>
      </p:sp>
      <p:sp>
        <p:nvSpPr>
          <p:cNvPr id="3" name="Content Placeholder 2"/>
          <p:cNvSpPr>
            <a:spLocks noGrp="1"/>
          </p:cNvSpPr>
          <p:nvPr>
            <p:ph idx="1"/>
          </p:nvPr>
        </p:nvSpPr>
        <p:spPr/>
        <p:txBody>
          <a:bodyPr/>
          <a:lstStyle/>
          <a:p>
            <a:r>
              <a:rPr lang="en-US" dirty="0" smtClean="0"/>
              <a:t>“Educational Data Mining is an emerging discipline, concerned with developing methods for exploring the unique types of data that come from educational settings, and using those methods to better understand students, and the settings which they learn in.” </a:t>
            </a:r>
          </a:p>
          <a:p>
            <a:pPr lvl="1"/>
            <a:r>
              <a:rPr lang="en-US" dirty="0" smtClean="0"/>
              <a:t>www.educationaldatamining.org</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right of r type</a:t>
            </a:r>
            <a:endParaRPr lang="en-US" dirty="0"/>
          </a:p>
        </p:txBody>
      </p:sp>
      <p:sp>
        <p:nvSpPr>
          <p:cNvPr id="3" name="Content Placeholder 2"/>
          <p:cNvSpPr>
            <a:spLocks noGrp="1"/>
          </p:cNvSpPr>
          <p:nvPr>
            <p:ph idx="1"/>
          </p:nvPr>
        </p:nvSpPr>
        <p:spPr/>
        <p:txBody>
          <a:bodyPr/>
          <a:lstStyle/>
          <a:p>
            <a:r>
              <a:rPr lang="en-US" dirty="0" smtClean="0"/>
              <a:t>=CORREL(S2:S2888,G2:G2888)</a:t>
            </a:r>
          </a:p>
          <a:p>
            <a:endParaRPr lang="en-US" dirty="0" smtClean="0"/>
          </a:p>
          <a:p>
            <a:r>
              <a:rPr lang="en-US" dirty="0" smtClean="0"/>
              <a:t>This is the correlation between the model and the variable being predicted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go into the Excel Equation Solver</a:t>
            </a:r>
            <a:endParaRPr lang="en-US" dirty="0"/>
          </a:p>
        </p:txBody>
      </p:sp>
      <p:sp>
        <p:nvSpPr>
          <p:cNvPr id="3" name="Content Placeholder 2"/>
          <p:cNvSpPr>
            <a:spLocks noGrp="1"/>
          </p:cNvSpPr>
          <p:nvPr>
            <p:ph idx="1"/>
          </p:nvPr>
        </p:nvSpPr>
        <p:spPr/>
        <p:txBody>
          <a:bodyPr/>
          <a:lstStyle/>
          <a:p>
            <a:r>
              <a:rPr lang="en-US" dirty="0" smtClean="0"/>
              <a:t>And set up </a:t>
            </a:r>
            <a:br>
              <a:rPr lang="en-US" dirty="0" smtClean="0"/>
            </a:br>
            <a:r>
              <a:rPr lang="en-US" dirty="0" smtClean="0"/>
              <a:t>this model,</a:t>
            </a:r>
            <a:br>
              <a:rPr lang="en-US" dirty="0" smtClean="0"/>
            </a:br>
            <a:r>
              <a:rPr lang="en-US" dirty="0" smtClean="0"/>
              <a:t>and press </a:t>
            </a:r>
            <a:br>
              <a:rPr lang="en-US" dirty="0" smtClean="0"/>
            </a:br>
            <a:r>
              <a:rPr lang="en-US" dirty="0" smtClean="0"/>
              <a:t>solve</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3048000" y="1164738"/>
            <a:ext cx="6096000" cy="5693261"/>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changed?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stayed the same?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just built…</a:t>
            </a:r>
            <a:endParaRPr lang="en-US" dirty="0"/>
          </a:p>
        </p:txBody>
      </p:sp>
      <p:sp>
        <p:nvSpPr>
          <p:cNvPr id="3" name="Content Placeholder 2"/>
          <p:cNvSpPr>
            <a:spLocks noGrp="1"/>
          </p:cNvSpPr>
          <p:nvPr>
            <p:ph idx="1"/>
          </p:nvPr>
        </p:nvSpPr>
        <p:spPr/>
        <p:txBody>
          <a:bodyPr/>
          <a:lstStyle/>
          <a:p>
            <a:r>
              <a:rPr lang="en-US" dirty="0" smtClean="0"/>
              <a:t>A very simple regression model</a:t>
            </a:r>
          </a:p>
          <a:p>
            <a:endParaRPr lang="en-US" dirty="0" smtClean="0"/>
          </a:p>
          <a:p>
            <a:r>
              <a:rPr lang="en-US" dirty="0" smtClean="0"/>
              <a:t>A much simpler model than what you can build in other packages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useful?</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 specify much more complex mathematical models than this</a:t>
            </a:r>
          </a:p>
          <a:p>
            <a:endParaRPr lang="en-US" dirty="0" smtClean="0"/>
          </a:p>
          <a:p>
            <a:r>
              <a:rPr lang="en-US" dirty="0" smtClean="0"/>
              <a:t>And much more quickly than you can implement them in software</a:t>
            </a:r>
          </a:p>
          <a:p>
            <a:endParaRPr lang="en-US" dirty="0" smtClean="0"/>
          </a:p>
          <a:p>
            <a:r>
              <a:rPr lang="en-US" dirty="0" smtClean="0"/>
              <a:t>For example, Excel is usually where I test variants on Bayesian Knowledge Tracing before implementing them in Java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Suite of visualizations</a:t>
            </a:r>
            <a:endParaRPr lang="en-US" dirty="0"/>
          </a:p>
        </p:txBody>
      </p:sp>
      <p:sp>
        <p:nvSpPr>
          <p:cNvPr id="3" name="Content Placeholder 2"/>
          <p:cNvSpPr>
            <a:spLocks noGrp="1"/>
          </p:cNvSpPr>
          <p:nvPr>
            <p:ph idx="1"/>
          </p:nvPr>
        </p:nvSpPr>
        <p:spPr/>
        <p:txBody>
          <a:bodyPr/>
          <a:lstStyle/>
          <a:p>
            <a:r>
              <a:rPr lang="en-US" dirty="0" err="1" smtClean="0"/>
              <a:t>Scatterplots</a:t>
            </a:r>
            <a:r>
              <a:rPr lang="en-US" dirty="0" smtClean="0"/>
              <a:t> (with or without lines)</a:t>
            </a:r>
          </a:p>
          <a:p>
            <a:r>
              <a:rPr lang="en-US" dirty="0" smtClean="0"/>
              <a:t>Bar graphs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Weka</a:t>
            </a:r>
            <a:r>
              <a:rPr lang="en-US" dirty="0" smtClean="0"/>
              <a:t> and </a:t>
            </a:r>
            <a:r>
              <a:rPr lang="en-US" dirty="0" err="1" smtClean="0"/>
              <a:t>RapidMiner</a:t>
            </a:r>
            <a:endParaRPr lang="en-US" dirty="0"/>
          </a:p>
        </p:txBody>
      </p:sp>
      <p:sp>
        <p:nvSpPr>
          <p:cNvPr id="3" name="Content Placeholder 2"/>
          <p:cNvSpPr>
            <a:spLocks noGrp="1"/>
          </p:cNvSpPr>
          <p:nvPr>
            <p:ph idx="1"/>
          </p:nvPr>
        </p:nvSpPr>
        <p:spPr/>
        <p:txBody>
          <a:bodyPr/>
          <a:lstStyle/>
          <a:p>
            <a:r>
              <a:rPr lang="en-US" dirty="0" smtClean="0"/>
              <a:t>Data mining packages</a:t>
            </a:r>
          </a:p>
          <a:p>
            <a:endParaRPr lang="en-US" dirty="0" smtClean="0"/>
          </a:p>
          <a:p>
            <a:r>
              <a:rPr lang="en-US" dirty="0" err="1" smtClean="0"/>
              <a:t>Weka</a:t>
            </a:r>
            <a:r>
              <a:rPr lang="en-US" dirty="0" smtClean="0"/>
              <a:t> is the most popular, but personally I prefer </a:t>
            </a:r>
            <a:r>
              <a:rPr lang="en-US" dirty="0" err="1" smtClean="0"/>
              <a:t>RapidMiner</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Weka</a:t>
            </a:r>
            <a:r>
              <a:rPr lang="en-US" dirty="0" smtClean="0"/>
              <a:t> .vs. </a:t>
            </a:r>
            <a:r>
              <a:rPr lang="en-US" dirty="0" err="1" smtClean="0"/>
              <a:t>RapidMiner</a:t>
            </a:r>
            <a:endParaRPr lang="en-US" dirty="0"/>
          </a:p>
        </p:txBody>
      </p:sp>
      <p:sp>
        <p:nvSpPr>
          <p:cNvPr id="3" name="Content Placeholder 2"/>
          <p:cNvSpPr>
            <a:spLocks noGrp="1"/>
          </p:cNvSpPr>
          <p:nvPr>
            <p:ph idx="1"/>
          </p:nvPr>
        </p:nvSpPr>
        <p:spPr/>
        <p:txBody>
          <a:bodyPr/>
          <a:lstStyle/>
          <a:p>
            <a:r>
              <a:rPr lang="en-US" dirty="0" err="1" smtClean="0"/>
              <a:t>Weka</a:t>
            </a:r>
            <a:r>
              <a:rPr lang="en-US" dirty="0" smtClean="0"/>
              <a:t> easier to use than </a:t>
            </a:r>
            <a:r>
              <a:rPr lang="en-US" dirty="0" err="1" smtClean="0"/>
              <a:t>RapidMiner</a:t>
            </a:r>
            <a:endParaRPr lang="en-US" dirty="0" smtClean="0"/>
          </a:p>
          <a:p>
            <a:r>
              <a:rPr lang="en-US" dirty="0" err="1" smtClean="0"/>
              <a:t>RapidMiner</a:t>
            </a:r>
            <a:r>
              <a:rPr lang="en-US" dirty="0" smtClean="0"/>
              <a:t> significantly more powerful and flexible (from GUI, both are powerful and flexible if accessed via API)</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Classes of EDM Method</a:t>
            </a:r>
            <a:br>
              <a:rPr lang="en-US" dirty="0" smtClean="0"/>
            </a:br>
            <a:r>
              <a:rPr lang="en-US" dirty="0" smtClean="0"/>
              <a:t>(Baker &amp; </a:t>
            </a:r>
            <a:r>
              <a:rPr lang="en-US" dirty="0" err="1" smtClean="0"/>
              <a:t>Yacef</a:t>
            </a:r>
            <a:r>
              <a:rPr lang="en-US" dirty="0" smtClean="0"/>
              <a:t>, 2009)</a:t>
            </a:r>
            <a:endParaRPr lang="en-US" dirty="0"/>
          </a:p>
        </p:txBody>
      </p:sp>
      <p:sp>
        <p:nvSpPr>
          <p:cNvPr id="3" name="Content Placeholder 2"/>
          <p:cNvSpPr>
            <a:spLocks noGrp="1"/>
          </p:cNvSpPr>
          <p:nvPr>
            <p:ph idx="1"/>
          </p:nvPr>
        </p:nvSpPr>
        <p:spPr/>
        <p:txBody>
          <a:bodyPr/>
          <a:lstStyle/>
          <a:p>
            <a:r>
              <a:rPr lang="en-US" dirty="0" smtClean="0"/>
              <a:t>Prediction</a:t>
            </a:r>
          </a:p>
          <a:p>
            <a:r>
              <a:rPr lang="en-US" dirty="0" smtClean="0"/>
              <a:t>Clustering</a:t>
            </a:r>
          </a:p>
          <a:p>
            <a:r>
              <a:rPr lang="en-US" dirty="0" smtClean="0"/>
              <a:t>Relationship Mining</a:t>
            </a:r>
          </a:p>
          <a:p>
            <a:r>
              <a:rPr lang="en-US" dirty="0" smtClean="0"/>
              <a:t>Discovery with Models</a:t>
            </a:r>
          </a:p>
          <a:p>
            <a:r>
              <a:rPr lang="en-US" dirty="0" smtClean="0"/>
              <a:t>Distillation of Data For Human Judgment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particular…</a:t>
            </a:r>
            <a:endParaRPr lang="en-US" dirty="0"/>
          </a:p>
        </p:txBody>
      </p:sp>
      <p:sp>
        <p:nvSpPr>
          <p:cNvPr id="3" name="Content Placeholder 2"/>
          <p:cNvSpPr>
            <a:spLocks noGrp="1"/>
          </p:cNvSpPr>
          <p:nvPr>
            <p:ph idx="1"/>
          </p:nvPr>
        </p:nvSpPr>
        <p:spPr/>
        <p:txBody>
          <a:bodyPr/>
          <a:lstStyle/>
          <a:p>
            <a:r>
              <a:rPr lang="en-US" dirty="0" smtClean="0"/>
              <a:t>It is impossible to do key types of model validation for EDM within </a:t>
            </a:r>
            <a:r>
              <a:rPr lang="en-US" dirty="0" err="1" smtClean="0"/>
              <a:t>Weka’s</a:t>
            </a:r>
            <a:r>
              <a:rPr lang="en-US" dirty="0" smtClean="0"/>
              <a:t> GUI</a:t>
            </a:r>
          </a:p>
          <a:p>
            <a:endParaRPr lang="en-US" dirty="0" smtClean="0"/>
          </a:p>
          <a:p>
            <a:r>
              <a:rPr lang="en-US" dirty="0" err="1" smtClean="0"/>
              <a:t>RapidMiner</a:t>
            </a:r>
            <a:r>
              <a:rPr lang="en-US" dirty="0" smtClean="0"/>
              <a:t> can be kludged into doing so</a:t>
            </a:r>
            <a:br>
              <a:rPr lang="en-US" dirty="0" smtClean="0"/>
            </a:br>
            <a:r>
              <a:rPr lang="en-US" dirty="0" smtClean="0"/>
              <a:t>(more on this in hands-on session Wed)</a:t>
            </a:r>
          </a:p>
          <a:p>
            <a:endParaRPr lang="en-US" dirty="0" smtClean="0"/>
          </a:p>
          <a:p>
            <a:r>
              <a:rPr lang="en-US" dirty="0" smtClean="0"/>
              <a:t>No tool really tailored to the needs of EDM researchers at current time…</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SPSS</a:t>
            </a:r>
            <a:endParaRPr lang="en-US" dirty="0"/>
          </a:p>
        </p:txBody>
      </p:sp>
      <p:sp>
        <p:nvSpPr>
          <p:cNvPr id="3" name="Content Placeholder 2"/>
          <p:cNvSpPr>
            <a:spLocks noGrp="1"/>
          </p:cNvSpPr>
          <p:nvPr>
            <p:ph idx="1"/>
          </p:nvPr>
        </p:nvSpPr>
        <p:spPr/>
        <p:txBody>
          <a:bodyPr/>
          <a:lstStyle/>
          <a:p>
            <a:r>
              <a:rPr lang="en-US" dirty="0" smtClean="0"/>
              <a:t>SPSS is a statistical package, and therefore can do a wide variety of statistical tests</a:t>
            </a:r>
          </a:p>
          <a:p>
            <a:r>
              <a:rPr lang="en-US" dirty="0" smtClean="0"/>
              <a:t>It can also do some forms of data mining, like factor analysis (a relative of clustering)</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SPSS</a:t>
            </a:r>
            <a:endParaRPr lang="en-US" dirty="0"/>
          </a:p>
        </p:txBody>
      </p:sp>
      <p:sp>
        <p:nvSpPr>
          <p:cNvPr id="3" name="Content Placeholder 2"/>
          <p:cNvSpPr>
            <a:spLocks noGrp="1"/>
          </p:cNvSpPr>
          <p:nvPr>
            <p:ph idx="1"/>
          </p:nvPr>
        </p:nvSpPr>
        <p:spPr/>
        <p:txBody>
          <a:bodyPr>
            <a:normAutofit/>
          </a:bodyPr>
          <a:lstStyle/>
          <a:p>
            <a:r>
              <a:rPr lang="en-US" dirty="0" smtClean="0"/>
              <a:t>The difference between statistical packages (like SPSS) and data mining packages (like </a:t>
            </a:r>
            <a:r>
              <a:rPr lang="en-US" dirty="0" err="1" smtClean="0"/>
              <a:t>RapidMiner</a:t>
            </a:r>
            <a:r>
              <a:rPr lang="en-US" dirty="0" smtClean="0"/>
              <a:t> and </a:t>
            </a:r>
            <a:r>
              <a:rPr lang="en-US" dirty="0" err="1" smtClean="0"/>
              <a:t>Weka</a:t>
            </a:r>
            <a:r>
              <a:rPr lang="en-US" dirty="0" smtClean="0"/>
              <a:t>) is:</a:t>
            </a:r>
          </a:p>
          <a:p>
            <a:pPr lvl="1"/>
            <a:r>
              <a:rPr lang="en-US" dirty="0" smtClean="0"/>
              <a:t>Statistics packages are focused on finding models and relationships that are statistically significant (e.g. the data would be seen less than 5% of the time if the model were not true)</a:t>
            </a:r>
          </a:p>
          <a:p>
            <a:pPr lvl="1"/>
            <a:r>
              <a:rPr lang="en-US" dirty="0" smtClean="0"/>
              <a:t>Data mining packages set a lower bar – are the models accurate and </a:t>
            </a:r>
            <a:r>
              <a:rPr lang="en-US" dirty="0" err="1" smtClean="0"/>
              <a:t>generalizable</a:t>
            </a:r>
            <a:r>
              <a:rPr lang="en-US" dirty="0" smtClean="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a:r>
            <a:endParaRPr lang="en-US" dirty="0"/>
          </a:p>
        </p:txBody>
      </p:sp>
      <p:sp>
        <p:nvSpPr>
          <p:cNvPr id="3" name="Content Placeholder 2"/>
          <p:cNvSpPr>
            <a:spLocks noGrp="1"/>
          </p:cNvSpPr>
          <p:nvPr>
            <p:ph idx="1"/>
          </p:nvPr>
        </p:nvSpPr>
        <p:spPr/>
        <p:txBody>
          <a:bodyPr/>
          <a:lstStyle/>
          <a:p>
            <a:r>
              <a:rPr lang="en-US" dirty="0" smtClean="0"/>
              <a:t>R is an open-source competitor to SPSS</a:t>
            </a:r>
          </a:p>
          <a:p>
            <a:r>
              <a:rPr lang="en-US" dirty="0" smtClean="0"/>
              <a:t>More powerful and flexible than SPSS</a:t>
            </a:r>
          </a:p>
          <a:p>
            <a:r>
              <a:rPr lang="en-US" dirty="0" smtClean="0"/>
              <a:t>But much harder to use – I find it easy to accidentally do very, very incorrect things in R</a:t>
            </a:r>
          </a:p>
          <a:p>
            <a:endParaRPr lang="en-US" dirty="0"/>
          </a:p>
          <a:p>
            <a:r>
              <a:rPr lang="en-US" dirty="0" smtClean="0"/>
              <a:t>Ken will demo R in a hands-on session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Matlab</a:t>
            </a:r>
            <a:endParaRPr lang="en-US" dirty="0"/>
          </a:p>
        </p:txBody>
      </p:sp>
      <p:sp>
        <p:nvSpPr>
          <p:cNvPr id="3" name="Content Placeholder 2"/>
          <p:cNvSpPr>
            <a:spLocks noGrp="1"/>
          </p:cNvSpPr>
          <p:nvPr>
            <p:ph idx="1"/>
          </p:nvPr>
        </p:nvSpPr>
        <p:spPr/>
        <p:txBody>
          <a:bodyPr/>
          <a:lstStyle/>
          <a:p>
            <a:r>
              <a:rPr lang="en-US" dirty="0" smtClean="0"/>
              <a:t>A powerful tool for building complex mathematical models</a:t>
            </a:r>
          </a:p>
          <a:p>
            <a:endParaRPr lang="en-US" dirty="0"/>
          </a:p>
          <a:p>
            <a:r>
              <a:rPr lang="en-US" dirty="0" smtClean="0"/>
              <a:t>Beck and Chang’s </a:t>
            </a:r>
            <a:r>
              <a:rPr lang="en-US" dirty="0" err="1" smtClean="0"/>
              <a:t>Bayes</a:t>
            </a:r>
            <a:r>
              <a:rPr lang="en-US" dirty="0" smtClean="0"/>
              <a:t> Net Toolkit – Student Modeling is built in </a:t>
            </a:r>
            <a:r>
              <a:rPr lang="en-US" dirty="0" err="1" smtClean="0"/>
              <a:t>Matlab</a:t>
            </a:r>
            <a:endParaRPr lang="en-US" dirty="0" smtClean="0"/>
          </a:p>
          <a:p>
            <a:endParaRPr lang="en-US" dirty="0"/>
          </a:p>
          <a:p>
            <a:r>
              <a:rPr lang="en-US" dirty="0" smtClean="0"/>
              <a:t>Geoff Gordon will give a hands-on demo of </a:t>
            </a:r>
            <a:r>
              <a:rPr lang="en-US" dirty="0" err="1" smtClean="0"/>
              <a:t>Matlab</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Pre-processing</a:t>
            </a:r>
            <a:endParaRPr lang="en-US" dirty="0"/>
          </a:p>
        </p:txBody>
      </p:sp>
      <p:sp>
        <p:nvSpPr>
          <p:cNvPr id="3" name="Content Placeholder 2"/>
          <p:cNvSpPr>
            <a:spLocks noGrp="1"/>
          </p:cNvSpPr>
          <p:nvPr>
            <p:ph idx="1"/>
          </p:nvPr>
        </p:nvSpPr>
        <p:spPr/>
        <p:txBody>
          <a:bodyPr/>
          <a:lstStyle/>
          <a:p>
            <a:r>
              <a:rPr lang="en-US" dirty="0" smtClean="0"/>
              <a:t>Tomorrow morning, John and Ken will talk about some of the great data available in DataShop</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Wherever you get your data from</a:t>
            </a:r>
            <a:endParaRPr lang="en-US" dirty="0"/>
          </a:p>
        </p:txBody>
      </p:sp>
      <p:sp>
        <p:nvSpPr>
          <p:cNvPr id="3" name="Content Placeholder 2"/>
          <p:cNvSpPr>
            <a:spLocks noGrp="1"/>
          </p:cNvSpPr>
          <p:nvPr>
            <p:ph idx="1"/>
          </p:nvPr>
        </p:nvSpPr>
        <p:spPr/>
        <p:txBody>
          <a:bodyPr/>
          <a:lstStyle/>
          <a:p>
            <a:r>
              <a:rPr lang="en-US" dirty="0" smtClean="0"/>
              <a:t>You’ll need to process it into a form that software can easily analyze, and which builds successful models</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approach</a:t>
            </a:r>
            <a:endParaRPr lang="en-US" dirty="0"/>
          </a:p>
        </p:txBody>
      </p:sp>
      <p:sp>
        <p:nvSpPr>
          <p:cNvPr id="3" name="Content Placeholder 2"/>
          <p:cNvSpPr>
            <a:spLocks noGrp="1"/>
          </p:cNvSpPr>
          <p:nvPr>
            <p:ph idx="1"/>
          </p:nvPr>
        </p:nvSpPr>
        <p:spPr/>
        <p:txBody>
          <a:bodyPr/>
          <a:lstStyle/>
          <a:p>
            <a:r>
              <a:rPr lang="en-US" dirty="0" smtClean="0"/>
              <a:t>Flat data file</a:t>
            </a:r>
          </a:p>
          <a:p>
            <a:pPr lvl="1"/>
            <a:r>
              <a:rPr lang="en-US" dirty="0" smtClean="0"/>
              <a:t>Even if you store your data in databases, most data mining techniques require a flat data file</a:t>
            </a:r>
          </a:p>
          <a:p>
            <a:endParaRPr lang="en-US" dirty="0" smtClean="0"/>
          </a:p>
          <a:p>
            <a:r>
              <a:rPr lang="en-US" dirty="0" smtClean="0"/>
              <a:t>Like the one we looked at in Excel</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useful features to distill for educational software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Type of interface widget </a:t>
            </a:r>
          </a:p>
          <a:p>
            <a:r>
              <a:rPr lang="en-US" dirty="0" smtClean="0"/>
              <a:t>“</a:t>
            </a:r>
            <a:r>
              <a:rPr lang="en-US" dirty="0" err="1" smtClean="0"/>
              <a:t>Pknow</a:t>
            </a:r>
            <a:r>
              <a:rPr lang="en-US" dirty="0" smtClean="0"/>
              <a:t>”: The probability that the student knew the skill before answering (using Bayesian Knowledge-Tracing</a:t>
            </a:r>
            <a:r>
              <a:rPr lang="en-US" dirty="0"/>
              <a:t> </a:t>
            </a:r>
            <a:r>
              <a:rPr lang="en-US" dirty="0" smtClean="0"/>
              <a:t>or PFA or your favorite approach)</a:t>
            </a:r>
          </a:p>
          <a:p>
            <a:r>
              <a:rPr lang="en-US" dirty="0" smtClean="0"/>
              <a:t>Assessment of progress student is making towards correct answer (how many fewer constraints violated)</a:t>
            </a:r>
          </a:p>
          <a:p>
            <a:r>
              <a:rPr lang="en-US" dirty="0" smtClean="0"/>
              <a:t>Whether this action is the first time a student attempts a given problem step</a:t>
            </a:r>
          </a:p>
          <a:p>
            <a:r>
              <a:rPr lang="en-US" dirty="0" smtClean="0"/>
              <a:t>“</a:t>
            </a:r>
            <a:r>
              <a:rPr lang="en-US" dirty="0" err="1" smtClean="0"/>
              <a:t>Optoprac</a:t>
            </a:r>
            <a:r>
              <a:rPr lang="en-US" dirty="0" smtClean="0"/>
              <a:t>”: How many problem steps involving this skill that the student has encountered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a:t>
            </a:r>
            <a:endParaRPr lang="en-US" dirty="0"/>
          </a:p>
        </p:txBody>
      </p:sp>
      <p:sp>
        <p:nvSpPr>
          <p:cNvPr id="3" name="Content Placeholder 2"/>
          <p:cNvSpPr>
            <a:spLocks noGrp="1"/>
          </p:cNvSpPr>
          <p:nvPr>
            <p:ph idx="1"/>
          </p:nvPr>
        </p:nvSpPr>
        <p:spPr/>
        <p:txBody>
          <a:bodyPr/>
          <a:lstStyle/>
          <a:p>
            <a:r>
              <a:rPr lang="en-US" dirty="0" smtClean="0"/>
              <a:t>Develop a model which can infer a single aspect of the data (predicted variable) from some combination of other aspects of the data (predictor variables)</a:t>
            </a:r>
          </a:p>
          <a:p>
            <a:endParaRPr lang="en-US" dirty="0" smtClean="0"/>
          </a:p>
          <a:p>
            <a:r>
              <a:rPr lang="en-US" dirty="0" smtClean="0"/>
              <a:t>Which students are off-task?</a:t>
            </a:r>
          </a:p>
          <a:p>
            <a:r>
              <a:rPr lang="en-US" dirty="0" smtClean="0"/>
              <a:t>Which students will fail the class?</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useful features to distill for educational software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a:r>
            <a:r>
              <a:rPr lang="en-US" dirty="0" err="1" smtClean="0"/>
              <a:t>timeSD</a:t>
            </a:r>
            <a:r>
              <a:rPr lang="en-US" dirty="0" smtClean="0"/>
              <a:t>”: time taken in terms of standard deviations above (+) or below (-) average for this skill across all actions and students</a:t>
            </a:r>
          </a:p>
          <a:p>
            <a:r>
              <a:rPr lang="en-US" dirty="0" smtClean="0"/>
              <a:t>“time3SD”: sum of </a:t>
            </a:r>
            <a:r>
              <a:rPr lang="en-US" dirty="0" err="1" smtClean="0"/>
              <a:t>timeSD</a:t>
            </a:r>
            <a:r>
              <a:rPr lang="en-US" dirty="0" smtClean="0"/>
              <a:t> for the last 3 actions (or 5, or 4, etc. etc.) </a:t>
            </a:r>
          </a:p>
          <a:p>
            <a:r>
              <a:rPr lang="en-US" dirty="0" smtClean="0"/>
              <a:t>Action type counts or percents</a:t>
            </a:r>
          </a:p>
          <a:p>
            <a:pPr lvl="1"/>
            <a:r>
              <a:rPr lang="en-US" dirty="0" smtClean="0"/>
              <a:t>Total number of action so far</a:t>
            </a:r>
          </a:p>
          <a:p>
            <a:pPr lvl="1"/>
            <a:r>
              <a:rPr lang="en-US" dirty="0" smtClean="0"/>
              <a:t>Total number of action on this skill, divided by </a:t>
            </a:r>
            <a:r>
              <a:rPr lang="en-US" dirty="0" err="1" smtClean="0"/>
              <a:t>optoprac</a:t>
            </a:r>
            <a:endParaRPr lang="en-US" dirty="0" smtClean="0"/>
          </a:p>
          <a:p>
            <a:pPr lvl="1"/>
            <a:r>
              <a:rPr lang="en-US" dirty="0" smtClean="0"/>
              <a:t>Number of action in last N actions</a:t>
            </a:r>
          </a:p>
          <a:p>
            <a:pPr lvl="1"/>
            <a:r>
              <a:rPr lang="en-US" dirty="0" smtClean="0"/>
              <a:t>Could be assessment of action (wrong, right), or type of action (help request, making hypothesis, plotting point)</a:t>
            </a:r>
          </a:p>
          <a:p>
            <a:pPr lvl="1"/>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recommendations?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Distillation</a:t>
            </a:r>
            <a:endParaRPr lang="en-US" dirty="0"/>
          </a:p>
        </p:txBody>
      </p:sp>
      <p:sp>
        <p:nvSpPr>
          <p:cNvPr id="3" name="Content Placeholder 2"/>
          <p:cNvSpPr>
            <a:spLocks noGrp="1"/>
          </p:cNvSpPr>
          <p:nvPr>
            <p:ph idx="1"/>
          </p:nvPr>
        </p:nvSpPr>
        <p:spPr/>
        <p:txBody>
          <a:bodyPr/>
          <a:lstStyle/>
          <a:p>
            <a:r>
              <a:rPr lang="en-US" dirty="0" smtClean="0"/>
              <a:t>I have code for distilling DataShop data which I would be happy to share with anyone</a:t>
            </a:r>
          </a:p>
          <a:p>
            <a:pPr lvl="1"/>
            <a:r>
              <a:rPr lang="en-US" dirty="0" smtClean="0">
                <a:hlinkClick r:id="rId2"/>
              </a:rPr>
              <a:t>http://users.wpi.edu/~rsbaker/edmtools.html</a:t>
            </a:r>
            <a:endParaRPr lang="en-US" dirty="0" smtClean="0"/>
          </a:p>
          <a:p>
            <a:pPr lvl="1"/>
            <a:endParaRPr lang="en-US" dirty="0"/>
          </a:p>
          <a:p>
            <a:r>
              <a:rPr lang="en-US" dirty="0" smtClean="0"/>
              <a:t>But usually distillation functions are not particularly difficult to create</a:t>
            </a:r>
          </a:p>
          <a:p>
            <a:pPr lvl="1"/>
            <a:r>
              <a:rPr lang="en-US" dirty="0" smtClean="0"/>
              <a:t>The only trick is usually knowing where to stop</a:t>
            </a:r>
          </a:p>
          <a:p>
            <a:pPr>
              <a:buNone/>
            </a:pPr>
            <a:endParaRPr lang="en-US" dirty="0"/>
          </a:p>
          <a:p>
            <a:pPr>
              <a:buNone/>
            </a:pPr>
            <a:endParaRPr lang="en-US" dirty="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work on projects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Find points that naturally group together, splitting full data set into set of clusters</a:t>
            </a:r>
          </a:p>
          <a:p>
            <a:endParaRPr lang="en-US" dirty="0" smtClean="0"/>
          </a:p>
          <a:p>
            <a:r>
              <a:rPr lang="en-US" dirty="0" smtClean="0"/>
              <a:t>Usually used when nothing is known about the structure of the data</a:t>
            </a:r>
          </a:p>
          <a:p>
            <a:pPr lvl="1"/>
            <a:r>
              <a:rPr lang="en-US" dirty="0" smtClean="0"/>
              <a:t>What behaviors are prominent in domain?</a:t>
            </a:r>
          </a:p>
          <a:p>
            <a:pPr lvl="1"/>
            <a:r>
              <a:rPr lang="en-US" dirty="0" smtClean="0"/>
              <a:t>What are the main groups of students</a:t>
            </a:r>
            <a:r>
              <a:rPr lang="en-US" dirty="0" smtClean="0"/>
              <a:t>?</a:t>
            </a:r>
          </a:p>
          <a:p>
            <a:pPr lvl="1"/>
            <a:endParaRPr lang="en-US" dirty="0" smtClean="0"/>
          </a:p>
          <a:p>
            <a:r>
              <a:rPr lang="en-US" dirty="0" smtClean="0"/>
              <a:t>Related to Principal Component Analysis</a:t>
            </a:r>
          </a:p>
          <a:p>
            <a:pPr lvl="1"/>
            <a:r>
              <a:rPr lang="en-US" dirty="0" smtClean="0"/>
              <a:t>Geoff Gordon’s talk tomorrow</a:t>
            </a:r>
            <a:endParaRPr lang="en-US" dirty="0" smtClean="0"/>
          </a:p>
          <a:p>
            <a:pPr lvl="1"/>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Mining</a:t>
            </a:r>
            <a:endParaRPr lang="en-US" dirty="0"/>
          </a:p>
        </p:txBody>
      </p:sp>
      <p:sp>
        <p:nvSpPr>
          <p:cNvPr id="3" name="Content Placeholder 2"/>
          <p:cNvSpPr>
            <a:spLocks noGrp="1"/>
          </p:cNvSpPr>
          <p:nvPr>
            <p:ph idx="1"/>
          </p:nvPr>
        </p:nvSpPr>
        <p:spPr/>
        <p:txBody>
          <a:bodyPr>
            <a:normAutofit/>
          </a:bodyPr>
          <a:lstStyle/>
          <a:p>
            <a:r>
              <a:rPr lang="en-US" dirty="0" smtClean="0"/>
              <a:t>Discover relationships between variables in a data set with many variables</a:t>
            </a:r>
          </a:p>
          <a:p>
            <a:pPr lvl="1"/>
            <a:r>
              <a:rPr lang="en-US" dirty="0" smtClean="0"/>
              <a:t>Association rule mining</a:t>
            </a:r>
          </a:p>
          <a:p>
            <a:pPr lvl="1"/>
            <a:r>
              <a:rPr lang="en-US" dirty="0" smtClean="0"/>
              <a:t>Correlation mining</a:t>
            </a:r>
          </a:p>
          <a:p>
            <a:pPr lvl="1"/>
            <a:r>
              <a:rPr lang="en-US" dirty="0" smtClean="0"/>
              <a:t>Sequential pattern mining</a:t>
            </a:r>
          </a:p>
          <a:p>
            <a:pPr lvl="1"/>
            <a:r>
              <a:rPr lang="en-US" dirty="0" smtClean="0"/>
              <a:t>Causal data mining</a:t>
            </a:r>
          </a:p>
          <a:p>
            <a:pPr lvl="1"/>
            <a:endParaRPr lang="en-US" dirty="0" smtClean="0"/>
          </a:p>
          <a:p>
            <a:pPr lvl="1"/>
            <a:endParaRPr lang="en-US" dirty="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with Models</a:t>
            </a:r>
            <a:endParaRPr lang="en-US" dirty="0"/>
          </a:p>
        </p:txBody>
      </p:sp>
      <p:sp>
        <p:nvSpPr>
          <p:cNvPr id="3" name="Content Placeholder 2"/>
          <p:cNvSpPr>
            <a:spLocks noGrp="1"/>
          </p:cNvSpPr>
          <p:nvPr>
            <p:ph idx="1"/>
          </p:nvPr>
        </p:nvSpPr>
        <p:spPr/>
        <p:txBody>
          <a:bodyPr>
            <a:normAutofit/>
          </a:bodyPr>
          <a:lstStyle/>
          <a:p>
            <a:r>
              <a:rPr lang="en-US" dirty="0" smtClean="0"/>
              <a:t>Pre-existing model (developed with EDM prediction methods… or clustering… or knowledge engineering)</a:t>
            </a:r>
          </a:p>
          <a:p>
            <a:endParaRPr lang="en-US" dirty="0"/>
          </a:p>
          <a:p>
            <a:r>
              <a:rPr lang="en-US" dirty="0" smtClean="0"/>
              <a:t>Applied to data and used as a component in another analysis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Distillation of Data for Human Judgment</a:t>
            </a:r>
            <a:endParaRPr lang="en-US" dirty="0"/>
          </a:p>
        </p:txBody>
      </p:sp>
      <p:sp>
        <p:nvSpPr>
          <p:cNvPr id="3" name="Content Placeholder 2"/>
          <p:cNvSpPr>
            <a:spLocks noGrp="1"/>
          </p:cNvSpPr>
          <p:nvPr>
            <p:ph idx="1"/>
          </p:nvPr>
        </p:nvSpPr>
        <p:spPr/>
        <p:txBody>
          <a:bodyPr/>
          <a:lstStyle/>
          <a:p>
            <a:r>
              <a:rPr lang="en-US" dirty="0" smtClean="0"/>
              <a:t>Making complex data understandable by humans to leverage their judgment</a:t>
            </a:r>
          </a:p>
          <a:p>
            <a:endParaRPr lang="en-US" dirty="0" smtClean="0"/>
          </a:p>
          <a:p>
            <a:r>
              <a:rPr lang="en-US" dirty="0" smtClean="0"/>
              <a:t>Text replays are a simple example of this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1332</Words>
  <Application>Microsoft Office PowerPoint</Application>
  <PresentationFormat>On-screen Show (4:3)</PresentationFormat>
  <Paragraphs>214</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Educational Data Mining Overview</vt:lpstr>
      <vt:lpstr>Welcome to the EDM track!</vt:lpstr>
      <vt:lpstr>Educational Data Mining</vt:lpstr>
      <vt:lpstr>Classes of EDM Method (Baker &amp; Yacef, 2009)</vt:lpstr>
      <vt:lpstr>Prediction</vt:lpstr>
      <vt:lpstr>Clustering</vt:lpstr>
      <vt:lpstr>Relationship Mining</vt:lpstr>
      <vt:lpstr>Discovery with Models</vt:lpstr>
      <vt:lpstr>Distillation of Data for Human Judgment</vt:lpstr>
      <vt:lpstr>A related method</vt:lpstr>
      <vt:lpstr>Knowledge Engineering</vt:lpstr>
      <vt:lpstr>EDM track schedule</vt:lpstr>
      <vt:lpstr>EDM track schedule</vt:lpstr>
      <vt:lpstr>Comments? Questions?</vt:lpstr>
      <vt:lpstr>EDM Tools</vt:lpstr>
      <vt:lpstr>PSLC DataShop</vt:lpstr>
      <vt:lpstr>Microsoft Excel</vt:lpstr>
      <vt:lpstr>Pivot Tables</vt:lpstr>
      <vt:lpstr>Pivot Tables</vt:lpstr>
      <vt:lpstr>Pivot Tables</vt:lpstr>
      <vt:lpstr>Pivot Tables</vt:lpstr>
      <vt:lpstr>Equation Solver</vt:lpstr>
      <vt:lpstr>Equation Solver: Example</vt:lpstr>
      <vt:lpstr>Under pred type</vt:lpstr>
      <vt:lpstr>Under pred type</vt:lpstr>
      <vt:lpstr>Under SR type</vt:lpstr>
      <vt:lpstr>To the right of const type</vt:lpstr>
      <vt:lpstr>To the right of weight type</vt:lpstr>
      <vt:lpstr>To the right of SSR type</vt:lpstr>
      <vt:lpstr>To the right of r type</vt:lpstr>
      <vt:lpstr>Now go into the Excel Equation Solver</vt:lpstr>
      <vt:lpstr>What changed?</vt:lpstr>
      <vt:lpstr>What stayed the same?</vt:lpstr>
      <vt:lpstr>We just built…</vt:lpstr>
      <vt:lpstr>Why is this useful?</vt:lpstr>
      <vt:lpstr>Comments? Questions?</vt:lpstr>
      <vt:lpstr>Suite of visualizations</vt:lpstr>
      <vt:lpstr>Weka and RapidMiner</vt:lpstr>
      <vt:lpstr>Weka .vs. RapidMiner</vt:lpstr>
      <vt:lpstr>In particular…</vt:lpstr>
      <vt:lpstr>SPSS</vt:lpstr>
      <vt:lpstr>SPSS</vt:lpstr>
      <vt:lpstr>R</vt:lpstr>
      <vt:lpstr>Matlab</vt:lpstr>
      <vt:lpstr>Comments? Questions?</vt:lpstr>
      <vt:lpstr>Pre-processing</vt:lpstr>
      <vt:lpstr>Wherever you get your data from</vt:lpstr>
      <vt:lpstr>Common approach</vt:lpstr>
      <vt:lpstr>Some useful features to distill for educational software</vt:lpstr>
      <vt:lpstr>Some useful features to distill for educational software</vt:lpstr>
      <vt:lpstr>Any other recommendations?</vt:lpstr>
      <vt:lpstr>Distillation</vt:lpstr>
      <vt:lpstr>Comments? Questions?</vt:lpstr>
      <vt:lpstr>Time to work on projects</vt:lpstr>
    </vt:vector>
  </TitlesOfParts>
  <Company>Worcester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Data Mining Overview</dc:title>
  <dc:creator>rsbaker</dc:creator>
  <cp:lastModifiedBy>rsbaker</cp:lastModifiedBy>
  <cp:revision>47</cp:revision>
  <dcterms:created xsi:type="dcterms:W3CDTF">2010-07-09T14:25:09Z</dcterms:created>
  <dcterms:modified xsi:type="dcterms:W3CDTF">2010-07-12T16:10:51Z</dcterms:modified>
</cp:coreProperties>
</file>